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75" r:id="rId4"/>
    <p:sldId id="277" r:id="rId5"/>
    <p:sldId id="278" r:id="rId6"/>
    <p:sldId id="279" r:id="rId7"/>
    <p:sldId id="281" r:id="rId8"/>
    <p:sldId id="280" r:id="rId9"/>
    <p:sldId id="282" r:id="rId10"/>
    <p:sldId id="283" r:id="rId11"/>
    <p:sldId id="284" r:id="rId12"/>
    <p:sldId id="291" r:id="rId13"/>
    <p:sldId id="290" r:id="rId14"/>
    <p:sldId id="293" r:id="rId15"/>
    <p:sldId id="294" r:id="rId16"/>
    <p:sldId id="295" r:id="rId17"/>
    <p:sldId id="289" r:id="rId18"/>
    <p:sldId id="296" r:id="rId19"/>
    <p:sldId id="297" r:id="rId20"/>
    <p:sldId id="298" r:id="rId21"/>
    <p:sldId id="288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FBD0-AF5F-4AA5-BA5C-F82BD70480C2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6C7FBD0-AF5F-4AA5-BA5C-F82BD70480C2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6DF5F11-2B15-4FC4-835F-C8D37923F96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Transfer Learning</a:t>
            </a:r>
            <a:br>
              <a:rPr lang="en-US" sz="7200" dirty="0"/>
            </a:br>
            <a:endParaRPr lang="pl-PL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2017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3327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Consecutive layers are responsible for selecting more and more complicated features</a:t>
            </a:r>
          </a:p>
          <a:p>
            <a:r>
              <a:rPr lang="en-US" sz="2000" dirty="0"/>
              <a:t>Take the network, which is already trained</a:t>
            </a:r>
          </a:p>
          <a:p>
            <a:r>
              <a:rPr lang="en-US" sz="2000" dirty="0"/>
              <a:t>Cut the last layer(s)</a:t>
            </a:r>
          </a:p>
          <a:p>
            <a:r>
              <a:rPr lang="en-US" sz="2000" dirty="0"/>
              <a:t>Add your own layers</a:t>
            </a:r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pl-PL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86200"/>
            <a:ext cx="4319588" cy="261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12359"/>
            <a:ext cx="115812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743" y="5195797"/>
            <a:ext cx="3238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86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Consecutive layers are responsible for selecting more and more complicated features</a:t>
            </a:r>
          </a:p>
          <a:p>
            <a:r>
              <a:rPr lang="en-US" sz="2000" dirty="0"/>
              <a:t>Take the network, which is already trained</a:t>
            </a:r>
          </a:p>
          <a:p>
            <a:r>
              <a:rPr lang="en-US" sz="2000" dirty="0"/>
              <a:t>Cut the last layer(s)</a:t>
            </a:r>
          </a:p>
          <a:p>
            <a:r>
              <a:rPr lang="en-US" sz="2000" dirty="0"/>
              <a:t>Add your own layers</a:t>
            </a:r>
          </a:p>
          <a:p>
            <a:r>
              <a:rPr lang="en-US" sz="2000" dirty="0"/>
              <a:t>Freeze everything else, and train your layers</a:t>
            </a:r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pl-PL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86200"/>
            <a:ext cx="4319588" cy="261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12359"/>
            <a:ext cx="115812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743" y="5195797"/>
            <a:ext cx="3238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1469725" y="5149252"/>
            <a:ext cx="571500" cy="46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0" y="5029558"/>
            <a:ext cx="1196192" cy="673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90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3176-235C-4EC1-B1BF-BC3552DF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A0530-E5F6-4BC4-B991-DE95E48294CA}"/>
              </a:ext>
            </a:extLst>
          </p:cNvPr>
          <p:cNvSpPr txBox="1"/>
          <p:nvPr/>
        </p:nvSpPr>
        <p:spPr>
          <a:xfrm>
            <a:off x="914400" y="6248400"/>
            <a:ext cx="807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From https://www.slideshare.net/AndrKarpitenko/practical-deep-learning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DF00F257-E793-4C32-92B2-A6187C472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0020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5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3176-235C-4EC1-B1BF-BC3552DF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pic>
        <p:nvPicPr>
          <p:cNvPr id="1026" name="Picture 2" descr="Image result for fine tuning deep learning">
            <a:extLst>
              <a:ext uri="{FF2B5EF4-FFF2-40B4-BE49-F238E27FC236}">
                <a16:creationId xmlns:a16="http://schemas.microsoft.com/office/drawing/2014/main" id="{94C72BA5-ADA1-4B05-9B35-ED546B874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0020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A0530-E5F6-4BC4-B991-DE95E48294CA}"/>
              </a:ext>
            </a:extLst>
          </p:cNvPr>
          <p:cNvSpPr txBox="1"/>
          <p:nvPr/>
        </p:nvSpPr>
        <p:spPr>
          <a:xfrm>
            <a:off x="914400" y="6248400"/>
            <a:ext cx="807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From https://www.slideshare.net/AndrKarpitenko/practical-deep-learning</a:t>
            </a:r>
          </a:p>
        </p:txBody>
      </p:sp>
    </p:spTree>
    <p:extLst>
      <p:ext uri="{BB962C8B-B14F-4D97-AF65-F5344CB8AC3E}">
        <p14:creationId xmlns:p14="http://schemas.microsoft.com/office/powerpoint/2010/main" val="49691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3176-235C-4EC1-B1BF-BC3552DF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A0530-E5F6-4BC4-B991-DE95E48294CA}"/>
              </a:ext>
            </a:extLst>
          </p:cNvPr>
          <p:cNvSpPr txBox="1"/>
          <p:nvPr/>
        </p:nvSpPr>
        <p:spPr>
          <a:xfrm>
            <a:off x="914400" y="6248400"/>
            <a:ext cx="807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From https://www.slideshare.net/AndrKarpitenko/practical-deep-learning</a:t>
            </a:r>
          </a:p>
        </p:txBody>
      </p:sp>
      <p:pic>
        <p:nvPicPr>
          <p:cNvPr id="3074" name="Picture 2" descr="Fine-tuning Pretrained Network&#10;10&#10;freeze layers train&#10; ">
            <a:extLst>
              <a:ext uri="{FF2B5EF4-FFF2-40B4-BE49-F238E27FC236}">
                <a16:creationId xmlns:a16="http://schemas.microsoft.com/office/drawing/2014/main" id="{79D10052-DAC9-42C7-9C5B-D74B6314A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0020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08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3176-235C-4EC1-B1BF-BC3552DF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A0530-E5F6-4BC4-B991-DE95E48294CA}"/>
              </a:ext>
            </a:extLst>
          </p:cNvPr>
          <p:cNvSpPr txBox="1"/>
          <p:nvPr/>
        </p:nvSpPr>
        <p:spPr>
          <a:xfrm>
            <a:off x="914400" y="6248400"/>
            <a:ext cx="807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From https://www.slideshare.net/AndrKarpitenko/practical-deep-learning</a:t>
            </a:r>
          </a:p>
        </p:txBody>
      </p:sp>
      <p:pic>
        <p:nvPicPr>
          <p:cNvPr id="5122" name="Picture 2" descr="Fine-tuning Pretrained Network&#10;10&#10;train&#10; ">
            <a:extLst>
              <a:ext uri="{FF2B5EF4-FFF2-40B4-BE49-F238E27FC236}">
                <a16:creationId xmlns:a16="http://schemas.microsoft.com/office/drawing/2014/main" id="{9CEED223-3A23-4ED5-9E4E-95E11018B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03305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501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3176-235C-4EC1-B1BF-BC3552DF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A0530-E5F6-4BC4-B991-DE95E48294CA}"/>
              </a:ext>
            </a:extLst>
          </p:cNvPr>
          <p:cNvSpPr txBox="1"/>
          <p:nvPr/>
        </p:nvSpPr>
        <p:spPr>
          <a:xfrm>
            <a:off x="914400" y="6248400"/>
            <a:ext cx="807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From https://www.slideshare.net/AndrKarpitenko/practical-deep-learning</a:t>
            </a:r>
          </a:p>
        </p:txBody>
      </p:sp>
      <p:pic>
        <p:nvPicPr>
          <p:cNvPr id="6146" name="Picture 2" descr="Example: Estonian Border Guard&#10; ">
            <a:extLst>
              <a:ext uri="{FF2B5EF4-FFF2-40B4-BE49-F238E27FC236}">
                <a16:creationId xmlns:a16="http://schemas.microsoft.com/office/drawing/2014/main" id="{3777DE16-507C-42EB-9B50-344BA96B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0020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91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1F04-E1A0-4A76-9CDA-C5CC5EC6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942B-1B02-4C68-A995-A442EDB37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https://keras.io/applications/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66CF9-D56C-4F8D-AF0B-314FC6D1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133600"/>
            <a:ext cx="7543800" cy="41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04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38B2-FE2E-4268-8E38-9AA7D291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AFA21-F6C9-4AAE-8E07-F20C62AC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the model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2838A-D2F4-406D-9E77-8DB2140A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2819400"/>
            <a:ext cx="9144000" cy="292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7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38B2-FE2E-4268-8E38-9AA7D291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AFA21-F6C9-4AAE-8E07-F20C62AC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the model for transfer learning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F3A78-C068-4CDD-998F-050DBAB91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77628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4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Net competition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Classify images into 1000 classes</a:t>
            </a:r>
          </a:p>
          <a:p>
            <a:r>
              <a:rPr lang="en-US" sz="1600" dirty="0"/>
              <a:t>Human error: 5% - 10%</a:t>
            </a:r>
          </a:p>
          <a:p>
            <a:endParaRPr lang="pl-PL" sz="1600" dirty="0"/>
          </a:p>
        </p:txBody>
      </p:sp>
      <p:pic>
        <p:nvPicPr>
          <p:cNvPr id="15362" name="Picture 2" descr="Image result for imagenet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4359892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83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38B2-FE2E-4268-8E38-9AA7D291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AFA21-F6C9-4AAE-8E07-F20C62AC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may train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4A204-5ABB-4326-9EE6-929BB07F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69437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72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229600" cy="1600200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289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Net competition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Classify images into 1000 classes</a:t>
            </a:r>
          </a:p>
          <a:p>
            <a:r>
              <a:rPr lang="en-US" sz="1600" dirty="0"/>
              <a:t>Human error: 5% - 10%</a:t>
            </a:r>
          </a:p>
          <a:p>
            <a:r>
              <a:rPr lang="en-US" sz="1600" dirty="0"/>
              <a:t>2012 </a:t>
            </a:r>
            <a:r>
              <a:rPr lang="en-US" sz="1600" dirty="0" err="1"/>
              <a:t>AlexNet</a:t>
            </a:r>
            <a:r>
              <a:rPr lang="en-US" sz="1600" dirty="0"/>
              <a:t> (16.2%)</a:t>
            </a:r>
          </a:p>
          <a:p>
            <a:pPr lvl="1" fontAlgn="base"/>
            <a:r>
              <a:rPr lang="en-US" sz="1400" dirty="0"/>
              <a:t>Trained the network on ImageNet data, which contained over 15 million annotated images </a:t>
            </a:r>
          </a:p>
          <a:p>
            <a:pPr lvl="1" fontAlgn="base"/>
            <a:r>
              <a:rPr lang="en-US" sz="1400" dirty="0"/>
              <a:t>Used </a:t>
            </a:r>
            <a:r>
              <a:rPr lang="en-US" sz="1400" dirty="0" err="1"/>
              <a:t>ReLU</a:t>
            </a:r>
            <a:r>
              <a:rPr lang="en-US" sz="1400" dirty="0"/>
              <a:t> for the nonlinearity functions </a:t>
            </a:r>
          </a:p>
          <a:p>
            <a:pPr lvl="1" fontAlgn="base"/>
            <a:r>
              <a:rPr lang="en-US" sz="1400" dirty="0"/>
              <a:t>Used data augmentation</a:t>
            </a:r>
          </a:p>
          <a:p>
            <a:pPr lvl="1" fontAlgn="base"/>
            <a:r>
              <a:rPr lang="en-US" sz="1400" dirty="0"/>
              <a:t>Implemented dropout layers</a:t>
            </a:r>
          </a:p>
          <a:p>
            <a:pPr lvl="1" fontAlgn="base"/>
            <a:r>
              <a:rPr lang="en-US" sz="1400" dirty="0"/>
              <a:t>Trained on two GTX 580 GPUs for </a:t>
            </a:r>
            <a:r>
              <a:rPr lang="en-US" sz="1400" b="1" dirty="0"/>
              <a:t>five to six days</a:t>
            </a:r>
            <a:r>
              <a:rPr lang="en-US" sz="1400" dirty="0"/>
              <a:t>.</a:t>
            </a:r>
          </a:p>
          <a:p>
            <a:endParaRPr lang="pl-PL" sz="1600" dirty="0"/>
          </a:p>
        </p:txBody>
      </p:sp>
      <p:pic>
        <p:nvPicPr>
          <p:cNvPr id="18434" name="Picture 2" descr="https://adeshpande3.github.io/assets/Alex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51" y="4572000"/>
            <a:ext cx="4366881" cy="172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7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2" y="2280250"/>
            <a:ext cx="4319588" cy="261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Net competition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Classify images into 1000 classes</a:t>
            </a:r>
          </a:p>
          <a:p>
            <a:r>
              <a:rPr lang="en-US" sz="1600" dirty="0"/>
              <a:t>Human error: 5% - 10%</a:t>
            </a:r>
          </a:p>
          <a:p>
            <a:r>
              <a:rPr lang="en-US" sz="1600" dirty="0"/>
              <a:t>2012 </a:t>
            </a:r>
            <a:r>
              <a:rPr lang="en-US" sz="1600" dirty="0" err="1"/>
              <a:t>AlexNet</a:t>
            </a:r>
            <a:r>
              <a:rPr lang="en-US" sz="1600" dirty="0"/>
              <a:t> (16.2%)</a:t>
            </a:r>
          </a:p>
          <a:p>
            <a:r>
              <a:rPr lang="en-US" sz="1600" dirty="0"/>
              <a:t>2013 ZF Net</a:t>
            </a:r>
            <a:r>
              <a:rPr lang="pl-PL" sz="1600" dirty="0"/>
              <a:t> </a:t>
            </a:r>
            <a:r>
              <a:rPr lang="en-US" sz="1600" dirty="0"/>
              <a:t>(11.2%)</a:t>
            </a:r>
            <a:r>
              <a:rPr lang="pl-PL" sz="1600" dirty="0"/>
              <a:t> </a:t>
            </a:r>
            <a:r>
              <a:rPr lang="pl-PL" sz="900" dirty="0"/>
              <a:t>(</a:t>
            </a:r>
            <a:r>
              <a:rPr lang="en-US" sz="900" dirty="0"/>
              <a:t>Matthew </a:t>
            </a:r>
            <a:r>
              <a:rPr lang="en-US" sz="900" dirty="0" err="1"/>
              <a:t>Zeiler</a:t>
            </a:r>
            <a:r>
              <a:rPr lang="en-US" sz="900" dirty="0"/>
              <a:t> and Rob Fergus </a:t>
            </a:r>
            <a:r>
              <a:rPr lang="pl-PL" sz="900" dirty="0"/>
              <a:t>)</a:t>
            </a:r>
            <a:r>
              <a:rPr lang="en-US" sz="900" dirty="0"/>
              <a:t> </a:t>
            </a:r>
            <a:endParaRPr lang="en-US" sz="1600" dirty="0"/>
          </a:p>
          <a:p>
            <a:pPr lvl="1" fontAlgn="base"/>
            <a:r>
              <a:rPr lang="en-US" sz="1400" dirty="0"/>
              <a:t>Very similar architecture to </a:t>
            </a:r>
            <a:r>
              <a:rPr lang="en-US" sz="1400" dirty="0" err="1"/>
              <a:t>AlexNet</a:t>
            </a:r>
            <a:r>
              <a:rPr lang="en-US" sz="1400" dirty="0"/>
              <a:t>,</a:t>
            </a:r>
          </a:p>
          <a:p>
            <a:pPr lvl="1" fontAlgn="base"/>
            <a:r>
              <a:rPr lang="en-US" sz="1400" dirty="0"/>
              <a:t>Trained on only 1.3 million images.</a:t>
            </a:r>
          </a:p>
          <a:p>
            <a:pPr lvl="1" fontAlgn="base"/>
            <a:r>
              <a:rPr lang="en-US" sz="1400" dirty="0"/>
              <a:t>Trained on a GTX 580 GPU for </a:t>
            </a:r>
            <a:r>
              <a:rPr lang="en-US" sz="1400" b="1" dirty="0"/>
              <a:t>twelve days</a:t>
            </a:r>
            <a:r>
              <a:rPr lang="en-US" sz="1400" dirty="0"/>
              <a:t>.</a:t>
            </a:r>
          </a:p>
          <a:p>
            <a:pPr lvl="1" fontAlgn="base"/>
            <a:r>
              <a:rPr lang="en-US" sz="1400" dirty="0"/>
              <a:t>Developed a visualization technique named </a:t>
            </a:r>
            <a:r>
              <a:rPr lang="en-US" sz="1400" dirty="0" err="1"/>
              <a:t>Deconvolutional</a:t>
            </a:r>
            <a:r>
              <a:rPr lang="en-US" sz="1400" dirty="0"/>
              <a:t> Network, which helps to examine different feature activations and their relation to the input space. Called “</a:t>
            </a:r>
            <a:r>
              <a:rPr lang="en-US" sz="1400" dirty="0" err="1"/>
              <a:t>deconvnet</a:t>
            </a:r>
            <a:r>
              <a:rPr lang="en-US" sz="1400" dirty="0"/>
              <a:t>” because it maps features to pixels (the opposite of what a convolutional layer does).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966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VGG 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879" y="2514600"/>
            <a:ext cx="44767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Net competition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Classify images into 1000 classes</a:t>
            </a:r>
          </a:p>
          <a:p>
            <a:r>
              <a:rPr lang="en-US" sz="1600" dirty="0"/>
              <a:t>Human error: 5% - 10%</a:t>
            </a:r>
          </a:p>
          <a:p>
            <a:r>
              <a:rPr lang="en-US" sz="1600" dirty="0"/>
              <a:t>2012 </a:t>
            </a:r>
            <a:r>
              <a:rPr lang="en-US" sz="1600" dirty="0" err="1"/>
              <a:t>AlexNet</a:t>
            </a:r>
            <a:r>
              <a:rPr lang="en-US" sz="1600" dirty="0"/>
              <a:t> (16.2%)</a:t>
            </a:r>
          </a:p>
          <a:p>
            <a:r>
              <a:rPr lang="en-US" sz="1600" dirty="0"/>
              <a:t>2013 ZF Net (11.2%)</a:t>
            </a:r>
          </a:p>
          <a:p>
            <a:r>
              <a:rPr lang="en-US" sz="1600" dirty="0"/>
              <a:t>2014 </a:t>
            </a:r>
            <a:r>
              <a:rPr lang="en-US" sz="1600" dirty="0" err="1"/>
              <a:t>GoogLeNet</a:t>
            </a:r>
            <a:r>
              <a:rPr lang="en-US" sz="1600" dirty="0"/>
              <a:t> (6.7%)</a:t>
            </a:r>
          </a:p>
          <a:p>
            <a:r>
              <a:rPr lang="en-US" sz="1600" dirty="0"/>
              <a:t>2014 VGG Net (7.3%)</a:t>
            </a:r>
          </a:p>
          <a:p>
            <a:pPr lvl="1" fontAlgn="base"/>
            <a:r>
              <a:rPr lang="en-US" sz="1400" dirty="0"/>
              <a:t>The use of only 3x3 sized filters </a:t>
            </a:r>
          </a:p>
          <a:p>
            <a:pPr lvl="1" fontAlgn="base"/>
            <a:r>
              <a:rPr lang="en-US" sz="1400" dirty="0"/>
              <a:t>Size of input volumes at each layer decrease</a:t>
            </a:r>
          </a:p>
          <a:p>
            <a:pPr lvl="1" fontAlgn="base"/>
            <a:r>
              <a:rPr lang="en-US" sz="1400" dirty="0"/>
              <a:t>They used many layers</a:t>
            </a:r>
          </a:p>
          <a:p>
            <a:pPr lvl="1" fontAlgn="base"/>
            <a:r>
              <a:rPr lang="en-US" sz="1400" dirty="0"/>
              <a:t>Trained on 4 </a:t>
            </a:r>
            <a:r>
              <a:rPr lang="en-US" sz="1400" dirty="0" err="1"/>
              <a:t>Nvidia</a:t>
            </a:r>
            <a:r>
              <a:rPr lang="en-US" sz="1400" dirty="0"/>
              <a:t> Titan Black GPUs for </a:t>
            </a:r>
            <a:r>
              <a:rPr lang="en-US" sz="1400" b="1" dirty="0"/>
              <a:t>two to three weeks</a:t>
            </a:r>
            <a:r>
              <a:rPr lang="en-US" sz="1400" dirty="0"/>
              <a:t>.</a:t>
            </a:r>
          </a:p>
          <a:p>
            <a:pPr lvl="1"/>
            <a:endParaRPr lang="en-US" sz="8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373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ImageNet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learn:</a:t>
            </a:r>
          </a:p>
          <a:p>
            <a:pPr lvl="1"/>
            <a:r>
              <a:rPr lang="en-US" sz="2000" dirty="0"/>
              <a:t>Deeper means better</a:t>
            </a:r>
          </a:p>
          <a:p>
            <a:pPr lvl="1"/>
            <a:r>
              <a:rPr lang="en-US" sz="2000" dirty="0"/>
              <a:t>Consecutive layers are responsible for selecting more and more complicated features</a:t>
            </a:r>
          </a:p>
          <a:p>
            <a:pPr lvl="1"/>
            <a:r>
              <a:rPr lang="en-US" sz="2000" dirty="0"/>
              <a:t>We need a lot of computational power</a:t>
            </a:r>
          </a:p>
          <a:p>
            <a:pPr lvl="1"/>
            <a:r>
              <a:rPr lang="en-US" sz="2000" dirty="0"/>
              <a:t>We need millions of images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57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Basic problem in classical approach: How to select features?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Consecutive layers are responsible for selecting more and more complicated features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pl-PL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86200"/>
            <a:ext cx="4319588" cy="261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62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Consecutive layers are responsible for selecting more and more complicated features</a:t>
            </a:r>
          </a:p>
          <a:p>
            <a:r>
              <a:rPr lang="en-US" sz="2000" dirty="0"/>
              <a:t>Take the network, which is already trained</a:t>
            </a:r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pl-PL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86200"/>
            <a:ext cx="4319588" cy="261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22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Consecutive layers are responsible for selecting more and more complicated features</a:t>
            </a:r>
          </a:p>
          <a:p>
            <a:r>
              <a:rPr lang="en-US" sz="2000" dirty="0"/>
              <a:t>Take the network, which is already trained</a:t>
            </a:r>
          </a:p>
          <a:p>
            <a:r>
              <a:rPr lang="en-US" sz="2000" dirty="0"/>
              <a:t>Cut the last layer(s)</a:t>
            </a:r>
          </a:p>
          <a:p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pl-PL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86200"/>
            <a:ext cx="4319588" cy="261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12359"/>
            <a:ext cx="115812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316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2145</TotalTime>
  <Words>465</Words>
  <Application>Microsoft Office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Courier New</vt:lpstr>
      <vt:lpstr>Palatino Linotype</vt:lpstr>
      <vt:lpstr>Executive</vt:lpstr>
      <vt:lpstr>Transfer Learning </vt:lpstr>
      <vt:lpstr>Image Net competition</vt:lpstr>
      <vt:lpstr>Image Net competition</vt:lpstr>
      <vt:lpstr>Image Net competition</vt:lpstr>
      <vt:lpstr>Image Net competition</vt:lpstr>
      <vt:lpstr>ImageNet</vt:lpstr>
      <vt:lpstr>Transfer learning</vt:lpstr>
      <vt:lpstr>Transfer learning</vt:lpstr>
      <vt:lpstr>Transfer learning</vt:lpstr>
      <vt:lpstr>Transfer learning</vt:lpstr>
      <vt:lpstr>Transfer learning</vt:lpstr>
      <vt:lpstr>Fine Tuning</vt:lpstr>
      <vt:lpstr>Fine Tuning</vt:lpstr>
      <vt:lpstr>Fine Tuning</vt:lpstr>
      <vt:lpstr>Fine Tuning</vt:lpstr>
      <vt:lpstr>Fine Tuning</vt:lpstr>
      <vt:lpstr>Transfer Learning in Keras</vt:lpstr>
      <vt:lpstr>Transfer Learning in Keras</vt:lpstr>
      <vt:lpstr>Transfer Learning in Keras</vt:lpstr>
      <vt:lpstr>Transfer Learning in Keras</vt:lpstr>
      <vt:lpstr>Thank you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</dc:title>
  <dc:creator>przemek</dc:creator>
  <cp:lastModifiedBy>Przemysław Sekuła</cp:lastModifiedBy>
  <cp:revision>43</cp:revision>
  <dcterms:created xsi:type="dcterms:W3CDTF">2017-09-10T21:17:18Z</dcterms:created>
  <dcterms:modified xsi:type="dcterms:W3CDTF">2018-04-17T23:15:19Z</dcterms:modified>
</cp:coreProperties>
</file>