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10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2A2DFD-9AE2-4D0D-965A-9D78429EF77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4161605E-DE85-4B87-ABDF-5BC3155DECB7}">
      <dgm:prSet phldrT="[Text]"/>
      <dgm:spPr/>
      <dgm:t>
        <a:bodyPr/>
        <a:lstStyle/>
        <a:p>
          <a:r>
            <a:rPr lang="en-US" dirty="0"/>
            <a:t>Analyze</a:t>
          </a:r>
        </a:p>
      </dgm:t>
    </dgm:pt>
    <dgm:pt modelId="{7424D6B9-69EB-435E-8136-9A0DFC7A6CEE}" type="parTrans" cxnId="{DD159058-F487-47FF-86D5-209147A85666}">
      <dgm:prSet/>
      <dgm:spPr/>
      <dgm:t>
        <a:bodyPr/>
        <a:lstStyle/>
        <a:p>
          <a:endParaRPr lang="en-US"/>
        </a:p>
      </dgm:t>
    </dgm:pt>
    <dgm:pt modelId="{80224A87-E5C7-4F4D-AEEB-8D2FEBA8C0EC}" type="sibTrans" cxnId="{DD159058-F487-47FF-86D5-209147A85666}">
      <dgm:prSet/>
      <dgm:spPr/>
      <dgm:t>
        <a:bodyPr/>
        <a:lstStyle/>
        <a:p>
          <a:endParaRPr lang="en-US"/>
        </a:p>
      </dgm:t>
    </dgm:pt>
    <dgm:pt modelId="{26B7E014-E3AC-44F7-9CEF-67B8AEB030C9}">
      <dgm:prSet phldrT="[Text]"/>
      <dgm:spPr/>
      <dgm:t>
        <a:bodyPr/>
        <a:lstStyle/>
        <a:p>
          <a:r>
            <a:rPr lang="en-US" dirty="0"/>
            <a:t>Modify</a:t>
          </a:r>
        </a:p>
      </dgm:t>
    </dgm:pt>
    <dgm:pt modelId="{D4FA2B05-ED25-48B2-8B1F-40AFFADAFA10}" type="parTrans" cxnId="{C14346B2-762F-4068-9D5D-69CB8DA71BD6}">
      <dgm:prSet/>
      <dgm:spPr/>
      <dgm:t>
        <a:bodyPr/>
        <a:lstStyle/>
        <a:p>
          <a:endParaRPr lang="en-US"/>
        </a:p>
      </dgm:t>
    </dgm:pt>
    <dgm:pt modelId="{D8F2397E-1D73-475D-975C-EDD01EF79483}" type="sibTrans" cxnId="{C14346B2-762F-4068-9D5D-69CB8DA71BD6}">
      <dgm:prSet/>
      <dgm:spPr/>
      <dgm:t>
        <a:bodyPr/>
        <a:lstStyle/>
        <a:p>
          <a:endParaRPr lang="en-US"/>
        </a:p>
      </dgm:t>
    </dgm:pt>
    <dgm:pt modelId="{583CD4F2-2868-4734-914D-0CF0F35E069D}">
      <dgm:prSet phldrT="[Text]"/>
      <dgm:spPr/>
      <dgm:t>
        <a:bodyPr/>
        <a:lstStyle/>
        <a:p>
          <a:r>
            <a:rPr lang="en-US" dirty="0"/>
            <a:t>Train</a:t>
          </a:r>
        </a:p>
      </dgm:t>
    </dgm:pt>
    <dgm:pt modelId="{6E6182B1-238A-4783-9CD1-EC8AD8D7C8D8}" type="parTrans" cxnId="{F9172960-95B0-4EDF-B324-14950E56DCF7}">
      <dgm:prSet/>
      <dgm:spPr/>
      <dgm:t>
        <a:bodyPr/>
        <a:lstStyle/>
        <a:p>
          <a:endParaRPr lang="en-US"/>
        </a:p>
      </dgm:t>
    </dgm:pt>
    <dgm:pt modelId="{15134DEE-A8F8-4A54-8690-F3F4342FCFFF}" type="sibTrans" cxnId="{F9172960-95B0-4EDF-B324-14950E56DCF7}">
      <dgm:prSet/>
      <dgm:spPr/>
      <dgm:t>
        <a:bodyPr/>
        <a:lstStyle/>
        <a:p>
          <a:endParaRPr lang="en-US"/>
        </a:p>
      </dgm:t>
    </dgm:pt>
    <dgm:pt modelId="{0E73D330-0DE6-44C5-8C86-4398AADA99CE}">
      <dgm:prSet phldrT="[Text]"/>
      <dgm:spPr/>
      <dgm:t>
        <a:bodyPr/>
        <a:lstStyle/>
        <a:p>
          <a:r>
            <a:rPr lang="en-US" dirty="0"/>
            <a:t>Test</a:t>
          </a:r>
        </a:p>
      </dgm:t>
    </dgm:pt>
    <dgm:pt modelId="{306E0ADB-8328-46D5-8E99-052459424263}" type="parTrans" cxnId="{C892C51C-36DB-4116-A3C0-1B93E7BBF88C}">
      <dgm:prSet/>
      <dgm:spPr/>
      <dgm:t>
        <a:bodyPr/>
        <a:lstStyle/>
        <a:p>
          <a:endParaRPr lang="en-US"/>
        </a:p>
      </dgm:t>
    </dgm:pt>
    <dgm:pt modelId="{66C2AF64-1CEA-4F66-BE7E-C41889A19FC1}" type="sibTrans" cxnId="{C892C51C-36DB-4116-A3C0-1B93E7BBF88C}">
      <dgm:prSet/>
      <dgm:spPr/>
      <dgm:t>
        <a:bodyPr/>
        <a:lstStyle/>
        <a:p>
          <a:endParaRPr lang="en-US"/>
        </a:p>
      </dgm:t>
    </dgm:pt>
    <dgm:pt modelId="{C5790834-0F50-4C70-AF2B-A584890A9BBF}" type="pres">
      <dgm:prSet presAssocID="{A92A2DFD-9AE2-4D0D-965A-9D78429EF77E}" presName="cycle" presStyleCnt="0">
        <dgm:presLayoutVars>
          <dgm:dir/>
          <dgm:resizeHandles val="exact"/>
        </dgm:presLayoutVars>
      </dgm:prSet>
      <dgm:spPr/>
      <dgm:t>
        <a:bodyPr/>
        <a:lstStyle/>
        <a:p>
          <a:endParaRPr lang="en-US"/>
        </a:p>
      </dgm:t>
    </dgm:pt>
    <dgm:pt modelId="{262566B6-7961-43CD-9AC5-D0089C232433}" type="pres">
      <dgm:prSet presAssocID="{4161605E-DE85-4B87-ABDF-5BC3155DECB7}" presName="node" presStyleLbl="node1" presStyleIdx="0" presStyleCnt="4">
        <dgm:presLayoutVars>
          <dgm:bulletEnabled val="1"/>
        </dgm:presLayoutVars>
      </dgm:prSet>
      <dgm:spPr/>
      <dgm:t>
        <a:bodyPr/>
        <a:lstStyle/>
        <a:p>
          <a:endParaRPr lang="en-US"/>
        </a:p>
      </dgm:t>
    </dgm:pt>
    <dgm:pt modelId="{AB7FE618-DFF4-4522-923F-9674F9EBA5BF}" type="pres">
      <dgm:prSet presAssocID="{80224A87-E5C7-4F4D-AEEB-8D2FEBA8C0EC}" presName="sibTrans" presStyleLbl="sibTrans2D1" presStyleIdx="0" presStyleCnt="4"/>
      <dgm:spPr/>
      <dgm:t>
        <a:bodyPr/>
        <a:lstStyle/>
        <a:p>
          <a:endParaRPr lang="en-US"/>
        </a:p>
      </dgm:t>
    </dgm:pt>
    <dgm:pt modelId="{012F1EBB-57A4-4FA2-8528-07595D989F5B}" type="pres">
      <dgm:prSet presAssocID="{80224A87-E5C7-4F4D-AEEB-8D2FEBA8C0EC}" presName="connectorText" presStyleLbl="sibTrans2D1" presStyleIdx="0" presStyleCnt="4"/>
      <dgm:spPr/>
      <dgm:t>
        <a:bodyPr/>
        <a:lstStyle/>
        <a:p>
          <a:endParaRPr lang="en-US"/>
        </a:p>
      </dgm:t>
    </dgm:pt>
    <dgm:pt modelId="{93AEE062-B7FE-481F-965A-F50AF389240B}" type="pres">
      <dgm:prSet presAssocID="{26B7E014-E3AC-44F7-9CEF-67B8AEB030C9}" presName="node" presStyleLbl="node1" presStyleIdx="1" presStyleCnt="4">
        <dgm:presLayoutVars>
          <dgm:bulletEnabled val="1"/>
        </dgm:presLayoutVars>
      </dgm:prSet>
      <dgm:spPr/>
      <dgm:t>
        <a:bodyPr/>
        <a:lstStyle/>
        <a:p>
          <a:endParaRPr lang="en-US"/>
        </a:p>
      </dgm:t>
    </dgm:pt>
    <dgm:pt modelId="{96C21A1B-11EF-41A0-B43F-FB2A705ADC82}" type="pres">
      <dgm:prSet presAssocID="{D8F2397E-1D73-475D-975C-EDD01EF79483}" presName="sibTrans" presStyleLbl="sibTrans2D1" presStyleIdx="1" presStyleCnt="4"/>
      <dgm:spPr/>
      <dgm:t>
        <a:bodyPr/>
        <a:lstStyle/>
        <a:p>
          <a:endParaRPr lang="en-US"/>
        </a:p>
      </dgm:t>
    </dgm:pt>
    <dgm:pt modelId="{E4296762-9108-4EE5-BD77-81C58F16BD3C}" type="pres">
      <dgm:prSet presAssocID="{D8F2397E-1D73-475D-975C-EDD01EF79483}" presName="connectorText" presStyleLbl="sibTrans2D1" presStyleIdx="1" presStyleCnt="4"/>
      <dgm:spPr/>
      <dgm:t>
        <a:bodyPr/>
        <a:lstStyle/>
        <a:p>
          <a:endParaRPr lang="en-US"/>
        </a:p>
      </dgm:t>
    </dgm:pt>
    <dgm:pt modelId="{A906E485-937B-4F25-83B7-FAAC42A9DB96}" type="pres">
      <dgm:prSet presAssocID="{583CD4F2-2868-4734-914D-0CF0F35E069D}" presName="node" presStyleLbl="node1" presStyleIdx="2" presStyleCnt="4">
        <dgm:presLayoutVars>
          <dgm:bulletEnabled val="1"/>
        </dgm:presLayoutVars>
      </dgm:prSet>
      <dgm:spPr/>
      <dgm:t>
        <a:bodyPr/>
        <a:lstStyle/>
        <a:p>
          <a:endParaRPr lang="en-US"/>
        </a:p>
      </dgm:t>
    </dgm:pt>
    <dgm:pt modelId="{35711850-2368-4770-B14F-054B881338E5}" type="pres">
      <dgm:prSet presAssocID="{15134DEE-A8F8-4A54-8690-F3F4342FCFFF}" presName="sibTrans" presStyleLbl="sibTrans2D1" presStyleIdx="2" presStyleCnt="4"/>
      <dgm:spPr/>
      <dgm:t>
        <a:bodyPr/>
        <a:lstStyle/>
        <a:p>
          <a:endParaRPr lang="en-US"/>
        </a:p>
      </dgm:t>
    </dgm:pt>
    <dgm:pt modelId="{5111BC2C-2E25-4F52-BBDF-827A350E241B}" type="pres">
      <dgm:prSet presAssocID="{15134DEE-A8F8-4A54-8690-F3F4342FCFFF}" presName="connectorText" presStyleLbl="sibTrans2D1" presStyleIdx="2" presStyleCnt="4"/>
      <dgm:spPr/>
      <dgm:t>
        <a:bodyPr/>
        <a:lstStyle/>
        <a:p>
          <a:endParaRPr lang="en-US"/>
        </a:p>
      </dgm:t>
    </dgm:pt>
    <dgm:pt modelId="{B5F47C4F-80C6-4255-B49D-B44C447DC56C}" type="pres">
      <dgm:prSet presAssocID="{0E73D330-0DE6-44C5-8C86-4398AADA99CE}" presName="node" presStyleLbl="node1" presStyleIdx="3" presStyleCnt="4">
        <dgm:presLayoutVars>
          <dgm:bulletEnabled val="1"/>
        </dgm:presLayoutVars>
      </dgm:prSet>
      <dgm:spPr/>
      <dgm:t>
        <a:bodyPr/>
        <a:lstStyle/>
        <a:p>
          <a:endParaRPr lang="en-US"/>
        </a:p>
      </dgm:t>
    </dgm:pt>
    <dgm:pt modelId="{603576F6-D80A-4F9C-A49F-89D9D1EC4A17}" type="pres">
      <dgm:prSet presAssocID="{66C2AF64-1CEA-4F66-BE7E-C41889A19FC1}" presName="sibTrans" presStyleLbl="sibTrans2D1" presStyleIdx="3" presStyleCnt="4"/>
      <dgm:spPr/>
      <dgm:t>
        <a:bodyPr/>
        <a:lstStyle/>
        <a:p>
          <a:endParaRPr lang="en-US"/>
        </a:p>
      </dgm:t>
    </dgm:pt>
    <dgm:pt modelId="{1FCA75E5-A9BC-4948-8734-8DDAE3C4259B}" type="pres">
      <dgm:prSet presAssocID="{66C2AF64-1CEA-4F66-BE7E-C41889A19FC1}" presName="connectorText" presStyleLbl="sibTrans2D1" presStyleIdx="3" presStyleCnt="4"/>
      <dgm:spPr/>
      <dgm:t>
        <a:bodyPr/>
        <a:lstStyle/>
        <a:p>
          <a:endParaRPr lang="en-US"/>
        </a:p>
      </dgm:t>
    </dgm:pt>
  </dgm:ptLst>
  <dgm:cxnLst>
    <dgm:cxn modelId="{F9172960-95B0-4EDF-B324-14950E56DCF7}" srcId="{A92A2DFD-9AE2-4D0D-965A-9D78429EF77E}" destId="{583CD4F2-2868-4734-914D-0CF0F35E069D}" srcOrd="2" destOrd="0" parTransId="{6E6182B1-238A-4783-9CD1-EC8AD8D7C8D8}" sibTransId="{15134DEE-A8F8-4A54-8690-F3F4342FCFFF}"/>
    <dgm:cxn modelId="{25CF84A5-09F4-4914-873E-6CE956D37821}" type="presOf" srcId="{15134DEE-A8F8-4A54-8690-F3F4342FCFFF}" destId="{5111BC2C-2E25-4F52-BBDF-827A350E241B}" srcOrd="1" destOrd="0" presId="urn:microsoft.com/office/officeart/2005/8/layout/cycle2"/>
    <dgm:cxn modelId="{C14346B2-762F-4068-9D5D-69CB8DA71BD6}" srcId="{A92A2DFD-9AE2-4D0D-965A-9D78429EF77E}" destId="{26B7E014-E3AC-44F7-9CEF-67B8AEB030C9}" srcOrd="1" destOrd="0" parTransId="{D4FA2B05-ED25-48B2-8B1F-40AFFADAFA10}" sibTransId="{D8F2397E-1D73-475D-975C-EDD01EF79483}"/>
    <dgm:cxn modelId="{C892C51C-36DB-4116-A3C0-1B93E7BBF88C}" srcId="{A92A2DFD-9AE2-4D0D-965A-9D78429EF77E}" destId="{0E73D330-0DE6-44C5-8C86-4398AADA99CE}" srcOrd="3" destOrd="0" parTransId="{306E0ADB-8328-46D5-8E99-052459424263}" sibTransId="{66C2AF64-1CEA-4F66-BE7E-C41889A19FC1}"/>
    <dgm:cxn modelId="{897BA6CE-16AC-4B67-B17C-6F6FBEE48E66}" type="presOf" srcId="{15134DEE-A8F8-4A54-8690-F3F4342FCFFF}" destId="{35711850-2368-4770-B14F-054B881338E5}" srcOrd="0" destOrd="0" presId="urn:microsoft.com/office/officeart/2005/8/layout/cycle2"/>
    <dgm:cxn modelId="{03BA6622-65AC-4302-8A13-F1F12400C443}" type="presOf" srcId="{4161605E-DE85-4B87-ABDF-5BC3155DECB7}" destId="{262566B6-7961-43CD-9AC5-D0089C232433}" srcOrd="0" destOrd="0" presId="urn:microsoft.com/office/officeart/2005/8/layout/cycle2"/>
    <dgm:cxn modelId="{5E8C5592-D59B-49BC-89C1-276A614698F2}" type="presOf" srcId="{80224A87-E5C7-4F4D-AEEB-8D2FEBA8C0EC}" destId="{AB7FE618-DFF4-4522-923F-9674F9EBA5BF}" srcOrd="0" destOrd="0" presId="urn:microsoft.com/office/officeart/2005/8/layout/cycle2"/>
    <dgm:cxn modelId="{C389AB75-E4DB-4606-8FF7-DCE6E6DC51E3}" type="presOf" srcId="{26B7E014-E3AC-44F7-9CEF-67B8AEB030C9}" destId="{93AEE062-B7FE-481F-965A-F50AF389240B}" srcOrd="0" destOrd="0" presId="urn:microsoft.com/office/officeart/2005/8/layout/cycle2"/>
    <dgm:cxn modelId="{249EAA9D-ABEC-47E9-89D0-B99600154CBE}" type="presOf" srcId="{66C2AF64-1CEA-4F66-BE7E-C41889A19FC1}" destId="{603576F6-D80A-4F9C-A49F-89D9D1EC4A17}" srcOrd="0" destOrd="0" presId="urn:microsoft.com/office/officeart/2005/8/layout/cycle2"/>
    <dgm:cxn modelId="{537296E9-89B4-4192-906C-3851056058FC}" type="presOf" srcId="{A92A2DFD-9AE2-4D0D-965A-9D78429EF77E}" destId="{C5790834-0F50-4C70-AF2B-A584890A9BBF}" srcOrd="0" destOrd="0" presId="urn:microsoft.com/office/officeart/2005/8/layout/cycle2"/>
    <dgm:cxn modelId="{DD159058-F487-47FF-86D5-209147A85666}" srcId="{A92A2DFD-9AE2-4D0D-965A-9D78429EF77E}" destId="{4161605E-DE85-4B87-ABDF-5BC3155DECB7}" srcOrd="0" destOrd="0" parTransId="{7424D6B9-69EB-435E-8136-9A0DFC7A6CEE}" sibTransId="{80224A87-E5C7-4F4D-AEEB-8D2FEBA8C0EC}"/>
    <dgm:cxn modelId="{D7F1A057-8B53-4D04-8F99-59CCFAA3ACF7}" type="presOf" srcId="{D8F2397E-1D73-475D-975C-EDD01EF79483}" destId="{E4296762-9108-4EE5-BD77-81C58F16BD3C}" srcOrd="1" destOrd="0" presId="urn:microsoft.com/office/officeart/2005/8/layout/cycle2"/>
    <dgm:cxn modelId="{2596D762-2CA3-45F2-B7AA-79082244B9B3}" type="presOf" srcId="{583CD4F2-2868-4734-914D-0CF0F35E069D}" destId="{A906E485-937B-4F25-83B7-FAAC42A9DB96}" srcOrd="0" destOrd="0" presId="urn:microsoft.com/office/officeart/2005/8/layout/cycle2"/>
    <dgm:cxn modelId="{C80DED6F-72CE-442D-BF4C-67239FB68514}" type="presOf" srcId="{66C2AF64-1CEA-4F66-BE7E-C41889A19FC1}" destId="{1FCA75E5-A9BC-4948-8734-8DDAE3C4259B}" srcOrd="1" destOrd="0" presId="urn:microsoft.com/office/officeart/2005/8/layout/cycle2"/>
    <dgm:cxn modelId="{40972A4F-B6EE-40BB-8C21-F10616E3D198}" type="presOf" srcId="{0E73D330-0DE6-44C5-8C86-4398AADA99CE}" destId="{B5F47C4F-80C6-4255-B49D-B44C447DC56C}" srcOrd="0" destOrd="0" presId="urn:microsoft.com/office/officeart/2005/8/layout/cycle2"/>
    <dgm:cxn modelId="{CF855D8F-0AA6-497C-A5F4-2B8F021038F0}" type="presOf" srcId="{D8F2397E-1D73-475D-975C-EDD01EF79483}" destId="{96C21A1B-11EF-41A0-B43F-FB2A705ADC82}" srcOrd="0" destOrd="0" presId="urn:microsoft.com/office/officeart/2005/8/layout/cycle2"/>
    <dgm:cxn modelId="{EE2659C1-E606-486E-B358-3DA3BBAFB0A2}" type="presOf" srcId="{80224A87-E5C7-4F4D-AEEB-8D2FEBA8C0EC}" destId="{012F1EBB-57A4-4FA2-8528-07595D989F5B}" srcOrd="1" destOrd="0" presId="urn:microsoft.com/office/officeart/2005/8/layout/cycle2"/>
    <dgm:cxn modelId="{418A164D-4215-4681-BFEB-D4D12BC0A6B3}" type="presParOf" srcId="{C5790834-0F50-4C70-AF2B-A584890A9BBF}" destId="{262566B6-7961-43CD-9AC5-D0089C232433}" srcOrd="0" destOrd="0" presId="urn:microsoft.com/office/officeart/2005/8/layout/cycle2"/>
    <dgm:cxn modelId="{265A3BAE-ED45-4D83-9DBB-4CC2C4EF305B}" type="presParOf" srcId="{C5790834-0F50-4C70-AF2B-A584890A9BBF}" destId="{AB7FE618-DFF4-4522-923F-9674F9EBA5BF}" srcOrd="1" destOrd="0" presId="urn:microsoft.com/office/officeart/2005/8/layout/cycle2"/>
    <dgm:cxn modelId="{6DF4C03E-1BA8-44A2-BED9-7298C1D36791}" type="presParOf" srcId="{AB7FE618-DFF4-4522-923F-9674F9EBA5BF}" destId="{012F1EBB-57A4-4FA2-8528-07595D989F5B}" srcOrd="0" destOrd="0" presId="urn:microsoft.com/office/officeart/2005/8/layout/cycle2"/>
    <dgm:cxn modelId="{509C611C-9EB7-4481-B3F2-F3709DFDAD9F}" type="presParOf" srcId="{C5790834-0F50-4C70-AF2B-A584890A9BBF}" destId="{93AEE062-B7FE-481F-965A-F50AF389240B}" srcOrd="2" destOrd="0" presId="urn:microsoft.com/office/officeart/2005/8/layout/cycle2"/>
    <dgm:cxn modelId="{7550FB62-27D9-44F2-8743-D205175FEB11}" type="presParOf" srcId="{C5790834-0F50-4C70-AF2B-A584890A9BBF}" destId="{96C21A1B-11EF-41A0-B43F-FB2A705ADC82}" srcOrd="3" destOrd="0" presId="urn:microsoft.com/office/officeart/2005/8/layout/cycle2"/>
    <dgm:cxn modelId="{B572DEE4-ADEB-455B-8778-B7E0FDD97CCE}" type="presParOf" srcId="{96C21A1B-11EF-41A0-B43F-FB2A705ADC82}" destId="{E4296762-9108-4EE5-BD77-81C58F16BD3C}" srcOrd="0" destOrd="0" presId="urn:microsoft.com/office/officeart/2005/8/layout/cycle2"/>
    <dgm:cxn modelId="{38C91A5E-DE64-4562-BAFF-2C287215DEB2}" type="presParOf" srcId="{C5790834-0F50-4C70-AF2B-A584890A9BBF}" destId="{A906E485-937B-4F25-83B7-FAAC42A9DB96}" srcOrd="4" destOrd="0" presId="urn:microsoft.com/office/officeart/2005/8/layout/cycle2"/>
    <dgm:cxn modelId="{112466FC-F11A-4819-9893-1509D2F22842}" type="presParOf" srcId="{C5790834-0F50-4C70-AF2B-A584890A9BBF}" destId="{35711850-2368-4770-B14F-054B881338E5}" srcOrd="5" destOrd="0" presId="urn:microsoft.com/office/officeart/2005/8/layout/cycle2"/>
    <dgm:cxn modelId="{4EB3CA86-5AC8-4843-8D95-2FEFE8111A39}" type="presParOf" srcId="{35711850-2368-4770-B14F-054B881338E5}" destId="{5111BC2C-2E25-4F52-BBDF-827A350E241B}" srcOrd="0" destOrd="0" presId="urn:microsoft.com/office/officeart/2005/8/layout/cycle2"/>
    <dgm:cxn modelId="{5C80C6D7-DD99-49B6-9DCC-3C3839C18089}" type="presParOf" srcId="{C5790834-0F50-4C70-AF2B-A584890A9BBF}" destId="{B5F47C4F-80C6-4255-B49D-B44C447DC56C}" srcOrd="6" destOrd="0" presId="urn:microsoft.com/office/officeart/2005/8/layout/cycle2"/>
    <dgm:cxn modelId="{E5F09934-1E3F-423F-B3C9-FB62C940D8D9}" type="presParOf" srcId="{C5790834-0F50-4C70-AF2B-A584890A9BBF}" destId="{603576F6-D80A-4F9C-A49F-89D9D1EC4A17}" srcOrd="7" destOrd="0" presId="urn:microsoft.com/office/officeart/2005/8/layout/cycle2"/>
    <dgm:cxn modelId="{A65E3AEA-95DD-4B16-B820-42BF4BBAEF65}" type="presParOf" srcId="{603576F6-D80A-4F9C-A49F-89D9D1EC4A17}" destId="{1FCA75E5-A9BC-4948-8734-8DDAE3C4259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566B6-7961-43CD-9AC5-D0089C232433}">
      <dsp:nvSpPr>
        <dsp:cNvPr id="0" name=""/>
        <dsp:cNvSpPr/>
      </dsp:nvSpPr>
      <dsp:spPr>
        <a:xfrm>
          <a:off x="1781612" y="748"/>
          <a:ext cx="942786" cy="9427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Analyze</a:t>
          </a:r>
        </a:p>
      </dsp:txBody>
      <dsp:txXfrm>
        <a:off x="1919680" y="138816"/>
        <a:ext cx="666650" cy="666650"/>
      </dsp:txXfrm>
    </dsp:sp>
    <dsp:sp modelId="{AB7FE618-DFF4-4522-923F-9674F9EBA5BF}">
      <dsp:nvSpPr>
        <dsp:cNvPr id="0" name=""/>
        <dsp:cNvSpPr/>
      </dsp:nvSpPr>
      <dsp:spPr>
        <a:xfrm rot="2700000">
          <a:off x="2623082" y="808066"/>
          <a:ext cx="249888" cy="3181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634061" y="845200"/>
        <a:ext cx="174922" cy="190914"/>
      </dsp:txXfrm>
    </dsp:sp>
    <dsp:sp modelId="{93AEE062-B7FE-481F-965A-F50AF389240B}">
      <dsp:nvSpPr>
        <dsp:cNvPr id="0" name=""/>
        <dsp:cNvSpPr/>
      </dsp:nvSpPr>
      <dsp:spPr>
        <a:xfrm>
          <a:off x="2781655" y="1000790"/>
          <a:ext cx="942786" cy="9427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Modify</a:t>
          </a:r>
        </a:p>
      </dsp:txBody>
      <dsp:txXfrm>
        <a:off x="2919723" y="1138858"/>
        <a:ext cx="666650" cy="666650"/>
      </dsp:txXfrm>
    </dsp:sp>
    <dsp:sp modelId="{96C21A1B-11EF-41A0-B43F-FB2A705ADC82}">
      <dsp:nvSpPr>
        <dsp:cNvPr id="0" name=""/>
        <dsp:cNvSpPr/>
      </dsp:nvSpPr>
      <dsp:spPr>
        <a:xfrm rot="8100000">
          <a:off x="2633083" y="1808109"/>
          <a:ext cx="249888" cy="3181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697070" y="1845243"/>
        <a:ext cx="174922" cy="190914"/>
      </dsp:txXfrm>
    </dsp:sp>
    <dsp:sp modelId="{A906E485-937B-4F25-83B7-FAAC42A9DB96}">
      <dsp:nvSpPr>
        <dsp:cNvPr id="0" name=""/>
        <dsp:cNvSpPr/>
      </dsp:nvSpPr>
      <dsp:spPr>
        <a:xfrm>
          <a:off x="1781612" y="2000833"/>
          <a:ext cx="942786" cy="9427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Train</a:t>
          </a:r>
        </a:p>
      </dsp:txBody>
      <dsp:txXfrm>
        <a:off x="1919680" y="2138901"/>
        <a:ext cx="666650" cy="666650"/>
      </dsp:txXfrm>
    </dsp:sp>
    <dsp:sp modelId="{35711850-2368-4770-B14F-054B881338E5}">
      <dsp:nvSpPr>
        <dsp:cNvPr id="0" name=""/>
        <dsp:cNvSpPr/>
      </dsp:nvSpPr>
      <dsp:spPr>
        <a:xfrm rot="13500000">
          <a:off x="1633041" y="1818111"/>
          <a:ext cx="249888" cy="3181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1697028" y="1908253"/>
        <a:ext cx="174922" cy="190914"/>
      </dsp:txXfrm>
    </dsp:sp>
    <dsp:sp modelId="{B5F47C4F-80C6-4255-B49D-B44C447DC56C}">
      <dsp:nvSpPr>
        <dsp:cNvPr id="0" name=""/>
        <dsp:cNvSpPr/>
      </dsp:nvSpPr>
      <dsp:spPr>
        <a:xfrm>
          <a:off x="781570" y="1000790"/>
          <a:ext cx="942786" cy="9427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Test</a:t>
          </a:r>
        </a:p>
      </dsp:txBody>
      <dsp:txXfrm>
        <a:off x="919638" y="1138858"/>
        <a:ext cx="666650" cy="666650"/>
      </dsp:txXfrm>
    </dsp:sp>
    <dsp:sp modelId="{603576F6-D80A-4F9C-A49F-89D9D1EC4A17}">
      <dsp:nvSpPr>
        <dsp:cNvPr id="0" name=""/>
        <dsp:cNvSpPr/>
      </dsp:nvSpPr>
      <dsp:spPr>
        <a:xfrm rot="18900000">
          <a:off x="1623039" y="818068"/>
          <a:ext cx="249888" cy="3181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634018" y="908210"/>
        <a:ext cx="174922" cy="1909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1869-CE1C-4CD6-BCA3-334A6B992E24}"/>
              </a:ext>
            </a:extLst>
          </p:cNvPr>
          <p:cNvSpPr>
            <a:spLocks noGrp="1"/>
          </p:cNvSpPr>
          <p:nvPr>
            <p:ph type="ctrTitle"/>
          </p:nvPr>
        </p:nvSpPr>
        <p:spPr/>
        <p:txBody>
          <a:bodyPr/>
          <a:lstStyle/>
          <a:p>
            <a:r>
              <a:rPr lang="en-US" sz="8000" dirty="0"/>
              <a:t>Machine Learning In PRACTICE - Introduction</a:t>
            </a:r>
          </a:p>
        </p:txBody>
      </p:sp>
      <p:sp>
        <p:nvSpPr>
          <p:cNvPr id="3" name="Subtitle 2">
            <a:extLst>
              <a:ext uri="{FF2B5EF4-FFF2-40B4-BE49-F238E27FC236}">
                <a16:creationId xmlns:a16="http://schemas.microsoft.com/office/drawing/2014/main" id="{6A0BE2E1-7C7F-42EB-A61E-182C9B6C78BE}"/>
              </a:ext>
            </a:extLst>
          </p:cNvPr>
          <p:cNvSpPr>
            <a:spLocks noGrp="1"/>
          </p:cNvSpPr>
          <p:nvPr>
            <p:ph type="subTitle" idx="1"/>
          </p:nvPr>
        </p:nvSpPr>
        <p:spPr/>
        <p:txBody>
          <a:bodyPr/>
          <a:lstStyle/>
          <a:p>
            <a:r>
              <a:rPr lang="en-US" dirty="0"/>
              <a:t>Przemysław Sekuła</a:t>
            </a:r>
          </a:p>
        </p:txBody>
      </p:sp>
    </p:spTree>
    <p:extLst>
      <p:ext uri="{BB962C8B-B14F-4D97-AF65-F5344CB8AC3E}">
        <p14:creationId xmlns:p14="http://schemas.microsoft.com/office/powerpoint/2010/main" val="220813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713E-CE8F-4986-AADB-85B97A6289D5}"/>
              </a:ext>
            </a:extLst>
          </p:cNvPr>
          <p:cNvSpPr>
            <a:spLocks noGrp="1"/>
          </p:cNvSpPr>
          <p:nvPr>
            <p:ph type="title"/>
          </p:nvPr>
        </p:nvSpPr>
        <p:spPr/>
        <p:txBody>
          <a:bodyPr/>
          <a:lstStyle/>
          <a:p>
            <a:r>
              <a:rPr lang="en-US" dirty="0"/>
              <a:t>How to solve a problem (2/3)</a:t>
            </a:r>
          </a:p>
        </p:txBody>
      </p:sp>
      <p:sp>
        <p:nvSpPr>
          <p:cNvPr id="3" name="Content Placeholder 2">
            <a:extLst>
              <a:ext uri="{FF2B5EF4-FFF2-40B4-BE49-F238E27FC236}">
                <a16:creationId xmlns:a16="http://schemas.microsoft.com/office/drawing/2014/main" id="{1A011F5E-C5C1-49A3-9E4A-68D8C28FEF59}"/>
              </a:ext>
            </a:extLst>
          </p:cNvPr>
          <p:cNvSpPr>
            <a:spLocks noGrp="1"/>
          </p:cNvSpPr>
          <p:nvPr>
            <p:ph idx="1"/>
          </p:nvPr>
        </p:nvSpPr>
        <p:spPr>
          <a:xfrm>
            <a:off x="1069848" y="2121408"/>
            <a:ext cx="10058400" cy="4326526"/>
          </a:xfrm>
        </p:spPr>
        <p:txBody>
          <a:bodyPr>
            <a:normAutofit/>
          </a:bodyPr>
          <a:lstStyle/>
          <a:p>
            <a:r>
              <a:rPr lang="en-US" dirty="0"/>
              <a:t>If you have too high variance, you may use one of the following reasoning:</a:t>
            </a:r>
          </a:p>
          <a:p>
            <a:pPr lvl="1"/>
            <a:r>
              <a:rPr lang="en-US" dirty="0"/>
              <a:t>Your model is too complicated</a:t>
            </a:r>
          </a:p>
          <a:p>
            <a:pPr lvl="1"/>
            <a:r>
              <a:rPr lang="en-US" dirty="0"/>
              <a:t>Your model memorizes data (instead of generalization)</a:t>
            </a:r>
          </a:p>
          <a:p>
            <a:r>
              <a:rPr lang="en-US" dirty="0"/>
              <a:t>The most obvious solutions are:</a:t>
            </a:r>
          </a:p>
          <a:p>
            <a:pPr lvl="1"/>
            <a:r>
              <a:rPr lang="en-US" dirty="0"/>
              <a:t>Get more data!</a:t>
            </a:r>
          </a:p>
          <a:p>
            <a:pPr lvl="1"/>
            <a:r>
              <a:rPr lang="en-US" dirty="0"/>
              <a:t>Create less complicated model</a:t>
            </a:r>
          </a:p>
          <a:p>
            <a:pPr lvl="1"/>
            <a:r>
              <a:rPr lang="en-US" dirty="0"/>
              <a:t>Reduce the number of features (it also makes your model simpler)</a:t>
            </a:r>
          </a:p>
          <a:p>
            <a:pPr lvl="1"/>
            <a:r>
              <a:rPr lang="en-US" dirty="0"/>
              <a:t>Use regularization (we will cover it in the next classes)</a:t>
            </a:r>
          </a:p>
        </p:txBody>
      </p:sp>
      <p:pic>
        <p:nvPicPr>
          <p:cNvPr id="4" name="Picture 2" descr="Image result for train test set overfitting">
            <a:extLst>
              <a:ext uri="{FF2B5EF4-FFF2-40B4-BE49-F238E27FC236}">
                <a16:creationId xmlns:a16="http://schemas.microsoft.com/office/drawing/2014/main" id="{5AD4D38F-4CDC-483E-8AF6-4253E22D4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0" y="2981960"/>
            <a:ext cx="2595880" cy="259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12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713E-CE8F-4986-AADB-85B97A6289D5}"/>
              </a:ext>
            </a:extLst>
          </p:cNvPr>
          <p:cNvSpPr>
            <a:spLocks noGrp="1"/>
          </p:cNvSpPr>
          <p:nvPr>
            <p:ph type="title"/>
          </p:nvPr>
        </p:nvSpPr>
        <p:spPr/>
        <p:txBody>
          <a:bodyPr/>
          <a:lstStyle/>
          <a:p>
            <a:r>
              <a:rPr lang="en-US" dirty="0"/>
              <a:t>How to solve a problem (3/3)</a:t>
            </a:r>
          </a:p>
        </p:txBody>
      </p:sp>
      <p:sp>
        <p:nvSpPr>
          <p:cNvPr id="3" name="Content Placeholder 2">
            <a:extLst>
              <a:ext uri="{FF2B5EF4-FFF2-40B4-BE49-F238E27FC236}">
                <a16:creationId xmlns:a16="http://schemas.microsoft.com/office/drawing/2014/main" id="{1A011F5E-C5C1-49A3-9E4A-68D8C28FEF59}"/>
              </a:ext>
            </a:extLst>
          </p:cNvPr>
          <p:cNvSpPr>
            <a:spLocks noGrp="1"/>
          </p:cNvSpPr>
          <p:nvPr>
            <p:ph idx="1"/>
          </p:nvPr>
        </p:nvSpPr>
        <p:spPr>
          <a:xfrm>
            <a:off x="1069848" y="2121408"/>
            <a:ext cx="10058400" cy="4326526"/>
          </a:xfrm>
        </p:spPr>
        <p:txBody>
          <a:bodyPr>
            <a:normAutofit/>
          </a:bodyPr>
          <a:lstStyle/>
          <a:p>
            <a:r>
              <a:rPr lang="en-US" dirty="0"/>
              <a:t>If you have too high bias, you may use one of the following reasoning:</a:t>
            </a:r>
          </a:p>
          <a:p>
            <a:pPr lvl="1"/>
            <a:r>
              <a:rPr lang="en-US" dirty="0"/>
              <a:t>Your model is too simple (it cannot capture the complexity of the data)</a:t>
            </a:r>
          </a:p>
          <a:p>
            <a:pPr lvl="1"/>
            <a:r>
              <a:rPr lang="en-US" dirty="0"/>
              <a:t>You overuse the regularization</a:t>
            </a:r>
          </a:p>
          <a:p>
            <a:r>
              <a:rPr lang="en-US" dirty="0"/>
              <a:t>The most obvious solutions are:</a:t>
            </a:r>
          </a:p>
          <a:p>
            <a:pPr lvl="1"/>
            <a:r>
              <a:rPr lang="en-US" dirty="0"/>
              <a:t>Create more complicated model</a:t>
            </a:r>
          </a:p>
          <a:p>
            <a:pPr lvl="1"/>
            <a:r>
              <a:rPr lang="en-US" dirty="0"/>
              <a:t>Use less regularization (or get rid of it).</a:t>
            </a:r>
          </a:p>
        </p:txBody>
      </p:sp>
    </p:spTree>
    <p:extLst>
      <p:ext uri="{BB962C8B-B14F-4D97-AF65-F5344CB8AC3E}">
        <p14:creationId xmlns:p14="http://schemas.microsoft.com/office/powerpoint/2010/main" val="409112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5EEE-AEE2-4563-9C3A-0F3E1C95C0D9}"/>
              </a:ext>
            </a:extLst>
          </p:cNvPr>
          <p:cNvSpPr>
            <a:spLocks noGrp="1"/>
          </p:cNvSpPr>
          <p:nvPr>
            <p:ph type="title"/>
          </p:nvPr>
        </p:nvSpPr>
        <p:spPr/>
        <p:txBody>
          <a:bodyPr/>
          <a:lstStyle/>
          <a:p>
            <a:r>
              <a:rPr lang="en-US" dirty="0"/>
              <a:t>Bias Variance SUMMARY</a:t>
            </a:r>
          </a:p>
        </p:txBody>
      </p:sp>
      <p:sp>
        <p:nvSpPr>
          <p:cNvPr id="3" name="Content Placeholder 2">
            <a:extLst>
              <a:ext uri="{FF2B5EF4-FFF2-40B4-BE49-F238E27FC236}">
                <a16:creationId xmlns:a16="http://schemas.microsoft.com/office/drawing/2014/main" id="{B6B62481-9EDB-427B-A63F-F068A4B0A18B}"/>
              </a:ext>
            </a:extLst>
          </p:cNvPr>
          <p:cNvSpPr>
            <a:spLocks noGrp="1"/>
          </p:cNvSpPr>
          <p:nvPr>
            <p:ph idx="1"/>
          </p:nvPr>
        </p:nvSpPr>
        <p:spPr/>
        <p:txBody>
          <a:bodyPr>
            <a:normAutofit lnSpcReduction="10000"/>
          </a:bodyPr>
          <a:lstStyle/>
          <a:p>
            <a:r>
              <a:rPr lang="en-US" dirty="0"/>
              <a:t>You should always use Train and Test sets, to know if you have a bias-variance problem</a:t>
            </a:r>
          </a:p>
          <a:p>
            <a:pPr lvl="1"/>
            <a:r>
              <a:rPr lang="en-US" dirty="0"/>
              <a:t>Note – in fact we usually used 3 sets (Train / Dev / Test), and sometimes even more. Will cover it in next classes</a:t>
            </a:r>
          </a:p>
          <a:p>
            <a:r>
              <a:rPr lang="en-US" dirty="0"/>
              <a:t>High Variance = Overfitting</a:t>
            </a:r>
          </a:p>
          <a:p>
            <a:r>
              <a:rPr lang="en-US" dirty="0"/>
              <a:t>High Bias = Underfitting</a:t>
            </a:r>
          </a:p>
          <a:p>
            <a:r>
              <a:rPr lang="en-US" dirty="0"/>
              <a:t>If you suffer from high variance get more data or reduce the complexity of the model.</a:t>
            </a:r>
          </a:p>
          <a:p>
            <a:r>
              <a:rPr lang="en-US" dirty="0"/>
              <a:t>If you suffer from high bias increase the complexity of the model</a:t>
            </a:r>
          </a:p>
          <a:p>
            <a:r>
              <a:rPr lang="en-US" dirty="0"/>
              <a:t>Regularization is a set of techniques that help us dealing with bias-variance problem</a:t>
            </a:r>
          </a:p>
          <a:p>
            <a:r>
              <a:rPr lang="en-US" dirty="0"/>
              <a:t>To solve bias-variance problem you need to experiment</a:t>
            </a:r>
          </a:p>
        </p:txBody>
      </p:sp>
    </p:spTree>
    <p:extLst>
      <p:ext uri="{BB962C8B-B14F-4D97-AF65-F5344CB8AC3E}">
        <p14:creationId xmlns:p14="http://schemas.microsoft.com/office/powerpoint/2010/main" val="268339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A302-55A6-41B3-9FC0-1CC4DA1C5828}"/>
              </a:ext>
            </a:extLst>
          </p:cNvPr>
          <p:cNvSpPr>
            <a:spLocks noGrp="1"/>
          </p:cNvSpPr>
          <p:nvPr>
            <p:ph type="title"/>
          </p:nvPr>
        </p:nvSpPr>
        <p:spPr>
          <a:xfrm>
            <a:off x="1069848" y="484632"/>
            <a:ext cx="10058400" cy="1609344"/>
          </a:xfrm>
        </p:spPr>
        <p:txBody>
          <a:bodyPr/>
          <a:lstStyle/>
          <a:p>
            <a:r>
              <a:rPr lang="en-US" dirty="0"/>
              <a:t>Data ANALYSIS AND Preparation</a:t>
            </a:r>
          </a:p>
        </p:txBody>
      </p:sp>
      <p:sp>
        <p:nvSpPr>
          <p:cNvPr id="3" name="Content Placeholder 2">
            <a:extLst>
              <a:ext uri="{FF2B5EF4-FFF2-40B4-BE49-F238E27FC236}">
                <a16:creationId xmlns:a16="http://schemas.microsoft.com/office/drawing/2014/main" id="{66182404-7C6B-47A3-81C6-2E91BE8F9A7D}"/>
              </a:ext>
            </a:extLst>
          </p:cNvPr>
          <p:cNvSpPr>
            <a:spLocks noGrp="1"/>
          </p:cNvSpPr>
          <p:nvPr>
            <p:ph idx="1"/>
          </p:nvPr>
        </p:nvSpPr>
        <p:spPr/>
        <p:txBody>
          <a:bodyPr/>
          <a:lstStyle/>
          <a:p>
            <a:r>
              <a:rPr lang="en-US" dirty="0"/>
              <a:t>Machine Learning is simple!</a:t>
            </a:r>
          </a:p>
          <a:p>
            <a:pPr lvl="1"/>
            <a:r>
              <a:rPr lang="en-US" dirty="0"/>
              <a:t>It is very easy to implement the algorithm when you use frameworks</a:t>
            </a:r>
          </a:p>
          <a:p>
            <a:pPr lvl="1"/>
            <a:r>
              <a:rPr lang="en-US" dirty="0"/>
              <a:t>The training is also very easy, but it may be time-consuming</a:t>
            </a:r>
          </a:p>
          <a:p>
            <a:r>
              <a:rPr lang="en-US" dirty="0"/>
              <a:t>The difficult parts associated with machine learning are</a:t>
            </a:r>
          </a:p>
          <a:p>
            <a:pPr lvl="1"/>
            <a:r>
              <a:rPr lang="en-US" dirty="0"/>
              <a:t>Data analysis and preparation</a:t>
            </a:r>
          </a:p>
          <a:p>
            <a:pPr lvl="1"/>
            <a:r>
              <a:rPr lang="en-US" dirty="0"/>
              <a:t>Testing and adjusting your model</a:t>
            </a:r>
          </a:p>
          <a:p>
            <a:endParaRPr lang="en-US" dirty="0"/>
          </a:p>
          <a:p>
            <a:r>
              <a:rPr lang="en-US" dirty="0"/>
              <a:t>You should always take a look at your data in the beginning. It will save a lot of your time later.</a:t>
            </a:r>
          </a:p>
          <a:p>
            <a:r>
              <a:rPr lang="en-US" dirty="0"/>
              <a:t>… But do not spend too long just looking at the data. Machine learning is an iterative process!</a:t>
            </a:r>
          </a:p>
        </p:txBody>
      </p:sp>
      <p:graphicFrame>
        <p:nvGraphicFramePr>
          <p:cNvPr id="5" name="Content Placeholder 3">
            <a:extLst>
              <a:ext uri="{FF2B5EF4-FFF2-40B4-BE49-F238E27FC236}">
                <a16:creationId xmlns:a16="http://schemas.microsoft.com/office/drawing/2014/main" id="{7856752E-B47D-40CB-B58C-30A6C7A123E6}"/>
              </a:ext>
            </a:extLst>
          </p:cNvPr>
          <p:cNvGraphicFramePr>
            <a:graphicFrameLocks/>
          </p:cNvGraphicFramePr>
          <p:nvPr>
            <p:extLst>
              <p:ext uri="{D42A27DB-BD31-4B8C-83A1-F6EECF244321}">
                <p14:modId xmlns:p14="http://schemas.microsoft.com/office/powerpoint/2010/main" val="1591853279"/>
              </p:ext>
            </p:extLst>
          </p:nvPr>
        </p:nvGraphicFramePr>
        <p:xfrm>
          <a:off x="8239028" y="1427313"/>
          <a:ext cx="4506012" cy="2944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28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45920" y="2340033"/>
            <a:ext cx="9601200" cy="1485900"/>
          </a:xfrm>
        </p:spPr>
        <p:txBody>
          <a:bodyPr>
            <a:normAutofit fontScale="90000"/>
          </a:bodyPr>
          <a:lstStyle/>
          <a:p>
            <a:pPr algn="ctr"/>
            <a:r>
              <a:rPr lang="en-US" dirty="0"/>
              <a:t>Thank you</a:t>
            </a:r>
            <a:br>
              <a:rPr lang="en-US" dirty="0"/>
            </a:br>
            <a:r>
              <a:rPr lang="en-US" dirty="0"/>
              <a:t>Q &amp; A</a:t>
            </a:r>
          </a:p>
        </p:txBody>
      </p:sp>
    </p:spTree>
    <p:extLst>
      <p:ext uri="{BB962C8B-B14F-4D97-AF65-F5344CB8AC3E}">
        <p14:creationId xmlns:p14="http://schemas.microsoft.com/office/powerpoint/2010/main" val="178546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C339-F18B-46B9-852A-66A2AC7513D5}"/>
              </a:ext>
            </a:extLst>
          </p:cNvPr>
          <p:cNvSpPr>
            <a:spLocks noGrp="1"/>
          </p:cNvSpPr>
          <p:nvPr>
            <p:ph type="title"/>
          </p:nvPr>
        </p:nvSpPr>
        <p:spPr/>
        <p:txBody>
          <a:bodyPr/>
          <a:lstStyle/>
          <a:p>
            <a:r>
              <a:rPr lang="en-US" dirty="0"/>
              <a:t>Bias-Variance DILEMMA</a:t>
            </a:r>
          </a:p>
        </p:txBody>
      </p:sp>
      <p:sp>
        <p:nvSpPr>
          <p:cNvPr id="3" name="Content Placeholder 2">
            <a:extLst>
              <a:ext uri="{FF2B5EF4-FFF2-40B4-BE49-F238E27FC236}">
                <a16:creationId xmlns:a16="http://schemas.microsoft.com/office/drawing/2014/main" id="{194C01C7-E8CF-468A-8FDE-E49387913943}"/>
              </a:ext>
            </a:extLst>
          </p:cNvPr>
          <p:cNvSpPr>
            <a:spLocks noGrp="1"/>
          </p:cNvSpPr>
          <p:nvPr>
            <p:ph idx="1"/>
          </p:nvPr>
        </p:nvSpPr>
        <p:spPr/>
        <p:txBody>
          <a:bodyPr/>
          <a:lstStyle/>
          <a:p>
            <a:r>
              <a:rPr lang="en-US" dirty="0"/>
              <a:t>In statistics and machine learning, the bias–variance tradeoff (or dilemma) is the problem of simultaneously minimizing two sources of error that prevent supervised learning algorithms from generalizing beyond their training set</a:t>
            </a:r>
          </a:p>
          <a:p>
            <a:endParaRPr lang="en-US" dirty="0"/>
          </a:p>
          <a:p>
            <a:r>
              <a:rPr lang="en-US" dirty="0"/>
              <a:t>The bias is an error from erroneous assumptions in the learning algorithm. High bias can cause an algorithm to miss the relevant relations between features and target outputs (underfitting).</a:t>
            </a:r>
          </a:p>
          <a:p>
            <a:r>
              <a:rPr lang="en-US" dirty="0"/>
              <a:t>The variance is an error from sensitivity to small fluctuations in the training set. High variance can cause an algorithm to model the random noise in the training data, rather than the intended outputs (overfitting).</a:t>
            </a:r>
          </a:p>
        </p:txBody>
      </p:sp>
    </p:spTree>
    <p:extLst>
      <p:ext uri="{BB962C8B-B14F-4D97-AF65-F5344CB8AC3E}">
        <p14:creationId xmlns:p14="http://schemas.microsoft.com/office/powerpoint/2010/main" val="311367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23DA-224D-4152-B9F3-677D734CA59B}"/>
              </a:ext>
            </a:extLst>
          </p:cNvPr>
          <p:cNvSpPr>
            <a:spLocks noGrp="1"/>
          </p:cNvSpPr>
          <p:nvPr>
            <p:ph type="title"/>
          </p:nvPr>
        </p:nvSpPr>
        <p:spPr/>
        <p:txBody>
          <a:bodyPr/>
          <a:lstStyle/>
          <a:p>
            <a:r>
              <a:rPr lang="en-US" dirty="0"/>
              <a:t>Bias and Variance - Regression</a:t>
            </a:r>
          </a:p>
        </p:txBody>
      </p:sp>
      <p:pic>
        <p:nvPicPr>
          <p:cNvPr id="1026" name="Picture 2" descr="Image result for bias variance regression">
            <a:extLst>
              <a:ext uri="{FF2B5EF4-FFF2-40B4-BE49-F238E27FC236}">
                <a16:creationId xmlns:a16="http://schemas.microsoft.com/office/drawing/2014/main" id="{871D3A52-85B9-47D9-A037-7FC6DA961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294" y="2275458"/>
            <a:ext cx="10382655" cy="393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25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4D1C-4367-46FF-93C8-F6D0D692953B}"/>
              </a:ext>
            </a:extLst>
          </p:cNvPr>
          <p:cNvSpPr>
            <a:spLocks noGrp="1"/>
          </p:cNvSpPr>
          <p:nvPr>
            <p:ph type="title"/>
          </p:nvPr>
        </p:nvSpPr>
        <p:spPr/>
        <p:txBody>
          <a:bodyPr/>
          <a:lstStyle/>
          <a:p>
            <a:r>
              <a:rPr lang="en-US" dirty="0"/>
              <a:t>Bias and Variance - Classification</a:t>
            </a:r>
          </a:p>
        </p:txBody>
      </p:sp>
      <p:pic>
        <p:nvPicPr>
          <p:cNvPr id="4" name="Picture 3">
            <a:extLst>
              <a:ext uri="{FF2B5EF4-FFF2-40B4-BE49-F238E27FC236}">
                <a16:creationId xmlns:a16="http://schemas.microsoft.com/office/drawing/2014/main" id="{44110AB8-3BFB-4319-9A13-31D925A01146}"/>
              </a:ext>
            </a:extLst>
          </p:cNvPr>
          <p:cNvPicPr>
            <a:picLocks noChangeAspect="1"/>
          </p:cNvPicPr>
          <p:nvPr/>
        </p:nvPicPr>
        <p:blipFill>
          <a:blip r:embed="rId2"/>
          <a:stretch>
            <a:fillRect/>
          </a:stretch>
        </p:blipFill>
        <p:spPr>
          <a:xfrm>
            <a:off x="342900" y="2304415"/>
            <a:ext cx="11506200" cy="3752850"/>
          </a:xfrm>
          <a:prstGeom prst="rect">
            <a:avLst/>
          </a:prstGeom>
        </p:spPr>
      </p:pic>
    </p:spTree>
    <p:extLst>
      <p:ext uri="{BB962C8B-B14F-4D97-AF65-F5344CB8AC3E}">
        <p14:creationId xmlns:p14="http://schemas.microsoft.com/office/powerpoint/2010/main" val="264363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CDE6-49C9-4D1B-B312-AF7813496662}"/>
              </a:ext>
            </a:extLst>
          </p:cNvPr>
          <p:cNvSpPr>
            <a:spLocks noGrp="1"/>
          </p:cNvSpPr>
          <p:nvPr>
            <p:ph type="title"/>
          </p:nvPr>
        </p:nvSpPr>
        <p:spPr/>
        <p:txBody>
          <a:bodyPr/>
          <a:lstStyle/>
          <a:p>
            <a:r>
              <a:rPr lang="en-US" dirty="0"/>
              <a:t>What does it mean?</a:t>
            </a:r>
          </a:p>
        </p:txBody>
      </p:sp>
      <p:sp>
        <p:nvSpPr>
          <p:cNvPr id="3" name="Content Placeholder 2">
            <a:extLst>
              <a:ext uri="{FF2B5EF4-FFF2-40B4-BE49-F238E27FC236}">
                <a16:creationId xmlns:a16="http://schemas.microsoft.com/office/drawing/2014/main" id="{5FF14C14-8796-4012-8F6A-CE3DC9751490}"/>
              </a:ext>
            </a:extLst>
          </p:cNvPr>
          <p:cNvSpPr>
            <a:spLocks noGrp="1"/>
          </p:cNvSpPr>
          <p:nvPr>
            <p:ph idx="1"/>
          </p:nvPr>
        </p:nvSpPr>
        <p:spPr/>
        <p:txBody>
          <a:bodyPr/>
          <a:lstStyle/>
          <a:p>
            <a:r>
              <a:rPr lang="en-US" dirty="0"/>
              <a:t>In case of bias (underfitting), our model cannot capture the complexity of the data. In result we have a big, avoidable error.</a:t>
            </a:r>
          </a:p>
          <a:p>
            <a:r>
              <a:rPr lang="en-US" dirty="0"/>
              <a:t>In case of variance (overfitting) our model is too complicated. So for the training dataset we do not have an error, but our model cannot generalize (works poorly with earlier unseen data).</a:t>
            </a:r>
          </a:p>
        </p:txBody>
      </p:sp>
      <p:pic>
        <p:nvPicPr>
          <p:cNvPr id="5" name="Picture 4">
            <a:extLst>
              <a:ext uri="{FF2B5EF4-FFF2-40B4-BE49-F238E27FC236}">
                <a16:creationId xmlns:a16="http://schemas.microsoft.com/office/drawing/2014/main" id="{661F5250-1FD6-42C0-B0D8-E127EAABB704}"/>
              </a:ext>
            </a:extLst>
          </p:cNvPr>
          <p:cNvPicPr>
            <a:picLocks noChangeAspect="1"/>
          </p:cNvPicPr>
          <p:nvPr/>
        </p:nvPicPr>
        <p:blipFill>
          <a:blip r:embed="rId2"/>
          <a:stretch>
            <a:fillRect/>
          </a:stretch>
        </p:blipFill>
        <p:spPr>
          <a:xfrm>
            <a:off x="1706880" y="3934103"/>
            <a:ext cx="8117840" cy="2647706"/>
          </a:xfrm>
          <a:prstGeom prst="rect">
            <a:avLst/>
          </a:prstGeom>
        </p:spPr>
      </p:pic>
    </p:spTree>
    <p:extLst>
      <p:ext uri="{BB962C8B-B14F-4D97-AF65-F5344CB8AC3E}">
        <p14:creationId xmlns:p14="http://schemas.microsoft.com/office/powerpoint/2010/main" val="376368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2239-4663-423A-A855-1FBFE5016051}"/>
              </a:ext>
            </a:extLst>
          </p:cNvPr>
          <p:cNvSpPr>
            <a:spLocks noGrp="1"/>
          </p:cNvSpPr>
          <p:nvPr>
            <p:ph type="title"/>
          </p:nvPr>
        </p:nvSpPr>
        <p:spPr/>
        <p:txBody>
          <a:bodyPr/>
          <a:lstStyle/>
          <a:p>
            <a:r>
              <a:rPr lang="en-US" dirty="0"/>
              <a:t>How to solve the problem? (1/3)</a:t>
            </a:r>
          </a:p>
        </p:txBody>
      </p:sp>
      <p:sp>
        <p:nvSpPr>
          <p:cNvPr id="3" name="Content Placeholder 2">
            <a:extLst>
              <a:ext uri="{FF2B5EF4-FFF2-40B4-BE49-F238E27FC236}">
                <a16:creationId xmlns:a16="http://schemas.microsoft.com/office/drawing/2014/main" id="{403B90C0-B9C8-4A70-9C5C-B2191EE81DB6}"/>
              </a:ext>
            </a:extLst>
          </p:cNvPr>
          <p:cNvSpPr>
            <a:spLocks noGrp="1"/>
          </p:cNvSpPr>
          <p:nvPr>
            <p:ph idx="1"/>
          </p:nvPr>
        </p:nvSpPr>
        <p:spPr>
          <a:xfrm>
            <a:off x="1069848" y="2121408"/>
            <a:ext cx="5981192" cy="4050792"/>
          </a:xfrm>
        </p:spPr>
        <p:txBody>
          <a:bodyPr/>
          <a:lstStyle/>
          <a:p>
            <a:r>
              <a:rPr lang="en-US" dirty="0"/>
              <a:t>First of all, you need to know, if you have the problem. The rule of the thumb is:</a:t>
            </a:r>
          </a:p>
          <a:p>
            <a:pPr lvl="1"/>
            <a:r>
              <a:rPr lang="en-US" dirty="0"/>
              <a:t>You have a bias problem, if the results for training dataset look poor (have a big error)</a:t>
            </a:r>
          </a:p>
          <a:p>
            <a:pPr lvl="1"/>
            <a:r>
              <a:rPr lang="en-US" dirty="0"/>
              <a:t>To check the variance, you should split your dataset into train and test part. You should use only the train data, for training your model. Then you may assess your model (accuracy, R</a:t>
            </a:r>
            <a:r>
              <a:rPr lang="en-US" baseline="30000" dirty="0"/>
              <a:t>2</a:t>
            </a:r>
            <a:r>
              <a:rPr lang="en-US" dirty="0"/>
              <a:t>, MAPE, etc.) on the test data. If your model works well for train data, but fails for test data, you probably suffer from overfitting</a:t>
            </a:r>
          </a:p>
          <a:p>
            <a:pPr marL="0" indent="0">
              <a:buNone/>
            </a:pPr>
            <a:endParaRPr lang="en-US" dirty="0"/>
          </a:p>
        </p:txBody>
      </p:sp>
      <p:pic>
        <p:nvPicPr>
          <p:cNvPr id="3074" name="Picture 2" descr="Image result for train test set overfitting">
            <a:extLst>
              <a:ext uri="{FF2B5EF4-FFF2-40B4-BE49-F238E27FC236}">
                <a16:creationId xmlns:a16="http://schemas.microsoft.com/office/drawing/2014/main" id="{2B3FDA39-BEC9-4F67-B2D2-975AE8990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8510" y="4629150"/>
            <a:ext cx="2125980" cy="21259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960" y="2212848"/>
            <a:ext cx="5019040" cy="1841579"/>
          </a:xfrm>
          <a:prstGeom prst="rect">
            <a:avLst/>
          </a:prstGeom>
        </p:spPr>
      </p:pic>
    </p:spTree>
    <p:extLst>
      <p:ext uri="{BB962C8B-B14F-4D97-AF65-F5344CB8AC3E}">
        <p14:creationId xmlns:p14="http://schemas.microsoft.com/office/powerpoint/2010/main" val="143138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at dog recognition">
            <a:extLst>
              <a:ext uri="{FF2B5EF4-FFF2-40B4-BE49-F238E27FC236}">
                <a16:creationId xmlns:a16="http://schemas.microsoft.com/office/drawing/2014/main" id="{8DD9A4EE-A188-485F-ADC2-ED242DAD7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000" y="2757026"/>
            <a:ext cx="4490720" cy="33680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F786CA-A355-431D-9929-1B213A55C815}"/>
              </a:ext>
            </a:extLst>
          </p:cNvPr>
          <p:cNvSpPr>
            <a:spLocks noGrp="1"/>
          </p:cNvSpPr>
          <p:nvPr>
            <p:ph type="title"/>
          </p:nvPr>
        </p:nvSpPr>
        <p:spPr/>
        <p:txBody>
          <a:bodyPr/>
          <a:lstStyle/>
          <a:p>
            <a:r>
              <a:rPr lang="en-US" dirty="0"/>
              <a:t>HOW TO SOLVE A PROBLEM (1/3)</a:t>
            </a:r>
          </a:p>
        </p:txBody>
      </p:sp>
      <p:sp>
        <p:nvSpPr>
          <p:cNvPr id="3" name="Content Placeholder 2">
            <a:extLst>
              <a:ext uri="{FF2B5EF4-FFF2-40B4-BE49-F238E27FC236}">
                <a16:creationId xmlns:a16="http://schemas.microsoft.com/office/drawing/2014/main" id="{039F439A-42D8-4736-9F30-DEA048029AB5}"/>
              </a:ext>
            </a:extLst>
          </p:cNvPr>
          <p:cNvSpPr>
            <a:spLocks noGrp="1"/>
          </p:cNvSpPr>
          <p:nvPr>
            <p:ph idx="1"/>
          </p:nvPr>
        </p:nvSpPr>
        <p:spPr>
          <a:xfrm>
            <a:off x="1063752" y="1716055"/>
            <a:ext cx="7401517" cy="4050792"/>
          </a:xfrm>
        </p:spPr>
        <p:txBody>
          <a:bodyPr/>
          <a:lstStyle/>
          <a:p>
            <a:pPr marL="0" indent="0">
              <a:buNone/>
            </a:pPr>
            <a:r>
              <a:rPr lang="en-US" sz="3200" b="1" dirty="0"/>
              <a:t>Example 1</a:t>
            </a:r>
            <a:r>
              <a:rPr lang="en-US" dirty="0"/>
              <a:t> </a:t>
            </a:r>
          </a:p>
          <a:p>
            <a:r>
              <a:rPr lang="en-US" dirty="0"/>
              <a:t>You are solving the cat-dog problem (assess if we have a cat or a dog on the image). The so-called human level error is 0.5%. Your results are:</a:t>
            </a:r>
          </a:p>
          <a:p>
            <a:r>
              <a:rPr lang="en-US" dirty="0"/>
              <a:t>For train dataset: Accuracy 92% (8% error)</a:t>
            </a:r>
          </a:p>
          <a:p>
            <a:r>
              <a:rPr lang="en-US" dirty="0"/>
              <a:t>For test dataset: Accuracy 91.5% (8.5% error)</a:t>
            </a:r>
          </a:p>
          <a:p>
            <a:endParaRPr lang="en-US" dirty="0"/>
          </a:p>
          <a:p>
            <a:r>
              <a:rPr lang="en-US" dirty="0"/>
              <a:t>Question: Bias or Variance?</a:t>
            </a:r>
          </a:p>
        </p:txBody>
      </p:sp>
    </p:spTree>
    <p:extLst>
      <p:ext uri="{BB962C8B-B14F-4D97-AF65-F5344CB8AC3E}">
        <p14:creationId xmlns:p14="http://schemas.microsoft.com/office/powerpoint/2010/main" val="70887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at dog recognition">
            <a:extLst>
              <a:ext uri="{FF2B5EF4-FFF2-40B4-BE49-F238E27FC236}">
                <a16:creationId xmlns:a16="http://schemas.microsoft.com/office/drawing/2014/main" id="{8DD9A4EE-A188-485F-ADC2-ED242DAD7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000" y="2757026"/>
            <a:ext cx="4490720" cy="33680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F786CA-A355-431D-9929-1B213A55C815}"/>
              </a:ext>
            </a:extLst>
          </p:cNvPr>
          <p:cNvSpPr>
            <a:spLocks noGrp="1"/>
          </p:cNvSpPr>
          <p:nvPr>
            <p:ph type="title"/>
          </p:nvPr>
        </p:nvSpPr>
        <p:spPr/>
        <p:txBody>
          <a:bodyPr/>
          <a:lstStyle/>
          <a:p>
            <a:r>
              <a:rPr lang="en-US" dirty="0"/>
              <a:t>HOW TO SOLVE A PROBLEM (1/3)</a:t>
            </a:r>
          </a:p>
        </p:txBody>
      </p:sp>
      <p:sp>
        <p:nvSpPr>
          <p:cNvPr id="3" name="Content Placeholder 2">
            <a:extLst>
              <a:ext uri="{FF2B5EF4-FFF2-40B4-BE49-F238E27FC236}">
                <a16:creationId xmlns:a16="http://schemas.microsoft.com/office/drawing/2014/main" id="{039F439A-42D8-4736-9F30-DEA048029AB5}"/>
              </a:ext>
            </a:extLst>
          </p:cNvPr>
          <p:cNvSpPr>
            <a:spLocks noGrp="1"/>
          </p:cNvSpPr>
          <p:nvPr>
            <p:ph idx="1"/>
          </p:nvPr>
        </p:nvSpPr>
        <p:spPr>
          <a:xfrm>
            <a:off x="1063752" y="1716055"/>
            <a:ext cx="7401517" cy="4050792"/>
          </a:xfrm>
        </p:spPr>
        <p:txBody>
          <a:bodyPr/>
          <a:lstStyle/>
          <a:p>
            <a:pPr marL="0" indent="0">
              <a:buNone/>
            </a:pPr>
            <a:r>
              <a:rPr lang="en-US" sz="3200" b="1" dirty="0"/>
              <a:t>Example 2</a:t>
            </a:r>
            <a:endParaRPr lang="en-US" dirty="0"/>
          </a:p>
          <a:p>
            <a:r>
              <a:rPr lang="en-US" dirty="0"/>
              <a:t>You are solving the cat-dog problem (assess if we have a cat or a dog on the image). The so-called human level error is 0.5%. Your results are:</a:t>
            </a:r>
          </a:p>
          <a:p>
            <a:r>
              <a:rPr lang="en-US" dirty="0"/>
              <a:t>For train dataset: Accuracy 99.6% (0.4% error)</a:t>
            </a:r>
          </a:p>
          <a:p>
            <a:r>
              <a:rPr lang="en-US" dirty="0"/>
              <a:t>For test dataset: Accuracy 89% (11% error)</a:t>
            </a:r>
          </a:p>
          <a:p>
            <a:endParaRPr lang="en-US" dirty="0"/>
          </a:p>
          <a:p>
            <a:r>
              <a:rPr lang="en-US" dirty="0"/>
              <a:t>Question: Bias or Variance?</a:t>
            </a:r>
          </a:p>
        </p:txBody>
      </p:sp>
    </p:spTree>
    <p:extLst>
      <p:ext uri="{BB962C8B-B14F-4D97-AF65-F5344CB8AC3E}">
        <p14:creationId xmlns:p14="http://schemas.microsoft.com/office/powerpoint/2010/main" val="56944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at dog recognition">
            <a:extLst>
              <a:ext uri="{FF2B5EF4-FFF2-40B4-BE49-F238E27FC236}">
                <a16:creationId xmlns:a16="http://schemas.microsoft.com/office/drawing/2014/main" id="{8DD9A4EE-A188-485F-ADC2-ED242DAD7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000" y="2757026"/>
            <a:ext cx="4490720" cy="33680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F786CA-A355-431D-9929-1B213A55C815}"/>
              </a:ext>
            </a:extLst>
          </p:cNvPr>
          <p:cNvSpPr>
            <a:spLocks noGrp="1"/>
          </p:cNvSpPr>
          <p:nvPr>
            <p:ph type="title"/>
          </p:nvPr>
        </p:nvSpPr>
        <p:spPr/>
        <p:txBody>
          <a:bodyPr/>
          <a:lstStyle/>
          <a:p>
            <a:r>
              <a:rPr lang="en-US" dirty="0"/>
              <a:t>HOW TO SOLVE A PROBLEM (1/3)</a:t>
            </a:r>
          </a:p>
        </p:txBody>
      </p:sp>
      <p:sp>
        <p:nvSpPr>
          <p:cNvPr id="3" name="Content Placeholder 2">
            <a:extLst>
              <a:ext uri="{FF2B5EF4-FFF2-40B4-BE49-F238E27FC236}">
                <a16:creationId xmlns:a16="http://schemas.microsoft.com/office/drawing/2014/main" id="{039F439A-42D8-4736-9F30-DEA048029AB5}"/>
              </a:ext>
            </a:extLst>
          </p:cNvPr>
          <p:cNvSpPr>
            <a:spLocks noGrp="1"/>
          </p:cNvSpPr>
          <p:nvPr>
            <p:ph idx="1"/>
          </p:nvPr>
        </p:nvSpPr>
        <p:spPr>
          <a:xfrm>
            <a:off x="1063752" y="1716055"/>
            <a:ext cx="7401517" cy="4050792"/>
          </a:xfrm>
        </p:spPr>
        <p:txBody>
          <a:bodyPr/>
          <a:lstStyle/>
          <a:p>
            <a:pPr marL="0" indent="0">
              <a:buNone/>
            </a:pPr>
            <a:r>
              <a:rPr lang="en-US" sz="3200" b="1" dirty="0"/>
              <a:t>Example 3</a:t>
            </a:r>
            <a:endParaRPr lang="en-US" dirty="0"/>
          </a:p>
          <a:p>
            <a:r>
              <a:rPr lang="en-US" dirty="0"/>
              <a:t>You are solving the cat-dog problem (assess if we have a cat or a dog on the image). The so-called human level error is 0.5%. Your results are:</a:t>
            </a:r>
          </a:p>
          <a:p>
            <a:r>
              <a:rPr lang="en-US" dirty="0"/>
              <a:t>For train dataset: Accuracy 99.6% (0.4% error)</a:t>
            </a:r>
          </a:p>
          <a:p>
            <a:r>
              <a:rPr lang="en-US" dirty="0"/>
              <a:t>For test dataset: Accuracy 99.5% (0.5% error)</a:t>
            </a:r>
          </a:p>
          <a:p>
            <a:endParaRPr lang="en-US" dirty="0"/>
          </a:p>
          <a:p>
            <a:r>
              <a:rPr lang="en-US" dirty="0"/>
              <a:t>Question: Bias or Variance?</a:t>
            </a:r>
          </a:p>
        </p:txBody>
      </p:sp>
    </p:spTree>
    <p:extLst>
      <p:ext uri="{BB962C8B-B14F-4D97-AF65-F5344CB8AC3E}">
        <p14:creationId xmlns:p14="http://schemas.microsoft.com/office/powerpoint/2010/main" val="167087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93</TotalTime>
  <Words>879</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Rockwell</vt:lpstr>
      <vt:lpstr>Rockwell Condensed</vt:lpstr>
      <vt:lpstr>Wingdings</vt:lpstr>
      <vt:lpstr>Wood Type</vt:lpstr>
      <vt:lpstr>Machine Learning In PRACTICE - Introduction</vt:lpstr>
      <vt:lpstr>Bias-Variance DILEMMA</vt:lpstr>
      <vt:lpstr>Bias and Variance - Regression</vt:lpstr>
      <vt:lpstr>Bias and Variance - Classification</vt:lpstr>
      <vt:lpstr>What does it mean?</vt:lpstr>
      <vt:lpstr>How to solve the problem? (1/3)</vt:lpstr>
      <vt:lpstr>HOW TO SOLVE A PROBLEM (1/3)</vt:lpstr>
      <vt:lpstr>HOW TO SOLVE A PROBLEM (1/3)</vt:lpstr>
      <vt:lpstr>HOW TO SOLVE A PROBLEM (1/3)</vt:lpstr>
      <vt:lpstr>How to solve a problem (2/3)</vt:lpstr>
      <vt:lpstr>How to solve a problem (3/3)</vt:lpstr>
      <vt:lpstr>Bias Variance SUMMARY</vt:lpstr>
      <vt:lpstr>Data ANALYSIS AND Preparation</vt:lpstr>
      <vt:lpstr>Thank you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PRACTICE</dc:title>
  <dc:creator>Przemysław Sekuła</dc:creator>
  <cp:lastModifiedBy>Przemek</cp:lastModifiedBy>
  <cp:revision>12</cp:revision>
  <dcterms:created xsi:type="dcterms:W3CDTF">2018-03-27T22:02:16Z</dcterms:created>
  <dcterms:modified xsi:type="dcterms:W3CDTF">2020-04-21T23:13:40Z</dcterms:modified>
</cp:coreProperties>
</file>