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869-CE1C-4CD6-BCA3-334A6B992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Machine Learning In PRACTICE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E2E1-7C7F-42EB-A61E-182C9B6C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Przemysław Sekuła</a:t>
            </a:r>
          </a:p>
        </p:txBody>
      </p:sp>
    </p:spTree>
    <p:extLst>
      <p:ext uri="{BB962C8B-B14F-4D97-AF65-F5344CB8AC3E}">
        <p14:creationId xmlns:p14="http://schemas.microsoft.com/office/powerpoint/2010/main" val="22081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224E-8D34-4768-AEFD-BB635A44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3EFE-45DE-49B9-9557-BCA8DE8F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457"/>
            <a:ext cx="10058400" cy="4050792"/>
          </a:xfrm>
        </p:spPr>
        <p:txBody>
          <a:bodyPr/>
          <a:lstStyle/>
          <a:p>
            <a:r>
              <a:rPr lang="en-US" dirty="0"/>
              <a:t>One hot encoding is a technique used for categorical data.</a:t>
            </a:r>
          </a:p>
          <a:p>
            <a:r>
              <a:rPr lang="en-US" dirty="0"/>
              <a:t>Imagine you have a categorical data such as Work Class (Private, Self-employed, Government, Other). But your algorithm can process only numbers. </a:t>
            </a:r>
          </a:p>
          <a:p>
            <a:r>
              <a:rPr lang="en-US" dirty="0"/>
              <a:t>One solution (usually bad one) is to assign the numbers to the categories:</a:t>
            </a:r>
          </a:p>
          <a:p>
            <a:r>
              <a:rPr lang="en-US" dirty="0"/>
              <a:t>Why it is wrong: There are no linear relations among the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8FE4D-DACB-43D6-BF2E-FFC9C027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50104"/>
              </p:ext>
            </p:extLst>
          </p:nvPr>
        </p:nvGraphicFramePr>
        <p:xfrm>
          <a:off x="316322" y="4089253"/>
          <a:ext cx="394459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684">
                  <a:extLst>
                    <a:ext uri="{9D8B030D-6E8A-4147-A177-3AD203B41FA5}">
                      <a16:colId xmlns:a16="http://schemas.microsoft.com/office/drawing/2014/main" val="3771932167"/>
                    </a:ext>
                  </a:extLst>
                </a:gridCol>
                <a:gridCol w="2007909">
                  <a:extLst>
                    <a:ext uri="{9D8B030D-6E8A-4147-A177-3AD203B41FA5}">
                      <a16:colId xmlns:a16="http://schemas.microsoft.com/office/drawing/2014/main" val="4249487177"/>
                    </a:ext>
                  </a:extLst>
                </a:gridCol>
              </a:tblGrid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Antony Joshua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 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Justin </a:t>
                      </a:r>
                      <a:r>
                        <a:rPr lang="en-US" dirty="0" err="1"/>
                        <a:t>Biber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Hanna Montana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Mata 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4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7F0C34-6E8C-4D79-9F4E-E82CD4FC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91489"/>
              </p:ext>
            </p:extLst>
          </p:nvPr>
        </p:nvGraphicFramePr>
        <p:xfrm>
          <a:off x="4550529" y="4089253"/>
          <a:ext cx="37450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9">
                  <a:extLst>
                    <a:ext uri="{9D8B030D-6E8A-4147-A177-3AD203B41FA5}">
                      <a16:colId xmlns:a16="http://schemas.microsoft.com/office/drawing/2014/main" val="3771932167"/>
                    </a:ext>
                  </a:extLst>
                </a:gridCol>
                <a:gridCol w="1906341">
                  <a:extLst>
                    <a:ext uri="{9D8B030D-6E8A-4147-A177-3AD203B41FA5}">
                      <a16:colId xmlns:a16="http://schemas.microsoft.com/office/drawing/2014/main" val="4249487177"/>
                    </a:ext>
                  </a:extLst>
                </a:gridCol>
              </a:tblGrid>
              <a:tr h="2394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WorkClassNr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Antony Joshua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 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Justin </a:t>
                      </a:r>
                      <a:r>
                        <a:rPr lang="en-US" dirty="0" err="1"/>
                        <a:t>Biber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Hanna Montana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Mata 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43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1F1F9C-A986-4024-A62E-BC6AE423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83634"/>
              </p:ext>
            </p:extLst>
          </p:nvPr>
        </p:nvGraphicFramePr>
        <p:xfrm>
          <a:off x="9323109" y="3782568"/>
          <a:ext cx="255256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37">
                  <a:extLst>
                    <a:ext uri="{9D8B030D-6E8A-4147-A177-3AD203B41FA5}">
                      <a16:colId xmlns:a16="http://schemas.microsoft.com/office/drawing/2014/main" val="3771932167"/>
                    </a:ext>
                  </a:extLst>
                </a:gridCol>
                <a:gridCol w="721832">
                  <a:extLst>
                    <a:ext uri="{9D8B030D-6E8A-4147-A177-3AD203B41FA5}">
                      <a16:colId xmlns:a16="http://schemas.microsoft.com/office/drawing/2014/main" val="4249487177"/>
                    </a:ext>
                  </a:extLst>
                </a:gridCol>
              </a:tblGrid>
              <a:tr h="2394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1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7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224E-8D34-4768-AEFD-BB635A44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3EFE-45DE-49B9-9557-BCA8DE8F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457"/>
            <a:ext cx="10058400" cy="4050792"/>
          </a:xfrm>
        </p:spPr>
        <p:txBody>
          <a:bodyPr/>
          <a:lstStyle/>
          <a:p>
            <a:r>
              <a:rPr lang="en-US" dirty="0"/>
              <a:t>Better solution: use one-hot encoding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48FE4D-DACB-43D6-BF2E-FFC9C027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914"/>
              </p:ext>
            </p:extLst>
          </p:nvPr>
        </p:nvGraphicFramePr>
        <p:xfrm>
          <a:off x="7944178" y="387755"/>
          <a:ext cx="394459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684">
                  <a:extLst>
                    <a:ext uri="{9D8B030D-6E8A-4147-A177-3AD203B41FA5}">
                      <a16:colId xmlns:a16="http://schemas.microsoft.com/office/drawing/2014/main" val="3771932167"/>
                    </a:ext>
                  </a:extLst>
                </a:gridCol>
                <a:gridCol w="2007909">
                  <a:extLst>
                    <a:ext uri="{9D8B030D-6E8A-4147-A177-3AD203B41FA5}">
                      <a16:colId xmlns:a16="http://schemas.microsoft.com/office/drawing/2014/main" val="4249487177"/>
                    </a:ext>
                  </a:extLst>
                </a:gridCol>
              </a:tblGrid>
              <a:tr h="341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Antony Joshua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 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Justin </a:t>
                      </a:r>
                      <a:r>
                        <a:rPr lang="en-US" dirty="0" err="1"/>
                        <a:t>Biber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Hanna Montana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Mata 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43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7F0C34-6E8C-4D79-9F4E-E82CD4FC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40805"/>
              </p:ext>
            </p:extLst>
          </p:nvPr>
        </p:nvGraphicFramePr>
        <p:xfrm>
          <a:off x="421588" y="3566369"/>
          <a:ext cx="1005840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186">
                  <a:extLst>
                    <a:ext uri="{9D8B030D-6E8A-4147-A177-3AD203B41FA5}">
                      <a16:colId xmlns:a16="http://schemas.microsoft.com/office/drawing/2014/main" val="3771932167"/>
                    </a:ext>
                  </a:extLst>
                </a:gridCol>
                <a:gridCol w="2026054">
                  <a:extLst>
                    <a:ext uri="{9D8B030D-6E8A-4147-A177-3AD203B41FA5}">
                      <a16:colId xmlns:a16="http://schemas.microsoft.com/office/drawing/2014/main" val="4249487177"/>
                    </a:ext>
                  </a:extLst>
                </a:gridCol>
                <a:gridCol w="2026054">
                  <a:extLst>
                    <a:ext uri="{9D8B030D-6E8A-4147-A177-3AD203B41FA5}">
                      <a16:colId xmlns:a16="http://schemas.microsoft.com/office/drawing/2014/main" val="998187106"/>
                    </a:ext>
                  </a:extLst>
                </a:gridCol>
                <a:gridCol w="2026054">
                  <a:extLst>
                    <a:ext uri="{9D8B030D-6E8A-4147-A177-3AD203B41FA5}">
                      <a16:colId xmlns:a16="http://schemas.microsoft.com/office/drawing/2014/main" val="1433361136"/>
                    </a:ext>
                  </a:extLst>
                </a:gridCol>
                <a:gridCol w="2026054">
                  <a:extLst>
                    <a:ext uri="{9D8B030D-6E8A-4147-A177-3AD203B41FA5}">
                      <a16:colId xmlns:a16="http://schemas.microsoft.com/office/drawing/2014/main" val="649873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Antony Joshua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3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 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Justin </a:t>
                      </a:r>
                      <a:r>
                        <a:rPr lang="en-US" dirty="0" err="1"/>
                        <a:t>Biber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1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Hanna Montana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6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Mata 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6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82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FAB0-F488-4399-B2FE-88DB7E31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A916-F3F4-4363-A5E9-0A2CC7BC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careful with rare classes!</a:t>
            </a:r>
          </a:p>
          <a:p>
            <a:r>
              <a:rPr lang="en-US" dirty="0"/>
              <a:t>Example:					Solution: Aggregate Rare Classes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0AFD4-9605-45A3-B66B-4B9B91B8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344227"/>
            <a:ext cx="3009900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3A33A-7F0A-498F-B54C-F0D10594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0" y="3429000"/>
            <a:ext cx="2895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0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70F9-FACC-46B3-A5EE-E033889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6C79-0FF4-44AF-88BB-B8693A3F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split the data into train / test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do one-hot encoding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 train your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1EA50-A189-4D10-8399-B6A6EE5D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4798377"/>
            <a:ext cx="83820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5F7D3-5949-468D-988A-303042DC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60" y="2547747"/>
            <a:ext cx="9982200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E7D47-238A-4992-8008-1D933219F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32" y="5596191"/>
            <a:ext cx="7115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6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5920" y="234003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8546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</TotalTime>
  <Words>251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Machine Learning In PRACTICE - Introduction</vt:lpstr>
      <vt:lpstr>One-HOT encoding (1/3)</vt:lpstr>
      <vt:lpstr>One-HOT encoding (2/3)</vt:lpstr>
      <vt:lpstr>One-HOT encoding (3/3)</vt:lpstr>
      <vt:lpstr>Python code</vt:lpstr>
      <vt:lpstr>Thank you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PRACTICE</dc:title>
  <dc:creator>Przemysław Sekuła</dc:creator>
  <cp:lastModifiedBy>Przemek</cp:lastModifiedBy>
  <cp:revision>12</cp:revision>
  <dcterms:created xsi:type="dcterms:W3CDTF">2018-03-27T22:02:16Z</dcterms:created>
  <dcterms:modified xsi:type="dcterms:W3CDTF">2020-04-21T23:15:50Z</dcterms:modified>
</cp:coreProperties>
</file>