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5" r:id="rId3"/>
    <p:sldId id="279" r:id="rId4"/>
    <p:sldId id="288" r:id="rId5"/>
    <p:sldId id="285" r:id="rId6"/>
    <p:sldId id="287" r:id="rId7"/>
    <p:sldId id="286" r:id="rId8"/>
    <p:sldId id="284" r:id="rId9"/>
    <p:sldId id="283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esmos.com/calculator/cz7iiue5x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869-CE1C-4CD6-BCA3-334A6B992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E2E1-7C7F-42EB-A61E-182C9B6C7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Przemysław Sekuła</a:t>
            </a:r>
          </a:p>
        </p:txBody>
      </p:sp>
    </p:spTree>
    <p:extLst>
      <p:ext uri="{BB962C8B-B14F-4D97-AF65-F5344CB8AC3E}">
        <p14:creationId xmlns:p14="http://schemas.microsoft.com/office/powerpoint/2010/main" val="220813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472D-4235-4087-AA30-F2F69FF6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Sci-kit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44F3-8599-4C40-9A57-D68F2AEE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usually build in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F71A3-91B5-4440-82FD-16D5ED8B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846070"/>
            <a:ext cx="7572375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A0EA0-335E-42A5-957C-C56E20C4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82" y="3489483"/>
            <a:ext cx="6750147" cy="1443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D2636-3308-4E24-BE6B-9DB8B2D73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667" y="4976415"/>
            <a:ext cx="81819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6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5920" y="2340033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854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3DEC-A309-436D-BFDF-CA0ECA0F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3E98-11BF-4F7B-9ADC-773FE9A7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03430" cy="4050792"/>
          </a:xfrm>
        </p:spPr>
        <p:txBody>
          <a:bodyPr/>
          <a:lstStyle/>
          <a:p>
            <a:r>
              <a:rPr lang="en-US" dirty="0"/>
              <a:t>In case of overcomplicated function we may suffer from overfitting…</a:t>
            </a:r>
          </a:p>
          <a:p>
            <a:r>
              <a:rPr lang="en-US" dirty="0"/>
              <a:t>… but in case of too simple function we may not encompass the variety of the real world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regularization">
            <a:extLst>
              <a:ext uri="{FF2B5EF4-FFF2-40B4-BE49-F238E27FC236}">
                <a16:creationId xmlns:a16="http://schemas.microsoft.com/office/drawing/2014/main" id="{2E5BC395-50A6-49F0-8590-3F455DD1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4" y="1880616"/>
            <a:ext cx="4801997" cy="462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9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A66F-FF5F-488A-8FC4-39C243A2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keep function smooth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1809-43F5-4953-9477-4B733EE2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94" y="1819750"/>
            <a:ext cx="10058400" cy="475689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https://www.desmos.com/calculator/cz7iiue5x6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y </a:t>
            </a:r>
            <a:r>
              <a:rPr lang="en-US" dirty="0" smtClean="0"/>
              <a:t>=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0 </a:t>
            </a:r>
            <a:r>
              <a:rPr lang="en-US" i="1" dirty="0" smtClean="0">
                <a:sym typeface="Symbol" panose="05050102010706020507" pitchFamily="18" charset="2"/>
              </a:rPr>
              <a:t>+</a:t>
            </a:r>
            <a:r>
              <a:rPr lang="en-US" i="1" baseline="-25000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1</a:t>
            </a:r>
            <a:r>
              <a:rPr lang="en-US" i="1" dirty="0" smtClean="0">
                <a:sym typeface="Symbol" panose="05050102010706020507" pitchFamily="18" charset="2"/>
              </a:rPr>
              <a:t>x +</a:t>
            </a:r>
            <a:r>
              <a:rPr lang="en-US" i="1" baseline="-25000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2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i="1" baseline="30000" dirty="0" smtClean="0">
                <a:sym typeface="Symbol" panose="05050102010706020507" pitchFamily="18" charset="2"/>
              </a:rPr>
              <a:t>2</a:t>
            </a:r>
            <a:r>
              <a:rPr lang="en-US" i="1" dirty="0" smtClean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>
                <a:sym typeface="Symbol" panose="05050102010706020507" pitchFamily="18" charset="2"/>
              </a:rPr>
              <a:t>		</a:t>
            </a:r>
            <a:endParaRPr 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800" i="1" dirty="0" smtClean="0">
                <a:sym typeface="Symbol" panose="05050102010706020507" pitchFamily="18" charset="2"/>
              </a:rPr>
              <a:t>Intuition: Keep your parameters low</a:t>
            </a:r>
            <a:r>
              <a:rPr lang="en-US" i="1" dirty="0">
                <a:sym typeface="Symbol" panose="05050102010706020507" pitchFamily="18" charset="2"/>
              </a:rPr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5" y="3218074"/>
            <a:ext cx="2954091" cy="22715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86219" y="5584031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2</a:t>
            </a:r>
            <a:r>
              <a:rPr lang="en-US" i="1" dirty="0" smtClean="0">
                <a:sym typeface="Symbol" panose="05050102010706020507" pitchFamily="18" charset="2"/>
              </a:rPr>
              <a:t> = 0.2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679" y="3218074"/>
            <a:ext cx="3000985" cy="23211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89660" y="5584031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2</a:t>
            </a:r>
            <a:r>
              <a:rPr lang="en-US" i="1" dirty="0" smtClean="0">
                <a:sym typeface="Symbol" panose="05050102010706020507" pitchFamily="18" charset="2"/>
              </a:rPr>
              <a:t> = 0.5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936" y="3218074"/>
            <a:ext cx="2825017" cy="22715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00721" y="558403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2</a:t>
            </a:r>
            <a:r>
              <a:rPr lang="en-US" i="1" dirty="0" smtClean="0">
                <a:sym typeface="Symbol" panose="05050102010706020507" pitchFamily="18" charset="2"/>
              </a:rPr>
              <a:t> = 2</a:t>
            </a:r>
            <a:endParaRPr lang="en-US" dirty="0"/>
          </a:p>
        </p:txBody>
      </p:sp>
      <p:pic>
        <p:nvPicPr>
          <p:cNvPr id="13" name="Picture 2" descr="Image result for regularization">
            <a:extLst>
              <a:ext uri="{FF2B5EF4-FFF2-40B4-BE49-F238E27FC236}">
                <a16:creationId xmlns:a16="http://schemas.microsoft.com/office/drawing/2014/main" id="{2E5BC395-50A6-49F0-8590-3F455DD1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33" y="390233"/>
            <a:ext cx="1751603" cy="168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4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A66F-FF5F-488A-8FC4-39C243A2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keep function smooth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1809-43F5-4953-9477-4B733EE2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94" y="1819750"/>
            <a:ext cx="10058400" cy="475689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</a:t>
            </a:r>
            <a:endParaRPr 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smtClean="0">
                <a:sym typeface="Symbol" panose="05050102010706020507" pitchFamily="18" charset="2"/>
              </a:rPr>
              <a:t>		</a:t>
            </a:r>
          </a:p>
          <a:p>
            <a:pPr marL="0" indent="0">
              <a:buNone/>
            </a:pPr>
            <a:r>
              <a:rPr lang="en-US" sz="2800" i="1" dirty="0" smtClean="0">
                <a:sym typeface="Symbol" panose="05050102010706020507" pitchFamily="18" charset="2"/>
              </a:rPr>
              <a:t>Intuition: Set some parameters to 0</a:t>
            </a:r>
            <a:r>
              <a:rPr lang="en-US" i="1" dirty="0">
                <a:sym typeface="Symbol" panose="05050102010706020507" pitchFamily="18" charset="2"/>
              </a:rPr>
              <a:t>	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54" y="1986505"/>
            <a:ext cx="3854875" cy="3099653"/>
          </a:xfrm>
          <a:prstGeom prst="rect">
            <a:avLst/>
          </a:prstGeom>
        </p:spPr>
      </p:pic>
      <p:pic>
        <p:nvPicPr>
          <p:cNvPr id="13" name="Picture 2" descr="Image result for regularization">
            <a:extLst>
              <a:ext uri="{FF2B5EF4-FFF2-40B4-BE49-F238E27FC236}">
                <a16:creationId xmlns:a16="http://schemas.microsoft.com/office/drawing/2014/main" id="{2E5BC395-50A6-49F0-8590-3F455DD1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33" y="390233"/>
            <a:ext cx="1751603" cy="168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c/c3/Sextic_Graph.svg/233px-Sextic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59" y="1870312"/>
            <a:ext cx="3332039" cy="333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6428" y="5260865"/>
            <a:ext cx="4794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0 </a:t>
            </a:r>
            <a:r>
              <a:rPr lang="en-US" i="1" dirty="0" smtClean="0">
                <a:sym typeface="Symbol" panose="05050102010706020507" pitchFamily="18" charset="2"/>
              </a:rPr>
              <a:t>+</a:t>
            </a:r>
            <a:r>
              <a:rPr lang="en-US" i="1" baseline="-25000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1</a:t>
            </a:r>
            <a:r>
              <a:rPr lang="en-US" i="1" dirty="0" smtClean="0">
                <a:sym typeface="Symbol" panose="05050102010706020507" pitchFamily="18" charset="2"/>
              </a:rPr>
              <a:t>x +</a:t>
            </a:r>
            <a:r>
              <a:rPr lang="en-US" i="1" baseline="-25000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2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i="1" baseline="30000" dirty="0" smtClean="0">
                <a:sym typeface="Symbol" panose="05050102010706020507" pitchFamily="18" charset="2"/>
              </a:rPr>
              <a:t>2</a:t>
            </a:r>
            <a:r>
              <a:rPr lang="en-US" i="1" dirty="0" smtClean="0">
                <a:sym typeface="Symbol" panose="05050102010706020507" pitchFamily="18" charset="2"/>
              </a:rPr>
              <a:t> +</a:t>
            </a:r>
            <a:r>
              <a:rPr lang="en-US" i="1" baseline="-25000" dirty="0" smtClean="0">
                <a:sym typeface="Symbol" panose="05050102010706020507" pitchFamily="18" charset="2"/>
              </a:rPr>
              <a:t>3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3</a:t>
            </a:r>
            <a:r>
              <a:rPr lang="en-US" i="1" dirty="0" smtClean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4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i="1" baseline="30000" dirty="0" smtClean="0">
                <a:sym typeface="Symbol" panose="05050102010706020507" pitchFamily="18" charset="2"/>
              </a:rPr>
              <a:t>4</a:t>
            </a:r>
            <a:r>
              <a:rPr lang="en-US" i="1" dirty="0" smtClean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5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6</a:t>
            </a:r>
            <a:r>
              <a:rPr lang="en-US" i="1" dirty="0" smtClean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6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6</a:t>
            </a:r>
            <a:r>
              <a:rPr lang="en-US" i="1" dirty="0" smtClean="0">
                <a:sym typeface="Symbol" panose="05050102010706020507" pitchFamily="18" charset="2"/>
              </a:rPr>
              <a:t> </a:t>
            </a:r>
            <a:endParaRPr lang="en-US" i="1" dirty="0">
              <a:sym typeface="Symbol" panose="05050102010706020507" pitchFamily="18" charset="2"/>
            </a:endParaRPr>
          </a:p>
          <a:p>
            <a:endParaRPr lang="en-US" i="1" dirty="0">
              <a:sym typeface="Symbol" panose="05050102010706020507" pitchFamily="18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76120" y="5260865"/>
            <a:ext cx="1035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</a:t>
            </a:r>
            <a:r>
              <a:rPr lang="en-US" i="1" dirty="0" smtClean="0">
                <a:sym typeface="Symbol" panose="05050102010706020507" pitchFamily="18" charset="2"/>
              </a:rPr>
              <a:t></a:t>
            </a:r>
            <a:r>
              <a:rPr lang="en-US" i="1" baseline="-25000" dirty="0" smtClean="0">
                <a:sym typeface="Symbol" panose="05050102010706020507" pitchFamily="18" charset="2"/>
              </a:rPr>
              <a:t>6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6</a:t>
            </a:r>
            <a:r>
              <a:rPr lang="en-US" i="1" dirty="0" smtClean="0">
                <a:sym typeface="Symbol" panose="05050102010706020507" pitchFamily="18" charset="2"/>
              </a:rPr>
              <a:t> </a:t>
            </a:r>
            <a:endParaRPr lang="en-US" i="1" dirty="0">
              <a:sym typeface="Symbol" panose="05050102010706020507" pitchFamily="18" charset="2"/>
            </a:endParaRPr>
          </a:p>
          <a:p>
            <a:endParaRPr lang="en-US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930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A66F-FF5F-488A-8FC4-39C243A2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1809-43F5-4953-9477-4B733EE2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y =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0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x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		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60E79-515A-40C7-BFB3-6E7C042B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997525"/>
            <a:ext cx="3624897" cy="2475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76709-E0B3-4C40-8046-24CC8DD0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043245"/>
            <a:ext cx="3624897" cy="247509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940169" y="2602523"/>
            <a:ext cx="2866293" cy="1453662"/>
          </a:xfrm>
          <a:custGeom>
            <a:avLst/>
            <a:gdLst>
              <a:gd name="connsiteX0" fmla="*/ 0 w 2866293"/>
              <a:gd name="connsiteY0" fmla="*/ 1453662 h 1453662"/>
              <a:gd name="connsiteX1" fmla="*/ 1043354 w 2866293"/>
              <a:gd name="connsiteY1" fmla="*/ 468923 h 1453662"/>
              <a:gd name="connsiteX2" fmla="*/ 2866293 w 2866293"/>
              <a:gd name="connsiteY2" fmla="*/ 0 h 145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293" h="1453662">
                <a:moveTo>
                  <a:pt x="0" y="1453662"/>
                </a:moveTo>
                <a:cubicBezTo>
                  <a:pt x="282819" y="1082431"/>
                  <a:pt x="565638" y="711200"/>
                  <a:pt x="1043354" y="468923"/>
                </a:cubicBezTo>
                <a:cubicBezTo>
                  <a:pt x="1521070" y="226646"/>
                  <a:pt x="2193681" y="113323"/>
                  <a:pt x="286629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73853A-1FE7-4780-B4FF-1C2235411188}"/>
                  </a:ext>
                </a:extLst>
              </p:cNvPr>
              <p:cNvSpPr/>
              <p:nvPr/>
            </p:nvSpPr>
            <p:spPr>
              <a:xfrm>
                <a:off x="1229360" y="5446259"/>
                <a:ext cx="29891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1" dirty="0">
                              <a:sym typeface="Symbol" panose="05050102010706020507" pitchFamily="18" charset="2"/>
                            </a:rPr>
                            <m:t>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/>
                                    <m:t>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sym typeface="Symbol" panose="05050102010706020507" pitchFamily="18" charset="2"/>
                                    </a:rPr>
                                    <m:t>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73853A-1FE7-4780-B4FF-1C2235411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0" y="5446259"/>
                <a:ext cx="2989152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61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A66F-FF5F-488A-8FC4-39C243A2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1809-43F5-4953-9477-4B733EE2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y =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0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x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			</a:t>
            </a:r>
            <a:r>
              <a:rPr lang="en-US" dirty="0"/>
              <a:t> y =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0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x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3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3</a:t>
            </a:r>
            <a:r>
              <a:rPr lang="en-US" i="1" dirty="0">
                <a:sym typeface="Symbol" panose="05050102010706020507" pitchFamily="18" charset="2"/>
              </a:rPr>
              <a:t>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4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4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60E79-515A-40C7-BFB3-6E7C042B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997525"/>
            <a:ext cx="3624897" cy="2475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76709-E0B3-4C40-8046-24CC8DD0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043245"/>
            <a:ext cx="3624897" cy="247509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940169" y="2602523"/>
            <a:ext cx="2866293" cy="1453662"/>
          </a:xfrm>
          <a:custGeom>
            <a:avLst/>
            <a:gdLst>
              <a:gd name="connsiteX0" fmla="*/ 0 w 2866293"/>
              <a:gd name="connsiteY0" fmla="*/ 1453662 h 1453662"/>
              <a:gd name="connsiteX1" fmla="*/ 1043354 w 2866293"/>
              <a:gd name="connsiteY1" fmla="*/ 468923 h 1453662"/>
              <a:gd name="connsiteX2" fmla="*/ 2866293 w 2866293"/>
              <a:gd name="connsiteY2" fmla="*/ 0 h 145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293" h="1453662">
                <a:moveTo>
                  <a:pt x="0" y="1453662"/>
                </a:moveTo>
                <a:cubicBezTo>
                  <a:pt x="282819" y="1082431"/>
                  <a:pt x="565638" y="711200"/>
                  <a:pt x="1043354" y="468923"/>
                </a:cubicBezTo>
                <a:cubicBezTo>
                  <a:pt x="1521070" y="226646"/>
                  <a:pt x="2193681" y="113323"/>
                  <a:pt x="286629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62446" y="2549769"/>
            <a:ext cx="2754923" cy="1529862"/>
          </a:xfrm>
          <a:custGeom>
            <a:avLst/>
            <a:gdLst>
              <a:gd name="connsiteX0" fmla="*/ 0 w 2754923"/>
              <a:gd name="connsiteY0" fmla="*/ 1529862 h 1529862"/>
              <a:gd name="connsiteX1" fmla="*/ 556846 w 2754923"/>
              <a:gd name="connsiteY1" fmla="*/ 820616 h 1529862"/>
              <a:gd name="connsiteX2" fmla="*/ 1424354 w 2754923"/>
              <a:gd name="connsiteY2" fmla="*/ 463062 h 1529862"/>
              <a:gd name="connsiteX3" fmla="*/ 1869831 w 2754923"/>
              <a:gd name="connsiteY3" fmla="*/ 398585 h 1529862"/>
              <a:gd name="connsiteX4" fmla="*/ 2754923 w 2754923"/>
              <a:gd name="connsiteY4" fmla="*/ 0 h 152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923" h="1529862">
                <a:moveTo>
                  <a:pt x="0" y="1529862"/>
                </a:moveTo>
                <a:cubicBezTo>
                  <a:pt x="159727" y="1264139"/>
                  <a:pt x="319454" y="998416"/>
                  <a:pt x="556846" y="820616"/>
                </a:cubicBezTo>
                <a:cubicBezTo>
                  <a:pt x="794238" y="642816"/>
                  <a:pt x="1205523" y="533401"/>
                  <a:pt x="1424354" y="463062"/>
                </a:cubicBezTo>
                <a:cubicBezTo>
                  <a:pt x="1643185" y="392723"/>
                  <a:pt x="1648070" y="475762"/>
                  <a:pt x="1869831" y="398585"/>
                </a:cubicBezTo>
                <a:cubicBezTo>
                  <a:pt x="2091592" y="321408"/>
                  <a:pt x="2423257" y="160704"/>
                  <a:pt x="275492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73853A-1FE7-4780-B4FF-1C2235411188}"/>
                  </a:ext>
                </a:extLst>
              </p:cNvPr>
              <p:cNvSpPr/>
              <p:nvPr/>
            </p:nvSpPr>
            <p:spPr>
              <a:xfrm>
                <a:off x="1229360" y="5446259"/>
                <a:ext cx="29891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1" dirty="0">
                              <a:sym typeface="Symbol" panose="05050102010706020507" pitchFamily="18" charset="2"/>
                            </a:rPr>
                            <m:t>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/>
                                    <m:t>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sym typeface="Symbol" panose="05050102010706020507" pitchFamily="18" charset="2"/>
                                    </a:rPr>
                                    <m:t>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73853A-1FE7-4780-B4FF-1C2235411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0" y="5446259"/>
                <a:ext cx="2989152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22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A66F-FF5F-488A-8FC4-39C243A2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1809-43F5-4953-9477-4B733EE2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y =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0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x </a:t>
            </a:r>
            <a:r>
              <a:rPr lang="en-US" i="1" dirty="0" smtClean="0">
                <a:sym typeface="Symbol" panose="05050102010706020507" pitchFamily="18" charset="2"/>
              </a:rPr>
              <a:t>+</a:t>
            </a:r>
            <a:r>
              <a:rPr lang="en-US" i="1" baseline="-25000" dirty="0" smtClean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			</a:t>
            </a:r>
            <a:r>
              <a:rPr lang="en-US" dirty="0"/>
              <a:t> y =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0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x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3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3</a:t>
            </a:r>
            <a:r>
              <a:rPr lang="en-US" i="1" dirty="0">
                <a:sym typeface="Symbol" panose="05050102010706020507" pitchFamily="18" charset="2"/>
              </a:rPr>
              <a:t>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4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4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60E79-515A-40C7-BFB3-6E7C042B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997525"/>
            <a:ext cx="3624897" cy="2475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76709-E0B3-4C40-8046-24CC8DD0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043245"/>
            <a:ext cx="3624897" cy="24750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73853A-1FE7-4780-B4FF-1C2235411188}"/>
                  </a:ext>
                </a:extLst>
              </p:cNvPr>
              <p:cNvSpPr/>
              <p:nvPr/>
            </p:nvSpPr>
            <p:spPr>
              <a:xfrm>
                <a:off x="1229360" y="5446259"/>
                <a:ext cx="29891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1" dirty="0">
                              <a:sym typeface="Symbol" panose="05050102010706020507" pitchFamily="18" charset="2"/>
                            </a:rPr>
                            <m:t>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/>
                                    <m:t>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sym typeface="Symbol" panose="05050102010706020507" pitchFamily="18" charset="2"/>
                                    </a:rPr>
                                    <m:t>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73853A-1FE7-4780-B4FF-1C2235411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0" y="5446259"/>
                <a:ext cx="2989152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1940169" y="2602523"/>
            <a:ext cx="2866293" cy="1453662"/>
          </a:xfrm>
          <a:custGeom>
            <a:avLst/>
            <a:gdLst>
              <a:gd name="connsiteX0" fmla="*/ 0 w 2866293"/>
              <a:gd name="connsiteY0" fmla="*/ 1453662 h 1453662"/>
              <a:gd name="connsiteX1" fmla="*/ 1043354 w 2866293"/>
              <a:gd name="connsiteY1" fmla="*/ 468923 h 1453662"/>
              <a:gd name="connsiteX2" fmla="*/ 2866293 w 2866293"/>
              <a:gd name="connsiteY2" fmla="*/ 0 h 145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293" h="1453662">
                <a:moveTo>
                  <a:pt x="0" y="1453662"/>
                </a:moveTo>
                <a:cubicBezTo>
                  <a:pt x="282819" y="1082431"/>
                  <a:pt x="565638" y="711200"/>
                  <a:pt x="1043354" y="468923"/>
                </a:cubicBezTo>
                <a:cubicBezTo>
                  <a:pt x="1521070" y="226646"/>
                  <a:pt x="2193681" y="113323"/>
                  <a:pt x="286629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62446" y="2549769"/>
            <a:ext cx="2754923" cy="1529862"/>
          </a:xfrm>
          <a:custGeom>
            <a:avLst/>
            <a:gdLst>
              <a:gd name="connsiteX0" fmla="*/ 0 w 2754923"/>
              <a:gd name="connsiteY0" fmla="*/ 1529862 h 1529862"/>
              <a:gd name="connsiteX1" fmla="*/ 556846 w 2754923"/>
              <a:gd name="connsiteY1" fmla="*/ 820616 h 1529862"/>
              <a:gd name="connsiteX2" fmla="*/ 1424354 w 2754923"/>
              <a:gd name="connsiteY2" fmla="*/ 463062 h 1529862"/>
              <a:gd name="connsiteX3" fmla="*/ 1869831 w 2754923"/>
              <a:gd name="connsiteY3" fmla="*/ 398585 h 1529862"/>
              <a:gd name="connsiteX4" fmla="*/ 2754923 w 2754923"/>
              <a:gd name="connsiteY4" fmla="*/ 0 h 152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923" h="1529862">
                <a:moveTo>
                  <a:pt x="0" y="1529862"/>
                </a:moveTo>
                <a:cubicBezTo>
                  <a:pt x="159727" y="1264139"/>
                  <a:pt x="319454" y="998416"/>
                  <a:pt x="556846" y="820616"/>
                </a:cubicBezTo>
                <a:cubicBezTo>
                  <a:pt x="794238" y="642816"/>
                  <a:pt x="1205523" y="533401"/>
                  <a:pt x="1424354" y="463062"/>
                </a:cubicBezTo>
                <a:cubicBezTo>
                  <a:pt x="1643185" y="392723"/>
                  <a:pt x="1648070" y="475762"/>
                  <a:pt x="1869831" y="398585"/>
                </a:cubicBezTo>
                <a:cubicBezTo>
                  <a:pt x="2091592" y="321408"/>
                  <a:pt x="2423257" y="160704"/>
                  <a:pt x="275492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62446" y="2162908"/>
            <a:ext cx="2883877" cy="1922584"/>
          </a:xfrm>
          <a:custGeom>
            <a:avLst/>
            <a:gdLst>
              <a:gd name="connsiteX0" fmla="*/ 0 w 2883877"/>
              <a:gd name="connsiteY0" fmla="*/ 1922584 h 1922584"/>
              <a:gd name="connsiteX1" fmla="*/ 586154 w 2883877"/>
              <a:gd name="connsiteY1" fmla="*/ 486507 h 1922584"/>
              <a:gd name="connsiteX2" fmla="*/ 1664677 w 2883877"/>
              <a:gd name="connsiteY2" fmla="*/ 1014046 h 1922584"/>
              <a:gd name="connsiteX3" fmla="*/ 2883877 w 2883877"/>
              <a:gd name="connsiteY3" fmla="*/ 0 h 192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3877" h="1922584">
                <a:moveTo>
                  <a:pt x="0" y="1922584"/>
                </a:moveTo>
                <a:cubicBezTo>
                  <a:pt x="154354" y="1280257"/>
                  <a:pt x="308708" y="637930"/>
                  <a:pt x="586154" y="486507"/>
                </a:cubicBezTo>
                <a:cubicBezTo>
                  <a:pt x="863600" y="335084"/>
                  <a:pt x="1281723" y="1095130"/>
                  <a:pt x="1664677" y="1014046"/>
                </a:cubicBezTo>
                <a:cubicBezTo>
                  <a:pt x="2047631" y="932962"/>
                  <a:pt x="2678723" y="161192"/>
                  <a:pt x="288387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A66F-FF5F-488A-8FC4-39C243A2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1809-43F5-4953-9477-4B733EE2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y =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0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x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			</a:t>
            </a:r>
            <a:r>
              <a:rPr lang="en-US" dirty="0"/>
              <a:t> y =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0 </a:t>
            </a:r>
            <a:r>
              <a:rPr lang="en-US" i="1" dirty="0">
                <a:sym typeface="Symbol" panose="05050102010706020507" pitchFamily="18" charset="2"/>
              </a:rPr>
              <a:t>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x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2</a:t>
            </a:r>
            <a:r>
              <a:rPr lang="en-US" i="1" dirty="0">
                <a:sym typeface="Symbol" panose="05050102010706020507" pitchFamily="18" charset="2"/>
              </a:rPr>
              <a:t>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3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3</a:t>
            </a:r>
            <a:r>
              <a:rPr lang="en-US" i="1" dirty="0">
                <a:sym typeface="Symbol" panose="05050102010706020507" pitchFamily="18" charset="2"/>
              </a:rPr>
              <a:t> +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baseline="-25000" dirty="0">
                <a:sym typeface="Symbol" panose="05050102010706020507" pitchFamily="18" charset="2"/>
              </a:rPr>
              <a:t>4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i="1" baseline="30000" dirty="0">
                <a:sym typeface="Symbol" panose="05050102010706020507" pitchFamily="18" charset="2"/>
              </a:rPr>
              <a:t>4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60E79-515A-40C7-BFB3-6E7C042B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997525"/>
            <a:ext cx="3624897" cy="2475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76709-E0B3-4C40-8046-24CC8DD0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043245"/>
            <a:ext cx="3624897" cy="24750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73853A-1FE7-4780-B4FF-1C2235411188}"/>
                  </a:ext>
                </a:extLst>
              </p:cNvPr>
              <p:cNvSpPr/>
              <p:nvPr/>
            </p:nvSpPr>
            <p:spPr>
              <a:xfrm>
                <a:off x="1229360" y="5446259"/>
                <a:ext cx="388818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1" dirty="0">
                              <a:sym typeface="Symbol" panose="05050102010706020507" pitchFamily="18" charset="2"/>
                            </a:rPr>
                            <m:t>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/>
                                    <m:t>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sym typeface="Symbol" panose="05050102010706020507" pitchFamily="18" charset="2"/>
                                    </a:rPr>
                                    <m:t>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sym typeface="Symbol" panose="05050102010706020507" pitchFamily="18" charset="2"/>
                                </a:rPr>
                                <m:t>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73853A-1FE7-4780-B4FF-1C2235411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0" y="5446259"/>
                <a:ext cx="388818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1940169" y="2602523"/>
            <a:ext cx="2866293" cy="1453662"/>
          </a:xfrm>
          <a:custGeom>
            <a:avLst/>
            <a:gdLst>
              <a:gd name="connsiteX0" fmla="*/ 0 w 2866293"/>
              <a:gd name="connsiteY0" fmla="*/ 1453662 h 1453662"/>
              <a:gd name="connsiteX1" fmla="*/ 1043354 w 2866293"/>
              <a:gd name="connsiteY1" fmla="*/ 468923 h 1453662"/>
              <a:gd name="connsiteX2" fmla="*/ 2866293 w 2866293"/>
              <a:gd name="connsiteY2" fmla="*/ 0 h 145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293" h="1453662">
                <a:moveTo>
                  <a:pt x="0" y="1453662"/>
                </a:moveTo>
                <a:cubicBezTo>
                  <a:pt x="282819" y="1082431"/>
                  <a:pt x="565638" y="711200"/>
                  <a:pt x="1043354" y="468923"/>
                </a:cubicBezTo>
                <a:cubicBezTo>
                  <a:pt x="1521070" y="226646"/>
                  <a:pt x="2193681" y="113323"/>
                  <a:pt x="286629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62446" y="2549769"/>
            <a:ext cx="2754923" cy="1529862"/>
          </a:xfrm>
          <a:custGeom>
            <a:avLst/>
            <a:gdLst>
              <a:gd name="connsiteX0" fmla="*/ 0 w 2754923"/>
              <a:gd name="connsiteY0" fmla="*/ 1529862 h 1529862"/>
              <a:gd name="connsiteX1" fmla="*/ 556846 w 2754923"/>
              <a:gd name="connsiteY1" fmla="*/ 820616 h 1529862"/>
              <a:gd name="connsiteX2" fmla="*/ 1424354 w 2754923"/>
              <a:gd name="connsiteY2" fmla="*/ 463062 h 1529862"/>
              <a:gd name="connsiteX3" fmla="*/ 1869831 w 2754923"/>
              <a:gd name="connsiteY3" fmla="*/ 398585 h 1529862"/>
              <a:gd name="connsiteX4" fmla="*/ 2754923 w 2754923"/>
              <a:gd name="connsiteY4" fmla="*/ 0 h 152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923" h="1529862">
                <a:moveTo>
                  <a:pt x="0" y="1529862"/>
                </a:moveTo>
                <a:cubicBezTo>
                  <a:pt x="159727" y="1264139"/>
                  <a:pt x="319454" y="998416"/>
                  <a:pt x="556846" y="820616"/>
                </a:cubicBezTo>
                <a:cubicBezTo>
                  <a:pt x="794238" y="642816"/>
                  <a:pt x="1205523" y="533401"/>
                  <a:pt x="1424354" y="463062"/>
                </a:cubicBezTo>
                <a:cubicBezTo>
                  <a:pt x="1643185" y="392723"/>
                  <a:pt x="1648070" y="475762"/>
                  <a:pt x="1869831" y="398585"/>
                </a:cubicBezTo>
                <a:cubicBezTo>
                  <a:pt x="2091592" y="321408"/>
                  <a:pt x="2423257" y="160704"/>
                  <a:pt x="275492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62446" y="2162908"/>
            <a:ext cx="2883877" cy="1922584"/>
          </a:xfrm>
          <a:custGeom>
            <a:avLst/>
            <a:gdLst>
              <a:gd name="connsiteX0" fmla="*/ 0 w 2883877"/>
              <a:gd name="connsiteY0" fmla="*/ 1922584 h 1922584"/>
              <a:gd name="connsiteX1" fmla="*/ 586154 w 2883877"/>
              <a:gd name="connsiteY1" fmla="*/ 486507 h 1922584"/>
              <a:gd name="connsiteX2" fmla="*/ 1664677 w 2883877"/>
              <a:gd name="connsiteY2" fmla="*/ 1014046 h 1922584"/>
              <a:gd name="connsiteX3" fmla="*/ 2883877 w 2883877"/>
              <a:gd name="connsiteY3" fmla="*/ 0 h 192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3877" h="1922584">
                <a:moveTo>
                  <a:pt x="0" y="1922584"/>
                </a:moveTo>
                <a:cubicBezTo>
                  <a:pt x="154354" y="1280257"/>
                  <a:pt x="308708" y="637930"/>
                  <a:pt x="586154" y="486507"/>
                </a:cubicBezTo>
                <a:cubicBezTo>
                  <a:pt x="863600" y="335084"/>
                  <a:pt x="1281723" y="1095130"/>
                  <a:pt x="1664677" y="1014046"/>
                </a:cubicBezTo>
                <a:cubicBezTo>
                  <a:pt x="2047631" y="932962"/>
                  <a:pt x="2678723" y="161192"/>
                  <a:pt x="288387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CFD8-456B-4C49-9365-878205A4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8CC4-664D-40B8-819E-356A3CC2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Regularization: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5D3BD1-4FFE-4F9D-93DF-1537A017AC72}"/>
                  </a:ext>
                </a:extLst>
              </p:cNvPr>
              <p:cNvSpPr/>
              <p:nvPr/>
            </p:nvSpPr>
            <p:spPr>
              <a:xfrm>
                <a:off x="3774597" y="2646498"/>
                <a:ext cx="405470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1" dirty="0">
                              <a:sym typeface="Symbol" panose="05050102010706020507" pitchFamily="18" charset="2"/>
                            </a:rPr>
                            <m:t>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/>
                                    <m:t>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sym typeface="Symbol" panose="05050102010706020507" pitchFamily="18" charset="2"/>
                                    </a:rPr>
                                    <m:t>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5D3BD1-4FFE-4F9D-93DF-1537A017A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97" y="2646498"/>
                <a:ext cx="40547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1F7A76-8568-47CA-8EEB-EA552C4B3D79}"/>
                  </a:ext>
                </a:extLst>
              </p:cNvPr>
              <p:cNvSpPr/>
              <p:nvPr/>
            </p:nvSpPr>
            <p:spPr>
              <a:xfrm>
                <a:off x="3774597" y="4588420"/>
                <a:ext cx="426007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1" dirty="0">
                              <a:sym typeface="Symbol" panose="05050102010706020507" pitchFamily="18" charset="2"/>
                            </a:rPr>
                            <m:t>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i="1" dirty="0"/>
                                    <m:t>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sym typeface="Symbol" panose="05050102010706020507" pitchFamily="18" charset="2"/>
                                    </a:rPr>
                                    <m:t>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sym typeface="Symbol" panose="05050102010706020507" pitchFamily="18" charset="2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1" dirty="0">
                                          <a:sym typeface="Symbol" panose="05050102010706020507" pitchFamily="18" charset="2"/>
                                        </a:rPr>
                                        <m:t>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1F7A76-8568-47CA-8EEB-EA552C4B3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97" y="4588420"/>
                <a:ext cx="4260077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18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210</TotalTime>
  <Words>565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Cambria Math</vt:lpstr>
      <vt:lpstr>Rockwell</vt:lpstr>
      <vt:lpstr>Rockwell Condensed</vt:lpstr>
      <vt:lpstr>Symbol</vt:lpstr>
      <vt:lpstr>Wingdings</vt:lpstr>
      <vt:lpstr>Wood Type</vt:lpstr>
      <vt:lpstr>Regularization</vt:lpstr>
      <vt:lpstr>Regularization – problem Description</vt:lpstr>
      <vt:lpstr>How to keep function smooth (1/2)</vt:lpstr>
      <vt:lpstr>How to keep function smooth (2/2)</vt:lpstr>
      <vt:lpstr>Regularization – Intuition</vt:lpstr>
      <vt:lpstr>Regularization – Intuition</vt:lpstr>
      <vt:lpstr>Regularization – Intuition</vt:lpstr>
      <vt:lpstr>Regularization – Intuition</vt:lpstr>
      <vt:lpstr>L1 and L2 Regularization</vt:lpstr>
      <vt:lpstr>Regularization in Sci-kit learn</vt:lpstr>
      <vt:lpstr>Thank you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PRACTICE</dc:title>
  <dc:creator>Przemysław Sekuła</dc:creator>
  <cp:lastModifiedBy>Przemek</cp:lastModifiedBy>
  <cp:revision>22</cp:revision>
  <dcterms:created xsi:type="dcterms:W3CDTF">2018-03-27T22:02:16Z</dcterms:created>
  <dcterms:modified xsi:type="dcterms:W3CDTF">2020-04-19T21:01:30Z</dcterms:modified>
</cp:coreProperties>
</file>