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5" r:id="rId4"/>
    <p:sldId id="277" r:id="rId5"/>
    <p:sldId id="27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8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C7FBD0-AF5F-4AA5-BA5C-F82BD70480C2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Inception and </a:t>
            </a:r>
            <a:r>
              <a:rPr lang="en-US" sz="7200" dirty="0" err="1"/>
              <a:t>ResNet</a:t>
            </a:r>
            <a:endParaRPr lang="pl-P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33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2026-8D3B-4946-8CF2-3C142399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Net – problem with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85E7-F1F2-4787-8345-EF66A6D6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C52E-118F-47DA-AB44-4D49E1C0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2557842"/>
            <a:ext cx="35528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1EE7E-D309-49F6-87FC-25E754FA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58" y="2557842"/>
            <a:ext cx="35528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77C-F0ED-4285-9A44-6F5C0A4B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Net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C16B-53F3-42B9-B6B4-062CDDF7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Res Net">
            <a:extLst>
              <a:ext uri="{FF2B5EF4-FFF2-40B4-BE49-F238E27FC236}">
                <a16:creationId xmlns:a16="http://schemas.microsoft.com/office/drawing/2014/main" id="{EECEC592-9CC6-4B25-BAF8-80FB8E3DE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133600"/>
            <a:ext cx="5200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4F98-F314-4F5E-A58B-D8B96457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Net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336F-34E7-4977-9274-466D0A26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[DL-Architecture-ResNet Department] 001 ResNet">
            <a:extLst>
              <a:ext uri="{FF2B5EF4-FFF2-40B4-BE49-F238E27FC236}">
                <a16:creationId xmlns:a16="http://schemas.microsoft.com/office/drawing/2014/main" id="{3327E532-72FA-4C3D-8DF9-69905254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1925051"/>
            <a:ext cx="914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1E3F-9DA9-46C3-84CA-B4F1AD67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+ Res Net</a:t>
            </a:r>
          </a:p>
        </p:txBody>
      </p:sp>
      <p:pic>
        <p:nvPicPr>
          <p:cNvPr id="6146" name="Picture 2" descr="Image result for Res Net">
            <a:extLst>
              <a:ext uri="{FF2B5EF4-FFF2-40B4-BE49-F238E27FC236}">
                <a16:creationId xmlns:a16="http://schemas.microsoft.com/office/drawing/2014/main" id="{040BB1B9-A501-43CF-AED3-BB60F6BE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629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21F1-D364-4149-96DA-7CBEACCB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3D723-986D-40CE-B949-CB5E48FF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543800" cy="41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229600" cy="16002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8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Net - Reminder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endParaRPr lang="pl-PL" sz="1600" dirty="0"/>
          </a:p>
        </p:txBody>
      </p:sp>
      <p:pic>
        <p:nvPicPr>
          <p:cNvPr id="15362" name="Picture 2" descr="Image result for imagene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4359892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pPr lvl="1" fontAlgn="base"/>
            <a:r>
              <a:rPr lang="en-US" sz="1400" dirty="0"/>
              <a:t>Trained the network on ImageNet data, which contained over 15 million annotated images </a:t>
            </a:r>
          </a:p>
          <a:p>
            <a:pPr lvl="1" fontAlgn="base"/>
            <a:r>
              <a:rPr lang="en-US" sz="1400" dirty="0"/>
              <a:t>Used </a:t>
            </a:r>
            <a:r>
              <a:rPr lang="en-US" sz="1400" dirty="0" err="1"/>
              <a:t>ReLU</a:t>
            </a:r>
            <a:r>
              <a:rPr lang="en-US" sz="1400" dirty="0"/>
              <a:t> for the nonlinearity functions </a:t>
            </a:r>
          </a:p>
          <a:p>
            <a:pPr lvl="1" fontAlgn="base"/>
            <a:r>
              <a:rPr lang="en-US" sz="1400" dirty="0"/>
              <a:t>Used data augmentation</a:t>
            </a:r>
          </a:p>
          <a:p>
            <a:pPr lvl="1" fontAlgn="base"/>
            <a:r>
              <a:rPr lang="en-US" sz="1400" dirty="0"/>
              <a:t>Implemented dropout layers</a:t>
            </a:r>
          </a:p>
          <a:p>
            <a:pPr lvl="1" fontAlgn="base"/>
            <a:r>
              <a:rPr lang="en-US" sz="1400" dirty="0"/>
              <a:t>Trained on two GTX 580 GPUs for </a:t>
            </a:r>
            <a:r>
              <a:rPr lang="en-US" sz="1400" b="1" dirty="0"/>
              <a:t>five to six days</a:t>
            </a:r>
            <a:r>
              <a:rPr lang="en-US" sz="1400" dirty="0"/>
              <a:t>.</a:t>
            </a:r>
          </a:p>
          <a:p>
            <a:endParaRPr lang="pl-PL" sz="1600" dirty="0"/>
          </a:p>
        </p:txBody>
      </p:sp>
      <p:pic>
        <p:nvPicPr>
          <p:cNvPr id="18434" name="Picture 2" descr="https://adeshpande3.github.io/assets/Alex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51" y="4572000"/>
            <a:ext cx="4366881" cy="172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7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2" y="228025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 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r>
              <a:rPr lang="en-US" sz="1600" dirty="0"/>
              <a:t>2013 ZF Net</a:t>
            </a:r>
            <a:r>
              <a:rPr lang="pl-PL" sz="1600" dirty="0"/>
              <a:t> </a:t>
            </a:r>
            <a:r>
              <a:rPr lang="en-US" sz="1600" dirty="0"/>
              <a:t>(11.2%)</a:t>
            </a:r>
            <a:r>
              <a:rPr lang="pl-PL" sz="1600" dirty="0"/>
              <a:t> </a:t>
            </a:r>
            <a:r>
              <a:rPr lang="pl-PL" sz="900" dirty="0"/>
              <a:t>(</a:t>
            </a:r>
            <a:r>
              <a:rPr lang="en-US" sz="900" dirty="0"/>
              <a:t>Matthew </a:t>
            </a:r>
            <a:r>
              <a:rPr lang="en-US" sz="900" dirty="0" err="1"/>
              <a:t>Zeiler</a:t>
            </a:r>
            <a:r>
              <a:rPr lang="en-US" sz="900" dirty="0"/>
              <a:t> and Rob Fergus </a:t>
            </a:r>
            <a:r>
              <a:rPr lang="pl-PL" sz="900" dirty="0"/>
              <a:t>)</a:t>
            </a:r>
            <a:r>
              <a:rPr lang="en-US" sz="900" dirty="0"/>
              <a:t> </a:t>
            </a:r>
            <a:endParaRPr lang="en-US" sz="1600" dirty="0"/>
          </a:p>
          <a:p>
            <a:pPr lvl="1" fontAlgn="base"/>
            <a:r>
              <a:rPr lang="en-US" sz="1400" dirty="0"/>
              <a:t>Very similar architecture to </a:t>
            </a:r>
            <a:r>
              <a:rPr lang="en-US" sz="1400" dirty="0" err="1"/>
              <a:t>AlexNet</a:t>
            </a:r>
            <a:r>
              <a:rPr lang="en-US" sz="1400" dirty="0"/>
              <a:t>,</a:t>
            </a:r>
          </a:p>
          <a:p>
            <a:pPr lvl="1" fontAlgn="base"/>
            <a:r>
              <a:rPr lang="en-US" sz="1400" dirty="0"/>
              <a:t>Trained on only 1.3 million images.</a:t>
            </a:r>
          </a:p>
          <a:p>
            <a:pPr lvl="1" fontAlgn="base"/>
            <a:r>
              <a:rPr lang="en-US" sz="1400" dirty="0"/>
              <a:t>Trained on a GTX 580 GPU for </a:t>
            </a:r>
            <a:r>
              <a:rPr lang="en-US" sz="1400" b="1" dirty="0"/>
              <a:t>twelve days</a:t>
            </a:r>
            <a:r>
              <a:rPr lang="en-US" sz="1400" dirty="0"/>
              <a:t>.</a:t>
            </a:r>
          </a:p>
          <a:p>
            <a:pPr lvl="1" fontAlgn="base"/>
            <a:r>
              <a:rPr lang="en-US" sz="1400" dirty="0"/>
              <a:t>Developed a visualization technique named </a:t>
            </a:r>
            <a:r>
              <a:rPr lang="en-US" sz="1400" dirty="0" err="1"/>
              <a:t>Deconvolutional</a:t>
            </a:r>
            <a:r>
              <a:rPr lang="en-US" sz="1400" dirty="0"/>
              <a:t> Network, which helps to examine different feature activations and their relation to the input space. Called “</a:t>
            </a:r>
            <a:r>
              <a:rPr lang="en-US" sz="1400" dirty="0" err="1"/>
              <a:t>deconvnet</a:t>
            </a:r>
            <a:r>
              <a:rPr lang="en-US" sz="1400" dirty="0"/>
              <a:t>” because it maps features to pixels (the opposite of what a convolutional layer does).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6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VGG 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79" y="2514600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r>
              <a:rPr lang="en-US" sz="1600" dirty="0"/>
              <a:t>2013 ZF Net (11.2%)</a:t>
            </a:r>
          </a:p>
          <a:p>
            <a:r>
              <a:rPr lang="en-US" sz="1600" dirty="0"/>
              <a:t>2014 </a:t>
            </a:r>
            <a:r>
              <a:rPr lang="en-US" sz="1600" dirty="0" err="1"/>
              <a:t>GoogLeNet</a:t>
            </a:r>
            <a:r>
              <a:rPr lang="en-US" sz="1600" dirty="0"/>
              <a:t> (6.7%)</a:t>
            </a:r>
          </a:p>
          <a:p>
            <a:r>
              <a:rPr lang="en-US" sz="1600" dirty="0"/>
              <a:t>2014 VGG Net (7.3%)</a:t>
            </a:r>
          </a:p>
          <a:p>
            <a:pPr lvl="1" fontAlgn="base"/>
            <a:r>
              <a:rPr lang="en-US" sz="1400" dirty="0"/>
              <a:t>The use of only 3x3 sized filters </a:t>
            </a:r>
          </a:p>
          <a:p>
            <a:pPr lvl="1" fontAlgn="base"/>
            <a:r>
              <a:rPr lang="en-US" sz="1400" dirty="0"/>
              <a:t>Size of input volumes at each layer decrease</a:t>
            </a:r>
          </a:p>
          <a:p>
            <a:pPr lvl="1" fontAlgn="base"/>
            <a:r>
              <a:rPr lang="en-US" sz="1400" dirty="0"/>
              <a:t>They used many layers</a:t>
            </a:r>
          </a:p>
          <a:p>
            <a:pPr lvl="1" fontAlgn="base"/>
            <a:r>
              <a:rPr lang="en-US" sz="1400" dirty="0"/>
              <a:t>Trained on 4 </a:t>
            </a:r>
            <a:r>
              <a:rPr lang="en-US" sz="1400" dirty="0" err="1"/>
              <a:t>Nvidia</a:t>
            </a:r>
            <a:r>
              <a:rPr lang="en-US" sz="1400" dirty="0"/>
              <a:t> Titan Black GPUs for </a:t>
            </a:r>
            <a:r>
              <a:rPr lang="en-US" sz="1400" b="1" dirty="0"/>
              <a:t>two to three weeks</a:t>
            </a:r>
            <a:r>
              <a:rPr lang="en-US" sz="1400" dirty="0"/>
              <a:t>.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73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109C-2474-49D4-963B-DBB5B163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x 1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D766-F08A-41C9-940F-66739C09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97EA-C95C-4F78-8F51-5BA2B6FC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77FA-22D5-423C-A3E2-80B12CC3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F634-6E34-4196-99A6-13756E92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Block</a:t>
            </a:r>
          </a:p>
        </p:txBody>
      </p:sp>
      <p:pic>
        <p:nvPicPr>
          <p:cNvPr id="1026" name="Picture 2" descr="Image result for Inception neural network">
            <a:extLst>
              <a:ext uri="{FF2B5EF4-FFF2-40B4-BE49-F238E27FC236}">
                <a16:creationId xmlns:a16="http://schemas.microsoft.com/office/drawing/2014/main" id="{5E9CF9C6-C034-4CE1-AA72-1EC5FFAB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8105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1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1C3-8EBD-4768-B73A-E58D9A3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2300"/>
            <a:ext cx="8229600" cy="1600200"/>
          </a:xfrm>
        </p:spPr>
        <p:txBody>
          <a:bodyPr/>
          <a:lstStyle/>
          <a:p>
            <a:r>
              <a:rPr lang="en-US" dirty="0"/>
              <a:t>Inception Network</a:t>
            </a:r>
          </a:p>
        </p:txBody>
      </p:sp>
      <p:pic>
        <p:nvPicPr>
          <p:cNvPr id="2052" name="Picture 4" descr="pedestrian-detection-with-neural-networks-fig1">
            <a:extLst>
              <a:ext uri="{FF2B5EF4-FFF2-40B4-BE49-F238E27FC236}">
                <a16:creationId xmlns:a16="http://schemas.microsoft.com/office/drawing/2014/main" id="{49006451-FD8E-4A88-96B7-9A3404D2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5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2158</TotalTime>
  <Words>199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Executive</vt:lpstr>
      <vt:lpstr>Inception and ResNet</vt:lpstr>
      <vt:lpstr>Image Net - Reminder</vt:lpstr>
      <vt:lpstr>Alex Net</vt:lpstr>
      <vt:lpstr>ZF Net</vt:lpstr>
      <vt:lpstr>VGG</vt:lpstr>
      <vt:lpstr>1 x 1 convolution</vt:lpstr>
      <vt:lpstr>Inception</vt:lpstr>
      <vt:lpstr>Inception Block</vt:lpstr>
      <vt:lpstr>Inception Network</vt:lpstr>
      <vt:lpstr>Res Net – problem with depth</vt:lpstr>
      <vt:lpstr>Res Net Block</vt:lpstr>
      <vt:lpstr>Res Net Idea</vt:lpstr>
      <vt:lpstr>Inception + Res Net</vt:lpstr>
      <vt:lpstr>Keras Models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przemek</dc:creator>
  <cp:lastModifiedBy>Przemysław Sekuła</cp:lastModifiedBy>
  <cp:revision>46</cp:revision>
  <dcterms:created xsi:type="dcterms:W3CDTF">2017-09-10T21:17:18Z</dcterms:created>
  <dcterms:modified xsi:type="dcterms:W3CDTF">2019-04-24T12:17:46Z</dcterms:modified>
</cp:coreProperties>
</file>