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3" r:id="rId6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9394A"/>
    <a:srgbClr val="474747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3" autoAdjust="0"/>
    <p:restoredTop sz="86385"/>
  </p:normalViewPr>
  <p:slideViewPr>
    <p:cSldViewPr>
      <p:cViewPr varScale="1">
        <p:scale>
          <a:sx n="122" d="100"/>
          <a:sy n="122" d="100"/>
        </p:scale>
        <p:origin x="216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itchFamily="34" charset="0"/>
              <a:buNone/>
              <a:defRPr/>
            </a:lvl1pPr>
          </a:lstStyle>
          <a:p>
            <a:pPr>
              <a:defRPr/>
            </a:pPr>
            <a:fld id="{9B9E5593-D26D-4F57-9B14-3FE3036E209D}" type="datetime1">
              <a:rPr lang="zh-CN" altLang="en-US"/>
              <a:t>2018/11/8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</p:sp>
      <p:sp>
        <p:nvSpPr>
          <p:cNvPr id="5125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zh-CN" sz="1200" smtClean="0">
                <a:latin typeface="Arial" pitchFamily="34" charset="0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buFont typeface="Arial" pitchFamily="34" charset="0"/>
              <a:buNone/>
              <a:defRPr smtClean="0"/>
            </a:lvl1pPr>
          </a:lstStyle>
          <a:p>
            <a:pPr>
              <a:defRPr/>
            </a:pPr>
            <a:fld id="{DB83DD12-4F9C-454D-B86F-B68E455FB2F6}" type="slidenum">
              <a:rPr lang="zh-CN" altLang="en-US"/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30839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5582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772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3100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3318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让我们由这几个问题来引出这节课主要讲的内容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9B9E5593-D26D-4F57-9B14-3FE3036E209D}" type="datetime1">
              <a:rPr lang="zh-CN" altLang="en-US" smtClean="0"/>
              <a:t>2018/11/8</a:t>
            </a:fld>
            <a:endParaRPr lang="zh-CN" altLang="en-US" sz="12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B83DD12-4F9C-454D-B86F-B68E455FB2F6}" type="slidenum">
              <a:rPr lang="zh-CN" altLang="en-US" smtClean="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4725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solidFill>
                  <a:srgbClr val="212121"/>
                </a:solidFill>
              </a:defRPr>
            </a:lvl1pPr>
            <a:lvl2pPr>
              <a:defRPr sz="2000">
                <a:solidFill>
                  <a:srgbClr val="474747"/>
                </a:solidFill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>
                <a:sym typeface="Calibri" pitchFamily="34" charset="0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zh-CN" altLang="zh-CN" smtClean="0">
                <a:sym typeface="Calibri" pitchFamily="34" charset="0"/>
              </a:rPr>
              <a:t>第二级</a:t>
            </a:r>
          </a:p>
          <a:p>
            <a:pPr lvl="2"/>
            <a:r>
              <a:rPr lang="zh-CN" altLang="zh-CN" smtClean="0">
                <a:sym typeface="Calibri" pitchFamily="34" charset="0"/>
              </a:rPr>
              <a:t>第三级</a:t>
            </a:r>
          </a:p>
          <a:p>
            <a:pPr lvl="3"/>
            <a:r>
              <a:rPr lang="zh-CN" altLang="zh-CN" smtClean="0">
                <a:sym typeface="Calibri" pitchFamily="34" charset="0"/>
              </a:rPr>
              <a:t>第四级</a:t>
            </a:r>
          </a:p>
          <a:p>
            <a:pPr lvl="4"/>
            <a:r>
              <a:rPr lang="zh-CN" altLang="zh-CN" smtClean="0">
                <a:sym typeface="Calibri" pitchFamily="34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+mj-lt"/>
          <a:ea typeface="+mj-ea"/>
          <a:cs typeface="+mj-cs"/>
          <a:sym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C94251"/>
          </a:solidFill>
          <a:latin typeface="微软雅黑" pitchFamily="34" charset="-122"/>
          <a:ea typeface="微软雅黑" pitchFamily="34" charset="-122"/>
          <a:sym typeface="Calibri" pitchFamily="34" charset="0"/>
        </a:defRPr>
      </a:lvl9pPr>
    </p:titleStyle>
    <p:bodyStyle>
      <a:lvl1pPr marL="342900" indent="-3429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b="1">
          <a:solidFill>
            <a:srgbClr val="474747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2pPr>
      <a:lvl3pPr marL="1143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3pPr>
      <a:lvl4pPr marL="1600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4pPr>
      <a:lvl5pPr marL="20574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5pPr>
      <a:lvl6pPr marL="25146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6pPr>
      <a:lvl7pPr marL="29718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7pPr>
      <a:lvl8pPr marL="34290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8pPr>
      <a:lvl9pPr marL="3886200" indent="-228600" algn="l" defTabSz="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500" b="1">
          <a:solidFill>
            <a:srgbClr val="21212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title"/>
          </p:nvPr>
        </p:nvSpPr>
        <p:spPr>
          <a:xfrm>
            <a:off x="479425" y="1550988"/>
            <a:ext cx="8229600" cy="857250"/>
          </a:xfrm>
        </p:spPr>
        <p:txBody>
          <a:bodyPr/>
          <a:lstStyle/>
          <a:p>
            <a:r>
              <a:rPr lang="zh-CN" altLang="en-US" dirty="0" smtClean="0"/>
              <a:t>代码分割 和 懒加载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160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methods</a:t>
            </a:r>
          </a:p>
        </p:txBody>
      </p:sp>
      <p:sp>
        <p:nvSpPr>
          <p:cNvPr id="6" name="文本框 2"/>
          <p:cNvSpPr txBox="1"/>
          <p:nvPr/>
        </p:nvSpPr>
        <p:spPr>
          <a:xfrm>
            <a:off x="487160" y="2588544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ES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2015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Loader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spec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979" y="3435846"/>
            <a:ext cx="8610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标榜的特性，也是</a:t>
            </a:r>
            <a:r>
              <a:rPr lang="en-US" altLang="zh-CN" dirty="0" err="1" smtClean="0">
                <a:solidFill>
                  <a:srgbClr val="FF0000"/>
                </a:solidFill>
              </a:rPr>
              <a:t>webpack</a:t>
            </a:r>
            <a:r>
              <a:rPr lang="zh-CN" altLang="en-US" dirty="0" smtClean="0">
                <a:solidFill>
                  <a:srgbClr val="FF0000"/>
                </a:solidFill>
              </a:rPr>
              <a:t>诞生的原因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让用户在尽可能少的时间内看到想要的内容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代码分割和懒加载是一回事，不是需要通过配置，而是通过改变书写代码的方式</a:t>
            </a:r>
          </a:p>
          <a:p>
            <a:pPr marL="342900" indent="-342900">
              <a:buAutoNum type="arabicPeriod"/>
            </a:pPr>
            <a:r>
              <a:rPr lang="zh-CN" altLang="en-US" dirty="0" smtClean="0">
                <a:solidFill>
                  <a:srgbClr val="FF0000"/>
                </a:solidFill>
              </a:rPr>
              <a:t>通过上面的两种方式的任意一种实现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25 L -5.55556E-7 -1.23457E-6 " pathEditMode="relative" rAng="0" ptsTypes="AA">
                                      <p:cBhvr>
                                        <p:cTn id="6" dur="500" spd="-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</a:t>
            </a:r>
            <a:r>
              <a:rPr lang="en-US" altLang="zh-CN" dirty="0" err="1" smtClean="0"/>
              <a:t>ebpack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8" name="文本框 2"/>
          <p:cNvSpPr txBox="1"/>
          <p:nvPr/>
        </p:nvSpPr>
        <p:spPr>
          <a:xfrm>
            <a:off x="395536" y="14916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require.ensure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9" name="文本框 2"/>
          <p:cNvSpPr txBox="1"/>
          <p:nvPr/>
        </p:nvSpPr>
        <p:spPr>
          <a:xfrm>
            <a:off x="938563" y="18917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[]: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dependencies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938563" y="22918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callback</a:t>
            </a:r>
          </a:p>
        </p:txBody>
      </p:sp>
      <p:sp>
        <p:nvSpPr>
          <p:cNvPr id="11" name="文本框 2"/>
          <p:cNvSpPr txBox="1"/>
          <p:nvPr/>
        </p:nvSpPr>
        <p:spPr>
          <a:xfrm>
            <a:off x="938563" y="269196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errorCallback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3" name="文本框 2"/>
          <p:cNvSpPr txBox="1"/>
          <p:nvPr/>
        </p:nvSpPr>
        <p:spPr>
          <a:xfrm>
            <a:off x="938563" y="309207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chunkName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14" name="文本框 2"/>
          <p:cNvSpPr txBox="1"/>
          <p:nvPr/>
        </p:nvSpPr>
        <p:spPr>
          <a:xfrm>
            <a:off x="399805" y="349218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>
                <a:solidFill>
                  <a:srgbClr val="474747"/>
                </a:solidFill>
                <a:latin typeface="+mn-lt"/>
                <a:ea typeface="+mn-ea"/>
              </a:rPr>
              <a:t>r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equire.include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42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</a:t>
            </a:r>
            <a:r>
              <a:rPr lang="zh-CN" altLang="en-US" dirty="0" smtClean="0"/>
              <a:t> </a:t>
            </a:r>
            <a:r>
              <a:rPr lang="en-US" altLang="zh-CN" dirty="0" smtClean="0"/>
              <a:t>2015</a:t>
            </a:r>
            <a:r>
              <a:rPr lang="zh-CN" altLang="en-US" dirty="0" smtClean="0"/>
              <a:t> 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Spec</a:t>
            </a:r>
            <a:endParaRPr lang="en-US" dirty="0"/>
          </a:p>
        </p:txBody>
      </p:sp>
      <p:sp>
        <p:nvSpPr>
          <p:cNvPr id="12" name="文本框 2"/>
          <p:cNvSpPr txBox="1"/>
          <p:nvPr/>
        </p:nvSpPr>
        <p:spPr>
          <a:xfrm>
            <a:off x="232515" y="217164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mport()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Promise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+mn-ea"/>
              </a:rPr>
              <a:t>其返回值是</a:t>
            </a:r>
            <a:r>
              <a:rPr lang="en-US" altLang="zh-CN" sz="1600" b="1" dirty="0" smtClean="0">
                <a:solidFill>
                  <a:srgbClr val="FF0000"/>
                </a:solidFill>
                <a:latin typeface="+mn-lt"/>
                <a:ea typeface="+mn-ea"/>
              </a:rPr>
              <a:t>promise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5" name="文本框 2"/>
          <p:cNvSpPr txBox="1"/>
          <p:nvPr/>
        </p:nvSpPr>
        <p:spPr>
          <a:xfrm>
            <a:off x="232515" y="257175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mport().then()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232515" y="17715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System.import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()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-&gt;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import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()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： </a:t>
            </a:r>
            <a:r>
              <a:rPr lang="zh-CN" altLang="en-US" sz="1600" b="1" dirty="0" smtClean="0">
                <a:solidFill>
                  <a:srgbClr val="FF0000"/>
                </a:solidFill>
                <a:latin typeface="+mn-lt"/>
                <a:ea typeface="+mn-ea"/>
              </a:rPr>
              <a:t>最早是</a:t>
            </a:r>
            <a:r>
              <a:rPr lang="en-US" altLang="zh-CN" sz="1600" b="1" dirty="0" err="1">
                <a:solidFill>
                  <a:srgbClr val="FF0000"/>
                </a:solidFill>
              </a:rPr>
              <a:t>System.import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()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，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现在是</a:t>
            </a:r>
            <a:r>
              <a:rPr lang="en-US" altLang="zh-CN" sz="1600" b="1" dirty="0">
                <a:solidFill>
                  <a:srgbClr val="FF0000"/>
                </a:solidFill>
              </a:rPr>
              <a:t>import()</a:t>
            </a:r>
            <a:endParaRPr lang="en-US" altLang="zh-CN" sz="2000" b="1" dirty="0" smtClean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28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webpack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function</a:t>
            </a:r>
            <a:endParaRPr lang="en-US" dirty="0"/>
          </a:p>
        </p:txBody>
      </p:sp>
      <p:sp>
        <p:nvSpPr>
          <p:cNvPr id="15" name="文本框 2"/>
          <p:cNvSpPr txBox="1"/>
          <p:nvPr/>
        </p:nvSpPr>
        <p:spPr>
          <a:xfrm>
            <a:off x="457200" y="1910030"/>
            <a:ext cx="82296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>
                <a:solidFill>
                  <a:srgbClr val="474747"/>
                </a:solidFill>
                <a:latin typeface="+mn-lt"/>
                <a:ea typeface="+mn-ea"/>
              </a:rPr>
              <a:t>i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mport(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*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webpackChunkName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  <a:ea typeface="+mn-ea"/>
              </a:rPr>
              <a:t>async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-chunk-name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 *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/</a:t>
            </a:r>
            <a:endParaRPr lang="zh-CN" altLang="en-US" sz="2000" b="1" dirty="0" smtClean="0">
              <a:solidFill>
                <a:srgbClr val="474747"/>
              </a:solidFill>
              <a:latin typeface="+mn-lt"/>
              <a:ea typeface="+mn-ea"/>
            </a:endParaRPr>
          </a:p>
          <a:p>
            <a:pPr lvl="1"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	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/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* 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</a:rPr>
              <a:t>webpackMode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: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 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lazy</a:t>
            </a:r>
            <a:r>
              <a:rPr lang="zh-CN" altLang="en-US" sz="2000" b="1" dirty="0" smtClean="0">
                <a:solidFill>
                  <a:srgbClr val="474747"/>
                </a:solidFill>
                <a:latin typeface="+mn-lt"/>
              </a:rPr>
              <a:t> *</a:t>
            </a:r>
            <a:r>
              <a:rPr lang="en-US" altLang="zh-CN" sz="2000" b="1" dirty="0" smtClean="0">
                <a:solidFill>
                  <a:srgbClr val="474747"/>
                </a:solidFill>
                <a:latin typeface="+mn-lt"/>
              </a:rPr>
              <a:t>/</a:t>
            </a:r>
            <a:endParaRPr lang="zh-CN" altLang="en-US" sz="2000" b="1" dirty="0" smtClean="0">
              <a:solidFill>
                <a:srgbClr val="474747"/>
              </a:solidFill>
              <a:latin typeface="+mn-lt"/>
            </a:endParaRPr>
          </a:p>
          <a:p>
            <a:pPr lvl="1">
              <a:defRPr/>
            </a:pPr>
            <a:r>
              <a:rPr lang="zh-CN" altLang="en-US" sz="2000" b="1" dirty="0">
                <a:solidFill>
                  <a:srgbClr val="474747"/>
                </a:solidFill>
                <a:latin typeface="+mn-lt"/>
              </a:rPr>
              <a:t>	</a:t>
            </a:r>
            <a:r>
              <a:rPr lang="en-US" altLang="zh-CN" sz="2000" b="1" dirty="0" err="1" smtClean="0">
                <a:solidFill>
                  <a:srgbClr val="474747"/>
                </a:solidFill>
                <a:latin typeface="+mn-lt"/>
              </a:rPr>
              <a:t>modulename</a:t>
            </a:r>
            <a:endParaRPr lang="zh-CN" altLang="en-US" sz="2000" b="1" dirty="0" smtClean="0">
              <a:solidFill>
                <a:srgbClr val="474747"/>
              </a:solidFill>
              <a:latin typeface="+mn-lt"/>
            </a:endParaRPr>
          </a:p>
          <a:p>
            <a:pPr lvl="1">
              <a:buFont typeface="Arial" pitchFamily="34" charset="0"/>
              <a:buNone/>
              <a:defRPr/>
            </a:pPr>
            <a:r>
              <a:rPr lang="en-US" altLang="zh-CN" sz="2000" b="1" dirty="0" smtClean="0">
                <a:solidFill>
                  <a:srgbClr val="474747"/>
                </a:solidFill>
                <a:latin typeface="+mn-lt"/>
                <a:ea typeface="+mn-ea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3867894"/>
            <a:ext cx="6382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magic</a:t>
            </a:r>
            <a:r>
              <a:rPr lang="zh-CN" altLang="en-US" dirty="0" smtClean="0">
                <a:solidFill>
                  <a:srgbClr val="FF0000"/>
                </a:solidFill>
              </a:rPr>
              <a:t>方式：既不会创建新的语法，又能使用最新的标准去做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70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代码分割</a:t>
            </a:r>
            <a:endParaRPr lang="en-US" dirty="0"/>
          </a:p>
        </p:txBody>
      </p:sp>
      <p:sp>
        <p:nvSpPr>
          <p:cNvPr id="4" name="文本框 2"/>
          <p:cNvSpPr txBox="1"/>
          <p:nvPr/>
        </p:nvSpPr>
        <p:spPr>
          <a:xfrm>
            <a:off x="232515" y="177153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分离业务代码 和 第三方依赖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232515" y="260979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分离首次加载 和 访问后加载的代码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216531" y="2190660"/>
            <a:ext cx="8229600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>
              <a:buFont typeface="Arial" pitchFamily="34" charset="0"/>
              <a:buNone/>
              <a:defRPr/>
            </a:pPr>
            <a:r>
              <a:rPr lang="zh-CN" altLang="en-US" sz="2000" b="1" dirty="0" smtClean="0">
                <a:solidFill>
                  <a:srgbClr val="474747"/>
                </a:solidFill>
                <a:latin typeface="+mn-lt"/>
                <a:ea typeface="+mn-ea"/>
              </a:rPr>
              <a:t>分离业务代码 和 业务公共代码 和 第三方依赖</a:t>
            </a:r>
            <a:endParaRPr lang="en-US" altLang="zh-CN" sz="2000" b="1" dirty="0" smtClean="0">
              <a:solidFill>
                <a:srgbClr val="474747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0687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ppt模板_讲师ppt模板20141215</Template>
  <TotalTime>2488</TotalTime>
  <Words>253</Words>
  <Application>Microsoft Macintosh PowerPoint</Application>
  <PresentationFormat>On-screen Show (16:9)</PresentationFormat>
  <Paragraphs>44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宋体</vt:lpstr>
      <vt:lpstr>微软雅黑</vt:lpstr>
      <vt:lpstr>Arial</vt:lpstr>
      <vt:lpstr>Office 主题​​</vt:lpstr>
      <vt:lpstr>代码分割 和 懒加载</vt:lpstr>
      <vt:lpstr>webpack methods</vt:lpstr>
      <vt:lpstr>ES 2015 Loader Spec</vt:lpstr>
      <vt:lpstr>webpack import function</vt:lpstr>
      <vt:lpstr>代码分割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大标题（30号）</dc:title>
  <dc:creator>ying yaoying</dc:creator>
  <cp:lastModifiedBy>曹 立禄</cp:lastModifiedBy>
  <cp:revision>61</cp:revision>
  <dcterms:created xsi:type="dcterms:W3CDTF">2016-05-10T03:26:00Z</dcterms:created>
  <dcterms:modified xsi:type="dcterms:W3CDTF">2018-11-08T03:09:44Z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