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5143500"/>
  <p:notesSz cx="6858000" cy="9144000"/>
  <p:defaultTextStyle>
    <a:lvl1pPr>
      <a:defRPr>
        <a:latin typeface="+mj-lt"/>
        <a:ea typeface="+mj-ea"/>
        <a:cs typeface="+mj-cs"/>
        <a:sym typeface="Helvetica Neue"/>
      </a:defRPr>
    </a:lvl1pPr>
    <a:lvl2pPr>
      <a:defRPr>
        <a:latin typeface="+mj-lt"/>
        <a:ea typeface="+mj-ea"/>
        <a:cs typeface="+mj-cs"/>
        <a:sym typeface="Helvetica Neue"/>
      </a:defRPr>
    </a:lvl2pPr>
    <a:lvl3pPr>
      <a:defRPr>
        <a:latin typeface="+mj-lt"/>
        <a:ea typeface="+mj-ea"/>
        <a:cs typeface="+mj-cs"/>
        <a:sym typeface="Helvetica Neue"/>
      </a:defRPr>
    </a:lvl3pPr>
    <a:lvl4pPr>
      <a:defRPr>
        <a:latin typeface="+mj-lt"/>
        <a:ea typeface="+mj-ea"/>
        <a:cs typeface="+mj-cs"/>
        <a:sym typeface="Helvetica Neue"/>
      </a:defRPr>
    </a:lvl4pPr>
    <a:lvl5pPr>
      <a:defRPr>
        <a:latin typeface="+mj-lt"/>
        <a:ea typeface="+mj-ea"/>
        <a:cs typeface="+mj-cs"/>
        <a:sym typeface="Helvetica Neue"/>
      </a:defRPr>
    </a:lvl5pPr>
    <a:lvl6pPr>
      <a:defRPr>
        <a:latin typeface="+mj-lt"/>
        <a:ea typeface="+mj-ea"/>
        <a:cs typeface="+mj-cs"/>
        <a:sym typeface="Helvetica Neue"/>
      </a:defRPr>
    </a:lvl6pPr>
    <a:lvl7pPr>
      <a:defRPr>
        <a:latin typeface="+mj-lt"/>
        <a:ea typeface="+mj-ea"/>
        <a:cs typeface="+mj-cs"/>
        <a:sym typeface="Helvetica Neue"/>
      </a:defRPr>
    </a:lvl7pPr>
    <a:lvl8pPr>
      <a:defRPr>
        <a:latin typeface="+mj-lt"/>
        <a:ea typeface="+mj-ea"/>
        <a:cs typeface="+mj-cs"/>
        <a:sym typeface="Helvetica Neue"/>
      </a:defRPr>
    </a:lvl8pPr>
    <a:lvl9pPr>
      <a:defRPr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22312" y="2906713"/>
            <a:ext cx="7772401" cy="150019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141167"/>
            <a:ext cx="8229600" cy="98766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792288" y="5367337"/>
            <a:ext cx="5486404" cy="8048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22312" y="2906713"/>
            <a:ext cx="7772401" cy="150019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0" y="0"/>
            <a:ext cx="1271" cy="3858898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0" y="0"/>
            <a:ext cx="1271" cy="3858898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0" y="0"/>
            <a:ext cx="1271" cy="3858898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9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792288" y="5367337"/>
            <a:ext cx="5486404" cy="8048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141167"/>
            <a:ext cx="8229600" cy="98766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4" cy="8048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spd="med" advClick="1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2831940" y="1673535"/>
            <a:ext cx="3480117" cy="148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/>
            <a:r>
              <a: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前端 JS 高级面试题</a:t>
            </a:r>
            <a:endParaRPr sz="3000">
              <a:solidFill>
                <a:srgbClr val="C9425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algn="ctr"/>
            <a:endParaRPr sz="26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algn="ctr"/>
            <a:r>
              <a:rPr sz="2600">
                <a:latin typeface="Microsoft YaHei"/>
                <a:ea typeface="Microsoft YaHei"/>
                <a:cs typeface="Microsoft YaHei"/>
                <a:sym typeface="Microsoft YaHei"/>
              </a:rPr>
              <a:t>@双越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1396997" y="2918098"/>
            <a:ext cx="582381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marL="45720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最后通过学到的知识点，解答题目</a:t>
            </a:r>
          </a:p>
        </p:txBody>
      </p:sp>
      <p:sp>
        <p:nvSpPr>
          <p:cNvPr id="215" name="Shape 215"/>
          <p:cNvSpPr/>
          <p:nvPr/>
        </p:nvSpPr>
        <p:spPr>
          <a:xfrm>
            <a:off x="1397000" y="2363305"/>
            <a:ext cx="69739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marL="739422" indent="-282222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通过题目引出知识点，扩充讲解知识体系</a:t>
            </a:r>
          </a:p>
        </p:txBody>
      </p:sp>
      <p:sp>
        <p:nvSpPr>
          <p:cNvPr id="216" name="Shape 216"/>
          <p:cNvSpPr/>
          <p:nvPr/>
        </p:nvSpPr>
        <p:spPr>
          <a:xfrm>
            <a:off x="1397000" y="1785046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marL="739422" indent="-282222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先出面试题，带领大家思考</a:t>
            </a:r>
          </a:p>
        </p:txBody>
      </p:sp>
      <p:sp>
        <p:nvSpPr>
          <p:cNvPr id="217" name="Shape 217"/>
          <p:cNvSpPr/>
          <p:nvPr/>
        </p:nvSpPr>
        <p:spPr>
          <a:xfrm>
            <a:off x="3757929" y="527533"/>
            <a:ext cx="1628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讲授方式</a:t>
            </a:r>
          </a:p>
        </p:txBody>
      </p:sp>
      <p:sp>
        <p:nvSpPr>
          <p:cNvPr id="218" name="Shape 218"/>
          <p:cNvSpPr/>
          <p:nvPr/>
        </p:nvSpPr>
        <p:spPr>
          <a:xfrm>
            <a:off x="1396997" y="3472887"/>
            <a:ext cx="582381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marL="45720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另外，建议顺序观看视频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8" grpId="4"/>
      <p:bldP build="whole" bldLvl="1" animBg="1" rev="0" advAuto="0" spid="216" grpId="1"/>
      <p:bldP build="whole" bldLvl="1" animBg="1" rev="0" advAuto="0" spid="215" grpId="2"/>
      <p:bldP build="whole" bldLvl="1" animBg="1" rev="0" advAuto="0" spid="214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1396997" y="2941565"/>
            <a:ext cx="582381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marL="739422" indent="-282222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学会如何高效学习</a:t>
            </a:r>
          </a:p>
        </p:txBody>
      </p:sp>
      <p:sp>
        <p:nvSpPr>
          <p:cNvPr id="221" name="Shape 221"/>
          <p:cNvSpPr/>
          <p:nvPr/>
        </p:nvSpPr>
        <p:spPr>
          <a:xfrm>
            <a:off x="1396997" y="2363305"/>
            <a:ext cx="609157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marL="739422" indent="-282222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从深度和广度都扩充了自己的知识体系</a:t>
            </a:r>
          </a:p>
        </p:txBody>
      </p:sp>
      <p:sp>
        <p:nvSpPr>
          <p:cNvPr id="222" name="Shape 222"/>
          <p:cNvSpPr/>
          <p:nvPr/>
        </p:nvSpPr>
        <p:spPr>
          <a:xfrm>
            <a:off x="1396997" y="1785046"/>
            <a:ext cx="572425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marL="739422" indent="-282222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应对 JS 高级面试题</a:t>
            </a:r>
          </a:p>
        </p:txBody>
      </p:sp>
      <p:sp>
        <p:nvSpPr>
          <p:cNvPr id="223" name="Shape 223"/>
          <p:cNvSpPr/>
          <p:nvPr/>
        </p:nvSpPr>
        <p:spPr>
          <a:xfrm>
            <a:off x="3757929" y="527533"/>
            <a:ext cx="1628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课程收获</a:t>
            </a:r>
          </a:p>
        </p:txBody>
      </p:sp>
      <p:sp>
        <p:nvSpPr>
          <p:cNvPr id="224" name="Shape 224"/>
          <p:cNvSpPr/>
          <p:nvPr/>
        </p:nvSpPr>
        <p:spPr>
          <a:xfrm>
            <a:off x="1396997" y="3519823"/>
            <a:ext cx="609157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marL="739422" indent="-282222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深入理解常用框架的实现原理和 hybrid 应用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2" grpId="1"/>
      <p:bldP build="whole" bldLvl="1" animBg="1" rev="0" advAuto="0" spid="220" grpId="3"/>
      <p:bldP build="whole" bldLvl="1" animBg="1" rev="0" advAuto="0" spid="221" grpId="2"/>
      <p:bldP build="whole" bldLvl="1" animBg="1" rev="0" advAuto="0" spid="224" grpId="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1438272" y="3034937"/>
            <a:ext cx="645450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marL="739422" indent="-282222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了解 vue 和 React（至少看过文档，做过 demo）</a:t>
            </a:r>
          </a:p>
        </p:txBody>
      </p:sp>
      <p:sp>
        <p:nvSpPr>
          <p:cNvPr id="227" name="Shape 227"/>
          <p:cNvSpPr/>
          <p:nvPr/>
        </p:nvSpPr>
        <p:spPr>
          <a:xfrm>
            <a:off x="1884677" y="2418715"/>
            <a:ext cx="437515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indent="-22860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   </a:t>
            </a: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用过 nodejs 和 npm 环境</a:t>
            </a:r>
          </a:p>
        </p:txBody>
      </p:sp>
      <p:sp>
        <p:nvSpPr>
          <p:cNvPr id="228" name="Shape 228"/>
          <p:cNvSpPr/>
          <p:nvPr/>
        </p:nvSpPr>
        <p:spPr>
          <a:xfrm>
            <a:off x="1437002" y="1802492"/>
            <a:ext cx="603793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marL="711200" indent="-25400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t> </a:t>
            </a: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有 Javascript 基础</a:t>
            </a:r>
          </a:p>
        </p:txBody>
      </p:sp>
      <p:sp>
        <p:nvSpPr>
          <p:cNvPr id="229" name="Shape 229"/>
          <p:cNvSpPr/>
          <p:nvPr/>
        </p:nvSpPr>
        <p:spPr>
          <a:xfrm>
            <a:off x="3757929" y="527533"/>
            <a:ext cx="1628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学习前提</a:t>
            </a:r>
          </a:p>
        </p:txBody>
      </p:sp>
      <p:sp>
        <p:nvSpPr>
          <p:cNvPr id="230" name="Shape 230"/>
          <p:cNvSpPr/>
          <p:nvPr/>
        </p:nvSpPr>
        <p:spPr>
          <a:xfrm>
            <a:off x="1437002" y="3644960"/>
            <a:ext cx="603793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marL="711200" indent="-25400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t> </a:t>
            </a: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热爱前端开发，有学习的欲望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7" grpId="2"/>
      <p:bldP build="whole" bldLvl="1" animBg="1" rev="0" advAuto="0" spid="228" grpId="1"/>
      <p:bldP build="whole" bldLvl="1" animBg="1" rev="0" advAuto="0" spid="226" grpId="3"/>
      <p:bldP build="whole" bldLvl="1" animBg="1" rev="0" advAuto="0" spid="230" grpId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1396997" y="2941565"/>
            <a:ext cx="582381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marL="739422" indent="-282222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会介绍 hybrid 原理和应用的视频，网上稀缺</a:t>
            </a:r>
          </a:p>
        </p:txBody>
      </p:sp>
      <p:sp>
        <p:nvSpPr>
          <p:cNvPr id="233" name="Shape 233"/>
          <p:cNvSpPr/>
          <p:nvPr/>
        </p:nvSpPr>
        <p:spPr>
          <a:xfrm>
            <a:off x="1396997" y="2363305"/>
            <a:ext cx="609157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marL="739422" indent="-282222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介绍常用框架实现原理的视频，网上稀缺</a:t>
            </a:r>
          </a:p>
        </p:txBody>
      </p:sp>
      <p:sp>
        <p:nvSpPr>
          <p:cNvPr id="234" name="Shape 234"/>
          <p:cNvSpPr/>
          <p:nvPr/>
        </p:nvSpPr>
        <p:spPr>
          <a:xfrm>
            <a:off x="1396997" y="1785046"/>
            <a:ext cx="646591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marL="739422" indent="-282222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针对高级 JS 面试中，面试官爱问“源码”“实现”</a:t>
            </a:r>
          </a:p>
        </p:txBody>
      </p:sp>
      <p:sp>
        <p:nvSpPr>
          <p:cNvPr id="235" name="Shape 235"/>
          <p:cNvSpPr/>
          <p:nvPr/>
        </p:nvSpPr>
        <p:spPr>
          <a:xfrm>
            <a:off x="3757929" y="527533"/>
            <a:ext cx="1628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课程优势</a:t>
            </a:r>
          </a:p>
        </p:txBody>
      </p:sp>
      <p:sp>
        <p:nvSpPr>
          <p:cNvPr id="236" name="Shape 236"/>
          <p:cNvSpPr/>
          <p:nvPr/>
        </p:nvSpPr>
        <p:spPr>
          <a:xfrm>
            <a:off x="1396997" y="3519823"/>
            <a:ext cx="609157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marL="739422" indent="-282222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全部由实际工作经验总结而来，书上看不到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6" grpId="4"/>
      <p:bldP build="whole" bldLvl="1" animBg="1" rev="0" advAuto="0" spid="232" grpId="3"/>
      <p:bldP build="whole" bldLvl="1" animBg="1" rev="0" advAuto="0" spid="234" grpId="1"/>
      <p:bldP build="whole" bldLvl="1" animBg="1" rev="0" advAuto="0" spid="233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1396997" y="2941565"/>
            <a:ext cx="582381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marL="739422" indent="-282222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加入社区，认识同学和讲师，内推工作</a:t>
            </a:r>
          </a:p>
        </p:txBody>
      </p:sp>
      <p:sp>
        <p:nvSpPr>
          <p:cNvPr id="239" name="Shape 239"/>
          <p:cNvSpPr/>
          <p:nvPr/>
        </p:nvSpPr>
        <p:spPr>
          <a:xfrm>
            <a:off x="1396997" y="2363305"/>
            <a:ext cx="609157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marL="739422" indent="-282222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你的首要目标：尽快学会、尽早去赚更多的钱</a:t>
            </a:r>
          </a:p>
        </p:txBody>
      </p:sp>
      <p:sp>
        <p:nvSpPr>
          <p:cNvPr id="240" name="Shape 240"/>
          <p:cNvSpPr/>
          <p:nvPr/>
        </p:nvSpPr>
        <p:spPr>
          <a:xfrm>
            <a:off x="1396997" y="1785046"/>
            <a:ext cx="572425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marL="739422" indent="-282222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两件事不能省钱：学习、吃饭</a:t>
            </a:r>
          </a:p>
        </p:txBody>
      </p:sp>
      <p:sp>
        <p:nvSpPr>
          <p:cNvPr id="241" name="Shape 241"/>
          <p:cNvSpPr/>
          <p:nvPr/>
        </p:nvSpPr>
        <p:spPr>
          <a:xfrm>
            <a:off x="3757929" y="527533"/>
            <a:ext cx="1628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打击盗版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0" grpId="1"/>
      <p:bldP build="whole" bldLvl="1" animBg="1" rev="0" advAuto="0" spid="239" grpId="2"/>
      <p:bldP build="whole" bldLvl="1" animBg="1" rev="0" advAuto="0" spid="238" grpId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2071894" y="1673535"/>
            <a:ext cx="5000210" cy="148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/>
            <a:r>
              <a: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祝大家早日拿到满意的 offer</a:t>
            </a:r>
            <a:endParaRPr sz="3000">
              <a:solidFill>
                <a:srgbClr val="C9425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algn="ctr"/>
            <a:endParaRPr sz="26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algn="ctr"/>
            <a:r>
              <a:rPr sz="2600">
                <a:latin typeface="Microsoft YaHei"/>
                <a:ea typeface="Microsoft YaHei"/>
                <a:cs typeface="Microsoft YaHei"/>
                <a:sym typeface="Microsoft YaHei"/>
              </a:rPr>
              <a:t>@双越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5951" y="1471114"/>
            <a:ext cx="7252098" cy="304695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/>
          <p:nvPr/>
        </p:nvSpPr>
        <p:spPr>
          <a:xfrm>
            <a:off x="2888308" y="527533"/>
            <a:ext cx="3367379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前端 JS 高级面试题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1396997" y="2918098"/>
            <a:ext cx="746643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marL="739422" indent="-282222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技术？— JS、ES6、虚拟DOM、vue、React、hybrid</a:t>
            </a:r>
          </a:p>
        </p:txBody>
      </p:sp>
      <p:sp>
        <p:nvSpPr>
          <p:cNvPr id="137" name="Shape 137"/>
          <p:cNvSpPr/>
          <p:nvPr/>
        </p:nvSpPr>
        <p:spPr>
          <a:xfrm>
            <a:off x="1396999" y="2363305"/>
            <a:ext cx="635000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marL="739422" indent="-282222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哪些部分？— 高级基础, 框架原理, app混合开发</a:t>
            </a:r>
          </a:p>
        </p:txBody>
      </p:sp>
      <p:sp>
        <p:nvSpPr>
          <p:cNvPr id="138" name="Shape 138"/>
          <p:cNvSpPr/>
          <p:nvPr/>
        </p:nvSpPr>
        <p:spPr>
          <a:xfrm>
            <a:off x="1397000" y="1785046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marL="739422" indent="-282222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做什么？— 讲解前端 JS 高级面试题</a:t>
            </a:r>
          </a:p>
        </p:txBody>
      </p:sp>
      <p:sp>
        <p:nvSpPr>
          <p:cNvPr id="139" name="Shape 139"/>
          <p:cNvSpPr/>
          <p:nvPr/>
        </p:nvSpPr>
        <p:spPr>
          <a:xfrm>
            <a:off x="3757929" y="527533"/>
            <a:ext cx="1628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课程概述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" grpId="1"/>
      <p:bldP build="whole" bldLvl="1" animBg="1" rev="0" advAuto="0" spid="136" grpId="3"/>
      <p:bldP build="whole" bldLvl="1" animBg="1" rev="0" advAuto="0" spid="137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3"/>
          <p:cNvGrpSpPr/>
          <p:nvPr/>
        </p:nvGrpSpPr>
        <p:grpSpPr>
          <a:xfrm>
            <a:off x="1341085" y="1403639"/>
            <a:ext cx="487865" cy="1634766"/>
            <a:chOff x="0" y="0"/>
            <a:chExt cx="487864" cy="1634764"/>
          </a:xfrm>
        </p:grpSpPr>
        <p:sp>
          <p:nvSpPr>
            <p:cNvPr id="141" name="Shape 141"/>
            <p:cNvSpPr/>
            <p:nvPr/>
          </p:nvSpPr>
          <p:spPr>
            <a:xfrm>
              <a:off x="0" y="-1"/>
              <a:ext cx="487865" cy="1634766"/>
            </a:xfrm>
            <a:prstGeom prst="roundRect">
              <a:avLst>
                <a:gd name="adj" fmla="val 15174"/>
              </a:avLst>
            </a:prstGeom>
            <a:solidFill>
              <a:srgbClr val="FFFFFF"/>
            </a:solidFill>
            <a:ln w="25400" cap="flat">
              <a:solidFill>
                <a:srgbClr val="C9394A"/>
              </a:solidFill>
              <a:prstDash val="solid"/>
              <a:round/>
            </a:ln>
            <a:effectLst>
              <a:outerShdw sx="100000" sy="100000" kx="0" ky="0" algn="b" rotWithShape="0" blurRad="63500" dist="0" dir="0">
                <a:srgbClr val="000000">
                  <a:alpha val="39607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2" name="Shape 142"/>
            <p:cNvSpPr/>
            <p:nvPr/>
          </p:nvSpPr>
          <p:spPr>
            <a:xfrm>
              <a:off x="21682" y="156981"/>
              <a:ext cx="444500" cy="132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>
                  <a:solidFill>
                    <a:srgbClr val="474747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474747"/>
                  </a:solidFill>
                </a:rPr>
                <a:t>基础知识</a:t>
              </a:r>
            </a:p>
          </p:txBody>
        </p:sp>
      </p:grpSp>
      <p:grpSp>
        <p:nvGrpSpPr>
          <p:cNvPr id="146" name="Group 146"/>
          <p:cNvGrpSpPr/>
          <p:nvPr/>
        </p:nvGrpSpPr>
        <p:grpSpPr>
          <a:xfrm>
            <a:off x="2035715" y="1423815"/>
            <a:ext cx="2018044" cy="444201"/>
            <a:chOff x="0" y="0"/>
            <a:chExt cx="2018043" cy="444200"/>
          </a:xfrm>
        </p:grpSpPr>
        <p:sp>
          <p:nvSpPr>
            <p:cNvPr id="144" name="Shape 144"/>
            <p:cNvSpPr/>
            <p:nvPr/>
          </p:nvSpPr>
          <p:spPr>
            <a:xfrm>
              <a:off x="0" y="-1"/>
              <a:ext cx="2018044" cy="444201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>
              <a:solidFill>
                <a:srgbClr val="C9394A"/>
              </a:solidFill>
              <a:prstDash val="solid"/>
              <a:round/>
            </a:ln>
            <a:effectLst>
              <a:outerShdw sx="100000" sy="100000" kx="0" ky="0" algn="b" rotWithShape="0" blurRad="63500" dist="0" dir="0">
                <a:srgbClr val="000000">
                  <a:alpha val="39607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5" name="Shape 145"/>
            <p:cNvSpPr/>
            <p:nvPr/>
          </p:nvSpPr>
          <p:spPr>
            <a:xfrm>
              <a:off x="21681" y="56999"/>
              <a:ext cx="1974680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>
                  <a:solidFill>
                    <a:srgbClr val="474747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474747"/>
                  </a:solidFill>
                </a:rPr>
                <a:t>ES6 常用语法</a:t>
              </a:r>
            </a:p>
          </p:txBody>
        </p:sp>
      </p:grpSp>
      <p:grpSp>
        <p:nvGrpSpPr>
          <p:cNvPr id="149" name="Group 149"/>
          <p:cNvGrpSpPr/>
          <p:nvPr/>
        </p:nvGrpSpPr>
        <p:grpSpPr>
          <a:xfrm>
            <a:off x="2035715" y="1998921"/>
            <a:ext cx="2018044" cy="444199"/>
            <a:chOff x="0" y="0"/>
            <a:chExt cx="2018043" cy="444198"/>
          </a:xfrm>
        </p:grpSpPr>
        <p:sp>
          <p:nvSpPr>
            <p:cNvPr id="147" name="Shape 147"/>
            <p:cNvSpPr/>
            <p:nvPr/>
          </p:nvSpPr>
          <p:spPr>
            <a:xfrm>
              <a:off x="0" y="-1"/>
              <a:ext cx="2018044" cy="444200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>
              <a:solidFill>
                <a:srgbClr val="C9394A"/>
              </a:solidFill>
              <a:prstDash val="solid"/>
              <a:round/>
            </a:ln>
            <a:effectLst>
              <a:outerShdw sx="100000" sy="100000" kx="0" ky="0" algn="b" rotWithShape="0" blurRad="63500" dist="0" dir="0">
                <a:srgbClr val="000000">
                  <a:alpha val="39607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8" name="Shape 148"/>
            <p:cNvSpPr/>
            <p:nvPr/>
          </p:nvSpPr>
          <p:spPr>
            <a:xfrm>
              <a:off x="21681" y="56998"/>
              <a:ext cx="1974680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>
                  <a:solidFill>
                    <a:srgbClr val="474747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474747"/>
                  </a:solidFill>
                </a:rPr>
                <a:t>原型高级应用</a:t>
              </a:r>
            </a:p>
          </p:txBody>
        </p:sp>
      </p:grpSp>
      <p:grpSp>
        <p:nvGrpSpPr>
          <p:cNvPr id="152" name="Group 152"/>
          <p:cNvGrpSpPr/>
          <p:nvPr/>
        </p:nvGrpSpPr>
        <p:grpSpPr>
          <a:xfrm>
            <a:off x="2035715" y="2574025"/>
            <a:ext cx="2018044" cy="444200"/>
            <a:chOff x="0" y="0"/>
            <a:chExt cx="2018043" cy="444199"/>
          </a:xfrm>
        </p:grpSpPr>
        <p:sp>
          <p:nvSpPr>
            <p:cNvPr id="150" name="Shape 150"/>
            <p:cNvSpPr/>
            <p:nvPr/>
          </p:nvSpPr>
          <p:spPr>
            <a:xfrm>
              <a:off x="0" y="-1"/>
              <a:ext cx="2018044" cy="444200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>
              <a:solidFill>
                <a:srgbClr val="C9394A"/>
              </a:solidFill>
              <a:prstDash val="solid"/>
              <a:round/>
            </a:ln>
            <a:effectLst>
              <a:outerShdw sx="100000" sy="100000" kx="0" ky="0" algn="b" rotWithShape="0" blurRad="63500" dist="0" dir="0">
                <a:srgbClr val="000000">
                  <a:alpha val="39607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1" name="Shape 151"/>
            <p:cNvSpPr/>
            <p:nvPr/>
          </p:nvSpPr>
          <p:spPr>
            <a:xfrm>
              <a:off x="21681" y="56998"/>
              <a:ext cx="1974680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>
                  <a:solidFill>
                    <a:srgbClr val="474747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474747"/>
                  </a:solidFill>
                </a:rPr>
                <a:t>异步全面讲解</a:t>
              </a:r>
            </a:p>
          </p:txBody>
        </p:sp>
      </p:grpSp>
      <p:grpSp>
        <p:nvGrpSpPr>
          <p:cNvPr id="155" name="Group 155"/>
          <p:cNvGrpSpPr/>
          <p:nvPr/>
        </p:nvGrpSpPr>
        <p:grpSpPr>
          <a:xfrm>
            <a:off x="5272417" y="1403639"/>
            <a:ext cx="487866" cy="1634766"/>
            <a:chOff x="0" y="0"/>
            <a:chExt cx="487864" cy="1634764"/>
          </a:xfrm>
        </p:grpSpPr>
        <p:sp>
          <p:nvSpPr>
            <p:cNvPr id="153" name="Shape 153"/>
            <p:cNvSpPr/>
            <p:nvPr/>
          </p:nvSpPr>
          <p:spPr>
            <a:xfrm>
              <a:off x="-1" y="-1"/>
              <a:ext cx="487866" cy="1634766"/>
            </a:xfrm>
            <a:prstGeom prst="roundRect">
              <a:avLst>
                <a:gd name="adj" fmla="val 15174"/>
              </a:avLst>
            </a:prstGeom>
            <a:solidFill>
              <a:srgbClr val="FFFFFF"/>
            </a:solidFill>
            <a:ln w="25400" cap="flat">
              <a:solidFill>
                <a:srgbClr val="C9394A"/>
              </a:solidFill>
              <a:prstDash val="solid"/>
              <a:round/>
            </a:ln>
            <a:effectLst>
              <a:outerShdw sx="100000" sy="100000" kx="0" ky="0" algn="b" rotWithShape="0" blurRad="63500" dist="0" dir="0">
                <a:srgbClr val="000000">
                  <a:alpha val="39607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4" name="Shape 154"/>
            <p:cNvSpPr/>
            <p:nvPr/>
          </p:nvSpPr>
          <p:spPr>
            <a:xfrm>
              <a:off x="21682" y="156980"/>
              <a:ext cx="444500" cy="132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>
                  <a:solidFill>
                    <a:srgbClr val="474747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474747"/>
                  </a:solidFill>
                </a:rPr>
                <a:t>框架原理</a:t>
              </a:r>
            </a:p>
          </p:txBody>
        </p:sp>
      </p:grpSp>
      <p:grpSp>
        <p:nvGrpSpPr>
          <p:cNvPr id="158" name="Group 158"/>
          <p:cNvGrpSpPr/>
          <p:nvPr/>
        </p:nvGrpSpPr>
        <p:grpSpPr>
          <a:xfrm>
            <a:off x="5967050" y="1423815"/>
            <a:ext cx="2018044" cy="444201"/>
            <a:chOff x="0" y="0"/>
            <a:chExt cx="2018042" cy="444200"/>
          </a:xfrm>
        </p:grpSpPr>
        <p:sp>
          <p:nvSpPr>
            <p:cNvPr id="156" name="Shape 156"/>
            <p:cNvSpPr/>
            <p:nvPr/>
          </p:nvSpPr>
          <p:spPr>
            <a:xfrm>
              <a:off x="0" y="-1"/>
              <a:ext cx="2018043" cy="444201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>
              <a:solidFill>
                <a:srgbClr val="C9394A"/>
              </a:solidFill>
              <a:prstDash val="solid"/>
              <a:round/>
            </a:ln>
            <a:effectLst>
              <a:outerShdw sx="100000" sy="100000" kx="0" ky="0" algn="b" rotWithShape="0" blurRad="63500" dist="0" dir="0">
                <a:srgbClr val="000000">
                  <a:alpha val="39607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7" name="Shape 157"/>
            <p:cNvSpPr/>
            <p:nvPr/>
          </p:nvSpPr>
          <p:spPr>
            <a:xfrm>
              <a:off x="21681" y="56999"/>
              <a:ext cx="1974680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>
                  <a:solidFill>
                    <a:srgbClr val="474747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474747"/>
                  </a:solidFill>
                </a:rPr>
                <a:t>虚拟 DOM</a:t>
              </a:r>
            </a:p>
          </p:txBody>
        </p:sp>
      </p:grpSp>
      <p:grpSp>
        <p:nvGrpSpPr>
          <p:cNvPr id="161" name="Group 161"/>
          <p:cNvGrpSpPr/>
          <p:nvPr/>
        </p:nvGrpSpPr>
        <p:grpSpPr>
          <a:xfrm>
            <a:off x="5967050" y="1998921"/>
            <a:ext cx="2018044" cy="444199"/>
            <a:chOff x="0" y="0"/>
            <a:chExt cx="2018042" cy="444198"/>
          </a:xfrm>
        </p:grpSpPr>
        <p:sp>
          <p:nvSpPr>
            <p:cNvPr id="159" name="Shape 159"/>
            <p:cNvSpPr/>
            <p:nvPr/>
          </p:nvSpPr>
          <p:spPr>
            <a:xfrm>
              <a:off x="0" y="-1"/>
              <a:ext cx="2018043" cy="444200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>
              <a:solidFill>
                <a:srgbClr val="C9394A"/>
              </a:solidFill>
              <a:prstDash val="solid"/>
              <a:round/>
            </a:ln>
            <a:effectLst>
              <a:outerShdw sx="100000" sy="100000" kx="0" ky="0" algn="b" rotWithShape="0" blurRad="63500" dist="0" dir="0">
                <a:srgbClr val="000000">
                  <a:alpha val="39607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0" name="Shape 160"/>
            <p:cNvSpPr/>
            <p:nvPr/>
          </p:nvSpPr>
          <p:spPr>
            <a:xfrm>
              <a:off x="21681" y="56998"/>
              <a:ext cx="1974680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>
                  <a:solidFill>
                    <a:srgbClr val="474747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474747"/>
                  </a:solidFill>
                </a:rPr>
                <a:t>MVVM vue</a:t>
              </a:r>
            </a:p>
          </p:txBody>
        </p:sp>
      </p:grpSp>
      <p:grpSp>
        <p:nvGrpSpPr>
          <p:cNvPr id="164" name="Group 164"/>
          <p:cNvGrpSpPr/>
          <p:nvPr/>
        </p:nvGrpSpPr>
        <p:grpSpPr>
          <a:xfrm>
            <a:off x="5967050" y="2574025"/>
            <a:ext cx="2018044" cy="444200"/>
            <a:chOff x="0" y="0"/>
            <a:chExt cx="2018042" cy="444199"/>
          </a:xfrm>
        </p:grpSpPr>
        <p:sp>
          <p:nvSpPr>
            <p:cNvPr id="162" name="Shape 162"/>
            <p:cNvSpPr/>
            <p:nvPr/>
          </p:nvSpPr>
          <p:spPr>
            <a:xfrm>
              <a:off x="0" y="-1"/>
              <a:ext cx="2018043" cy="444200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>
              <a:solidFill>
                <a:srgbClr val="C9394A"/>
              </a:solidFill>
              <a:prstDash val="solid"/>
              <a:round/>
            </a:ln>
            <a:effectLst>
              <a:outerShdw sx="100000" sy="100000" kx="0" ky="0" algn="b" rotWithShape="0" blurRad="63500" dist="0" dir="0">
                <a:srgbClr val="000000">
                  <a:alpha val="39607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3" name="Shape 163"/>
            <p:cNvSpPr/>
            <p:nvPr/>
          </p:nvSpPr>
          <p:spPr>
            <a:xfrm>
              <a:off x="21681" y="56998"/>
              <a:ext cx="1974680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>
                  <a:solidFill>
                    <a:srgbClr val="474747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474747"/>
                  </a:solidFill>
                </a:rPr>
                <a:t>组件化 React</a:t>
              </a:r>
            </a:p>
          </p:txBody>
        </p:sp>
      </p:grpSp>
      <p:grpSp>
        <p:nvGrpSpPr>
          <p:cNvPr id="167" name="Group 167"/>
          <p:cNvGrpSpPr/>
          <p:nvPr/>
        </p:nvGrpSpPr>
        <p:grpSpPr>
          <a:xfrm>
            <a:off x="1323157" y="3431373"/>
            <a:ext cx="487865" cy="1634765"/>
            <a:chOff x="0" y="0"/>
            <a:chExt cx="487864" cy="1634764"/>
          </a:xfrm>
        </p:grpSpPr>
        <p:sp>
          <p:nvSpPr>
            <p:cNvPr id="165" name="Shape 165"/>
            <p:cNvSpPr/>
            <p:nvPr/>
          </p:nvSpPr>
          <p:spPr>
            <a:xfrm>
              <a:off x="-1" y="-1"/>
              <a:ext cx="487866" cy="1634766"/>
            </a:xfrm>
            <a:prstGeom prst="roundRect">
              <a:avLst>
                <a:gd name="adj" fmla="val 15174"/>
              </a:avLst>
            </a:prstGeom>
            <a:solidFill>
              <a:srgbClr val="FFFFFF"/>
            </a:solidFill>
            <a:ln w="25400" cap="flat">
              <a:solidFill>
                <a:srgbClr val="C9394A"/>
              </a:solidFill>
              <a:prstDash val="solid"/>
              <a:round/>
            </a:ln>
            <a:effectLst>
              <a:outerShdw sx="100000" sy="100000" kx="0" ky="0" algn="b" rotWithShape="0" blurRad="63500" dist="0" dir="0">
                <a:srgbClr val="000000">
                  <a:alpha val="39607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6" name="Shape 166"/>
            <p:cNvSpPr/>
            <p:nvPr/>
          </p:nvSpPr>
          <p:spPr>
            <a:xfrm>
              <a:off x="21682" y="156981"/>
              <a:ext cx="444499" cy="132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>
                  <a:solidFill>
                    <a:srgbClr val="474747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474747"/>
                  </a:solidFill>
                </a:rPr>
                <a:t>混合开发</a:t>
              </a:r>
            </a:p>
          </p:txBody>
        </p:sp>
      </p:grpSp>
      <p:grpSp>
        <p:nvGrpSpPr>
          <p:cNvPr id="170" name="Group 170"/>
          <p:cNvGrpSpPr/>
          <p:nvPr/>
        </p:nvGrpSpPr>
        <p:grpSpPr>
          <a:xfrm>
            <a:off x="5278646" y="3431373"/>
            <a:ext cx="487866" cy="1634765"/>
            <a:chOff x="0" y="0"/>
            <a:chExt cx="487864" cy="1634764"/>
          </a:xfrm>
        </p:grpSpPr>
        <p:sp>
          <p:nvSpPr>
            <p:cNvPr id="168" name="Shape 168"/>
            <p:cNvSpPr/>
            <p:nvPr/>
          </p:nvSpPr>
          <p:spPr>
            <a:xfrm>
              <a:off x="-1" y="-1"/>
              <a:ext cx="487866" cy="1634766"/>
            </a:xfrm>
            <a:prstGeom prst="roundRect">
              <a:avLst>
                <a:gd name="adj" fmla="val 15174"/>
              </a:avLst>
            </a:prstGeom>
            <a:solidFill>
              <a:srgbClr val="FFFFFF"/>
            </a:solidFill>
            <a:ln w="25400" cap="flat">
              <a:solidFill>
                <a:srgbClr val="C9394A"/>
              </a:solidFill>
              <a:prstDash val="solid"/>
              <a:round/>
            </a:ln>
            <a:effectLst>
              <a:outerShdw sx="100000" sy="100000" kx="0" ky="0" algn="b" rotWithShape="0" blurRad="63500" dist="0" dir="0">
                <a:srgbClr val="000000">
                  <a:alpha val="39607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9" name="Shape 169"/>
            <p:cNvSpPr/>
            <p:nvPr/>
          </p:nvSpPr>
          <p:spPr>
            <a:xfrm>
              <a:off x="21682" y="156981"/>
              <a:ext cx="444500" cy="132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>
                  <a:solidFill>
                    <a:srgbClr val="474747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474747"/>
                  </a:solidFill>
                </a:rPr>
                <a:t>热爱编程</a:t>
              </a:r>
            </a:p>
          </p:txBody>
        </p:sp>
      </p:grpSp>
      <p:grpSp>
        <p:nvGrpSpPr>
          <p:cNvPr id="173" name="Group 173"/>
          <p:cNvGrpSpPr/>
          <p:nvPr/>
        </p:nvGrpSpPr>
        <p:grpSpPr>
          <a:xfrm>
            <a:off x="5988732" y="3594138"/>
            <a:ext cx="2018044" cy="444202"/>
            <a:chOff x="0" y="0"/>
            <a:chExt cx="2018042" cy="444200"/>
          </a:xfrm>
        </p:grpSpPr>
        <p:sp>
          <p:nvSpPr>
            <p:cNvPr id="171" name="Shape 171"/>
            <p:cNvSpPr/>
            <p:nvPr/>
          </p:nvSpPr>
          <p:spPr>
            <a:xfrm>
              <a:off x="0" y="-1"/>
              <a:ext cx="2018043" cy="444201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>
              <a:solidFill>
                <a:srgbClr val="C9394A"/>
              </a:solidFill>
              <a:prstDash val="solid"/>
              <a:round/>
            </a:ln>
            <a:effectLst>
              <a:outerShdw sx="100000" sy="100000" kx="0" ky="0" algn="b" rotWithShape="0" blurRad="63500" dist="0" dir="0">
                <a:srgbClr val="000000">
                  <a:alpha val="39607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2" name="Shape 172"/>
            <p:cNvSpPr/>
            <p:nvPr/>
          </p:nvSpPr>
          <p:spPr>
            <a:xfrm>
              <a:off x="21681" y="56999"/>
              <a:ext cx="1974680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>
                  <a:solidFill>
                    <a:srgbClr val="474747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474747"/>
                  </a:solidFill>
                </a:rPr>
                <a:t>读书 博客</a:t>
              </a:r>
            </a:p>
          </p:txBody>
        </p:sp>
      </p:grpSp>
      <p:grpSp>
        <p:nvGrpSpPr>
          <p:cNvPr id="176" name="Group 176"/>
          <p:cNvGrpSpPr/>
          <p:nvPr/>
        </p:nvGrpSpPr>
        <p:grpSpPr>
          <a:xfrm>
            <a:off x="5988732" y="4372821"/>
            <a:ext cx="2018044" cy="444200"/>
            <a:chOff x="0" y="0"/>
            <a:chExt cx="2018042" cy="444199"/>
          </a:xfrm>
        </p:grpSpPr>
        <p:sp>
          <p:nvSpPr>
            <p:cNvPr id="174" name="Shape 174"/>
            <p:cNvSpPr/>
            <p:nvPr/>
          </p:nvSpPr>
          <p:spPr>
            <a:xfrm>
              <a:off x="0" y="-1"/>
              <a:ext cx="2018043" cy="444200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>
              <a:solidFill>
                <a:srgbClr val="C9394A"/>
              </a:solidFill>
              <a:prstDash val="solid"/>
              <a:round/>
            </a:ln>
            <a:effectLst>
              <a:outerShdw sx="100000" sy="100000" kx="0" ky="0" algn="b" rotWithShape="0" blurRad="63500" dist="0" dir="0">
                <a:srgbClr val="000000">
                  <a:alpha val="39607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5" name="Shape 175"/>
            <p:cNvSpPr/>
            <p:nvPr/>
          </p:nvSpPr>
          <p:spPr>
            <a:xfrm>
              <a:off x="21681" y="56998"/>
              <a:ext cx="1974680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>
                  <a:solidFill>
                    <a:srgbClr val="474747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474747"/>
                  </a:solidFill>
                </a:rPr>
                <a:t>开源</a:t>
              </a:r>
            </a:p>
          </p:txBody>
        </p:sp>
      </p:grpSp>
      <p:sp>
        <p:nvSpPr>
          <p:cNvPr id="177" name="Shape 177"/>
          <p:cNvSpPr/>
          <p:nvPr/>
        </p:nvSpPr>
        <p:spPr>
          <a:xfrm>
            <a:off x="3567429" y="586033"/>
            <a:ext cx="2009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知识点介绍</a:t>
            </a:r>
          </a:p>
        </p:txBody>
      </p:sp>
      <p:grpSp>
        <p:nvGrpSpPr>
          <p:cNvPr id="180" name="Group 180"/>
          <p:cNvGrpSpPr/>
          <p:nvPr/>
        </p:nvGrpSpPr>
        <p:grpSpPr>
          <a:xfrm>
            <a:off x="2035716" y="3416339"/>
            <a:ext cx="2018043" cy="444200"/>
            <a:chOff x="0" y="0"/>
            <a:chExt cx="2018042" cy="444199"/>
          </a:xfrm>
        </p:grpSpPr>
        <p:sp>
          <p:nvSpPr>
            <p:cNvPr id="178" name="Shape 178"/>
            <p:cNvSpPr/>
            <p:nvPr/>
          </p:nvSpPr>
          <p:spPr>
            <a:xfrm>
              <a:off x="0" y="-1"/>
              <a:ext cx="2018043" cy="444200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>
              <a:solidFill>
                <a:srgbClr val="C9394A"/>
              </a:solidFill>
              <a:prstDash val="solid"/>
              <a:round/>
            </a:ln>
            <a:effectLst>
              <a:outerShdw sx="100000" sy="100000" kx="0" ky="0" algn="b" rotWithShape="0" blurRad="63500" dist="0" dir="0">
                <a:srgbClr val="000000">
                  <a:alpha val="39607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9" name="Shape 179"/>
            <p:cNvSpPr/>
            <p:nvPr/>
          </p:nvSpPr>
          <p:spPr>
            <a:xfrm>
              <a:off x="21681" y="56998"/>
              <a:ext cx="1974680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>
                  <a:solidFill>
                    <a:srgbClr val="474747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474747"/>
                  </a:solidFill>
                </a:rPr>
                <a:t>hybrid</a:t>
              </a:r>
            </a:p>
          </p:txBody>
        </p:sp>
      </p:grpSp>
      <p:grpSp>
        <p:nvGrpSpPr>
          <p:cNvPr id="183" name="Group 183"/>
          <p:cNvGrpSpPr/>
          <p:nvPr/>
        </p:nvGrpSpPr>
        <p:grpSpPr>
          <a:xfrm>
            <a:off x="2035716" y="4026654"/>
            <a:ext cx="2018043" cy="444200"/>
            <a:chOff x="0" y="0"/>
            <a:chExt cx="2018042" cy="444198"/>
          </a:xfrm>
        </p:grpSpPr>
        <p:sp>
          <p:nvSpPr>
            <p:cNvPr id="181" name="Shape 181"/>
            <p:cNvSpPr/>
            <p:nvPr/>
          </p:nvSpPr>
          <p:spPr>
            <a:xfrm>
              <a:off x="0" y="-1"/>
              <a:ext cx="2018043" cy="444200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>
              <a:solidFill>
                <a:srgbClr val="C9394A"/>
              </a:solidFill>
              <a:prstDash val="solid"/>
              <a:round/>
            </a:ln>
            <a:effectLst>
              <a:outerShdw sx="100000" sy="100000" kx="0" ky="0" algn="b" rotWithShape="0" blurRad="63500" dist="0" dir="0">
                <a:srgbClr val="000000">
                  <a:alpha val="39607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2" name="Shape 182"/>
            <p:cNvSpPr/>
            <p:nvPr/>
          </p:nvSpPr>
          <p:spPr>
            <a:xfrm>
              <a:off x="21681" y="56998"/>
              <a:ext cx="1974680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>
                  <a:solidFill>
                    <a:srgbClr val="474747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474747"/>
                  </a:solidFill>
                </a:rPr>
                <a:t>hybrid vs H5</a:t>
              </a:r>
            </a:p>
          </p:txBody>
        </p:sp>
      </p:grpSp>
      <p:grpSp>
        <p:nvGrpSpPr>
          <p:cNvPr id="186" name="Group 186"/>
          <p:cNvGrpSpPr/>
          <p:nvPr/>
        </p:nvGrpSpPr>
        <p:grpSpPr>
          <a:xfrm>
            <a:off x="2035716" y="4636970"/>
            <a:ext cx="2018043" cy="444200"/>
            <a:chOff x="0" y="0"/>
            <a:chExt cx="2018042" cy="444199"/>
          </a:xfrm>
        </p:grpSpPr>
        <p:sp>
          <p:nvSpPr>
            <p:cNvPr id="184" name="Shape 184"/>
            <p:cNvSpPr/>
            <p:nvPr/>
          </p:nvSpPr>
          <p:spPr>
            <a:xfrm>
              <a:off x="0" y="-1"/>
              <a:ext cx="2018043" cy="444200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>
              <a:solidFill>
                <a:srgbClr val="C9394A"/>
              </a:solidFill>
              <a:prstDash val="solid"/>
              <a:round/>
            </a:ln>
            <a:effectLst>
              <a:outerShdw sx="100000" sy="100000" kx="0" ky="0" algn="b" rotWithShape="0" blurRad="63500" dist="0" dir="0">
                <a:srgbClr val="000000">
                  <a:alpha val="39607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5" name="Shape 185"/>
            <p:cNvSpPr/>
            <p:nvPr/>
          </p:nvSpPr>
          <p:spPr>
            <a:xfrm>
              <a:off x="21681" y="56998"/>
              <a:ext cx="1974680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>
                  <a:solidFill>
                    <a:srgbClr val="474747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474747"/>
                  </a:solidFill>
                </a:rPr>
                <a:t>前端客户端通讯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10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10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10" presetID="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10" presetID="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presetClass="entr" presetSubtype="10" presetID="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3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10" presetID="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3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presetClass="entr" presetSubtype="10" presetID="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4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presetClass="entr" presetSubtype="10" presetID="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4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presetClass="entr" presetSubtype="10" presetID="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5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presetClass="entr" presetSubtype="10" presetID="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5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presetClass="entr" presetSubtype="10" presetID="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6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presetClass="entr" presetSubtype="10" presetID="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6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presetClass="entr" presetSubtype="10" presetID="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presetClass="entr" presetSubtype="10" presetID="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8" grpId="6"/>
      <p:bldP build="whole" bldLvl="1" animBg="1" rev="0" advAuto="0" spid="164" grpId="8"/>
      <p:bldP build="whole" bldLvl="1" animBg="1" rev="0" advAuto="0" spid="167" grpId="9"/>
      <p:bldP build="whole" bldLvl="1" animBg="1" rev="0" advAuto="0" spid="173" grpId="14"/>
      <p:bldP build="whole" bldLvl="1" animBg="1" rev="0" advAuto="0" spid="170" grpId="13"/>
      <p:bldP build="whole" bldLvl="1" animBg="1" rev="0" advAuto="0" spid="186" grpId="12"/>
      <p:bldP build="whole" bldLvl="1" animBg="1" rev="0" advAuto="0" spid="143" grpId="1"/>
      <p:bldP build="whole" bldLvl="1" animBg="1" rev="0" advAuto="0" spid="180" grpId="10"/>
      <p:bldP build="whole" bldLvl="1" animBg="1" rev="0" advAuto="0" spid="176" grpId="15"/>
      <p:bldP build="whole" bldLvl="1" animBg="1" rev="0" advAuto="0" spid="152" grpId="4"/>
      <p:bldP build="whole" bldLvl="1" animBg="1" rev="0" advAuto="0" spid="146" grpId="2"/>
      <p:bldP build="whole" bldLvl="1" animBg="1" rev="0" advAuto="0" spid="149" grpId="3"/>
      <p:bldP build="whole" bldLvl="1" animBg="1" rev="0" advAuto="0" spid="183" grpId="11"/>
      <p:bldP build="whole" bldLvl="1" animBg="1" rev="0" advAuto="0" spid="161" grpId="7"/>
      <p:bldP build="whole" bldLvl="1" animBg="1" rev="0" advAuto="0" spid="155" grpId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1409697" y="2776465"/>
            <a:ext cx="582381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marL="45720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App 混合开发</a:t>
            </a:r>
          </a:p>
        </p:txBody>
      </p:sp>
      <p:sp>
        <p:nvSpPr>
          <p:cNvPr id="189" name="Shape 189"/>
          <p:cNvSpPr/>
          <p:nvPr/>
        </p:nvSpPr>
        <p:spPr>
          <a:xfrm>
            <a:off x="1409697" y="2198205"/>
            <a:ext cx="582381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marL="739422" indent="-282222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框架原理</a:t>
            </a:r>
          </a:p>
        </p:txBody>
      </p:sp>
      <p:sp>
        <p:nvSpPr>
          <p:cNvPr id="190" name="Shape 190"/>
          <p:cNvSpPr/>
          <p:nvPr/>
        </p:nvSpPr>
        <p:spPr>
          <a:xfrm>
            <a:off x="1409700" y="1619945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marL="739422" indent="-282222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高级基础</a:t>
            </a:r>
          </a:p>
        </p:txBody>
      </p:sp>
      <p:sp>
        <p:nvSpPr>
          <p:cNvPr id="191" name="Shape 191"/>
          <p:cNvSpPr/>
          <p:nvPr/>
        </p:nvSpPr>
        <p:spPr>
          <a:xfrm>
            <a:off x="3757929" y="527533"/>
            <a:ext cx="1628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课程安排</a:t>
            </a:r>
          </a:p>
        </p:txBody>
      </p:sp>
      <p:sp>
        <p:nvSpPr>
          <p:cNvPr id="192" name="Shape 192"/>
          <p:cNvSpPr/>
          <p:nvPr/>
        </p:nvSpPr>
        <p:spPr>
          <a:xfrm>
            <a:off x="1409697" y="3354724"/>
            <a:ext cx="582381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marL="45720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热爱编程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1"/>
      <p:bldP build="whole" bldLvl="1" animBg="1" rev="0" advAuto="0" spid="189" grpId="2"/>
      <p:bldP build="whole" bldLvl="1" animBg="1" rev="0" advAuto="0" spid="192" grpId="4"/>
      <p:bldP build="whole" bldLvl="1" animBg="1" rev="0" advAuto="0" spid="188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1409697" y="2776465"/>
            <a:ext cx="632460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marL="45720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异步全面讲解：从原理到 jQuery 再到 Promise</a:t>
            </a:r>
          </a:p>
        </p:txBody>
      </p:sp>
      <p:sp>
        <p:nvSpPr>
          <p:cNvPr id="195" name="Shape 195"/>
          <p:cNvSpPr/>
          <p:nvPr/>
        </p:nvSpPr>
        <p:spPr>
          <a:xfrm>
            <a:off x="1409697" y="2198205"/>
            <a:ext cx="582381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marL="739422" indent="-282222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原型高级应用：结合 jQuery 和 zepto 源码</a:t>
            </a:r>
          </a:p>
        </p:txBody>
      </p:sp>
      <p:sp>
        <p:nvSpPr>
          <p:cNvPr id="196" name="Shape 196"/>
          <p:cNvSpPr/>
          <p:nvPr/>
        </p:nvSpPr>
        <p:spPr>
          <a:xfrm>
            <a:off x="1409700" y="1619945"/>
            <a:ext cx="599881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marL="739422" indent="-282222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ES6 常用语法：Class Module Promise 等</a:t>
            </a:r>
          </a:p>
        </p:txBody>
      </p:sp>
      <p:sp>
        <p:nvSpPr>
          <p:cNvPr id="197" name="Shape 197"/>
          <p:cNvSpPr/>
          <p:nvPr/>
        </p:nvSpPr>
        <p:spPr>
          <a:xfrm>
            <a:off x="2800778" y="527533"/>
            <a:ext cx="3542439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课程安排 - 高级基础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5" grpId="2"/>
      <p:bldP build="whole" bldLvl="1" animBg="1" rev="0" advAuto="0" spid="194" grpId="3"/>
      <p:bldP build="whole" bldLvl="1" animBg="1" rev="0" advAuto="0" spid="19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1409697" y="2776465"/>
            <a:ext cx="582381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marL="45720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React：组件化，JSX，vdom，setState</a:t>
            </a:r>
          </a:p>
        </p:txBody>
      </p:sp>
      <p:sp>
        <p:nvSpPr>
          <p:cNvPr id="200" name="Shape 200"/>
          <p:cNvSpPr/>
          <p:nvPr/>
        </p:nvSpPr>
        <p:spPr>
          <a:xfrm>
            <a:off x="1409697" y="2198205"/>
            <a:ext cx="582381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marL="739422" indent="-282222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vue：MVVM，vue 响应式、模板解析、渲染</a:t>
            </a:r>
          </a:p>
        </p:txBody>
      </p:sp>
      <p:sp>
        <p:nvSpPr>
          <p:cNvPr id="201" name="Shape 201"/>
          <p:cNvSpPr/>
          <p:nvPr/>
        </p:nvSpPr>
        <p:spPr>
          <a:xfrm>
            <a:off x="1409700" y="1619945"/>
            <a:ext cx="669359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marL="739422" indent="-282222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虚拟 DOM：存在价值，如何使用，diff 算法</a:t>
            </a:r>
          </a:p>
        </p:txBody>
      </p:sp>
      <p:sp>
        <p:nvSpPr>
          <p:cNvPr id="202" name="Shape 202"/>
          <p:cNvSpPr/>
          <p:nvPr/>
        </p:nvSpPr>
        <p:spPr>
          <a:xfrm>
            <a:off x="2800778" y="527533"/>
            <a:ext cx="3542439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课程安排 - 框架原理</a:t>
            </a:r>
          </a:p>
        </p:txBody>
      </p:sp>
      <p:sp>
        <p:nvSpPr>
          <p:cNvPr id="203" name="Shape 203"/>
          <p:cNvSpPr/>
          <p:nvPr/>
        </p:nvSpPr>
        <p:spPr>
          <a:xfrm>
            <a:off x="1409697" y="3354724"/>
            <a:ext cx="582381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marL="45720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对比：有主见，自圆其说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0" grpId="2"/>
      <p:bldP build="whole" bldLvl="1" animBg="1" rev="0" advAuto="0" spid="199" grpId="3"/>
      <p:bldP build="whole" bldLvl="1" animBg="1" rev="0" advAuto="0" spid="201" grpId="1"/>
      <p:bldP build="whole" bldLvl="1" animBg="1" rev="0" advAuto="0" spid="203" grpId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1409697" y="2198205"/>
            <a:ext cx="582381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marL="739422" indent="-282222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通讯：通讯原理，JS-Bridge 封装</a:t>
            </a:r>
          </a:p>
        </p:txBody>
      </p:sp>
      <p:sp>
        <p:nvSpPr>
          <p:cNvPr id="206" name="Shape 206"/>
          <p:cNvSpPr/>
          <p:nvPr/>
        </p:nvSpPr>
        <p:spPr>
          <a:xfrm>
            <a:off x="1409700" y="1619945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marL="739422" indent="-282222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hybrid：基础、和 h5 对比，上线流程</a:t>
            </a:r>
          </a:p>
        </p:txBody>
      </p:sp>
      <p:sp>
        <p:nvSpPr>
          <p:cNvPr id="207" name="Shape 207"/>
          <p:cNvSpPr/>
          <p:nvPr/>
        </p:nvSpPr>
        <p:spPr>
          <a:xfrm>
            <a:off x="2423406" y="527533"/>
            <a:ext cx="4297183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课程安排 - App混合开发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5" grpId="2"/>
      <p:bldP build="whole" bldLvl="1" animBg="1" rev="0" advAuto="0" spid="20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1409697" y="2776465"/>
            <a:ext cx="582381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marL="45720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开源</a:t>
            </a:r>
          </a:p>
        </p:txBody>
      </p:sp>
      <p:sp>
        <p:nvSpPr>
          <p:cNvPr id="210" name="Shape 210"/>
          <p:cNvSpPr/>
          <p:nvPr/>
        </p:nvSpPr>
        <p:spPr>
          <a:xfrm>
            <a:off x="1409697" y="2198205"/>
            <a:ext cx="582381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marL="739422" indent="-282222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博客</a:t>
            </a:r>
          </a:p>
        </p:txBody>
      </p:sp>
      <p:sp>
        <p:nvSpPr>
          <p:cNvPr id="211" name="Shape 211"/>
          <p:cNvSpPr/>
          <p:nvPr/>
        </p:nvSpPr>
        <p:spPr>
          <a:xfrm>
            <a:off x="1409700" y="1619945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marL="739422" indent="-282222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读书</a:t>
            </a:r>
          </a:p>
        </p:txBody>
      </p:sp>
      <p:sp>
        <p:nvSpPr>
          <p:cNvPr id="212" name="Shape 212"/>
          <p:cNvSpPr/>
          <p:nvPr/>
        </p:nvSpPr>
        <p:spPr>
          <a:xfrm>
            <a:off x="2800778" y="527533"/>
            <a:ext cx="3542439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课程安排 - 热爱编程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9" grpId="3"/>
      <p:bldP build="whole" bldLvl="1" animBg="1" rev="0" advAuto="0" spid="210" grpId="2"/>
      <p:bldP build="whole" bldLvl="1" animBg="1" rev="0" advAuto="0" spid="21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