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lvl1pPr>
      <a:defRPr>
        <a:latin typeface="+mj-lt"/>
        <a:ea typeface="+mj-ea"/>
        <a:cs typeface="+mj-cs"/>
        <a:sym typeface="Helvetica Neue"/>
      </a:defRPr>
    </a:lvl1pPr>
    <a:lvl2pPr>
      <a:defRPr>
        <a:latin typeface="+mj-lt"/>
        <a:ea typeface="+mj-ea"/>
        <a:cs typeface="+mj-cs"/>
        <a:sym typeface="Helvetica Neue"/>
      </a:defRPr>
    </a:lvl2pPr>
    <a:lvl3pPr>
      <a:defRPr>
        <a:latin typeface="+mj-lt"/>
        <a:ea typeface="+mj-ea"/>
        <a:cs typeface="+mj-cs"/>
        <a:sym typeface="Helvetica Neue"/>
      </a:defRPr>
    </a:lvl3pPr>
    <a:lvl4pPr>
      <a:defRPr>
        <a:latin typeface="+mj-lt"/>
        <a:ea typeface="+mj-ea"/>
        <a:cs typeface="+mj-cs"/>
        <a:sym typeface="Helvetica Neue"/>
      </a:defRPr>
    </a:lvl4pPr>
    <a:lvl5pPr>
      <a:defRPr>
        <a:latin typeface="+mj-lt"/>
        <a:ea typeface="+mj-ea"/>
        <a:cs typeface="+mj-cs"/>
        <a:sym typeface="Helvetica Neue"/>
      </a:defRPr>
    </a:lvl5pPr>
    <a:lvl6pPr>
      <a:defRPr>
        <a:latin typeface="+mj-lt"/>
        <a:ea typeface="+mj-ea"/>
        <a:cs typeface="+mj-cs"/>
        <a:sym typeface="Helvetica Neue"/>
      </a:defRPr>
    </a:lvl6pPr>
    <a:lvl7pPr>
      <a:defRPr>
        <a:latin typeface="+mj-lt"/>
        <a:ea typeface="+mj-ea"/>
        <a:cs typeface="+mj-cs"/>
        <a:sym typeface="Helvetica Neue"/>
      </a:defRPr>
    </a:lvl7pPr>
    <a:lvl8pPr>
      <a:defRPr>
        <a:latin typeface="+mj-lt"/>
        <a:ea typeface="+mj-ea"/>
        <a:cs typeface="+mj-cs"/>
        <a:sym typeface="Helvetica Neue"/>
      </a:defRPr>
    </a:lvl8pPr>
    <a:lvl9pPr>
      <a:defRPr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2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2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2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89" y="1588604"/>
            <a:ext cx="582383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JS 构造函数</a:t>
            </a:r>
          </a:p>
        </p:txBody>
      </p:sp>
      <p:sp>
        <p:nvSpPr>
          <p:cNvPr id="132" name="Shape 132"/>
          <p:cNvSpPr/>
          <p:nvPr/>
        </p:nvSpPr>
        <p:spPr>
          <a:xfrm>
            <a:off x="1908275" y="476098"/>
            <a:ext cx="5327446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Class 和普通构造函数有何区别</a:t>
            </a:r>
          </a:p>
        </p:txBody>
      </p:sp>
      <p:sp>
        <p:nvSpPr>
          <p:cNvPr id="133" name="Shape 133"/>
          <p:cNvSpPr/>
          <p:nvPr/>
        </p:nvSpPr>
        <p:spPr>
          <a:xfrm>
            <a:off x="1396989" y="2166865"/>
            <a:ext cx="582383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Class 基本语法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89" y="2745127"/>
            <a:ext cx="582383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语法糖</a:t>
            </a:r>
          </a:p>
        </p:txBody>
      </p:sp>
      <p:sp>
        <p:nvSpPr>
          <p:cNvPr id="135" name="Shape 135"/>
          <p:cNvSpPr/>
          <p:nvPr/>
        </p:nvSpPr>
        <p:spPr>
          <a:xfrm>
            <a:off x="1396989" y="3323387"/>
            <a:ext cx="582383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继承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2"/>
      <p:bldP build="whole" bldLvl="1" animBg="1" rev="0" advAuto="0" spid="134" grpId="3"/>
      <p:bldP build="whole" bldLvl="1" animBg="1" rev="0" advAuto="0" spid="135" grpId="4"/>
      <p:bldP build="whole" bldLvl="1" animBg="1" rev="0" advAuto="0" spid="13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3803648" y="22720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1396989" y="1588604"/>
            <a:ext cx="582383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Class 在语法上更加贴合面向对象的写法</a:t>
            </a:r>
          </a:p>
        </p:txBody>
      </p:sp>
      <p:sp>
        <p:nvSpPr>
          <p:cNvPr id="162" name="Shape 162"/>
          <p:cNvSpPr/>
          <p:nvPr/>
        </p:nvSpPr>
        <p:spPr>
          <a:xfrm>
            <a:off x="3757931" y="476098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163" name="Shape 163"/>
          <p:cNvSpPr/>
          <p:nvPr/>
        </p:nvSpPr>
        <p:spPr>
          <a:xfrm>
            <a:off x="1396989" y="2166865"/>
            <a:ext cx="582383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Class 实现继承更加易读、易理解</a:t>
            </a:r>
          </a:p>
        </p:txBody>
      </p:sp>
      <p:sp>
        <p:nvSpPr>
          <p:cNvPr id="164" name="Shape 164"/>
          <p:cNvSpPr/>
          <p:nvPr/>
        </p:nvSpPr>
        <p:spPr>
          <a:xfrm>
            <a:off x="1396989" y="2745127"/>
            <a:ext cx="582383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更易于写 java 等后端语言的使用</a:t>
            </a:r>
          </a:p>
        </p:txBody>
      </p:sp>
      <p:sp>
        <p:nvSpPr>
          <p:cNvPr id="165" name="Shape 165"/>
          <p:cNvSpPr/>
          <p:nvPr/>
        </p:nvSpPr>
        <p:spPr>
          <a:xfrm>
            <a:off x="1396989" y="3323385"/>
            <a:ext cx="582383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本质还是语法糖，使用 prototype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1" grpId="1"/>
      <p:bldP build="whole" bldLvl="1" animBg="1" rev="0" advAuto="0" spid="163" grpId="2"/>
      <p:bldP build="whole" bldLvl="1" animBg="1" rev="0" advAuto="0" spid="164" grpId="3"/>
      <p:bldP build="whole" bldLvl="1" animBg="1" rev="0" advAuto="0" spid="165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9769" y="430192"/>
            <a:ext cx="5144462" cy="42831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3561896" y="260830"/>
            <a:ext cx="202020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JS 构造函数</a:t>
            </a:r>
          </a:p>
        </p:txBody>
      </p:sp>
      <p:pic>
        <p:nvPicPr>
          <p:cNvPr id="140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195" y="946174"/>
            <a:ext cx="7155610" cy="3939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3803647" y="22720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668493" y="248130"/>
            <a:ext cx="180701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Class 语法</a:t>
            </a:r>
          </a:p>
        </p:txBody>
      </p:sp>
      <p:pic>
        <p:nvPicPr>
          <p:cNvPr id="145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2073" y="886508"/>
            <a:ext cx="5719854" cy="4091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3994148" y="527533"/>
            <a:ext cx="1155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语法糖</a:t>
            </a:r>
          </a:p>
        </p:txBody>
      </p:sp>
      <p:pic>
        <p:nvPicPr>
          <p:cNvPr id="14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960" y="1235595"/>
            <a:ext cx="8280080" cy="30970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3803647" y="22720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04113" y="159230"/>
            <a:ext cx="153577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继承 - JS</a:t>
            </a:r>
          </a:p>
        </p:txBody>
      </p:sp>
      <p:pic>
        <p:nvPicPr>
          <p:cNvPr id="153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3035" y="814256"/>
            <a:ext cx="3897930" cy="40371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3529712" y="159230"/>
            <a:ext cx="208457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继承 - Class</a:t>
            </a:r>
          </a:p>
        </p:txBody>
      </p:sp>
      <p:pic>
        <p:nvPicPr>
          <p:cNvPr id="156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192" y="1546168"/>
            <a:ext cx="4357624" cy="20511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7824" y="1007878"/>
            <a:ext cx="4468207" cy="3127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