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2" y="18045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什么是 event-loop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2262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什么是单线程，和异步有什么关系</a:t>
            </a:r>
          </a:p>
        </p:txBody>
      </p:sp>
      <p:sp>
        <p:nvSpPr>
          <p:cNvPr id="133" name="Shape 133"/>
          <p:cNvSpPr/>
          <p:nvPr/>
        </p:nvSpPr>
        <p:spPr>
          <a:xfrm>
            <a:off x="4138931" y="264445"/>
            <a:ext cx="866138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总结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2" y="23827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是否用过 jquery 的 Deferred</a:t>
            </a:r>
          </a:p>
        </p:txBody>
      </p:sp>
      <p:sp>
        <p:nvSpPr>
          <p:cNvPr id="135" name="Shape 135"/>
          <p:cNvSpPr/>
          <p:nvPr/>
        </p:nvSpPr>
        <p:spPr>
          <a:xfrm>
            <a:off x="1396992" y="3513889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介绍一下 async/await</a:t>
            </a:r>
          </a:p>
        </p:txBody>
      </p:sp>
      <p:sp>
        <p:nvSpPr>
          <p:cNvPr id="136" name="Shape 136"/>
          <p:cNvSpPr/>
          <p:nvPr/>
        </p:nvSpPr>
        <p:spPr>
          <a:xfrm>
            <a:off x="1397000" y="2935627"/>
            <a:ext cx="50800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Promise 的基本使用和原理</a:t>
            </a:r>
          </a:p>
        </p:txBody>
      </p:sp>
      <p:sp>
        <p:nvSpPr>
          <p:cNvPr id="137" name="Shape 137"/>
          <p:cNvSpPr/>
          <p:nvPr/>
        </p:nvSpPr>
        <p:spPr>
          <a:xfrm>
            <a:off x="1396992" y="4092150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总结一下当前 JS 解决异步的方案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1"/>
      <p:bldP build="whole" bldLvl="1" animBg="1" rev="0" advAuto="0" spid="135" grpId="5"/>
      <p:bldP build="whole" bldLvl="1" animBg="1" rev="0" advAuto="0" spid="136" grpId="4"/>
      <p:bldP build="whole" bldLvl="1" animBg="1" rev="0" advAuto="0" spid="137" grpId="6"/>
      <p:bldP build="whole" bldLvl="1" animBg="1" rev="0" advAuto="0" spid="134" grpId="3"/>
      <p:bldP build="whole" bldLvl="1" animBg="1" rev="0" advAuto="0" spid="131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397000" y="222741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原因就是为了避免 DOM 渲染的冲突</a:t>
            </a:r>
          </a:p>
        </p:txBody>
      </p:sp>
      <p:sp>
        <p:nvSpPr>
          <p:cNvPr id="140" name="Shape 140"/>
          <p:cNvSpPr/>
          <p:nvPr/>
        </p:nvSpPr>
        <p:spPr>
          <a:xfrm>
            <a:off x="1396997" y="1649153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单线程就是同时只做一件事，两段 JS 不能同时执行</a:t>
            </a:r>
          </a:p>
        </p:txBody>
      </p:sp>
      <p:sp>
        <p:nvSpPr>
          <p:cNvPr id="141" name="Shape 141"/>
          <p:cNvSpPr/>
          <p:nvPr/>
        </p:nvSpPr>
        <p:spPr>
          <a:xfrm>
            <a:off x="2089148" y="527533"/>
            <a:ext cx="4965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什么是单线程，和异步的关系</a:t>
            </a:r>
          </a:p>
        </p:txBody>
      </p:sp>
      <p:sp>
        <p:nvSpPr>
          <p:cNvPr id="142" name="Shape 142"/>
          <p:cNvSpPr/>
          <p:nvPr/>
        </p:nvSpPr>
        <p:spPr>
          <a:xfrm>
            <a:off x="1396997" y="2805675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异步是一种“无奈”的解决方案，虽然有很多问题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2"/>
      <p:bldP build="whole" bldLvl="1" animBg="1" rev="0" advAuto="0" spid="140" grpId="1"/>
      <p:bldP build="whole" bldLvl="1" animBg="1" rev="0" advAuto="0" spid="142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1397000" y="222741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什么是异步队列，何时被放入异步队列</a:t>
            </a:r>
          </a:p>
        </p:txBody>
      </p:sp>
      <p:sp>
        <p:nvSpPr>
          <p:cNvPr id="145" name="Shape 145"/>
          <p:cNvSpPr/>
          <p:nvPr/>
        </p:nvSpPr>
        <p:spPr>
          <a:xfrm>
            <a:off x="1396997" y="1649153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事件轮询，JS 异步的解决方案</a:t>
            </a:r>
          </a:p>
        </p:txBody>
      </p:sp>
      <p:sp>
        <p:nvSpPr>
          <p:cNvPr id="146" name="Shape 146"/>
          <p:cNvSpPr/>
          <p:nvPr/>
        </p:nvSpPr>
        <p:spPr>
          <a:xfrm>
            <a:off x="2948816" y="527533"/>
            <a:ext cx="324636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什么是 event-loop</a:t>
            </a:r>
          </a:p>
        </p:txBody>
      </p:sp>
      <p:sp>
        <p:nvSpPr>
          <p:cNvPr id="147" name="Shape 147"/>
          <p:cNvSpPr/>
          <p:nvPr/>
        </p:nvSpPr>
        <p:spPr>
          <a:xfrm>
            <a:off x="1396997" y="2805675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轮询的过程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3"/>
      <p:bldP build="whole" bldLvl="1" animBg="1" rev="0" advAuto="0" spid="145" grpId="1"/>
      <p:bldP build="whole" bldLvl="1" animBg="1" rev="0" advAuto="0" spid="144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1396991" y="2363304"/>
            <a:ext cx="582382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说明如何简单的封装、使用 Deferred</a:t>
            </a:r>
          </a:p>
        </p:txBody>
      </p:sp>
      <p:sp>
        <p:nvSpPr>
          <p:cNvPr id="150" name="Shape 150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可以 jQuery 1.5 对 ajax 的改变举例</a:t>
            </a:r>
          </a:p>
        </p:txBody>
      </p:sp>
      <p:sp>
        <p:nvSpPr>
          <p:cNvPr id="151" name="Shape 151"/>
          <p:cNvSpPr/>
          <p:nvPr/>
        </p:nvSpPr>
        <p:spPr>
          <a:xfrm>
            <a:off x="3050066" y="742798"/>
            <a:ext cx="3043865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jQuery Deferred</a:t>
            </a:r>
          </a:p>
        </p:txBody>
      </p:sp>
      <p:sp>
        <p:nvSpPr>
          <p:cNvPr id="152" name="Shape 152"/>
          <p:cNvSpPr/>
          <p:nvPr/>
        </p:nvSpPr>
        <p:spPr>
          <a:xfrm>
            <a:off x="1396991" y="2941565"/>
            <a:ext cx="582382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说明 promise 和 Deferred 的区别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2"/>
      <p:bldP build="whole" bldLvl="1" animBg="1" rev="0" advAuto="0" spid="150" grpId="1"/>
      <p:bldP build="whole" bldLvl="1" animBg="1" rev="0" advAuto="0" spid="152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1396991" y="1931504"/>
            <a:ext cx="582382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如何异常捕获</a:t>
            </a:r>
          </a:p>
        </p:txBody>
      </p:sp>
      <p:sp>
        <p:nvSpPr>
          <p:cNvPr id="155" name="Shape 155"/>
          <p:cNvSpPr/>
          <p:nvPr/>
        </p:nvSpPr>
        <p:spPr>
          <a:xfrm>
            <a:off x="1397000" y="1353241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基本语法</a:t>
            </a:r>
          </a:p>
        </p:txBody>
      </p:sp>
      <p:sp>
        <p:nvSpPr>
          <p:cNvPr id="156" name="Shape 156"/>
          <p:cNvSpPr/>
          <p:nvPr/>
        </p:nvSpPr>
        <p:spPr>
          <a:xfrm>
            <a:off x="2777899" y="476098"/>
            <a:ext cx="3588203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Promise 使用和原理</a:t>
            </a:r>
          </a:p>
        </p:txBody>
      </p:sp>
      <p:sp>
        <p:nvSpPr>
          <p:cNvPr id="157" name="Shape 157"/>
          <p:cNvSpPr/>
          <p:nvPr/>
        </p:nvSpPr>
        <p:spPr>
          <a:xfrm>
            <a:off x="1396991" y="2509765"/>
            <a:ext cx="582382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多个串联 - 链式执行的好处</a:t>
            </a:r>
          </a:p>
        </p:txBody>
      </p:sp>
      <p:sp>
        <p:nvSpPr>
          <p:cNvPr id="158" name="Shape 158"/>
          <p:cNvSpPr/>
          <p:nvPr/>
        </p:nvSpPr>
        <p:spPr>
          <a:xfrm>
            <a:off x="1396991" y="3088026"/>
            <a:ext cx="582382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Promise.all 和 Promise.race</a:t>
            </a:r>
          </a:p>
        </p:txBody>
      </p:sp>
      <p:sp>
        <p:nvSpPr>
          <p:cNvPr id="159" name="Shape 159"/>
          <p:cNvSpPr/>
          <p:nvPr/>
        </p:nvSpPr>
        <p:spPr>
          <a:xfrm>
            <a:off x="1396991" y="3666287"/>
            <a:ext cx="582382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Promise 标准 - 状态变化，then 函数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3"/>
      <p:bldP build="whole" bldLvl="1" animBg="1" rev="0" advAuto="0" spid="155" grpId="1"/>
      <p:bldP build="whole" bldLvl="1" animBg="1" rev="0" advAuto="0" spid="154" grpId="2"/>
      <p:bldP build="whole" bldLvl="1" animBg="1" rev="0" advAuto="0" spid="158" grpId="4"/>
      <p:bldP build="whole" bldLvl="1" animBg="1" rev="0" advAuto="0" spid="159" grpId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1396991" y="2249004"/>
            <a:ext cx="582382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使用了 Promise ，并没有和 Promise 冲突</a:t>
            </a:r>
          </a:p>
        </p:txBody>
      </p:sp>
      <p:sp>
        <p:nvSpPr>
          <p:cNvPr id="162" name="Shape 162"/>
          <p:cNvSpPr/>
          <p:nvPr/>
        </p:nvSpPr>
        <p:spPr>
          <a:xfrm>
            <a:off x="1397000" y="16707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基本语法</a:t>
            </a:r>
          </a:p>
        </p:txBody>
      </p:sp>
      <p:sp>
        <p:nvSpPr>
          <p:cNvPr id="163" name="Shape 163"/>
          <p:cNvSpPr/>
          <p:nvPr/>
        </p:nvSpPr>
        <p:spPr>
          <a:xfrm>
            <a:off x="3494366" y="742798"/>
            <a:ext cx="21552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async/await</a:t>
            </a:r>
          </a:p>
        </p:txBody>
      </p:sp>
      <p:sp>
        <p:nvSpPr>
          <p:cNvPr id="164" name="Shape 164"/>
          <p:cNvSpPr/>
          <p:nvPr/>
        </p:nvSpPr>
        <p:spPr>
          <a:xfrm>
            <a:off x="1396991" y="2827265"/>
            <a:ext cx="582382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完全是同步的写法，再也没有回调函数</a:t>
            </a:r>
          </a:p>
        </p:txBody>
      </p:sp>
      <p:sp>
        <p:nvSpPr>
          <p:cNvPr id="165" name="Shape 165"/>
          <p:cNvSpPr/>
          <p:nvPr/>
        </p:nvSpPr>
        <p:spPr>
          <a:xfrm>
            <a:off x="1396991" y="3405525"/>
            <a:ext cx="582382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但是：改变不了 JS 单线程、异步的本质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1"/>
      <p:bldP build="whole" bldLvl="1" animBg="1" rev="0" advAuto="0" spid="165" grpId="4"/>
      <p:bldP build="whole" bldLvl="1" animBg="1" rev="0" advAuto="0" spid="164" grpId="3"/>
      <p:bldP build="whole" bldLvl="1" animBg="1" rev="0" advAuto="0" spid="161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1396992" y="22490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Promise</a:t>
            </a:r>
          </a:p>
        </p:txBody>
      </p:sp>
      <p:sp>
        <p:nvSpPr>
          <p:cNvPr id="168" name="Shape 168"/>
          <p:cNvSpPr/>
          <p:nvPr/>
        </p:nvSpPr>
        <p:spPr>
          <a:xfrm>
            <a:off x="1397000" y="16707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jQuery Deferred</a:t>
            </a:r>
          </a:p>
        </p:txBody>
      </p:sp>
      <p:sp>
        <p:nvSpPr>
          <p:cNvPr id="169" name="Shape 169"/>
          <p:cNvSpPr/>
          <p:nvPr/>
        </p:nvSpPr>
        <p:spPr>
          <a:xfrm>
            <a:off x="2805431" y="742798"/>
            <a:ext cx="3533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当前异步的解决方案</a:t>
            </a:r>
          </a:p>
        </p:txBody>
      </p:sp>
      <p:sp>
        <p:nvSpPr>
          <p:cNvPr id="170" name="Shape 170"/>
          <p:cNvSpPr/>
          <p:nvPr/>
        </p:nvSpPr>
        <p:spPr>
          <a:xfrm>
            <a:off x="1396992" y="28272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Async/Await</a:t>
            </a:r>
          </a:p>
        </p:txBody>
      </p:sp>
      <p:sp>
        <p:nvSpPr>
          <p:cNvPr id="171" name="Shape 171"/>
          <p:cNvSpPr/>
          <p:nvPr/>
        </p:nvSpPr>
        <p:spPr>
          <a:xfrm>
            <a:off x="1396992" y="3405526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Generator（解释不讲的原因）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3"/>
      <p:bldP build="whole" bldLvl="1" animBg="1" rev="0" advAuto="0" spid="171" grpId="4"/>
      <p:bldP build="whole" bldLvl="1" animBg="1" rev="0" advAuto="0" spid="167" grpId="2"/>
      <p:bldP build="whole" bldLvl="1" animBg="1" rev="0" advAuto="0" spid="16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3211778" y="794233"/>
            <a:ext cx="272044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关于 Generator</a:t>
            </a:r>
          </a:p>
        </p:txBody>
      </p:sp>
      <p:sp>
        <p:nvSpPr>
          <p:cNvPr id="174" name="Shape 174"/>
          <p:cNvSpPr/>
          <p:nvPr/>
        </p:nvSpPr>
        <p:spPr>
          <a:xfrm>
            <a:off x="1396991" y="2312504"/>
            <a:ext cx="582382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不是异步的直接替代方式</a:t>
            </a:r>
          </a:p>
        </p:txBody>
      </p:sp>
      <p:sp>
        <p:nvSpPr>
          <p:cNvPr id="175" name="Shape 175"/>
          <p:cNvSpPr/>
          <p:nvPr/>
        </p:nvSpPr>
        <p:spPr>
          <a:xfrm>
            <a:off x="1397000" y="17342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原理比较复杂</a:t>
            </a:r>
          </a:p>
        </p:txBody>
      </p:sp>
      <p:sp>
        <p:nvSpPr>
          <p:cNvPr id="176" name="Shape 176"/>
          <p:cNvSpPr/>
          <p:nvPr/>
        </p:nvSpPr>
        <p:spPr>
          <a:xfrm>
            <a:off x="1396991" y="2890765"/>
            <a:ext cx="582382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有更好更简洁的解决方案 async/await</a:t>
            </a:r>
          </a:p>
        </p:txBody>
      </p:sp>
      <p:sp>
        <p:nvSpPr>
          <p:cNvPr id="177" name="Shape 177"/>
          <p:cNvSpPr/>
          <p:nvPr/>
        </p:nvSpPr>
        <p:spPr>
          <a:xfrm>
            <a:off x="1396991" y="3469026"/>
            <a:ext cx="582382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koa 也早已“弃暗投明”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4"/>
      <p:bldP build="whole" bldLvl="1" animBg="1" rev="0" advAuto="0" spid="175" grpId="1"/>
      <p:bldP build="whole" bldLvl="1" animBg="1" rev="0" advAuto="0" spid="174" grpId="2"/>
      <p:bldP build="whole" bldLvl="1" animBg="1" rev="0" advAuto="0" spid="176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