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lvl1pPr>
      <a:defRPr>
        <a:latin typeface="+mj-lt"/>
        <a:ea typeface="+mj-ea"/>
        <a:cs typeface="+mj-cs"/>
        <a:sym typeface="Helvetica Neue"/>
      </a:defRPr>
    </a:lvl1pPr>
    <a:lvl2pPr>
      <a:defRPr>
        <a:latin typeface="+mj-lt"/>
        <a:ea typeface="+mj-ea"/>
        <a:cs typeface="+mj-cs"/>
        <a:sym typeface="Helvetica Neue"/>
      </a:defRPr>
    </a:lvl2pPr>
    <a:lvl3pPr>
      <a:defRPr>
        <a:latin typeface="+mj-lt"/>
        <a:ea typeface="+mj-ea"/>
        <a:cs typeface="+mj-cs"/>
        <a:sym typeface="Helvetica Neue"/>
      </a:defRPr>
    </a:lvl3pPr>
    <a:lvl4pPr>
      <a:defRPr>
        <a:latin typeface="+mj-lt"/>
        <a:ea typeface="+mj-ea"/>
        <a:cs typeface="+mj-cs"/>
        <a:sym typeface="Helvetica Neue"/>
      </a:defRPr>
    </a:lvl4pPr>
    <a:lvl5pPr>
      <a:defRPr>
        <a:latin typeface="+mj-lt"/>
        <a:ea typeface="+mj-ea"/>
        <a:cs typeface="+mj-cs"/>
        <a:sym typeface="Helvetica Neue"/>
      </a:defRPr>
    </a:lvl5pPr>
    <a:lvl6pPr>
      <a:defRPr>
        <a:latin typeface="+mj-lt"/>
        <a:ea typeface="+mj-ea"/>
        <a:cs typeface="+mj-cs"/>
        <a:sym typeface="Helvetica Neue"/>
      </a:defRPr>
    </a:lvl6pPr>
    <a:lvl7pPr>
      <a:defRPr>
        <a:latin typeface="+mj-lt"/>
        <a:ea typeface="+mj-ea"/>
        <a:cs typeface="+mj-cs"/>
        <a:sym typeface="Helvetica Neue"/>
      </a:defRPr>
    </a:lvl7pPr>
    <a:lvl8pPr>
      <a:defRPr>
        <a:latin typeface="+mj-lt"/>
        <a:ea typeface="+mj-ea"/>
        <a:cs typeface="+mj-cs"/>
        <a:sym typeface="Helvetica Neue"/>
      </a:defRPr>
    </a:lvl8pPr>
    <a:lvl9pPr>
      <a:defRPr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3" y="2363304"/>
            <a:ext cx="58238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vue 修改属性也是异步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setState 的异步</a:t>
            </a:r>
          </a:p>
        </p:txBody>
      </p:sp>
      <p:sp>
        <p:nvSpPr>
          <p:cNvPr id="133" name="Shape 133"/>
          <p:cNvSpPr/>
          <p:nvPr/>
        </p:nvSpPr>
        <p:spPr>
          <a:xfrm>
            <a:off x="1985016" y="742798"/>
            <a:ext cx="517396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说一下 React setState 的过程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3" y="2941565"/>
            <a:ext cx="58238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setState 的过程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3"/>
      <p:bldP build="whole" bldLvl="1" animBg="1" rev="0" advAuto="0" spid="132" grpId="1"/>
      <p:bldP build="whole" bldLvl="1" animBg="1" rev="0" advAuto="0" spid="131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1396993" y="2363304"/>
            <a:ext cx="58238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vue 修改属性也是异步：效果、原因</a:t>
            </a:r>
          </a:p>
        </p:txBody>
      </p:sp>
      <p:sp>
        <p:nvSpPr>
          <p:cNvPr id="167" name="Shape 167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setState 的异步：效果、原因</a:t>
            </a:r>
          </a:p>
        </p:txBody>
      </p:sp>
      <p:sp>
        <p:nvSpPr>
          <p:cNvPr id="168" name="Shape 168"/>
          <p:cNvSpPr/>
          <p:nvPr/>
        </p:nvSpPr>
        <p:spPr>
          <a:xfrm>
            <a:off x="3757931" y="742798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169" name="Shape 169"/>
          <p:cNvSpPr/>
          <p:nvPr/>
        </p:nvSpPr>
        <p:spPr>
          <a:xfrm>
            <a:off x="1396993" y="2941565"/>
            <a:ext cx="691409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setState 的过程：最终走到 patch(preVnode, newVnode)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3"/>
      <p:bldP build="whole" bldLvl="1" animBg="1" rev="0" advAuto="0" spid="167" grpId="1"/>
      <p:bldP build="whole" bldLvl="1" animBg="1" rev="0" advAuto="0" spid="166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3213453" y="70333"/>
            <a:ext cx="271709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setState 的异步</a:t>
            </a:r>
          </a:p>
        </p:txBody>
      </p:sp>
      <p:pic>
        <p:nvPicPr>
          <p:cNvPr id="1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5855" y="1159945"/>
            <a:ext cx="7932290" cy="30928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你无法规定、限制用户如何使用 setState</a:t>
            </a:r>
          </a:p>
        </p:txBody>
      </p:sp>
      <p:sp>
        <p:nvSpPr>
          <p:cNvPr id="140" name="Shape 140"/>
          <p:cNvSpPr/>
          <p:nvPr/>
        </p:nvSpPr>
        <p:spPr>
          <a:xfrm>
            <a:off x="1396993" y="1505644"/>
            <a:ext cx="635001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可能会一次执行多次 setState </a:t>
            </a:r>
          </a:p>
        </p:txBody>
      </p:sp>
      <p:sp>
        <p:nvSpPr>
          <p:cNvPr id="141" name="Shape 141"/>
          <p:cNvSpPr/>
          <p:nvPr/>
        </p:nvSpPr>
        <p:spPr>
          <a:xfrm>
            <a:off x="2451451" y="527533"/>
            <a:ext cx="424109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setState 为何需要异步？</a:t>
            </a:r>
          </a:p>
        </p:txBody>
      </p:sp>
      <p:sp>
        <p:nvSpPr>
          <p:cNvPr id="142" name="Shape 142"/>
          <p:cNvSpPr/>
          <p:nvPr/>
        </p:nvSpPr>
        <p:spPr>
          <a:xfrm>
            <a:off x="1397000" y="266216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没必要每次 setState 都重新渲染，考虑性能</a:t>
            </a:r>
          </a:p>
        </p:txBody>
      </p:sp>
      <p:sp>
        <p:nvSpPr>
          <p:cNvPr id="143" name="Shape 143"/>
          <p:cNvSpPr/>
          <p:nvPr/>
        </p:nvSpPr>
        <p:spPr>
          <a:xfrm>
            <a:off x="1397000" y="3240425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即便是每次重新渲染，用户也看不到中间的效果</a:t>
            </a:r>
          </a:p>
        </p:txBody>
      </p:sp>
      <p:sp>
        <p:nvSpPr>
          <p:cNvPr id="144" name="Shape 144"/>
          <p:cNvSpPr/>
          <p:nvPr/>
        </p:nvSpPr>
        <p:spPr>
          <a:xfrm>
            <a:off x="1397000" y="3818685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只看到最后的结果即可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3"/>
      <p:bldP build="whole" bldLvl="1" animBg="1" rev="0" advAuto="0" spid="139" grpId="2"/>
      <p:bldP build="whole" bldLvl="1" animBg="1" rev="0" advAuto="0" spid="143" grpId="4"/>
      <p:bldP build="whole" bldLvl="1" animBg="1" rev="0" advAuto="0" spid="144" grpId="5"/>
      <p:bldP build="whole" bldLvl="1" animBg="1" rev="0" advAuto="0" spid="14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3213453" y="70333"/>
            <a:ext cx="271709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setState 的异步</a:t>
            </a:r>
          </a:p>
        </p:txBody>
      </p:sp>
      <p:pic>
        <p:nvPicPr>
          <p:cNvPr id="14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9669" y="651672"/>
            <a:ext cx="5384662" cy="4263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3803649" y="2317750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对比记忆，印象深刻</a:t>
            </a:r>
          </a:p>
        </p:txBody>
      </p:sp>
      <p:sp>
        <p:nvSpPr>
          <p:cNvPr id="152" name="Shape 152"/>
          <p:cNvSpPr/>
          <p:nvPr/>
        </p:nvSpPr>
        <p:spPr>
          <a:xfrm>
            <a:off x="1396993" y="1505644"/>
            <a:ext cx="635001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效果、原因和 setState 一样</a:t>
            </a:r>
          </a:p>
        </p:txBody>
      </p:sp>
      <p:sp>
        <p:nvSpPr>
          <p:cNvPr id="153" name="Shape 153"/>
          <p:cNvSpPr/>
          <p:nvPr/>
        </p:nvSpPr>
        <p:spPr>
          <a:xfrm>
            <a:off x="2659811" y="527533"/>
            <a:ext cx="382437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vue 修改属性也是异步</a:t>
            </a:r>
          </a:p>
        </p:txBody>
      </p:sp>
      <p:sp>
        <p:nvSpPr>
          <p:cNvPr id="154" name="Shape 154"/>
          <p:cNvSpPr/>
          <p:nvPr/>
        </p:nvSpPr>
        <p:spPr>
          <a:xfrm>
            <a:off x="1397000" y="266216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权当复习一下 vue 的渲染流程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3"/>
      <p:bldP build="whole" bldLvl="1" animBg="1" rev="0" advAuto="0" spid="152" grpId="1"/>
      <p:bldP build="whole" bldLvl="1" animBg="1" rev="0" advAuto="0" spid="151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2984444" y="2317750"/>
            <a:ext cx="3175112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回顾 vue 修改属性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执行 renderComponent  会重新执行实例的 render</a:t>
            </a:r>
          </a:p>
        </p:txBody>
      </p:sp>
      <p:sp>
        <p:nvSpPr>
          <p:cNvPr id="159" name="Shape 159"/>
          <p:cNvSpPr/>
          <p:nvPr/>
        </p:nvSpPr>
        <p:spPr>
          <a:xfrm>
            <a:off x="1396993" y="1505644"/>
            <a:ext cx="635001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每个组件实例，都有 renderComponent 方法</a:t>
            </a:r>
          </a:p>
        </p:txBody>
      </p:sp>
      <p:sp>
        <p:nvSpPr>
          <p:cNvPr id="160" name="Shape 160"/>
          <p:cNvSpPr/>
          <p:nvPr/>
        </p:nvSpPr>
        <p:spPr>
          <a:xfrm>
            <a:off x="3213451" y="527533"/>
            <a:ext cx="271709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setState 的过程</a:t>
            </a:r>
          </a:p>
        </p:txBody>
      </p:sp>
      <p:sp>
        <p:nvSpPr>
          <p:cNvPr id="161" name="Shape 161"/>
          <p:cNvSpPr/>
          <p:nvPr/>
        </p:nvSpPr>
        <p:spPr>
          <a:xfrm>
            <a:off x="1397000" y="266216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render 函数返回 newVnode ，然后拿到 preVnode </a:t>
            </a:r>
          </a:p>
        </p:txBody>
      </p:sp>
      <p:sp>
        <p:nvSpPr>
          <p:cNvPr id="162" name="Shape 162"/>
          <p:cNvSpPr/>
          <p:nvPr/>
        </p:nvSpPr>
        <p:spPr>
          <a:xfrm>
            <a:off x="1397000" y="3240425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执行 patch(preVnode, newVnode)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1"/>
      <p:bldP build="whole" bldLvl="1" animBg="1" rev="0" advAuto="0" spid="158" grpId="2"/>
      <p:bldP build="whole" bldLvl="1" animBg="1" rev="0" advAuto="0" spid="161" grpId="3"/>
      <p:bldP build="whole" bldLvl="1" animBg="1" rev="0" advAuto="0" spid="162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3803649" y="2317750"/>
            <a:ext cx="1536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