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lvl1pPr>
      <a:defRPr>
        <a:latin typeface="+mj-lt"/>
        <a:ea typeface="+mj-ea"/>
        <a:cs typeface="+mj-cs"/>
        <a:sym typeface="Helvetica Neue"/>
      </a:defRPr>
    </a:lvl1pPr>
    <a:lvl2pPr>
      <a:defRPr>
        <a:latin typeface="+mj-lt"/>
        <a:ea typeface="+mj-ea"/>
        <a:cs typeface="+mj-cs"/>
        <a:sym typeface="Helvetica Neue"/>
      </a:defRPr>
    </a:lvl2pPr>
    <a:lvl3pPr>
      <a:defRPr>
        <a:latin typeface="+mj-lt"/>
        <a:ea typeface="+mj-ea"/>
        <a:cs typeface="+mj-cs"/>
        <a:sym typeface="Helvetica Neue"/>
      </a:defRPr>
    </a:lvl3pPr>
    <a:lvl4pPr>
      <a:defRPr>
        <a:latin typeface="+mj-lt"/>
        <a:ea typeface="+mj-ea"/>
        <a:cs typeface="+mj-cs"/>
        <a:sym typeface="Helvetica Neue"/>
      </a:defRPr>
    </a:lvl4pPr>
    <a:lvl5pPr>
      <a:defRPr>
        <a:latin typeface="+mj-lt"/>
        <a:ea typeface="+mj-ea"/>
        <a:cs typeface="+mj-cs"/>
        <a:sym typeface="Helvetica Neue"/>
      </a:defRPr>
    </a:lvl5pPr>
    <a:lvl6pPr>
      <a:defRPr>
        <a:latin typeface="+mj-lt"/>
        <a:ea typeface="+mj-ea"/>
        <a:cs typeface="+mj-cs"/>
        <a:sym typeface="Helvetica Neue"/>
      </a:defRPr>
    </a:lvl6pPr>
    <a:lvl7pPr>
      <a:defRPr>
        <a:latin typeface="+mj-lt"/>
        <a:ea typeface="+mj-ea"/>
        <a:cs typeface="+mj-cs"/>
        <a:sym typeface="Helvetica Neue"/>
      </a:defRPr>
    </a:lvl7pPr>
    <a:lvl8pPr>
      <a:defRPr>
        <a:latin typeface="+mj-lt"/>
        <a:ea typeface="+mj-ea"/>
        <a:cs typeface="+mj-cs"/>
        <a:sym typeface="Helvetica Neue"/>
      </a:defRPr>
    </a:lvl8pPr>
    <a:lvl9pPr>
      <a:defRPr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722312" y="2906713"/>
            <a:ext cx="7772401" cy="150019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1792288" y="5367337"/>
            <a:ext cx="5486404" cy="8048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685800" y="1597817"/>
            <a:ext cx="7772400" cy="1316833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722312" y="2906713"/>
            <a:ext cx="7772401" cy="150019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457200" y="0"/>
            <a:ext cx="4040188" cy="217487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9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1792288" y="5367337"/>
            <a:ext cx="5486404" cy="8048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4" cy="8048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0" y="0"/>
            <a:ext cx="335862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transition spd="med" advClick="1"/>
  <p:txStyles>
    <p:titleStyle>
      <a:lvl1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1pPr>
      <a:lvl2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2pPr>
      <a:lvl3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3pPr>
      <a:lvl4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4pPr>
      <a:lvl5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5pPr>
      <a:lvl6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6pPr>
      <a:lvl7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7pPr>
      <a:lvl8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8pPr>
      <a:lvl9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342900" indent="-3429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1pPr>
      <a:lvl2pPr marL="838200" indent="-3810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2pPr>
      <a:lvl3pPr marL="1219200" indent="-3048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3pPr>
      <a:lvl4pPr marL="1676400" indent="-3048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4pPr>
      <a:lvl5pPr marL="21336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5pPr>
      <a:lvl6pPr marL="25908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6pPr>
      <a:lvl7pPr marL="30480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7pPr>
      <a:lvl8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8pPr>
      <a:lvl9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397000" y="200770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JSX 本质是什么</a:t>
            </a:r>
          </a:p>
        </p:txBody>
      </p:sp>
      <p:sp>
        <p:nvSpPr>
          <p:cNvPr id="132" name="Shape 132"/>
          <p:cNvSpPr/>
          <p:nvPr/>
        </p:nvSpPr>
        <p:spPr>
          <a:xfrm>
            <a:off x="1396993" y="1429444"/>
            <a:ext cx="603794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说一下对组件化的理解</a:t>
            </a:r>
          </a:p>
        </p:txBody>
      </p:sp>
      <p:sp>
        <p:nvSpPr>
          <p:cNvPr id="133" name="Shape 133"/>
          <p:cNvSpPr/>
          <p:nvPr/>
        </p:nvSpPr>
        <p:spPr>
          <a:xfrm>
            <a:off x="4184648" y="438633"/>
            <a:ext cx="774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总结</a:t>
            </a:r>
          </a:p>
        </p:txBody>
      </p:sp>
      <p:sp>
        <p:nvSpPr>
          <p:cNvPr id="134" name="Shape 134"/>
          <p:cNvSpPr/>
          <p:nvPr/>
        </p:nvSpPr>
        <p:spPr>
          <a:xfrm>
            <a:off x="1396993" y="2585963"/>
            <a:ext cx="603794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JSX 和 vdom 的关系</a:t>
            </a:r>
          </a:p>
        </p:txBody>
      </p:sp>
      <p:sp>
        <p:nvSpPr>
          <p:cNvPr id="135" name="Shape 135"/>
          <p:cNvSpPr/>
          <p:nvPr/>
        </p:nvSpPr>
        <p:spPr>
          <a:xfrm>
            <a:off x="1397003" y="3164221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说一下 setState 的过程</a:t>
            </a:r>
          </a:p>
        </p:txBody>
      </p:sp>
      <p:sp>
        <p:nvSpPr>
          <p:cNvPr id="136" name="Shape 136"/>
          <p:cNvSpPr/>
          <p:nvPr/>
        </p:nvSpPr>
        <p:spPr>
          <a:xfrm>
            <a:off x="1396996" y="3742480"/>
            <a:ext cx="603794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阐述自己对 React 和 vue 的认识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presetClass="entr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1" grpId="2"/>
      <p:bldP build="whole" bldLvl="1" animBg="1" rev="0" advAuto="0" spid="134" grpId="3"/>
      <p:bldP build="whole" bldLvl="1" animBg="1" rev="0" advAuto="0" spid="136" grpId="5"/>
      <p:bldP build="whole" bldLvl="1" animBg="1" rev="0" advAuto="0" spid="132" grpId="1"/>
      <p:bldP build="whole" bldLvl="1" animBg="1" rev="0" advAuto="0" spid="135" grpId="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1396992" y="2363304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组件的封装：封装视图、数据、变化逻辑</a:t>
            </a:r>
          </a:p>
        </p:txBody>
      </p:sp>
      <p:sp>
        <p:nvSpPr>
          <p:cNvPr id="139" name="Shape 139"/>
          <p:cNvSpPr/>
          <p:nvPr/>
        </p:nvSpPr>
        <p:spPr>
          <a:xfrm>
            <a:off x="1397000" y="17850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什么是组件：组件的定义和引用</a:t>
            </a:r>
          </a:p>
        </p:txBody>
      </p:sp>
      <p:sp>
        <p:nvSpPr>
          <p:cNvPr id="140" name="Shape 140"/>
          <p:cNvSpPr/>
          <p:nvPr/>
        </p:nvSpPr>
        <p:spPr>
          <a:xfrm>
            <a:off x="2660649" y="742798"/>
            <a:ext cx="3822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说一下对组件化的理解</a:t>
            </a:r>
          </a:p>
        </p:txBody>
      </p:sp>
      <p:sp>
        <p:nvSpPr>
          <p:cNvPr id="141" name="Shape 141"/>
          <p:cNvSpPr/>
          <p:nvPr/>
        </p:nvSpPr>
        <p:spPr>
          <a:xfrm>
            <a:off x="1396992" y="2941566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组件的复用：props 传递、复用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8" grpId="2"/>
      <p:bldP build="whole" bldLvl="1" animBg="1" rev="0" advAuto="0" spid="141" grpId="3"/>
      <p:bldP build="whole" bldLvl="1" animBg="1" rev="0" advAuto="0" spid="13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1396991" y="2096604"/>
            <a:ext cx="5823829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JSX 是语法糖，需被解析成 JS 才能运行</a:t>
            </a:r>
          </a:p>
        </p:txBody>
      </p:sp>
      <p:sp>
        <p:nvSpPr>
          <p:cNvPr id="144" name="Shape 144"/>
          <p:cNvSpPr/>
          <p:nvPr/>
        </p:nvSpPr>
        <p:spPr>
          <a:xfrm>
            <a:off x="1397000" y="1518342"/>
            <a:ext cx="635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JSX 语法（标签、JS 表达式、判断、循环、事件绑定）</a:t>
            </a:r>
          </a:p>
        </p:txBody>
      </p:sp>
      <p:sp>
        <p:nvSpPr>
          <p:cNvPr id="145" name="Shape 145"/>
          <p:cNvSpPr/>
          <p:nvPr/>
        </p:nvSpPr>
        <p:spPr>
          <a:xfrm>
            <a:off x="3058020" y="359283"/>
            <a:ext cx="302795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JSX 的本质是什么</a:t>
            </a:r>
          </a:p>
        </p:txBody>
      </p:sp>
      <p:sp>
        <p:nvSpPr>
          <p:cNvPr id="146" name="Shape 146"/>
          <p:cNvSpPr/>
          <p:nvPr/>
        </p:nvSpPr>
        <p:spPr>
          <a:xfrm>
            <a:off x="1396991" y="2674865"/>
            <a:ext cx="5823829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JSX 是独立的标准，可被其他项目使用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3" grpId="2"/>
      <p:bldP build="whole" bldLvl="1" animBg="1" rev="0" advAuto="0" spid="146" grpId="3"/>
      <p:bldP build="whole" bldLvl="1" animBg="1" rev="0" advAuto="0" spid="14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396992" y="2363304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React.createElement 和 h ，都生成 vnode</a:t>
            </a:r>
          </a:p>
        </p:txBody>
      </p:sp>
      <p:sp>
        <p:nvSpPr>
          <p:cNvPr id="149" name="Shape 149"/>
          <p:cNvSpPr/>
          <p:nvPr/>
        </p:nvSpPr>
        <p:spPr>
          <a:xfrm>
            <a:off x="1397000" y="1785042"/>
            <a:ext cx="667752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为何需要 vdom ： JSX 需要渲染成 html，还有 rerender</a:t>
            </a:r>
          </a:p>
        </p:txBody>
      </p:sp>
      <p:sp>
        <p:nvSpPr>
          <p:cNvPr id="150" name="Shape 150"/>
          <p:cNvSpPr/>
          <p:nvPr/>
        </p:nvSpPr>
        <p:spPr>
          <a:xfrm>
            <a:off x="2806408" y="742798"/>
            <a:ext cx="353118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JSX 和 vdom 的关系</a:t>
            </a:r>
          </a:p>
        </p:txBody>
      </p:sp>
      <p:sp>
        <p:nvSpPr>
          <p:cNvPr id="151" name="Shape 151"/>
          <p:cNvSpPr/>
          <p:nvPr/>
        </p:nvSpPr>
        <p:spPr>
          <a:xfrm>
            <a:off x="1396992" y="2941565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何时 patch： React.render(…) 和 setState</a:t>
            </a:r>
          </a:p>
        </p:txBody>
      </p:sp>
      <p:sp>
        <p:nvSpPr>
          <p:cNvPr id="152" name="Shape 152"/>
          <p:cNvSpPr/>
          <p:nvPr/>
        </p:nvSpPr>
        <p:spPr>
          <a:xfrm>
            <a:off x="1396992" y="3519825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自定义组件的解析：初始化实例，然后执行 render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9" grpId="1"/>
      <p:bldP build="whole" bldLvl="1" animBg="1" rev="0" advAuto="0" spid="148" grpId="2"/>
      <p:bldP build="whole" bldLvl="1" animBg="1" rev="0" advAuto="0" spid="151" grpId="3"/>
      <p:bldP build="whole" bldLvl="1" animBg="1" rev="0" advAuto="0" spid="152" grpId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1396992" y="2363304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vue 修改属性也是异步：效果、原因</a:t>
            </a:r>
          </a:p>
        </p:txBody>
      </p:sp>
      <p:sp>
        <p:nvSpPr>
          <p:cNvPr id="155" name="Shape 155"/>
          <p:cNvSpPr/>
          <p:nvPr/>
        </p:nvSpPr>
        <p:spPr>
          <a:xfrm>
            <a:off x="1397000" y="17850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setState 的异步：效果、原因</a:t>
            </a:r>
          </a:p>
        </p:txBody>
      </p:sp>
      <p:sp>
        <p:nvSpPr>
          <p:cNvPr id="156" name="Shape 156"/>
          <p:cNvSpPr/>
          <p:nvPr/>
        </p:nvSpPr>
        <p:spPr>
          <a:xfrm>
            <a:off x="2585584" y="742798"/>
            <a:ext cx="397283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说一下 setState 的过程</a:t>
            </a:r>
          </a:p>
        </p:txBody>
      </p:sp>
      <p:sp>
        <p:nvSpPr>
          <p:cNvPr id="157" name="Shape 157"/>
          <p:cNvSpPr/>
          <p:nvPr/>
        </p:nvSpPr>
        <p:spPr>
          <a:xfrm>
            <a:off x="1396992" y="2941565"/>
            <a:ext cx="691409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setState 的过程：最终走到 patch(preVnode, newVnode)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4" grpId="2"/>
      <p:bldP build="whole" bldLvl="1" animBg="1" rev="0" advAuto="0" spid="157" grpId="3"/>
      <p:bldP build="whole" bldLvl="1" animBg="1" rev="0" advAuto="0" spid="15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2657580" y="2317749"/>
            <a:ext cx="382884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React vs Vue，下一节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