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5143500"/>
  <p:notesSz cx="6858000" cy="9144000"/>
  <p:defaultTextStyle>
    <a:lvl1pPr>
      <a:defRPr>
        <a:latin typeface="+mn-lt"/>
        <a:ea typeface="+mn-ea"/>
        <a:cs typeface="+mn-cs"/>
        <a:sym typeface="Helvetica Neue"/>
      </a:defRPr>
    </a:lvl1pPr>
    <a:lvl2pPr>
      <a:defRPr>
        <a:latin typeface="+mn-lt"/>
        <a:ea typeface="+mn-ea"/>
        <a:cs typeface="+mn-cs"/>
        <a:sym typeface="Helvetica Neue"/>
      </a:defRPr>
    </a:lvl2pPr>
    <a:lvl3pPr>
      <a:defRPr>
        <a:latin typeface="+mn-lt"/>
        <a:ea typeface="+mn-ea"/>
        <a:cs typeface="+mn-cs"/>
        <a:sym typeface="Helvetica Neue"/>
      </a:defRPr>
    </a:lvl3pPr>
    <a:lvl4pPr>
      <a:defRPr>
        <a:latin typeface="+mn-lt"/>
        <a:ea typeface="+mn-ea"/>
        <a:cs typeface="+mn-cs"/>
        <a:sym typeface="Helvetica Neue"/>
      </a:defRPr>
    </a:lvl4pPr>
    <a:lvl5pPr>
      <a:defRPr>
        <a:latin typeface="+mn-lt"/>
        <a:ea typeface="+mn-ea"/>
        <a:cs typeface="+mn-cs"/>
        <a:sym typeface="Helvetica Neue"/>
      </a:defRPr>
    </a:lvl5pPr>
    <a:lvl6pPr>
      <a:defRPr>
        <a:latin typeface="+mn-lt"/>
        <a:ea typeface="+mn-ea"/>
        <a:cs typeface="+mn-cs"/>
        <a:sym typeface="Helvetica Neue"/>
      </a:defRPr>
    </a:lvl6pPr>
    <a:lvl7pPr>
      <a:defRPr>
        <a:latin typeface="+mn-lt"/>
        <a:ea typeface="+mn-ea"/>
        <a:cs typeface="+mn-cs"/>
        <a:sym typeface="Helvetica Neue"/>
      </a:defRPr>
    </a:lvl7pPr>
    <a:lvl8pPr>
      <a:defRPr>
        <a:latin typeface="+mn-lt"/>
        <a:ea typeface="+mn-ea"/>
        <a:cs typeface="+mn-cs"/>
        <a:sym typeface="Helvetica Neue"/>
      </a:defRPr>
    </a:lvl8pPr>
    <a:lvl9pPr>
      <a:defRPr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722312" y="2906713"/>
            <a:ext cx="7772401" cy="150019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1792288" y="5367337"/>
            <a:ext cx="5486404" cy="80487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685800" y="1597817"/>
            <a:ext cx="7772400" cy="1316833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722312" y="2906713"/>
            <a:ext cx="7772401" cy="150019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457200" y="0"/>
            <a:ext cx="4040188" cy="217487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9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1792288" y="5367337"/>
            <a:ext cx="5486404" cy="80487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4" cy="80487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0" y="0"/>
            <a:ext cx="335862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transition spd="med" advClick="1"/>
  <p:txStyles>
    <p:titleStyle>
      <a:lvl1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1pPr>
      <a:lvl2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2pPr>
      <a:lvl3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3pPr>
      <a:lvl4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4pPr>
      <a:lvl5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5pPr>
      <a:lvl6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6pPr>
      <a:lvl7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7pPr>
      <a:lvl8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8pPr>
      <a:lvl9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342900" indent="-3429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1pPr>
      <a:lvl2pPr marL="838200" indent="-3810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2pPr>
      <a:lvl3pPr marL="1219200" indent="-3048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3pPr>
      <a:lvl4pPr marL="1676400" indent="-3048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4pPr>
      <a:lvl5pPr marL="21336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5pPr>
      <a:lvl6pPr marL="25908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6pPr>
      <a:lvl7pPr marL="30480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7pPr>
      <a:lvl8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8pPr>
      <a:lvl9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397000" y="208390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思考（目的，实现途径）</a:t>
            </a:r>
          </a:p>
        </p:txBody>
      </p:sp>
      <p:sp>
        <p:nvSpPr>
          <p:cNvPr id="132" name="Shape 132"/>
          <p:cNvSpPr/>
          <p:nvPr/>
        </p:nvSpPr>
        <p:spPr>
          <a:xfrm>
            <a:off x="1396993" y="1505644"/>
            <a:ext cx="603794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回顾 hybrid 实现流程</a:t>
            </a:r>
          </a:p>
        </p:txBody>
      </p:sp>
      <p:sp>
        <p:nvSpPr>
          <p:cNvPr id="133" name="Shape 133"/>
          <p:cNvSpPr/>
          <p:nvPr/>
        </p:nvSpPr>
        <p:spPr>
          <a:xfrm>
            <a:off x="2781199" y="527533"/>
            <a:ext cx="358159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hybrid 更新上线流程</a:t>
            </a:r>
          </a:p>
        </p:txBody>
      </p:sp>
      <p:sp>
        <p:nvSpPr>
          <p:cNvPr id="134" name="Shape 134"/>
          <p:cNvSpPr/>
          <p:nvPr/>
        </p:nvSpPr>
        <p:spPr>
          <a:xfrm>
            <a:off x="1396993" y="2662163"/>
            <a:ext cx="603794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更新流程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2" grpId="1"/>
      <p:bldP build="whole" bldLvl="1" animBg="1" rev="0" advAuto="0" spid="131" grpId="2"/>
      <p:bldP build="whole" bldLvl="1" animBg="1" rev="0" advAuto="0" spid="134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3613149" y="171933"/>
            <a:ext cx="1917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具体流程图</a:t>
            </a:r>
          </a:p>
        </p:txBody>
      </p:sp>
      <p:pic>
        <p:nvPicPr>
          <p:cNvPr id="13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9303" y="932523"/>
            <a:ext cx="4845394" cy="393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2470149" y="171933"/>
            <a:ext cx="4203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思考（目的，实现途径）</a:t>
            </a:r>
          </a:p>
        </p:txBody>
      </p:sp>
      <p:pic>
        <p:nvPicPr>
          <p:cNvPr id="14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681" y="3551812"/>
            <a:ext cx="2850419" cy="12231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6790" y="3551812"/>
            <a:ext cx="2850420" cy="12231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4900" y="3551812"/>
            <a:ext cx="2850419" cy="12231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77778" y="1016744"/>
            <a:ext cx="2188444" cy="21982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1397000" y="208390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只能客户端来做（客户端是我们开发的）</a:t>
            </a:r>
          </a:p>
        </p:txBody>
      </p:sp>
      <p:sp>
        <p:nvSpPr>
          <p:cNvPr id="146" name="Shape 146"/>
          <p:cNvSpPr/>
          <p:nvPr/>
        </p:nvSpPr>
        <p:spPr>
          <a:xfrm>
            <a:off x="1396993" y="1505644"/>
            <a:ext cx="603794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要替换每个客户端的静态文件</a:t>
            </a:r>
          </a:p>
        </p:txBody>
      </p:sp>
      <p:sp>
        <p:nvSpPr>
          <p:cNvPr id="147" name="Shape 147"/>
          <p:cNvSpPr/>
          <p:nvPr/>
        </p:nvSpPr>
        <p:spPr>
          <a:xfrm>
            <a:off x="2470148" y="527533"/>
            <a:ext cx="4203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思考（目的，可行途径）</a:t>
            </a:r>
          </a:p>
        </p:txBody>
      </p:sp>
      <p:sp>
        <p:nvSpPr>
          <p:cNvPr id="148" name="Shape 148"/>
          <p:cNvSpPr/>
          <p:nvPr/>
        </p:nvSpPr>
        <p:spPr>
          <a:xfrm>
            <a:off x="1396993" y="2662163"/>
            <a:ext cx="603794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客户端去 server 下载最新的静态文件</a:t>
            </a:r>
          </a:p>
        </p:txBody>
      </p:sp>
      <p:sp>
        <p:nvSpPr>
          <p:cNvPr id="149" name="Shape 149"/>
          <p:cNvSpPr/>
          <p:nvPr/>
        </p:nvSpPr>
        <p:spPr>
          <a:xfrm>
            <a:off x="1396993" y="3240423"/>
            <a:ext cx="635001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我们维护 server 的静态文件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5" grpId="2"/>
      <p:bldP build="whole" bldLvl="1" animBg="1" rev="0" advAuto="0" spid="148" grpId="3"/>
      <p:bldP build="whole" bldLvl="1" animBg="1" rev="0" advAuto="0" spid="146" grpId="1"/>
      <p:bldP build="whole" bldLvl="1" animBg="1" rev="0" advAuto="0" spid="149" grpId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3803649" y="171933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完整流程</a:t>
            </a:r>
          </a:p>
        </p:txBody>
      </p:sp>
      <p:pic>
        <p:nvPicPr>
          <p:cNvPr id="15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336" y="3582928"/>
            <a:ext cx="2856065" cy="1175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3968" y="3582928"/>
            <a:ext cx="2856064" cy="1175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70600" y="3582928"/>
            <a:ext cx="2856064" cy="1175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25419" y="879334"/>
            <a:ext cx="2493162" cy="25041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1397000" y="208390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将静态文件压缩成 zip 包，上传到服务端</a:t>
            </a:r>
          </a:p>
        </p:txBody>
      </p:sp>
      <p:sp>
        <p:nvSpPr>
          <p:cNvPr id="158" name="Shape 158"/>
          <p:cNvSpPr/>
          <p:nvPr/>
        </p:nvSpPr>
        <p:spPr>
          <a:xfrm>
            <a:off x="1396993" y="1505644"/>
            <a:ext cx="603794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分版本，有版本号，如 201803211015</a:t>
            </a:r>
          </a:p>
        </p:txBody>
      </p:sp>
      <p:sp>
        <p:nvSpPr>
          <p:cNvPr id="159" name="Shape 159"/>
          <p:cNvSpPr/>
          <p:nvPr/>
        </p:nvSpPr>
        <p:spPr>
          <a:xfrm>
            <a:off x="3803648" y="527533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完整流程</a:t>
            </a:r>
          </a:p>
        </p:txBody>
      </p:sp>
      <p:sp>
        <p:nvSpPr>
          <p:cNvPr id="160" name="Shape 160"/>
          <p:cNvSpPr/>
          <p:nvPr/>
        </p:nvSpPr>
        <p:spPr>
          <a:xfrm>
            <a:off x="1396993" y="2662163"/>
            <a:ext cx="603794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客户端每次启动，都去服务端检查版本号</a:t>
            </a:r>
          </a:p>
        </p:txBody>
      </p:sp>
      <p:sp>
        <p:nvSpPr>
          <p:cNvPr id="161" name="Shape 161"/>
          <p:cNvSpPr/>
          <p:nvPr/>
        </p:nvSpPr>
        <p:spPr>
          <a:xfrm>
            <a:off x="1396993" y="3240423"/>
            <a:ext cx="713146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如果服务端版本号大于客户端版本号，就去下载最新的 zip 包</a:t>
            </a:r>
          </a:p>
        </p:txBody>
      </p:sp>
      <p:sp>
        <p:nvSpPr>
          <p:cNvPr id="162" name="Shape 162"/>
          <p:cNvSpPr/>
          <p:nvPr/>
        </p:nvSpPr>
        <p:spPr>
          <a:xfrm>
            <a:off x="1396993" y="3818682"/>
            <a:ext cx="713146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下载完之后解压包，然后将现有文件覆盖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presetClass="entr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0" grpId="3"/>
      <p:bldP build="whole" bldLvl="1" animBg="1" rev="0" advAuto="0" spid="157" grpId="2"/>
      <p:bldP build="whole" bldLvl="1" animBg="1" rev="0" advAuto="0" spid="161" grpId="4"/>
      <p:bldP build="whole" bldLvl="1" animBg="1" rev="0" advAuto="0" spid="162" grpId="5"/>
      <p:bldP build="whole" bldLvl="1" animBg="1" rev="0" advAuto="0" spid="15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1397000" y="208390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要点1：服务端的版本和 zip 包维护</a:t>
            </a:r>
          </a:p>
        </p:txBody>
      </p:sp>
      <p:sp>
        <p:nvSpPr>
          <p:cNvPr id="165" name="Shape 165"/>
          <p:cNvSpPr/>
          <p:nvPr/>
        </p:nvSpPr>
        <p:spPr>
          <a:xfrm>
            <a:off x="1396993" y="1505644"/>
            <a:ext cx="603794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掌握流程图</a:t>
            </a:r>
          </a:p>
        </p:txBody>
      </p:sp>
      <p:sp>
        <p:nvSpPr>
          <p:cNvPr id="166" name="Shape 166"/>
          <p:cNvSpPr/>
          <p:nvPr/>
        </p:nvSpPr>
        <p:spPr>
          <a:xfrm>
            <a:off x="3803648" y="527533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问题解答</a:t>
            </a:r>
          </a:p>
        </p:txBody>
      </p:sp>
      <p:sp>
        <p:nvSpPr>
          <p:cNvPr id="167" name="Shape 167"/>
          <p:cNvSpPr/>
          <p:nvPr/>
        </p:nvSpPr>
        <p:spPr>
          <a:xfrm>
            <a:off x="1396993" y="2662163"/>
            <a:ext cx="603794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要点2：更新 zip 包之前，先对比版本号</a:t>
            </a:r>
          </a:p>
        </p:txBody>
      </p:sp>
      <p:sp>
        <p:nvSpPr>
          <p:cNvPr id="168" name="Shape 168"/>
          <p:cNvSpPr/>
          <p:nvPr/>
        </p:nvSpPr>
        <p:spPr>
          <a:xfrm>
            <a:off x="1396993" y="3240423"/>
            <a:ext cx="713146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要点3：zip 下载解压和覆盖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7" grpId="3"/>
      <p:bldP build="whole" bldLvl="1" animBg="1" rev="0" advAuto="0" spid="168" grpId="4"/>
      <p:bldP build="whole" bldLvl="1" animBg="1" rev="0" advAuto="0" spid="165" grpId="1"/>
      <p:bldP build="whole" bldLvl="1" animBg="1" rev="0" advAuto="0" spid="164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