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lvl1pPr>
      <a:defRPr>
        <a:latin typeface="+mj-lt"/>
        <a:ea typeface="+mj-ea"/>
        <a:cs typeface="+mj-cs"/>
        <a:sym typeface="Helvetica Neue"/>
      </a:defRPr>
    </a:lvl1pPr>
    <a:lvl2pPr>
      <a:defRPr>
        <a:latin typeface="+mj-lt"/>
        <a:ea typeface="+mj-ea"/>
        <a:cs typeface="+mj-cs"/>
        <a:sym typeface="Helvetica Neue"/>
      </a:defRPr>
    </a:lvl2pPr>
    <a:lvl3pPr>
      <a:defRPr>
        <a:latin typeface="+mj-lt"/>
        <a:ea typeface="+mj-ea"/>
        <a:cs typeface="+mj-cs"/>
        <a:sym typeface="Helvetica Neue"/>
      </a:defRPr>
    </a:lvl3pPr>
    <a:lvl4pPr>
      <a:defRPr>
        <a:latin typeface="+mj-lt"/>
        <a:ea typeface="+mj-ea"/>
        <a:cs typeface="+mj-cs"/>
        <a:sym typeface="Helvetica Neue"/>
      </a:defRPr>
    </a:lvl4pPr>
    <a:lvl5pPr>
      <a:defRPr>
        <a:latin typeface="+mj-lt"/>
        <a:ea typeface="+mj-ea"/>
        <a:cs typeface="+mj-cs"/>
        <a:sym typeface="Helvetica Neue"/>
      </a:defRPr>
    </a:lvl5pPr>
    <a:lvl6pPr>
      <a:defRPr>
        <a:latin typeface="+mj-lt"/>
        <a:ea typeface="+mj-ea"/>
        <a:cs typeface="+mj-cs"/>
        <a:sym typeface="Helvetica Neue"/>
      </a:defRPr>
    </a:lvl6pPr>
    <a:lvl7pPr>
      <a:defRPr>
        <a:latin typeface="+mj-lt"/>
        <a:ea typeface="+mj-ea"/>
        <a:cs typeface="+mj-cs"/>
        <a:sym typeface="Helvetica Neue"/>
      </a:defRPr>
    </a:lvl7pPr>
    <a:lvl8pPr>
      <a:defRPr>
        <a:latin typeface="+mj-lt"/>
        <a:ea typeface="+mj-ea"/>
        <a:cs typeface="+mj-cs"/>
        <a:sym typeface="Helvetica Neue"/>
      </a:defRPr>
    </a:lvl8pPr>
    <a:lvl9pPr>
      <a:defRPr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22312" y="2906713"/>
            <a:ext cx="7772401" cy="150019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792288" y="5367337"/>
            <a:ext cx="5486404" cy="80487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22312" y="2906713"/>
            <a:ext cx="7772401" cy="150019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9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792288" y="5367337"/>
            <a:ext cx="5486404" cy="80487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4" cy="80487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spd="med" advClick="1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049585" y="2317749"/>
            <a:ext cx="704483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先通过视频，看一下 hybrid 和 h5 的区别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1397000" y="20839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缺点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6992" y="1505644"/>
            <a:ext cx="603794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优点</a:t>
            </a:r>
          </a:p>
        </p:txBody>
      </p:sp>
      <p:sp>
        <p:nvSpPr>
          <p:cNvPr id="135" name="Shape 135"/>
          <p:cNvSpPr/>
          <p:nvPr/>
        </p:nvSpPr>
        <p:spPr>
          <a:xfrm>
            <a:off x="2820450" y="527533"/>
            <a:ext cx="350309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hybrid 和 h5 的区别</a:t>
            </a:r>
          </a:p>
        </p:txBody>
      </p:sp>
      <p:sp>
        <p:nvSpPr>
          <p:cNvPr id="136" name="Shape 136"/>
          <p:cNvSpPr/>
          <p:nvPr/>
        </p:nvSpPr>
        <p:spPr>
          <a:xfrm>
            <a:off x="1396992" y="2662163"/>
            <a:ext cx="603794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适用的场景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2"/>
      <p:bldP build="whole" bldLvl="1" animBg="1" rev="0" advAuto="0" spid="136" grpId="3"/>
      <p:bldP build="whole" bldLvl="1" animBg="1" rev="0" advAuto="0" spid="13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1397000" y="20839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可快速迭代，无需 app 审核【关键】</a:t>
            </a:r>
          </a:p>
        </p:txBody>
      </p:sp>
      <p:sp>
        <p:nvSpPr>
          <p:cNvPr id="139" name="Shape 139"/>
          <p:cNvSpPr/>
          <p:nvPr/>
        </p:nvSpPr>
        <p:spPr>
          <a:xfrm>
            <a:off x="1396992" y="1505644"/>
            <a:ext cx="603794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体验更好，跟 NA 体验基本一致</a:t>
            </a:r>
          </a:p>
        </p:txBody>
      </p:sp>
      <p:sp>
        <p:nvSpPr>
          <p:cNvPr id="140" name="Shape 140"/>
          <p:cNvSpPr/>
          <p:nvPr/>
        </p:nvSpPr>
        <p:spPr>
          <a:xfrm>
            <a:off x="4184647" y="527533"/>
            <a:ext cx="774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优点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1"/>
      <p:bldP build="whole" bldLvl="1" animBg="1" rev="0" advAuto="0" spid="138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1397000" y="20839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运维成本高。参考此前讲过的更新上线的流程</a:t>
            </a:r>
          </a:p>
        </p:txBody>
      </p:sp>
      <p:sp>
        <p:nvSpPr>
          <p:cNvPr id="143" name="Shape 143"/>
          <p:cNvSpPr/>
          <p:nvPr/>
        </p:nvSpPr>
        <p:spPr>
          <a:xfrm>
            <a:off x="1396992" y="1505644"/>
            <a:ext cx="603794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开发成本高。联调、测试、查 bug 都比较麻烦</a:t>
            </a:r>
          </a:p>
        </p:txBody>
      </p:sp>
      <p:sp>
        <p:nvSpPr>
          <p:cNvPr id="144" name="Shape 144"/>
          <p:cNvSpPr/>
          <p:nvPr/>
        </p:nvSpPr>
        <p:spPr>
          <a:xfrm>
            <a:off x="4184648" y="527533"/>
            <a:ext cx="774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缺点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" grpId="1"/>
      <p:bldP build="whole" bldLvl="1" animBg="1" rev="0" advAuto="0" spid="142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1397000" y="20839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h5 ： 单词的运营活动（如 xx 红包）或不常用功能</a:t>
            </a:r>
          </a:p>
        </p:txBody>
      </p:sp>
      <p:sp>
        <p:nvSpPr>
          <p:cNvPr id="147" name="Shape 147"/>
          <p:cNvSpPr/>
          <p:nvPr/>
        </p:nvSpPr>
        <p:spPr>
          <a:xfrm>
            <a:off x="1396992" y="1505644"/>
            <a:ext cx="603794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hybrid ： 产品的稳定功能，体验要求高，迭代频繁</a:t>
            </a:r>
          </a:p>
        </p:txBody>
      </p:sp>
      <p:sp>
        <p:nvSpPr>
          <p:cNvPr id="148" name="Shape 148"/>
          <p:cNvSpPr/>
          <p:nvPr/>
        </p:nvSpPr>
        <p:spPr>
          <a:xfrm>
            <a:off x="3613148" y="527533"/>
            <a:ext cx="191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适用的场景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1"/>
      <p:bldP build="whole" bldLvl="1" animBg="1" rev="0" advAuto="0" spid="146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1397000" y="20839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缺点：开发成本高，运维成本高</a:t>
            </a:r>
          </a:p>
        </p:txBody>
      </p:sp>
      <p:sp>
        <p:nvSpPr>
          <p:cNvPr id="151" name="Shape 151"/>
          <p:cNvSpPr/>
          <p:nvPr/>
        </p:nvSpPr>
        <p:spPr>
          <a:xfrm>
            <a:off x="1396992" y="1505644"/>
            <a:ext cx="603794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优点：体验好，可快速迭代</a:t>
            </a:r>
          </a:p>
        </p:txBody>
      </p:sp>
      <p:sp>
        <p:nvSpPr>
          <p:cNvPr id="152" name="Shape 152"/>
          <p:cNvSpPr/>
          <p:nvPr/>
        </p:nvSpPr>
        <p:spPr>
          <a:xfrm>
            <a:off x="3803648" y="527533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问题解答</a:t>
            </a:r>
          </a:p>
        </p:txBody>
      </p:sp>
      <p:sp>
        <p:nvSpPr>
          <p:cNvPr id="153" name="Shape 153"/>
          <p:cNvSpPr/>
          <p:nvPr/>
        </p:nvSpPr>
        <p:spPr>
          <a:xfrm>
            <a:off x="1396992" y="2662163"/>
            <a:ext cx="603794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适用的场景：hybrid 适合产品型，h5 使用运营型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1"/>
      <p:bldP build="whole" bldLvl="1" animBg="1" rev="0" advAuto="0" spid="150" grpId="2"/>
      <p:bldP build="whole" bldLvl="1" animBg="1" rev="0" advAuto="0" spid="153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