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lvl1pPr>
      <a:defRPr>
        <a:latin typeface="+mn-lt"/>
        <a:ea typeface="+mn-ea"/>
        <a:cs typeface="+mn-cs"/>
        <a:sym typeface="Helvetica Neue"/>
      </a:defRPr>
    </a:lvl1pPr>
    <a:lvl2pPr>
      <a:defRPr>
        <a:latin typeface="+mn-lt"/>
        <a:ea typeface="+mn-ea"/>
        <a:cs typeface="+mn-cs"/>
        <a:sym typeface="Helvetica Neue"/>
      </a:defRPr>
    </a:lvl2pPr>
    <a:lvl3pPr>
      <a:defRPr>
        <a:latin typeface="+mn-lt"/>
        <a:ea typeface="+mn-ea"/>
        <a:cs typeface="+mn-cs"/>
        <a:sym typeface="Helvetica Neue"/>
      </a:defRPr>
    </a:lvl3pPr>
    <a:lvl4pPr>
      <a:defRPr>
        <a:latin typeface="+mn-lt"/>
        <a:ea typeface="+mn-ea"/>
        <a:cs typeface="+mn-cs"/>
        <a:sym typeface="Helvetica Neue"/>
      </a:defRPr>
    </a:lvl4pPr>
    <a:lvl5pPr>
      <a:defRPr>
        <a:latin typeface="+mn-lt"/>
        <a:ea typeface="+mn-ea"/>
        <a:cs typeface="+mn-cs"/>
        <a:sym typeface="Helvetica Neue"/>
      </a:defRPr>
    </a:lvl5pPr>
    <a:lvl6pPr>
      <a:defRPr>
        <a:latin typeface="+mn-lt"/>
        <a:ea typeface="+mn-ea"/>
        <a:cs typeface="+mn-cs"/>
        <a:sym typeface="Helvetica Neue"/>
      </a:defRPr>
    </a:lvl6pPr>
    <a:lvl7pPr>
      <a:defRPr>
        <a:latin typeface="+mn-lt"/>
        <a:ea typeface="+mn-ea"/>
        <a:cs typeface="+mn-cs"/>
        <a:sym typeface="Helvetica Neue"/>
      </a:defRPr>
    </a:lvl7pPr>
    <a:lvl8pPr>
      <a:defRPr>
        <a:latin typeface="+mn-lt"/>
        <a:ea typeface="+mn-ea"/>
        <a:cs typeface="+mn-cs"/>
        <a:sym typeface="Helvetica Neue"/>
      </a:defRPr>
    </a:lvl8pPr>
    <a:lvl9pPr>
      <a:defRPr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E4845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685800" y="1383501"/>
            <a:ext cx="7772400" cy="153114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4" name="Shape 64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4" name="Shape 7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457200" y="69849"/>
            <a:ext cx="8229600" cy="11303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685800" y="1597817"/>
            <a:ext cx="7772400" cy="1316833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1371600" y="2914649"/>
            <a:ext cx="6400800" cy="22288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</a:lvl1pPr>
            <a:lvl2pPr marL="0" indent="0" algn="ctr">
              <a:buSzTx/>
              <a:buFontTx/>
              <a:buNone/>
            </a:lvl2pPr>
            <a:lvl3pPr marL="0" indent="0" algn="ctr">
              <a:buSzTx/>
              <a:buFontTx/>
              <a:buNone/>
            </a:lvl3pPr>
            <a:lvl4pPr marL="0" indent="0" algn="ctr">
              <a:buSzTx/>
              <a:buFontTx/>
              <a:buNone/>
            </a:lvl4pPr>
            <a:lvl5pPr marL="0" indent="0" algn="ctr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1" name="Shape 101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5" name="Shape 105"/>
          <p:cNvSpPr/>
          <p:nvPr>
            <p:ph type="body" idx="1"/>
          </p:nvPr>
        </p:nvSpPr>
        <p:spPr>
          <a:xfrm>
            <a:off x="457200" y="0"/>
            <a:ext cx="4040188" cy="217487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06" name="Shape 10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0" y="0"/>
            <a:ext cx="1271" cy="5143500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4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9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</a:lvl1pPr>
            <a:lvl2pPr marL="0" indent="0">
              <a:buSzTx/>
              <a:buFontTx/>
              <a:buNone/>
            </a:lvl2pPr>
            <a:lvl3pPr marL="0" indent="0">
              <a:buSzTx/>
              <a:buFontTx/>
              <a:buNone/>
            </a:lvl3pPr>
            <a:lvl4pPr marL="0" indent="0">
              <a:buSzTx/>
              <a:buFontTx/>
              <a:buNone/>
            </a:lvl4pPr>
            <a:lvl5pPr marL="0" indent="0">
              <a:buSzTx/>
              <a:buFontTx/>
              <a:buNone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4" name="Shape 114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18" name="Shape 118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2" name="Shape 122"/>
          <p:cNvSpPr/>
          <p:nvPr>
            <p:ph type="body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127" name="Shape 1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1</a:t>
            </a:r>
            <a:endParaRPr sz="28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2</a:t>
            </a:r>
            <a:endParaRPr sz="28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3</a:t>
            </a:r>
            <a:endParaRPr sz="28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4</a:t>
            </a:r>
            <a:endParaRPr sz="28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141167"/>
            <a:ext cx="8229600" cy="9876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128830"/>
            <a:ext cx="4040188" cy="104604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0">
              <a:spcBef>
                <a:spcPts val="500"/>
              </a:spcBef>
              <a:buSzTx/>
              <a:buFontTx/>
              <a:buNone/>
              <a:defRPr sz="2400"/>
            </a:lvl2pPr>
            <a:lvl3pPr marL="0" indent="0">
              <a:spcBef>
                <a:spcPts val="500"/>
              </a:spcBef>
              <a:buSzTx/>
              <a:buFontTx/>
              <a:buNone/>
              <a:defRPr sz="2400"/>
            </a:lvl3pPr>
            <a:lvl4pPr marL="0" indent="0">
              <a:spcBef>
                <a:spcPts val="500"/>
              </a:spcBef>
              <a:buSzTx/>
              <a:buFontTx/>
              <a:buNone/>
              <a:defRPr sz="2400"/>
            </a:lvl4pPr>
            <a:lvl5pPr marL="0" indent="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1</a:t>
            </a:r>
            <a:endParaRPr sz="2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2</a:t>
            </a:r>
            <a:endParaRPr sz="2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3</a:t>
            </a:r>
            <a:endParaRPr sz="2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4</a:t>
            </a:r>
            <a:endParaRPr sz="2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xfrm>
            <a:off x="457200" y="0"/>
            <a:ext cx="8229600" cy="1270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6" cy="143510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590" indent="-326390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1</a:t>
            </a:r>
            <a:endParaRPr sz="32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2</a:t>
            </a:r>
            <a:endParaRPr sz="32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3</a:t>
            </a:r>
            <a:endParaRPr sz="32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4</a:t>
            </a:r>
            <a:endParaRPr sz="32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4" cy="8048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1</a:t>
            </a:r>
            <a:endParaRPr sz="14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2</a:t>
            </a:r>
            <a:endParaRPr sz="14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3</a:t>
            </a:r>
            <a:endParaRPr sz="14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4</a:t>
            </a:r>
            <a:endParaRPr sz="14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1</a:t>
            </a:r>
            <a:endParaRPr sz="2000">
              <a:solidFill>
                <a:srgbClr val="474747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2</a:t>
            </a:r>
            <a:endParaRPr sz="2000">
              <a:solidFill>
                <a:srgbClr val="474747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3</a:t>
            </a:r>
            <a:endParaRPr sz="2000">
              <a:solidFill>
                <a:srgbClr val="474747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4</a:t>
            </a:r>
            <a:endParaRPr sz="2000">
              <a:solidFill>
                <a:srgbClr val="474747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0" y="0"/>
            <a:ext cx="335862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spd="med" advClick="1"/>
  <p:txStyles>
    <p:titleStyle>
      <a:lvl1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1pPr>
      <a:lvl2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2pPr>
      <a:lvl3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3pPr>
      <a:lvl4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4pPr>
      <a:lvl5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5pPr>
      <a:lvl6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6pPr>
      <a:lvl7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7pPr>
      <a:lvl8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8pPr>
      <a:lvl9pPr algn="ctr">
        <a:defRPr sz="3000">
          <a:solidFill>
            <a:srgbClr val="C94251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342900" indent="-3429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1pPr>
      <a:lvl2pPr marL="838200" indent="-3810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2pPr>
      <a:lvl3pPr marL="1219200" indent="-304800">
        <a:spcBef>
          <a:spcPts val="400"/>
        </a:spcBef>
        <a:buSzPct val="100000"/>
        <a:buFont typeface="Arial"/>
        <a:buChar char="•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3pPr>
      <a:lvl4pPr marL="1676400" indent="-304800">
        <a:spcBef>
          <a:spcPts val="400"/>
        </a:spcBef>
        <a:buSzPct val="100000"/>
        <a:buFont typeface="Arial"/>
        <a:buChar char="–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4pPr>
      <a:lvl5pPr marL="21336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5pPr>
      <a:lvl6pPr marL="25908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6pPr>
      <a:lvl7pPr marL="30480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7pPr>
      <a:lvl8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8pPr>
      <a:lvl9pPr marL="3505200" indent="-304800">
        <a:spcBef>
          <a:spcPts val="400"/>
        </a:spcBef>
        <a:buSzPct val="100000"/>
        <a:buFont typeface="Arial"/>
        <a:buChar char="»"/>
        <a:defRPr sz="2000">
          <a:solidFill>
            <a:srgbClr val="474747"/>
          </a:solidFill>
          <a:latin typeface="Microsoft YaHei"/>
          <a:ea typeface="Microsoft YaHei"/>
          <a:cs typeface="Microsoft YaHei"/>
          <a:sym typeface="Microsoft YaHei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 和客户端通讯的基本形式</a:t>
            </a:r>
          </a:p>
        </p:txBody>
      </p:sp>
      <p:sp>
        <p:nvSpPr>
          <p:cNvPr id="132" name="Shape 132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回顾之前遗留的问题</a:t>
            </a:r>
          </a:p>
        </p:txBody>
      </p:sp>
      <p:sp>
        <p:nvSpPr>
          <p:cNvPr id="133" name="Shape 133"/>
          <p:cNvSpPr/>
          <p:nvPr/>
        </p:nvSpPr>
        <p:spPr>
          <a:xfrm>
            <a:off x="3041648" y="527533"/>
            <a:ext cx="3060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前端和客户端通讯</a:t>
            </a:r>
          </a:p>
        </p:txBody>
      </p:sp>
      <p:sp>
        <p:nvSpPr>
          <p:cNvPr id="134" name="Shape 134"/>
          <p:cNvSpPr/>
          <p:nvPr/>
        </p:nvSpPr>
        <p:spPr>
          <a:xfrm>
            <a:off x="1396993" y="26621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schema 协议简介和使用</a:t>
            </a:r>
          </a:p>
        </p:txBody>
      </p:sp>
      <p:sp>
        <p:nvSpPr>
          <p:cNvPr id="135" name="Shape 135"/>
          <p:cNvSpPr/>
          <p:nvPr/>
        </p:nvSpPr>
        <p:spPr>
          <a:xfrm>
            <a:off x="1397003" y="3240422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schema 使用的封装</a:t>
            </a:r>
          </a:p>
        </p:txBody>
      </p:sp>
      <p:sp>
        <p:nvSpPr>
          <p:cNvPr id="136" name="Shape 136"/>
          <p:cNvSpPr/>
          <p:nvPr/>
        </p:nvSpPr>
        <p:spPr>
          <a:xfrm>
            <a:off x="1396996" y="3818682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内置上线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presetClass="entr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5" grpId="4"/>
      <p:bldP build="whole" bldLvl="1" animBg="1" rev="0" advAuto="0" spid="132" grpId="1"/>
      <p:bldP build="whole" bldLvl="1" animBg="1" rev="0" advAuto="0" spid="136" grpId="5"/>
      <p:bldP build="whole" bldLvl="1" animBg="1" rev="0" advAuto="0" spid="131" grpId="2"/>
      <p:bldP build="whole" bldLvl="1" animBg="1" rev="0" advAuto="0" spid="134" grpId="3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2863893" y="159232"/>
            <a:ext cx="341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schema 使用的封装</a:t>
            </a:r>
          </a:p>
        </p:txBody>
      </p:sp>
      <p:pic>
        <p:nvPicPr>
          <p:cNvPr id="166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404" y="1316409"/>
            <a:ext cx="4782321" cy="2768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34847" y="1316409"/>
            <a:ext cx="3870686" cy="2768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/>
        </p:nvSpPr>
        <p:spPr>
          <a:xfrm>
            <a:off x="2863893" y="159232"/>
            <a:ext cx="341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schema 使用的封装</a:t>
            </a:r>
          </a:p>
        </p:txBody>
      </p:sp>
      <p:pic>
        <p:nvPicPr>
          <p:cNvPr id="170" name="image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0838" y="762032"/>
            <a:ext cx="3602324" cy="4102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863893" y="159232"/>
            <a:ext cx="3416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schema 使用的封装</a:t>
            </a:r>
          </a:p>
        </p:txBody>
      </p:sp>
      <p:pic>
        <p:nvPicPr>
          <p:cNvPr id="173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511" y="1335165"/>
            <a:ext cx="8278979" cy="24731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/>
        </p:nvSpPr>
        <p:spPr>
          <a:xfrm>
            <a:off x="3803648" y="2317750"/>
            <a:ext cx="1536701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客户端每次启动 webview ，都默认执行 invoke.js</a:t>
            </a:r>
          </a:p>
        </p:txBody>
      </p:sp>
      <p:sp>
        <p:nvSpPr>
          <p:cNvPr id="178" name="Shape 178"/>
          <p:cNvSpPr/>
          <p:nvPr/>
        </p:nvSpPr>
        <p:spPr>
          <a:xfrm>
            <a:off x="1396992" y="1505644"/>
            <a:ext cx="656504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将以上封装的代码打包，叫做 invoke.js，内置到客户端</a:t>
            </a:r>
          </a:p>
        </p:txBody>
      </p:sp>
      <p:sp>
        <p:nvSpPr>
          <p:cNvPr id="179" name="Shape 179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内置上线</a:t>
            </a:r>
          </a:p>
        </p:txBody>
      </p:sp>
      <p:sp>
        <p:nvSpPr>
          <p:cNvPr id="180" name="Shape 180"/>
          <p:cNvSpPr/>
          <p:nvPr/>
        </p:nvSpPr>
        <p:spPr>
          <a:xfrm>
            <a:off x="1397000" y="26621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本地加载，免去网络加载的时间，更快。</a:t>
            </a:r>
          </a:p>
        </p:txBody>
      </p:sp>
      <p:sp>
        <p:nvSpPr>
          <p:cNvPr id="181" name="Shape 181"/>
          <p:cNvSpPr/>
          <p:nvPr/>
        </p:nvSpPr>
        <p:spPr>
          <a:xfrm>
            <a:off x="1397000" y="3240425"/>
            <a:ext cx="716759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本地加载，没有网络请求，黑客看不到 schema 协议，更安全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4"/>
      <p:bldP build="whole" bldLvl="1" animBg="1" rev="0" advAuto="0" spid="177" grpId="2"/>
      <p:bldP build="whole" bldLvl="1" animBg="1" rev="0" advAuto="0" spid="180" grpId="3"/>
      <p:bldP build="whole" bldLvl="1" animBg="1" rev="0" advAuto="0" spid="17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对 schema 协议的理解和使用</a:t>
            </a:r>
          </a:p>
        </p:txBody>
      </p:sp>
      <p:sp>
        <p:nvSpPr>
          <p:cNvPr id="184" name="Shape 184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通讯的基本形式：调用能力，传递参数，监听回调</a:t>
            </a:r>
          </a:p>
        </p:txBody>
      </p:sp>
      <p:sp>
        <p:nvSpPr>
          <p:cNvPr id="185" name="Shape 185"/>
          <p:cNvSpPr/>
          <p:nvPr/>
        </p:nvSpPr>
        <p:spPr>
          <a:xfrm>
            <a:off x="3803648" y="527533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问题解答</a:t>
            </a:r>
          </a:p>
        </p:txBody>
      </p:sp>
      <p:sp>
        <p:nvSpPr>
          <p:cNvPr id="186" name="Shape 186"/>
          <p:cNvSpPr/>
          <p:nvPr/>
        </p:nvSpPr>
        <p:spPr>
          <a:xfrm>
            <a:off x="1396993" y="2662163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调用 schema 代码的封装</a:t>
            </a:r>
          </a:p>
        </p:txBody>
      </p:sp>
      <p:sp>
        <p:nvSpPr>
          <p:cNvPr id="187" name="Shape 187"/>
          <p:cNvSpPr/>
          <p:nvPr/>
        </p:nvSpPr>
        <p:spPr>
          <a:xfrm>
            <a:off x="1397003" y="3240422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内置上线的好处：更快、更安全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3"/>
      <p:bldP build="whole" bldLvl="1" animBg="1" rev="0" advAuto="0" spid="184" grpId="1"/>
      <p:bldP build="whole" bldLvl="1" animBg="1" rev="0" advAuto="0" spid="183" grpId="2"/>
      <p:bldP build="whole" bldLvl="1" animBg="1" rev="0" advAuto="0" spid="187" grpId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不能用 ajax 获取。第一 跨域，第二 速度慢</a:t>
            </a:r>
          </a:p>
        </p:txBody>
      </p:sp>
      <p:sp>
        <p:nvSpPr>
          <p:cNvPr id="139" name="Shape 139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新闻详情页适用 hybrid ，前端如何获取新闻内容？</a:t>
            </a:r>
          </a:p>
        </p:txBody>
      </p:sp>
      <p:sp>
        <p:nvSpPr>
          <p:cNvPr id="140" name="Shape 140"/>
          <p:cNvSpPr/>
          <p:nvPr/>
        </p:nvSpPr>
        <p:spPr>
          <a:xfrm>
            <a:off x="3232148" y="527533"/>
            <a:ext cx="2679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之前遗留的问题</a:t>
            </a:r>
          </a:p>
        </p:txBody>
      </p:sp>
      <p:sp>
        <p:nvSpPr>
          <p:cNvPr id="141" name="Shape 141"/>
          <p:cNvSpPr/>
          <p:nvPr/>
        </p:nvSpPr>
        <p:spPr>
          <a:xfrm>
            <a:off x="1397000" y="266216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客户端获取新闻内容，然后 JS 通讯拿到内容，再渲染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9" grpId="1"/>
      <p:bldP build="whole" bldLvl="1" animBg="1" rev="0" advAuto="0" spid="138" grpId="2"/>
      <p:bldP build="whole" bldLvl="1" animBg="1" rev="0" advAuto="0" spid="141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2228396" y="197332"/>
            <a:ext cx="468720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 和客户端通讯的基本形式</a:t>
            </a:r>
          </a:p>
        </p:txBody>
      </p:sp>
      <p:pic>
        <p:nvPicPr>
          <p:cNvPr id="144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6611" y="816607"/>
            <a:ext cx="7130778" cy="4187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客户端通过回调函数返回内容</a:t>
            </a:r>
          </a:p>
        </p:txBody>
      </p:sp>
      <p:sp>
        <p:nvSpPr>
          <p:cNvPr id="147" name="Shape 147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JS 访问客户端能力，传递参数和回调函数</a:t>
            </a:r>
          </a:p>
        </p:txBody>
      </p:sp>
      <p:sp>
        <p:nvSpPr>
          <p:cNvPr id="148" name="Shape 148"/>
          <p:cNvSpPr/>
          <p:nvPr/>
        </p:nvSpPr>
        <p:spPr>
          <a:xfrm>
            <a:off x="2228395" y="527533"/>
            <a:ext cx="46872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JS 和客户端通讯的基本形式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2"/>
      <p:bldP build="whole" bldLvl="1" animBg="1" rev="0" advAuto="0" spid="14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1397000" y="2083904"/>
            <a:ext cx="692436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schema 协议 —— 前端和客户端通讯的约定</a:t>
            </a:r>
          </a:p>
        </p:txBody>
      </p:sp>
      <p:sp>
        <p:nvSpPr>
          <p:cNvPr id="151" name="Shape 151"/>
          <p:cNvSpPr/>
          <p:nvPr/>
        </p:nvSpPr>
        <p:spPr>
          <a:xfrm>
            <a:off x="1396993" y="1505644"/>
            <a:ext cx="603794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buClr>
                <a:srgbClr val="474747"/>
              </a:buClr>
              <a:buSzPct val="100000"/>
              <a:buFont typeface="Microsoft YaHei"/>
              <a:buChar char="•"/>
              <a:defRPr sz="2000">
                <a:solidFill>
                  <a:srgbClr val="474747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474747"/>
                </a:solidFill>
              </a:rPr>
              <a:t> 之前介绍了 http(s) 和 file 协议</a:t>
            </a:r>
          </a:p>
        </p:txBody>
      </p:sp>
      <p:sp>
        <p:nvSpPr>
          <p:cNvPr id="152" name="Shape 152"/>
          <p:cNvSpPr/>
          <p:nvPr/>
        </p:nvSpPr>
        <p:spPr>
          <a:xfrm>
            <a:off x="2482891" y="527533"/>
            <a:ext cx="4178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schema 协议简介和使用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2"/>
      <p:bldP build="whole" bldLvl="1" animBg="1" rev="0" advAuto="0" spid="1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2482893" y="159232"/>
            <a:ext cx="4178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schema 协议简介和使用</a:t>
            </a:r>
          </a:p>
        </p:txBody>
      </p:sp>
      <p:pic>
        <p:nvPicPr>
          <p:cNvPr id="155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0955" y="836106"/>
            <a:ext cx="4982090" cy="4078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2482893" y="159232"/>
            <a:ext cx="4178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schema 协议简介和使用</a:t>
            </a:r>
          </a:p>
        </p:txBody>
      </p:sp>
      <p:pic>
        <p:nvPicPr>
          <p:cNvPr id="158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1770" y="1162764"/>
            <a:ext cx="8440460" cy="3074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/>
        </p:nvSpPr>
        <p:spPr>
          <a:xfrm>
            <a:off x="2482893" y="159232"/>
            <a:ext cx="41782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schema 协议简介和使用</a:t>
            </a:r>
          </a:p>
        </p:txBody>
      </p:sp>
      <p:pic>
        <p:nvPicPr>
          <p:cNvPr id="161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130" y="1523130"/>
            <a:ext cx="8735740" cy="2097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803648" y="2317749"/>
            <a:ext cx="15367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3000">
                <a:solidFill>
                  <a:srgbClr val="C9425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C94251"/>
                </a:solidFill>
              </a:rPr>
              <a:t>代码演示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