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lvl1pPr>
      <a:defRPr>
        <a:latin typeface="+mn-lt"/>
        <a:ea typeface="+mn-ea"/>
        <a:cs typeface="+mn-cs"/>
        <a:sym typeface="Helvetica"/>
      </a:defRPr>
    </a:lvl1pPr>
    <a:lvl2pPr>
      <a:defRPr>
        <a:latin typeface="+mn-lt"/>
        <a:ea typeface="+mn-ea"/>
        <a:cs typeface="+mn-cs"/>
        <a:sym typeface="Helvetica"/>
      </a:defRPr>
    </a:lvl2pPr>
    <a:lvl3pPr>
      <a:defRPr>
        <a:latin typeface="+mn-lt"/>
        <a:ea typeface="+mn-ea"/>
        <a:cs typeface="+mn-cs"/>
        <a:sym typeface="Helvetica"/>
      </a:defRPr>
    </a:lvl3pPr>
    <a:lvl4pPr>
      <a:defRPr>
        <a:latin typeface="+mn-lt"/>
        <a:ea typeface="+mn-ea"/>
        <a:cs typeface="+mn-cs"/>
        <a:sym typeface="Helvetica"/>
      </a:defRPr>
    </a:lvl4pPr>
    <a:lvl5pPr>
      <a:defRPr>
        <a:latin typeface="+mn-lt"/>
        <a:ea typeface="+mn-ea"/>
        <a:cs typeface="+mn-cs"/>
        <a:sym typeface="Helvetica"/>
      </a:defRPr>
    </a:lvl5pPr>
    <a:lvl6pPr>
      <a:defRPr>
        <a:latin typeface="+mn-lt"/>
        <a:ea typeface="+mn-ea"/>
        <a:cs typeface="+mn-cs"/>
        <a:sym typeface="Helvetica"/>
      </a:defRPr>
    </a:lvl6pPr>
    <a:lvl7pPr>
      <a:defRPr>
        <a:latin typeface="+mn-lt"/>
        <a:ea typeface="+mn-ea"/>
        <a:cs typeface="+mn-cs"/>
        <a:sym typeface="Helvetica"/>
      </a:defRPr>
    </a:lvl7pPr>
    <a:lvl8pPr>
      <a:defRPr>
        <a:latin typeface="+mn-lt"/>
        <a:ea typeface="+mn-ea"/>
        <a:cs typeface="+mn-cs"/>
        <a:sym typeface="Helvetica"/>
      </a:defRPr>
    </a:lvl8pPr>
    <a:lvl9pPr>
      <a:defRPr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2" y="23633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怎么证明？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热爱！</a:t>
            </a:r>
          </a:p>
        </p:txBody>
      </p:sp>
      <p:sp>
        <p:nvSpPr>
          <p:cNvPr id="133" name="Shape 133"/>
          <p:cNvSpPr/>
          <p:nvPr/>
        </p:nvSpPr>
        <p:spPr>
          <a:xfrm>
            <a:off x="3186431" y="742798"/>
            <a:ext cx="2771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你热爱编程吗？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1"/>
      <p:bldP build="whole" bldLvl="1" animBg="1" rev="0" advAuto="0" spid="131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396992" y="23633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写博客</a:t>
            </a:r>
          </a:p>
        </p:txBody>
      </p:sp>
      <p:sp>
        <p:nvSpPr>
          <p:cNvPr id="136" name="Shape 136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看书</a:t>
            </a:r>
          </a:p>
        </p:txBody>
      </p:sp>
      <p:sp>
        <p:nvSpPr>
          <p:cNvPr id="137" name="Shape 137"/>
          <p:cNvSpPr/>
          <p:nvPr/>
        </p:nvSpPr>
        <p:spPr>
          <a:xfrm>
            <a:off x="2660649" y="742798"/>
            <a:ext cx="3822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如何证明你热爱编程？</a:t>
            </a:r>
          </a:p>
        </p:txBody>
      </p:sp>
      <p:sp>
        <p:nvSpPr>
          <p:cNvPr id="138" name="Shape 138"/>
          <p:cNvSpPr/>
          <p:nvPr/>
        </p:nvSpPr>
        <p:spPr>
          <a:xfrm>
            <a:off x="1396992" y="294156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做开源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1"/>
      <p:bldP build="whole" bldLvl="1" animBg="1" rev="0" advAuto="0" spid="135" grpId="2"/>
      <p:bldP build="whole" bldLvl="1" animBg="1" rev="0" advAuto="0" spid="138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1396992" y="23633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自己买书，不要借书</a:t>
            </a:r>
          </a:p>
        </p:txBody>
      </p:sp>
      <p:sp>
        <p:nvSpPr>
          <p:cNvPr id="141" name="Shape 141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构建知识体系的最好方式</a:t>
            </a:r>
          </a:p>
        </p:txBody>
      </p:sp>
      <p:sp>
        <p:nvSpPr>
          <p:cNvPr id="142" name="Shape 142"/>
          <p:cNvSpPr/>
          <p:nvPr/>
        </p:nvSpPr>
        <p:spPr>
          <a:xfrm>
            <a:off x="3036998" y="742798"/>
            <a:ext cx="307000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看书 - 手下不离书</a:t>
            </a:r>
          </a:p>
        </p:txBody>
      </p:sp>
      <p:sp>
        <p:nvSpPr>
          <p:cNvPr id="143" name="Shape 143"/>
          <p:cNvSpPr/>
          <p:nvPr/>
        </p:nvSpPr>
        <p:spPr>
          <a:xfrm>
            <a:off x="1396992" y="294156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看书有技巧</a:t>
            </a:r>
          </a:p>
        </p:txBody>
      </p:sp>
      <p:sp>
        <p:nvSpPr>
          <p:cNvPr id="144" name="Shape 144"/>
          <p:cNvSpPr/>
          <p:nvPr/>
        </p:nvSpPr>
        <p:spPr>
          <a:xfrm>
            <a:off x="1396992" y="3519828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想要 2w 元的月薪？那你先看完 2k 元的书！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1"/>
      <p:bldP build="whole" bldLvl="1" animBg="1" rev="0" advAuto="0" spid="144" grpId="4"/>
      <p:bldP build="whole" bldLvl="1" animBg="1" rev="0" advAuto="0" spid="140" grpId="2"/>
      <p:bldP build="whole" bldLvl="1" animBg="1" rev="0" advAuto="0" spid="143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396992" y="23633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写博客的好处</a:t>
            </a:r>
          </a:p>
        </p:txBody>
      </p:sp>
      <p:sp>
        <p:nvSpPr>
          <p:cNvPr id="147" name="Shape 147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我写博客的经历和感悟</a:t>
            </a:r>
          </a:p>
        </p:txBody>
      </p:sp>
      <p:sp>
        <p:nvSpPr>
          <p:cNvPr id="148" name="Shape 148"/>
          <p:cNvSpPr/>
          <p:nvPr/>
        </p:nvSpPr>
        <p:spPr>
          <a:xfrm>
            <a:off x="2465498" y="742798"/>
            <a:ext cx="421300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博客 - 合格程序员的必备</a:t>
            </a:r>
          </a:p>
        </p:txBody>
      </p:sp>
      <p:sp>
        <p:nvSpPr>
          <p:cNvPr id="149" name="Shape 149"/>
          <p:cNvSpPr/>
          <p:nvPr/>
        </p:nvSpPr>
        <p:spPr>
          <a:xfrm>
            <a:off x="1396992" y="294156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如何让更多的人看？</a:t>
            </a:r>
          </a:p>
        </p:txBody>
      </p:sp>
      <p:sp>
        <p:nvSpPr>
          <p:cNvPr id="150" name="Shape 150"/>
          <p:cNvSpPr/>
          <p:nvPr/>
        </p:nvSpPr>
        <p:spPr>
          <a:xfrm>
            <a:off x="1396992" y="3519828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面对质疑和打击怎么看待？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3"/>
      <p:bldP build="whole" bldLvl="1" animBg="1" rev="0" advAuto="0" spid="146" grpId="2"/>
      <p:bldP build="whole" bldLvl="1" animBg="1" rev="0" advAuto="0" spid="147" grpId="1"/>
      <p:bldP build="whole" bldLvl="1" animBg="1" rev="0" advAuto="0" spid="150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1396992" y="23633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做什么？ 另外，立刻开始写，不要思考太多！</a:t>
            </a:r>
          </a:p>
        </p:txBody>
      </p:sp>
      <p:sp>
        <p:nvSpPr>
          <p:cNvPr id="153" name="Shape 153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我做开源的经历和感悟</a:t>
            </a:r>
          </a:p>
        </p:txBody>
      </p:sp>
      <p:sp>
        <p:nvSpPr>
          <p:cNvPr id="154" name="Shape 154"/>
          <p:cNvSpPr/>
          <p:nvPr/>
        </p:nvSpPr>
        <p:spPr>
          <a:xfrm>
            <a:off x="1930833" y="742798"/>
            <a:ext cx="52823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开源 - github 的 star 是硬通货</a:t>
            </a:r>
          </a:p>
        </p:txBody>
      </p:sp>
      <p:sp>
        <p:nvSpPr>
          <p:cNvPr id="155" name="Shape 155"/>
          <p:cNvSpPr/>
          <p:nvPr/>
        </p:nvSpPr>
        <p:spPr>
          <a:xfrm>
            <a:off x="1396992" y="294156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写好官网和文档，以及 QQ 群、微信群等社区</a:t>
            </a:r>
          </a:p>
        </p:txBody>
      </p:sp>
      <p:sp>
        <p:nvSpPr>
          <p:cNvPr id="156" name="Shape 156"/>
          <p:cNvSpPr/>
          <p:nvPr/>
        </p:nvSpPr>
        <p:spPr>
          <a:xfrm>
            <a:off x="1396992" y="3519828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及时回复 issue ，及时迭代发版</a:t>
            </a:r>
          </a:p>
        </p:txBody>
      </p:sp>
      <p:sp>
        <p:nvSpPr>
          <p:cNvPr id="157" name="Shape 157"/>
          <p:cNvSpPr/>
          <p:nvPr/>
        </p:nvSpPr>
        <p:spPr>
          <a:xfrm>
            <a:off x="1396992" y="4098090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如何推广？以及推广过程中的质疑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5"/>
      <p:bldP build="whole" bldLvl="1" animBg="1" rev="0" advAuto="0" spid="156" grpId="4"/>
      <p:bldP build="whole" bldLvl="1" animBg="1" rev="0" advAuto="0" spid="153" grpId="1"/>
      <p:bldP build="whole" bldLvl="1" animBg="1" rev="0" advAuto="0" spid="152" grpId="2"/>
      <p:bldP build="whole" bldLvl="1" animBg="1" rev="0" advAuto="0" spid="155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1396992" y="23633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怎么证明？—— 看书、写博客、做开源</a:t>
            </a:r>
          </a:p>
        </p:txBody>
      </p:sp>
      <p:sp>
        <p:nvSpPr>
          <p:cNvPr id="160" name="Shape 160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热爱！</a:t>
            </a:r>
          </a:p>
        </p:txBody>
      </p:sp>
      <p:sp>
        <p:nvSpPr>
          <p:cNvPr id="161" name="Shape 161"/>
          <p:cNvSpPr/>
          <p:nvPr/>
        </p:nvSpPr>
        <p:spPr>
          <a:xfrm>
            <a:off x="3232149" y="742798"/>
            <a:ext cx="2679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你热爱编程吗？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1"/>
      <p:bldP build="whole" bldLvl="1" animBg="1" rev="0" advAuto="0" spid="159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