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6"/>
  </p:notesMasterIdLst>
  <p:sldIdLst>
    <p:sldId id="288" r:id="rId2"/>
    <p:sldId id="273" r:id="rId3"/>
    <p:sldId id="269" r:id="rId4"/>
    <p:sldId id="278" r:id="rId5"/>
    <p:sldId id="289" r:id="rId6"/>
    <p:sldId id="290" r:id="rId7"/>
    <p:sldId id="291" r:id="rId8"/>
    <p:sldId id="292" r:id="rId9"/>
    <p:sldId id="293" r:id="rId10"/>
    <p:sldId id="294" r:id="rId11"/>
    <p:sldId id="295" r:id="rId12"/>
    <p:sldId id="300" r:id="rId13"/>
    <p:sldId id="277" r:id="rId14"/>
    <p:sldId id="280" r:id="rId15"/>
    <p:sldId id="285" r:id="rId16"/>
    <p:sldId id="302" r:id="rId17"/>
    <p:sldId id="303" r:id="rId18"/>
    <p:sldId id="301" r:id="rId19"/>
    <p:sldId id="296" r:id="rId20"/>
    <p:sldId id="298" r:id="rId21"/>
    <p:sldId id="297" r:id="rId22"/>
    <p:sldId id="299" r:id="rId23"/>
    <p:sldId id="284" r:id="rId24"/>
    <p:sldId id="286" r:id="rId2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592"/>
  </p:normalViewPr>
  <p:slideViewPr>
    <p:cSldViewPr snapToGrid="0">
      <p:cViewPr varScale="1">
        <p:scale>
          <a:sx n="104" d="100"/>
          <a:sy n="104" d="100"/>
        </p:scale>
        <p:origin x="1344" y="192"/>
      </p:cViewPr>
      <p:guideLst>
        <p:guide orient="horz" pos="2160"/>
        <p:guide pos="2880"/>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CA81FB-84C2-46F2-95AF-5B75DD96F234}" type="datetimeFigureOut">
              <a:rPr lang="zh-CN" altLang="en-US" smtClean="0"/>
              <a:t>2016/12/27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B3C80A-45EE-4FB3-AF5E-1F2A3F2A99BC}" type="slidenum">
              <a:rPr lang="zh-CN" altLang="en-US" smtClean="0"/>
              <a:t>‹#›</a:t>
            </a:fld>
            <a:endParaRPr lang="zh-CN" altLang="en-US"/>
          </a:p>
        </p:txBody>
      </p:sp>
    </p:spTree>
    <p:extLst>
      <p:ext uri="{BB962C8B-B14F-4D97-AF65-F5344CB8AC3E}">
        <p14:creationId xmlns:p14="http://schemas.microsoft.com/office/powerpoint/2010/main" val="1661155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cxnSp>
        <p:nvCxnSpPr>
          <p:cNvPr id="3" name="直接连接符 2"/>
          <p:cNvCxnSpPr/>
          <p:nvPr userDrawn="1"/>
        </p:nvCxnSpPr>
        <p:spPr>
          <a:xfrm>
            <a:off x="0" y="1174279"/>
            <a:ext cx="5940152" cy="0"/>
          </a:xfrm>
          <a:prstGeom prst="line">
            <a:avLst/>
          </a:prstGeom>
          <a:ln w="15875">
            <a:gradFill>
              <a:gsLst>
                <a:gs pos="13000">
                  <a:schemeClr val="accent2"/>
                </a:gs>
                <a:gs pos="100000">
                  <a:schemeClr val="accent2">
                    <a:alpha val="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8" name="文本占位符 7"/>
          <p:cNvSpPr>
            <a:spLocks noGrp="1"/>
          </p:cNvSpPr>
          <p:nvPr>
            <p:ph type="body" sz="quarter" idx="10"/>
          </p:nvPr>
        </p:nvSpPr>
        <p:spPr>
          <a:xfrm>
            <a:off x="365500" y="296900"/>
            <a:ext cx="7344618" cy="649287"/>
          </a:xfrm>
        </p:spPr>
        <p:txBody>
          <a:bodyPr>
            <a:noAutofit/>
          </a:bodyPr>
          <a:lstStyle>
            <a:lvl1pPr marL="0" indent="0">
              <a:buNone/>
              <a:defRPr sz="4400" b="1">
                <a:solidFill>
                  <a:schemeClr val="accent2"/>
                </a:solidFill>
                <a:latin typeface="+mj-ea"/>
                <a:ea typeface="+mj-ea"/>
              </a:defRPr>
            </a:lvl1pPr>
          </a:lstStyle>
          <a:p>
            <a:pPr lvl="0"/>
            <a:r>
              <a:rPr lang="zh-CN" altLang="en-US" dirty="0" smtClean="0"/>
              <a:t>单击此处编辑母版文本样式</a:t>
            </a:r>
          </a:p>
        </p:txBody>
      </p:sp>
    </p:spTree>
    <p:extLst>
      <p:ext uri="{BB962C8B-B14F-4D97-AF65-F5344CB8AC3E}">
        <p14:creationId xmlns:p14="http://schemas.microsoft.com/office/powerpoint/2010/main" val="371071872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2016/12/27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47730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2016/12/27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86944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2016/12/27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70778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2016/12/27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22432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2016/12/27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33978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2016/12/27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2950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2016/12/27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57395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1">
        <a:schemeClr val="bg1"/>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2016/12/27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dirty="0">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pic>
        <p:nvPicPr>
          <p:cNvPr id="7" name="图片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14313" y="188913"/>
            <a:ext cx="1417637" cy="1417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直接连接符 3"/>
          <p:cNvCxnSpPr/>
          <p:nvPr userDrawn="1"/>
        </p:nvCxnSpPr>
        <p:spPr>
          <a:xfrm>
            <a:off x="397147" y="3576763"/>
            <a:ext cx="1706950" cy="226519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 name="矩形 25"/>
          <p:cNvSpPr/>
          <p:nvPr userDrawn="1"/>
        </p:nvSpPr>
        <p:spPr>
          <a:xfrm rot="19372238">
            <a:off x="1571896" y="-115346"/>
            <a:ext cx="6946439" cy="6946439"/>
          </a:xfrm>
          <a:prstGeom prst="rect">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 name="矩形 4"/>
          <p:cNvSpPr/>
          <p:nvPr userDrawn="1"/>
        </p:nvSpPr>
        <p:spPr>
          <a:xfrm rot="19380000">
            <a:off x="885831" y="1225703"/>
            <a:ext cx="2088232" cy="216000"/>
          </a:xfrm>
          <a:prstGeom prst="rect">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9" name="直接连接符 15"/>
          <p:cNvCxnSpPr/>
          <p:nvPr userDrawn="1"/>
        </p:nvCxnSpPr>
        <p:spPr>
          <a:xfrm>
            <a:off x="7607845" y="480282"/>
            <a:ext cx="968742" cy="128556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0"/>
          <p:cNvCxnSpPr/>
          <p:nvPr userDrawn="1"/>
        </p:nvCxnSpPr>
        <p:spPr>
          <a:xfrm>
            <a:off x="1062822" y="4848906"/>
            <a:ext cx="438448" cy="581839"/>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TextBox 20"/>
          <p:cNvSpPr txBox="1">
            <a:spLocks noChangeArrowheads="1"/>
          </p:cNvSpPr>
          <p:nvPr userDrawn="1"/>
        </p:nvSpPr>
        <p:spPr bwMode="auto">
          <a:xfrm>
            <a:off x="1670708" y="480282"/>
            <a:ext cx="3057525" cy="523875"/>
          </a:xfrm>
          <a:prstGeom prst="rect">
            <a:avLst/>
          </a:prstGeom>
          <a:solidFill>
            <a:schemeClr val="bg1"/>
          </a:solidFill>
          <a:ln>
            <a:noFill/>
          </a:ln>
        </p:spPr>
        <p:txBody>
          <a:bodyPr wrap="none">
            <a:spAutoFit/>
          </a:bodyPr>
          <a:lstStyle>
            <a:lvl1pPr>
              <a:defRPr>
                <a:solidFill>
                  <a:schemeClr val="tx1"/>
                </a:solidFill>
                <a:latin typeface="Calibri" charset="0"/>
                <a:ea typeface="宋体" charset="0"/>
              </a:defRPr>
            </a:lvl1pPr>
            <a:lvl2pPr marL="742950" indent="-285750">
              <a:defRPr>
                <a:solidFill>
                  <a:schemeClr val="tx1"/>
                </a:solidFill>
                <a:latin typeface="Calibri" charset="0"/>
                <a:ea typeface="宋体" charset="0"/>
              </a:defRPr>
            </a:lvl2pPr>
            <a:lvl3pPr marL="1143000" indent="-228600">
              <a:defRPr>
                <a:solidFill>
                  <a:schemeClr val="tx1"/>
                </a:solidFill>
                <a:latin typeface="Calibri" charset="0"/>
                <a:ea typeface="宋体" charset="0"/>
              </a:defRPr>
            </a:lvl3pPr>
            <a:lvl4pPr marL="1600200" indent="-228600">
              <a:defRPr>
                <a:solidFill>
                  <a:schemeClr val="tx1"/>
                </a:solidFill>
                <a:latin typeface="Calibri" charset="0"/>
                <a:ea typeface="宋体" charset="0"/>
              </a:defRPr>
            </a:lvl4pPr>
            <a:lvl5pPr marL="2057400" indent="-228600">
              <a:defRPr>
                <a:solidFill>
                  <a:schemeClr val="tx1"/>
                </a:solidFill>
                <a:latin typeface="Calibri" charset="0"/>
                <a:ea typeface="宋体" charset="0"/>
              </a:defRPr>
            </a:lvl5pPr>
            <a:lvl6pPr marL="2514600" indent="-228600" eaLnBrk="0" fontAlgn="base" hangingPunct="0">
              <a:spcBef>
                <a:spcPct val="0"/>
              </a:spcBef>
              <a:spcAft>
                <a:spcPct val="0"/>
              </a:spcAft>
              <a:defRPr>
                <a:solidFill>
                  <a:schemeClr val="tx1"/>
                </a:solidFill>
                <a:latin typeface="Calibri" charset="0"/>
                <a:ea typeface="宋体" charset="0"/>
              </a:defRPr>
            </a:lvl6pPr>
            <a:lvl7pPr marL="2971800" indent="-228600" eaLnBrk="0" fontAlgn="base" hangingPunct="0">
              <a:spcBef>
                <a:spcPct val="0"/>
              </a:spcBef>
              <a:spcAft>
                <a:spcPct val="0"/>
              </a:spcAft>
              <a:defRPr>
                <a:solidFill>
                  <a:schemeClr val="tx1"/>
                </a:solidFill>
                <a:latin typeface="Calibri" charset="0"/>
                <a:ea typeface="宋体" charset="0"/>
              </a:defRPr>
            </a:lvl7pPr>
            <a:lvl8pPr marL="3429000" indent="-228600" eaLnBrk="0" fontAlgn="base" hangingPunct="0">
              <a:spcBef>
                <a:spcPct val="0"/>
              </a:spcBef>
              <a:spcAft>
                <a:spcPct val="0"/>
              </a:spcAft>
              <a:defRPr>
                <a:solidFill>
                  <a:schemeClr val="tx1"/>
                </a:solidFill>
                <a:latin typeface="Calibri" charset="0"/>
                <a:ea typeface="宋体" charset="0"/>
              </a:defRPr>
            </a:lvl8pPr>
            <a:lvl9pPr marL="3886200" indent="-228600" eaLnBrk="0" fontAlgn="base" hangingPunct="0">
              <a:spcBef>
                <a:spcPct val="0"/>
              </a:spcBef>
              <a:spcAft>
                <a:spcPct val="0"/>
              </a:spcAft>
              <a:defRPr>
                <a:solidFill>
                  <a:schemeClr val="tx1"/>
                </a:solidFill>
                <a:latin typeface="Calibri" charset="0"/>
                <a:ea typeface="宋体" charset="0"/>
              </a:defRPr>
            </a:lvl9pPr>
          </a:lstStyle>
          <a:p>
            <a:pPr eaLnBrk="1" hangingPunct="1"/>
            <a:r>
              <a:rPr lang="zh-CN" altLang="en-US" sz="2800" dirty="0">
                <a:latin typeface="华文行楷" charset="0"/>
                <a:ea typeface="华文行楷" charset="0"/>
              </a:rPr>
              <a:t>交通运输管理学院</a:t>
            </a:r>
          </a:p>
        </p:txBody>
      </p:sp>
      <p:sp>
        <p:nvSpPr>
          <p:cNvPr id="22" name="TextBox 21"/>
          <p:cNvSpPr txBox="1">
            <a:spLocks noChangeArrowheads="1"/>
          </p:cNvSpPr>
          <p:nvPr userDrawn="1"/>
        </p:nvSpPr>
        <p:spPr bwMode="auto">
          <a:xfrm>
            <a:off x="1713571" y="918432"/>
            <a:ext cx="4697412" cy="461962"/>
          </a:xfrm>
          <a:prstGeom prst="rect">
            <a:avLst/>
          </a:prstGeom>
          <a:solidFill>
            <a:schemeClr val="bg1"/>
          </a:solidFill>
          <a:ln>
            <a:noFill/>
          </a:ln>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1" hangingPunct="1">
              <a:defRPr/>
            </a:pPr>
            <a:r>
              <a:rPr lang="en-US" altLang="zh-CN" sz="2400" dirty="0" smtClean="0">
                <a:latin typeface="Times New Roman" pitchFamily="18" charset="0"/>
                <a:cs typeface="Times New Roman" pitchFamily="18" charset="0"/>
              </a:rPr>
              <a:t>Transportation Management </a:t>
            </a:r>
            <a:r>
              <a:rPr lang="en-US" altLang="zh-CN" sz="2400" dirty="0" smtClean="0">
                <a:latin typeface="Times New Roman" pitchFamily="18" charset="0"/>
                <a:cs typeface="Times New Roman" pitchFamily="18" charset="0"/>
              </a:rPr>
              <a:t>College</a:t>
            </a:r>
            <a:endParaRPr lang="zh-CN" altLang="en-US" sz="2400" dirty="0" smtClean="0"/>
          </a:p>
        </p:txBody>
      </p:sp>
    </p:spTree>
    <p:extLst>
      <p:ext uri="{BB962C8B-B14F-4D97-AF65-F5344CB8AC3E}">
        <p14:creationId xmlns:p14="http://schemas.microsoft.com/office/powerpoint/2010/main" val="4141154116"/>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2016/12/27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43606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2016/12/27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4160241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2016/12/27</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99008267"/>
      </p:ext>
    </p:extLst>
  </p:cSld>
  <p:clrMap bg1="lt1" tx1="dk1" bg2="lt2" tx2="dk2" accent1="accent1" accent2="accent2" accent3="accent3" accent4="accent4" accent5="accent5" accent6="accent6" hlink="hlink" folHlink="folHlink"/>
  <p:sldLayoutIdLst>
    <p:sldLayoutId id="2147483674"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4.emf"/><Relationship Id="rId1" Type="http://schemas.openxmlformats.org/officeDocument/2006/relationships/vmlDrawing" Target="../drawings/vmlDrawing1.vml"/><Relationship Id="rId2"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5.emf"/><Relationship Id="rId1" Type="http://schemas.openxmlformats.org/officeDocument/2006/relationships/vmlDrawing" Target="../drawings/vmlDrawing2.vml"/><Relationship Id="rId2"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6.emf"/><Relationship Id="rId1" Type="http://schemas.openxmlformats.org/officeDocument/2006/relationships/vmlDrawing" Target="../drawings/vmlDrawing3.vml"/><Relationship Id="rId2"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4.bin"/><Relationship Id="rId4" Type="http://schemas.openxmlformats.org/officeDocument/2006/relationships/image" Target="../media/image7.emf"/><Relationship Id="rId1" Type="http://schemas.openxmlformats.org/officeDocument/2006/relationships/vmlDrawing" Target="../drawings/vmlDrawing4.vml"/><Relationship Id="rId2"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5.bin"/><Relationship Id="rId4" Type="http://schemas.openxmlformats.org/officeDocument/2006/relationships/image" Target="../media/image9.emf"/><Relationship Id="rId1" Type="http://schemas.openxmlformats.org/officeDocument/2006/relationships/vmlDrawing" Target="../drawings/vmlDrawing5.vml"/><Relationship Id="rId2"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9"/>
          <p:cNvSpPr txBox="1"/>
          <p:nvPr/>
        </p:nvSpPr>
        <p:spPr>
          <a:xfrm>
            <a:off x="5916706" y="4355419"/>
            <a:ext cx="2756647" cy="830997"/>
          </a:xfrm>
          <a:prstGeom prst="rect">
            <a:avLst/>
          </a:prstGeom>
          <a:noFill/>
        </p:spPr>
        <p:txBody>
          <a:bodyPr wrap="square" rtlCol="0">
            <a:spAutoFit/>
          </a:bodyPr>
          <a:lstStyle/>
          <a:p>
            <a:r>
              <a:rPr lang="zh-CN" altLang="en-US" sz="2000" dirty="0" smtClean="0">
                <a:solidFill>
                  <a:prstClr val="black">
                    <a:lumMod val="65000"/>
                    <a:lumOff val="35000"/>
                  </a:prstClr>
                </a:solidFill>
              </a:rPr>
              <a:t>答辩人：</a:t>
            </a:r>
            <a:r>
              <a:rPr lang="zh-CN" altLang="en-US" sz="2000" dirty="0" smtClean="0">
                <a:solidFill>
                  <a:prstClr val="black">
                    <a:lumMod val="65000"/>
                    <a:lumOff val="35000"/>
                  </a:prstClr>
                </a:solidFill>
              </a:rPr>
              <a:t>曹立禄</a:t>
            </a:r>
          </a:p>
          <a:p>
            <a:endParaRPr lang="en-US" altLang="zh-CN" sz="800" dirty="0" smtClean="0">
              <a:solidFill>
                <a:prstClr val="black">
                  <a:lumMod val="65000"/>
                  <a:lumOff val="35000"/>
                </a:prstClr>
              </a:solidFill>
            </a:endParaRPr>
          </a:p>
          <a:p>
            <a:r>
              <a:rPr lang="zh-CN" altLang="en-US" sz="2000" dirty="0" smtClean="0">
                <a:solidFill>
                  <a:prstClr val="black">
                    <a:lumMod val="65000"/>
                    <a:lumOff val="35000"/>
                  </a:prstClr>
                </a:solidFill>
              </a:rPr>
              <a:t>导  师 ：</a:t>
            </a:r>
            <a:r>
              <a:rPr lang="zh-CN" altLang="en-US" sz="2000" dirty="0" smtClean="0">
                <a:solidFill>
                  <a:prstClr val="black">
                    <a:lumMod val="65000"/>
                    <a:lumOff val="35000"/>
                  </a:prstClr>
                </a:solidFill>
              </a:rPr>
              <a:t>薛大伸教授</a:t>
            </a:r>
            <a:endParaRPr lang="zh-CN" altLang="en-US" sz="2000" dirty="0">
              <a:solidFill>
                <a:prstClr val="black">
                  <a:lumMod val="65000"/>
                  <a:lumOff val="35000"/>
                </a:prstClr>
              </a:solidFill>
            </a:endParaRPr>
          </a:p>
        </p:txBody>
      </p:sp>
      <p:sp>
        <p:nvSpPr>
          <p:cNvPr id="3" name="文本框 7"/>
          <p:cNvSpPr txBox="1"/>
          <p:nvPr/>
        </p:nvSpPr>
        <p:spPr>
          <a:xfrm>
            <a:off x="461162" y="2832269"/>
            <a:ext cx="8356149" cy="584775"/>
          </a:xfrm>
          <a:prstGeom prst="rect">
            <a:avLst/>
          </a:prstGeom>
          <a:noFill/>
        </p:spPr>
        <p:txBody>
          <a:bodyPr wrap="square" rtlCol="0">
            <a:spAutoFit/>
          </a:bodyPr>
          <a:lstStyle/>
          <a:p>
            <a:pPr algn="ctr"/>
            <a:r>
              <a:rPr lang="zh-CN" altLang="en-US" sz="3200" b="1" dirty="0">
                <a:solidFill>
                  <a:schemeClr val="accent2"/>
                </a:solidFill>
              </a:rPr>
              <a:t>基于</a:t>
            </a:r>
            <a:r>
              <a:rPr lang="en-US" altLang="zh-CN" sz="3200" b="1" dirty="0">
                <a:solidFill>
                  <a:schemeClr val="accent2"/>
                </a:solidFill>
              </a:rPr>
              <a:t>Hadoop</a:t>
            </a:r>
            <a:r>
              <a:rPr lang="zh-CN" altLang="en-US" sz="3200" b="1" dirty="0">
                <a:solidFill>
                  <a:schemeClr val="accent2"/>
                </a:solidFill>
              </a:rPr>
              <a:t>的遗传算法在</a:t>
            </a:r>
            <a:r>
              <a:rPr lang="en-US" altLang="zh-CN" sz="3200" b="1" dirty="0">
                <a:solidFill>
                  <a:schemeClr val="accent2"/>
                </a:solidFill>
              </a:rPr>
              <a:t>TSP</a:t>
            </a:r>
            <a:r>
              <a:rPr lang="zh-CN" altLang="en-US" sz="3200" b="1" dirty="0">
                <a:solidFill>
                  <a:schemeClr val="accent2"/>
                </a:solidFill>
              </a:rPr>
              <a:t>中的</a:t>
            </a:r>
            <a:r>
              <a:rPr lang="zh-CN" altLang="en-US" sz="3200" b="1" dirty="0" smtClean="0">
                <a:solidFill>
                  <a:schemeClr val="accent2"/>
                </a:solidFill>
              </a:rPr>
              <a:t>研究</a:t>
            </a:r>
            <a:endParaRPr lang="zh-CN" altLang="en-US" sz="3200" b="1" dirty="0">
              <a:solidFill>
                <a:schemeClr val="accent2"/>
              </a:solidFill>
            </a:endParaRPr>
          </a:p>
        </p:txBody>
      </p:sp>
      <p:sp>
        <p:nvSpPr>
          <p:cNvPr id="4" name="文本框 8"/>
          <p:cNvSpPr txBox="1"/>
          <p:nvPr/>
        </p:nvSpPr>
        <p:spPr>
          <a:xfrm>
            <a:off x="1637020" y="3486121"/>
            <a:ext cx="6004431" cy="400110"/>
          </a:xfrm>
          <a:prstGeom prst="rect">
            <a:avLst/>
          </a:prstGeom>
          <a:noFill/>
        </p:spPr>
        <p:txBody>
          <a:bodyPr wrap="square" rtlCol="0">
            <a:spAutoFit/>
          </a:bodyPr>
          <a:lstStyle/>
          <a:p>
            <a:pPr algn="ctr"/>
            <a:r>
              <a:rPr lang="en-US" altLang="zh-CN" sz="2000" dirty="0" smtClean="0">
                <a:solidFill>
                  <a:prstClr val="black">
                    <a:lumMod val="65000"/>
                    <a:lumOff val="35000"/>
                  </a:prstClr>
                </a:solidFill>
              </a:rPr>
              <a:t>2016</a:t>
            </a:r>
            <a:r>
              <a:rPr lang="zh-CN" altLang="en-US" sz="2000" dirty="0" smtClean="0">
                <a:solidFill>
                  <a:prstClr val="black">
                    <a:lumMod val="65000"/>
                    <a:lumOff val="35000"/>
                  </a:prstClr>
                </a:solidFill>
              </a:rPr>
              <a:t>年</a:t>
            </a:r>
            <a:r>
              <a:rPr lang="en-US" altLang="zh-CN" sz="2000" dirty="0" smtClean="0">
                <a:solidFill>
                  <a:prstClr val="black">
                    <a:lumMod val="65000"/>
                    <a:lumOff val="35000"/>
                  </a:prstClr>
                </a:solidFill>
              </a:rPr>
              <a:t>12</a:t>
            </a:r>
            <a:r>
              <a:rPr lang="zh-CN" altLang="en-US" sz="2000" dirty="0" smtClean="0">
                <a:solidFill>
                  <a:prstClr val="black">
                    <a:lumMod val="65000"/>
                    <a:lumOff val="35000"/>
                  </a:prstClr>
                </a:solidFill>
              </a:rPr>
              <a:t>月</a:t>
            </a:r>
            <a:endParaRPr lang="zh-CN" altLang="zh-CN" sz="2000" dirty="0">
              <a:solidFill>
                <a:prstClr val="black">
                  <a:lumMod val="65000"/>
                  <a:lumOff val="35000"/>
                </a:prstClr>
              </a:solidFill>
            </a:endParaRPr>
          </a:p>
        </p:txBody>
      </p:sp>
    </p:spTree>
    <p:extLst>
      <p:ext uri="{BB962C8B-B14F-4D97-AF65-F5344CB8AC3E}">
        <p14:creationId xmlns:p14="http://schemas.microsoft.com/office/powerpoint/2010/main" val="5132123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dirty="0" smtClean="0"/>
              <a:t>E-</a:t>
            </a:r>
            <a:r>
              <a:rPr lang="en-US" altLang="zh-CN" dirty="0" err="1" smtClean="0"/>
              <a:t>MapReduce</a:t>
            </a:r>
            <a:r>
              <a:rPr lang="zh-CN" altLang="en-US" dirty="0" smtClean="0"/>
              <a:t>平台</a:t>
            </a:r>
            <a:endParaRPr lang="zh-CN" altLang="en-US" dirty="0"/>
          </a:p>
        </p:txBody>
      </p:sp>
      <p:sp>
        <p:nvSpPr>
          <p:cNvPr id="10" name="矩形 9"/>
          <p:cNvSpPr/>
          <p:nvPr/>
        </p:nvSpPr>
        <p:spPr>
          <a:xfrm>
            <a:off x="365500" y="6358064"/>
            <a:ext cx="2703181" cy="338554"/>
          </a:xfrm>
          <a:prstGeom prst="rect">
            <a:avLst/>
          </a:prstGeom>
        </p:spPr>
        <p:txBody>
          <a:bodyPr wrap="square">
            <a:spAutoFit/>
          </a:bodyPr>
          <a:lstStyle/>
          <a:p>
            <a:r>
              <a:rPr lang="en-US" altLang="zh-CN" sz="1600" dirty="0" smtClean="0">
                <a:solidFill>
                  <a:schemeClr val="bg1">
                    <a:lumMod val="50000"/>
                  </a:schemeClr>
                </a:solidFill>
                <a:latin typeface="微软雅黑 Light" panose="020B0502040204020203" pitchFamily="34" charset="-122"/>
                <a:ea typeface="微软雅黑 Light" panose="020B0502040204020203" pitchFamily="34" charset="-122"/>
              </a:rPr>
              <a:t>--</a:t>
            </a:r>
            <a:r>
              <a:rPr lang="zh-CN" altLang="en-US" sz="1600" dirty="0" smtClean="0">
                <a:solidFill>
                  <a:schemeClr val="bg1">
                    <a:lumMod val="50000"/>
                  </a:schemeClr>
                </a:solidFill>
                <a:latin typeface="微软雅黑 Light" panose="020B0502040204020203" pitchFamily="34" charset="-122"/>
                <a:ea typeface="微软雅黑 Light" panose="020B0502040204020203" pitchFamily="34" charset="-122"/>
              </a:rPr>
              <a:t> </a:t>
            </a:r>
            <a:r>
              <a:rPr lang="zh-CN" altLang="en-US" sz="1600" dirty="0" smtClean="0">
                <a:solidFill>
                  <a:schemeClr val="bg1">
                    <a:lumMod val="50000"/>
                  </a:schemeClr>
                </a:solidFill>
                <a:latin typeface="微软雅黑 Light" panose="020B0502040204020203" pitchFamily="34" charset="-122"/>
                <a:ea typeface="微软雅黑 Light" panose="020B0502040204020203" pitchFamily="34" charset="-122"/>
              </a:rPr>
              <a:t>大连海事大学</a:t>
            </a:r>
            <a:endParaRPr lang="zh-CN" altLang="en-US" sz="1600" dirty="0">
              <a:solidFill>
                <a:schemeClr val="bg1">
                  <a:lumMod val="50000"/>
                </a:schemeClr>
              </a:solidFill>
              <a:latin typeface="微软雅黑 Light" panose="020B0502040204020203" pitchFamily="34" charset="-122"/>
              <a:ea typeface="微软雅黑 Light" panose="020B0502040204020203" pitchFamily="34" charset="-122"/>
              <a:cs typeface="Microsoft New Tai Lue" panose="020B0502040204020203" pitchFamily="34" charset="0"/>
            </a:endParaRPr>
          </a:p>
        </p:txBody>
      </p:sp>
      <p:sp>
        <p:nvSpPr>
          <p:cNvPr id="5" name="矩形 4"/>
          <p:cNvSpPr/>
          <p:nvPr/>
        </p:nvSpPr>
        <p:spPr>
          <a:xfrm>
            <a:off x="582656" y="1761849"/>
            <a:ext cx="7671658" cy="3046988"/>
          </a:xfrm>
          <a:prstGeom prst="rect">
            <a:avLst/>
          </a:prstGeom>
        </p:spPr>
        <p:txBody>
          <a:bodyPr wrap="square">
            <a:spAutoFit/>
          </a:bodyPr>
          <a:lstStyle/>
          <a:p>
            <a:pPr marL="609600" indent="-609600">
              <a:lnSpc>
                <a:spcPct val="150000"/>
              </a:lnSpc>
              <a:buFontTx/>
              <a:buAutoNum type="arabicPeriod"/>
            </a:pPr>
            <a:r>
              <a:rPr lang="en-US" altLang="zh-CN" sz="3200" b="1" dirty="0">
                <a:solidFill>
                  <a:schemeClr val="tx2"/>
                </a:solidFill>
                <a:latin typeface="楷体_GB2312" charset="0"/>
                <a:ea typeface="楷体_GB2312" charset="0"/>
              </a:rPr>
              <a:t>Hadoop</a:t>
            </a:r>
            <a:r>
              <a:rPr lang="zh-CN" altLang="en-US" sz="3200" b="1" dirty="0">
                <a:solidFill>
                  <a:schemeClr val="tx2"/>
                </a:solidFill>
                <a:latin typeface="楷体_GB2312" charset="0"/>
                <a:ea typeface="楷体_GB2312" charset="0"/>
              </a:rPr>
              <a:t>大数据</a:t>
            </a:r>
            <a:r>
              <a:rPr lang="zh-CN" altLang="en-US" sz="3200" b="1" dirty="0" smtClean="0">
                <a:solidFill>
                  <a:schemeClr val="tx2"/>
                </a:solidFill>
                <a:latin typeface="楷体_GB2312" charset="0"/>
                <a:ea typeface="楷体_GB2312" charset="0"/>
              </a:rPr>
              <a:t>平台</a:t>
            </a:r>
            <a:r>
              <a:rPr lang="zh-CN" altLang="en-US" sz="3200" b="1" dirty="0" smtClean="0">
                <a:solidFill>
                  <a:schemeClr val="tx2"/>
                </a:solidFill>
                <a:latin typeface="楷体_GB2312" charset="0"/>
                <a:ea typeface="楷体_GB2312" charset="0"/>
              </a:rPr>
              <a:t>生态圈</a:t>
            </a:r>
            <a:endParaRPr lang="zh-CN" altLang="en-US" sz="3200" b="1" dirty="0">
              <a:solidFill>
                <a:schemeClr val="tx2"/>
              </a:solidFill>
              <a:latin typeface="楷体_GB2312" charset="0"/>
              <a:ea typeface="楷体_GB2312" charset="0"/>
            </a:endParaRPr>
          </a:p>
          <a:p>
            <a:pPr marL="609600" indent="-609600">
              <a:lnSpc>
                <a:spcPct val="150000"/>
              </a:lnSpc>
              <a:buFontTx/>
              <a:buAutoNum type="arabicPeriod"/>
            </a:pPr>
            <a:r>
              <a:rPr lang="zh-CN" altLang="en-US" sz="3200" b="1" dirty="0" smtClean="0">
                <a:solidFill>
                  <a:schemeClr val="tx2"/>
                </a:solidFill>
                <a:latin typeface="楷体_GB2312" charset="0"/>
                <a:ea typeface="楷体_GB2312" charset="0"/>
              </a:rPr>
              <a:t>*******</a:t>
            </a:r>
            <a:r>
              <a:rPr lang="en-US" altLang="zh-CN" sz="3200" b="1" dirty="0" err="1" smtClean="0">
                <a:solidFill>
                  <a:schemeClr val="tx2"/>
                </a:solidFill>
                <a:latin typeface="楷体_GB2312" charset="0"/>
                <a:ea typeface="楷体_GB2312" charset="0"/>
              </a:rPr>
              <a:t>hdfs</a:t>
            </a:r>
            <a:endParaRPr lang="zh-CN" altLang="en-US" sz="3200" b="1" dirty="0" smtClean="0">
              <a:solidFill>
                <a:schemeClr val="tx2"/>
              </a:solidFill>
              <a:latin typeface="楷体_GB2312" charset="0"/>
              <a:ea typeface="楷体_GB2312" charset="0"/>
            </a:endParaRPr>
          </a:p>
          <a:p>
            <a:pPr marL="609600" indent="-609600">
              <a:lnSpc>
                <a:spcPct val="150000"/>
              </a:lnSpc>
              <a:buFontTx/>
              <a:buAutoNum type="arabicPeriod"/>
            </a:pPr>
            <a:r>
              <a:rPr lang="zh-CN" altLang="en-US" sz="3200" b="1" dirty="0" smtClean="0">
                <a:solidFill>
                  <a:schemeClr val="tx2"/>
                </a:solidFill>
                <a:latin typeface="楷体_GB2312" charset="0"/>
                <a:ea typeface="楷体_GB2312" charset="0"/>
              </a:rPr>
              <a:t>并行分析框架</a:t>
            </a:r>
            <a:r>
              <a:rPr lang="en-US" altLang="zh-CN" sz="3200" b="1" dirty="0" err="1" smtClean="0">
                <a:solidFill>
                  <a:schemeClr val="tx2"/>
                </a:solidFill>
                <a:latin typeface="楷体_GB2312" charset="0"/>
                <a:ea typeface="楷体_GB2312" charset="0"/>
              </a:rPr>
              <a:t>MapReduce</a:t>
            </a:r>
            <a:endParaRPr lang="zh-CN" altLang="en-US" sz="3200" b="1" dirty="0" smtClean="0">
              <a:solidFill>
                <a:schemeClr val="tx2"/>
              </a:solidFill>
              <a:latin typeface="楷体_GB2312" charset="0"/>
              <a:ea typeface="楷体_GB2312" charset="0"/>
            </a:endParaRPr>
          </a:p>
          <a:p>
            <a:pPr marL="609600" indent="-609600">
              <a:lnSpc>
                <a:spcPct val="150000"/>
              </a:lnSpc>
              <a:buFontTx/>
              <a:buAutoNum type="arabicPeriod"/>
            </a:pPr>
            <a:r>
              <a:rPr lang="zh-CN" altLang="en-US" sz="3200" b="1" dirty="0" smtClean="0">
                <a:solidFill>
                  <a:schemeClr val="tx2"/>
                </a:solidFill>
                <a:latin typeface="楷体_GB2312" charset="0"/>
                <a:ea typeface="楷体_GB2312" charset="0"/>
              </a:rPr>
              <a:t>资源调度框架</a:t>
            </a:r>
            <a:r>
              <a:rPr lang="en-US" altLang="zh-CN" sz="3200" b="1" dirty="0" smtClean="0">
                <a:solidFill>
                  <a:schemeClr val="tx2"/>
                </a:solidFill>
                <a:latin typeface="楷体_GB2312" charset="0"/>
                <a:ea typeface="楷体_GB2312" charset="0"/>
              </a:rPr>
              <a:t>yarn</a:t>
            </a:r>
            <a:endParaRPr lang="zh-CN" altLang="en-US" sz="3200" b="1" dirty="0">
              <a:solidFill>
                <a:schemeClr val="tx2"/>
              </a:solidFill>
              <a:latin typeface="楷体_GB2312" charset="0"/>
              <a:ea typeface="楷体_GB2312" charset="0"/>
            </a:endParaRPr>
          </a:p>
        </p:txBody>
      </p:sp>
    </p:spTree>
    <p:extLst>
      <p:ext uri="{BB962C8B-B14F-4D97-AF65-F5344CB8AC3E}">
        <p14:creationId xmlns:p14="http://schemas.microsoft.com/office/powerpoint/2010/main" val="10902070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smtClean="0"/>
              <a:t>遗传算法的天然并行性</a:t>
            </a:r>
            <a:endParaRPr lang="zh-CN" altLang="en-US" dirty="0"/>
          </a:p>
        </p:txBody>
      </p:sp>
      <p:sp>
        <p:nvSpPr>
          <p:cNvPr id="10" name="矩形 9"/>
          <p:cNvSpPr/>
          <p:nvPr/>
        </p:nvSpPr>
        <p:spPr>
          <a:xfrm>
            <a:off x="365500" y="6358064"/>
            <a:ext cx="2703181" cy="338554"/>
          </a:xfrm>
          <a:prstGeom prst="rect">
            <a:avLst/>
          </a:prstGeom>
        </p:spPr>
        <p:txBody>
          <a:bodyPr wrap="square">
            <a:spAutoFit/>
          </a:bodyPr>
          <a:lstStyle/>
          <a:p>
            <a:r>
              <a:rPr lang="en-US" altLang="zh-CN" sz="1600" dirty="0" smtClean="0">
                <a:solidFill>
                  <a:schemeClr val="bg1">
                    <a:lumMod val="50000"/>
                  </a:schemeClr>
                </a:solidFill>
                <a:latin typeface="微软雅黑 Light" panose="020B0502040204020203" pitchFamily="34" charset="-122"/>
                <a:ea typeface="微软雅黑 Light" panose="020B0502040204020203" pitchFamily="34" charset="-122"/>
              </a:rPr>
              <a:t>--</a:t>
            </a:r>
            <a:r>
              <a:rPr lang="zh-CN" altLang="en-US" sz="1600" dirty="0" smtClean="0">
                <a:solidFill>
                  <a:schemeClr val="bg1">
                    <a:lumMod val="50000"/>
                  </a:schemeClr>
                </a:solidFill>
                <a:latin typeface="微软雅黑 Light" panose="020B0502040204020203" pitchFamily="34" charset="-122"/>
                <a:ea typeface="微软雅黑 Light" panose="020B0502040204020203" pitchFamily="34" charset="-122"/>
              </a:rPr>
              <a:t> </a:t>
            </a:r>
            <a:r>
              <a:rPr lang="zh-CN" altLang="en-US" sz="1600" dirty="0" smtClean="0">
                <a:solidFill>
                  <a:schemeClr val="bg1">
                    <a:lumMod val="50000"/>
                  </a:schemeClr>
                </a:solidFill>
                <a:latin typeface="微软雅黑 Light" panose="020B0502040204020203" pitchFamily="34" charset="-122"/>
                <a:ea typeface="微软雅黑 Light" panose="020B0502040204020203" pitchFamily="34" charset="-122"/>
              </a:rPr>
              <a:t>大连海事大学</a:t>
            </a:r>
            <a:endParaRPr lang="zh-CN" altLang="en-US" sz="1600" dirty="0">
              <a:solidFill>
                <a:schemeClr val="bg1">
                  <a:lumMod val="50000"/>
                </a:schemeClr>
              </a:solidFill>
              <a:latin typeface="微软雅黑 Light" panose="020B0502040204020203" pitchFamily="34" charset="-122"/>
              <a:ea typeface="微软雅黑 Light" panose="020B0502040204020203" pitchFamily="34" charset="-122"/>
              <a:cs typeface="Microsoft New Tai Lue" panose="020B0502040204020203" pitchFamily="34" charset="0"/>
            </a:endParaRPr>
          </a:p>
        </p:txBody>
      </p:sp>
      <p:sp>
        <p:nvSpPr>
          <p:cNvPr id="5" name="矩形 4"/>
          <p:cNvSpPr/>
          <p:nvPr/>
        </p:nvSpPr>
        <p:spPr>
          <a:xfrm>
            <a:off x="582656" y="1761849"/>
            <a:ext cx="7671658" cy="3046988"/>
          </a:xfrm>
          <a:prstGeom prst="rect">
            <a:avLst/>
          </a:prstGeom>
        </p:spPr>
        <p:txBody>
          <a:bodyPr wrap="square">
            <a:spAutoFit/>
          </a:bodyPr>
          <a:lstStyle/>
          <a:p>
            <a:pPr marL="609600" indent="-609600">
              <a:lnSpc>
                <a:spcPct val="150000"/>
              </a:lnSpc>
              <a:buFontTx/>
              <a:buAutoNum type="arabicPeriod"/>
            </a:pPr>
            <a:r>
              <a:rPr lang="zh-CN" altLang="en-US" sz="3200" b="1" dirty="0" smtClean="0">
                <a:solidFill>
                  <a:schemeClr val="tx2"/>
                </a:solidFill>
                <a:latin typeface="楷体_GB2312" charset="0"/>
                <a:ea typeface="楷体_GB2312" charset="0"/>
              </a:rPr>
              <a:t>个体适应度计算的并行性</a:t>
            </a:r>
            <a:endParaRPr lang="zh-CN" altLang="en-US" sz="3200" b="1" dirty="0">
              <a:solidFill>
                <a:schemeClr val="tx2"/>
              </a:solidFill>
              <a:latin typeface="楷体_GB2312" charset="0"/>
              <a:ea typeface="楷体_GB2312" charset="0"/>
            </a:endParaRPr>
          </a:p>
          <a:p>
            <a:pPr marL="609600" indent="-609600">
              <a:lnSpc>
                <a:spcPct val="150000"/>
              </a:lnSpc>
              <a:buFontTx/>
              <a:buAutoNum type="arabicPeriod"/>
            </a:pPr>
            <a:r>
              <a:rPr lang="zh-CN" altLang="en-US" sz="3200" b="1" dirty="0" smtClean="0">
                <a:solidFill>
                  <a:schemeClr val="tx2"/>
                </a:solidFill>
                <a:latin typeface="楷体_GB2312" charset="0"/>
                <a:ea typeface="楷体_GB2312" charset="0"/>
              </a:rPr>
              <a:t>整个群体中个体适应度评价的并行性</a:t>
            </a:r>
          </a:p>
          <a:p>
            <a:pPr marL="609600" indent="-609600">
              <a:lnSpc>
                <a:spcPct val="150000"/>
              </a:lnSpc>
              <a:buFontTx/>
              <a:buAutoNum type="arabicPeriod"/>
            </a:pPr>
            <a:r>
              <a:rPr lang="zh-CN" altLang="en-US" sz="3200" b="1" dirty="0" smtClean="0">
                <a:solidFill>
                  <a:schemeClr val="tx2"/>
                </a:solidFill>
                <a:latin typeface="楷体_GB2312" charset="0"/>
                <a:ea typeface="楷体_GB2312" charset="0"/>
              </a:rPr>
              <a:t>子代群体产生过程的并行性</a:t>
            </a:r>
          </a:p>
          <a:p>
            <a:pPr marL="609600" indent="-609600">
              <a:lnSpc>
                <a:spcPct val="150000"/>
              </a:lnSpc>
              <a:buFontTx/>
              <a:buAutoNum type="arabicPeriod"/>
            </a:pPr>
            <a:r>
              <a:rPr lang="zh-CN" altLang="en-US" sz="3200" b="1" dirty="0" smtClean="0">
                <a:solidFill>
                  <a:schemeClr val="tx2"/>
                </a:solidFill>
                <a:latin typeface="楷体_GB2312" charset="0"/>
                <a:ea typeface="楷体_GB2312" charset="0"/>
              </a:rPr>
              <a:t>基于群体分组的并行性</a:t>
            </a:r>
            <a:endParaRPr lang="zh-CN" altLang="en-US" sz="3200" b="1" dirty="0">
              <a:solidFill>
                <a:schemeClr val="tx2"/>
              </a:solidFill>
              <a:latin typeface="楷体_GB2312" charset="0"/>
              <a:ea typeface="楷体_GB2312" charset="0"/>
            </a:endParaRPr>
          </a:p>
        </p:txBody>
      </p:sp>
    </p:spTree>
    <p:extLst>
      <p:ext uri="{BB962C8B-B14F-4D97-AF65-F5344CB8AC3E}">
        <p14:creationId xmlns:p14="http://schemas.microsoft.com/office/powerpoint/2010/main" val="1806012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传统并行遗传算法模型</a:t>
            </a:r>
            <a:endParaRPr lang="zh-CN" altLang="en-US" dirty="0"/>
          </a:p>
        </p:txBody>
      </p:sp>
      <p:sp>
        <p:nvSpPr>
          <p:cNvPr id="5" name="六边形 4"/>
          <p:cNvSpPr>
            <a:spLocks noChangeAspect="1"/>
          </p:cNvSpPr>
          <p:nvPr/>
        </p:nvSpPr>
        <p:spPr>
          <a:xfrm rot="5400000">
            <a:off x="915067" y="1599310"/>
            <a:ext cx="720000" cy="620690"/>
          </a:xfrm>
          <a:prstGeom prst="hexagon">
            <a:avLst>
              <a:gd name="adj" fmla="val 30669"/>
              <a:gd name="vf" fmla="val 115470"/>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altLang="zh-CN" sz="2800" dirty="0" smtClean="0">
                <a:solidFill>
                  <a:prstClr val="white"/>
                </a:solidFill>
              </a:rPr>
              <a:t>1</a:t>
            </a:r>
            <a:endParaRPr lang="zh-CN" altLang="en-US" sz="2800" dirty="0">
              <a:solidFill>
                <a:prstClr val="white"/>
              </a:solidFill>
            </a:endParaRPr>
          </a:p>
        </p:txBody>
      </p:sp>
      <p:sp>
        <p:nvSpPr>
          <p:cNvPr id="6" name="六边形 5"/>
          <p:cNvSpPr>
            <a:spLocks noChangeAspect="1"/>
          </p:cNvSpPr>
          <p:nvPr/>
        </p:nvSpPr>
        <p:spPr>
          <a:xfrm rot="5400000">
            <a:off x="915067" y="2711988"/>
            <a:ext cx="720000" cy="620690"/>
          </a:xfrm>
          <a:prstGeom prst="hexagon">
            <a:avLst>
              <a:gd name="adj" fmla="val 30669"/>
              <a:gd name="vf" fmla="val 115470"/>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altLang="zh-CN" sz="2800" dirty="0" smtClean="0">
                <a:solidFill>
                  <a:schemeClr val="accent2"/>
                </a:solidFill>
              </a:rPr>
              <a:t>2</a:t>
            </a:r>
            <a:endParaRPr lang="zh-CN" altLang="en-US" sz="2800" dirty="0">
              <a:solidFill>
                <a:schemeClr val="accent2"/>
              </a:solidFill>
            </a:endParaRPr>
          </a:p>
        </p:txBody>
      </p:sp>
      <p:sp>
        <p:nvSpPr>
          <p:cNvPr id="7" name="矩形 6"/>
          <p:cNvSpPr/>
          <p:nvPr/>
        </p:nvSpPr>
        <p:spPr>
          <a:xfrm>
            <a:off x="1672496" y="1648045"/>
            <a:ext cx="6642031" cy="523220"/>
          </a:xfrm>
          <a:prstGeom prst="rect">
            <a:avLst/>
          </a:prstGeom>
        </p:spPr>
        <p:txBody>
          <a:bodyPr wrap="square">
            <a:spAutoFit/>
          </a:bodyPr>
          <a:lstStyle/>
          <a:p>
            <a:pPr algn="just"/>
            <a:r>
              <a:rPr lang="zh-CN" altLang="en-US" sz="2800" dirty="0" smtClean="0">
                <a:latin typeface="+mn-ea"/>
              </a:rPr>
              <a:t>全局</a:t>
            </a:r>
            <a:r>
              <a:rPr lang="en-US" altLang="zh-CN" sz="2800" dirty="0" smtClean="0">
                <a:latin typeface="+mn-ea"/>
              </a:rPr>
              <a:t>PGA</a:t>
            </a:r>
            <a:r>
              <a:rPr lang="zh-CN" altLang="en-US" sz="2800" dirty="0" smtClean="0">
                <a:latin typeface="+mn-ea"/>
              </a:rPr>
              <a:t>模型</a:t>
            </a:r>
            <a:endParaRPr lang="zh-CN" altLang="en-US" sz="2800" dirty="0" smtClean="0">
              <a:latin typeface="+mn-ea"/>
            </a:endParaRPr>
          </a:p>
        </p:txBody>
      </p:sp>
      <p:sp>
        <p:nvSpPr>
          <p:cNvPr id="8" name="矩形 7"/>
          <p:cNvSpPr/>
          <p:nvPr/>
        </p:nvSpPr>
        <p:spPr>
          <a:xfrm>
            <a:off x="1672495" y="2760723"/>
            <a:ext cx="6642032" cy="523220"/>
          </a:xfrm>
          <a:prstGeom prst="rect">
            <a:avLst/>
          </a:prstGeom>
        </p:spPr>
        <p:txBody>
          <a:bodyPr wrap="square">
            <a:spAutoFit/>
          </a:bodyPr>
          <a:lstStyle/>
          <a:p>
            <a:pPr algn="just"/>
            <a:r>
              <a:rPr lang="zh-CN" altLang="en-US" sz="2800" dirty="0" smtClean="0">
                <a:latin typeface="+mn-ea"/>
              </a:rPr>
              <a:t>细粒度</a:t>
            </a:r>
            <a:r>
              <a:rPr lang="en-US" altLang="zh-CN" sz="2800" dirty="0" smtClean="0">
                <a:latin typeface="+mn-ea"/>
              </a:rPr>
              <a:t>PGA</a:t>
            </a:r>
            <a:r>
              <a:rPr lang="zh-CN" altLang="en-US" sz="2800" dirty="0" smtClean="0">
                <a:latin typeface="+mn-ea"/>
              </a:rPr>
              <a:t>模型</a:t>
            </a:r>
            <a:endParaRPr lang="zh-CN" altLang="en-US" sz="2800" dirty="0" smtClean="0">
              <a:latin typeface="+mn-ea"/>
            </a:endParaRPr>
          </a:p>
        </p:txBody>
      </p:sp>
      <p:sp>
        <p:nvSpPr>
          <p:cNvPr id="9" name="六边形 8"/>
          <p:cNvSpPr>
            <a:spLocks noChangeAspect="1"/>
          </p:cNvSpPr>
          <p:nvPr/>
        </p:nvSpPr>
        <p:spPr>
          <a:xfrm rot="5400000">
            <a:off x="915067" y="3824666"/>
            <a:ext cx="720000" cy="620690"/>
          </a:xfrm>
          <a:prstGeom prst="hexagon">
            <a:avLst>
              <a:gd name="adj" fmla="val 30669"/>
              <a:gd name="vf" fmla="val 115470"/>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altLang="zh-CN" sz="2800" dirty="0" smtClean="0">
                <a:solidFill>
                  <a:schemeClr val="accent2"/>
                </a:solidFill>
              </a:rPr>
              <a:t>3</a:t>
            </a:r>
            <a:endParaRPr lang="zh-CN" altLang="en-US" sz="2800" dirty="0">
              <a:solidFill>
                <a:schemeClr val="accent2"/>
              </a:solidFill>
            </a:endParaRPr>
          </a:p>
        </p:txBody>
      </p:sp>
      <p:sp>
        <p:nvSpPr>
          <p:cNvPr id="10" name="矩形 9"/>
          <p:cNvSpPr/>
          <p:nvPr/>
        </p:nvSpPr>
        <p:spPr>
          <a:xfrm>
            <a:off x="1672495" y="3873401"/>
            <a:ext cx="6642032" cy="523220"/>
          </a:xfrm>
          <a:prstGeom prst="rect">
            <a:avLst/>
          </a:prstGeom>
        </p:spPr>
        <p:txBody>
          <a:bodyPr wrap="square">
            <a:spAutoFit/>
          </a:bodyPr>
          <a:lstStyle/>
          <a:p>
            <a:pPr algn="just"/>
            <a:r>
              <a:rPr lang="zh-CN" altLang="en-US" sz="2800" smtClean="0">
                <a:latin typeface="+mn-ea"/>
              </a:rPr>
              <a:t>粗粒度</a:t>
            </a:r>
            <a:r>
              <a:rPr lang="en-US" altLang="zh-CN" sz="2800" dirty="0" smtClean="0">
                <a:latin typeface="+mn-ea"/>
              </a:rPr>
              <a:t>PGA</a:t>
            </a:r>
            <a:r>
              <a:rPr lang="zh-CN" altLang="en-US" sz="2800" dirty="0" smtClean="0">
                <a:latin typeface="+mn-ea"/>
              </a:rPr>
              <a:t>模型</a:t>
            </a:r>
            <a:endParaRPr lang="zh-CN" altLang="en-US" sz="2800" dirty="0" smtClean="0">
              <a:latin typeface="+mn-ea"/>
            </a:endParaRPr>
          </a:p>
        </p:txBody>
      </p:sp>
      <p:sp>
        <p:nvSpPr>
          <p:cNvPr id="11" name="六边形 8"/>
          <p:cNvSpPr>
            <a:spLocks noChangeAspect="1"/>
          </p:cNvSpPr>
          <p:nvPr/>
        </p:nvSpPr>
        <p:spPr>
          <a:xfrm rot="5400000">
            <a:off x="915067" y="4946372"/>
            <a:ext cx="720000" cy="620690"/>
          </a:xfrm>
          <a:prstGeom prst="hexagon">
            <a:avLst>
              <a:gd name="adj" fmla="val 30669"/>
              <a:gd name="vf" fmla="val 115470"/>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altLang="zh-CN" sz="2800" dirty="0">
                <a:solidFill>
                  <a:schemeClr val="accent2"/>
                </a:solidFill>
              </a:rPr>
              <a:t>4</a:t>
            </a:r>
            <a:endParaRPr lang="zh-CN" altLang="en-US" sz="2800" dirty="0">
              <a:solidFill>
                <a:schemeClr val="accent2"/>
              </a:solidFill>
            </a:endParaRPr>
          </a:p>
        </p:txBody>
      </p:sp>
      <p:sp>
        <p:nvSpPr>
          <p:cNvPr id="12" name="矩形 9"/>
          <p:cNvSpPr/>
          <p:nvPr/>
        </p:nvSpPr>
        <p:spPr>
          <a:xfrm>
            <a:off x="1672495" y="4995107"/>
            <a:ext cx="6642032" cy="523220"/>
          </a:xfrm>
          <a:prstGeom prst="rect">
            <a:avLst/>
          </a:prstGeom>
        </p:spPr>
        <p:txBody>
          <a:bodyPr wrap="square">
            <a:spAutoFit/>
          </a:bodyPr>
          <a:lstStyle/>
          <a:p>
            <a:pPr algn="just"/>
            <a:r>
              <a:rPr lang="zh-CN" altLang="en-US" sz="2800" dirty="0" smtClean="0">
                <a:latin typeface="+mn-ea"/>
              </a:rPr>
              <a:t>混合</a:t>
            </a:r>
            <a:r>
              <a:rPr lang="en-US" altLang="zh-CN" sz="2800" dirty="0" smtClean="0">
                <a:latin typeface="+mn-ea"/>
              </a:rPr>
              <a:t>PGA</a:t>
            </a:r>
            <a:r>
              <a:rPr lang="zh-CN" altLang="en-US" sz="2800" dirty="0" smtClean="0">
                <a:latin typeface="+mn-ea"/>
              </a:rPr>
              <a:t>模型</a:t>
            </a:r>
            <a:endParaRPr lang="zh-CN" altLang="en-US" sz="2800" dirty="0" smtClean="0">
              <a:latin typeface="+mn-ea"/>
            </a:endParaRPr>
          </a:p>
        </p:txBody>
      </p:sp>
    </p:spTree>
    <p:extLst>
      <p:ext uri="{BB962C8B-B14F-4D97-AF65-F5344CB8AC3E}">
        <p14:creationId xmlns:p14="http://schemas.microsoft.com/office/powerpoint/2010/main" val="13385876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传统方案的不足</a:t>
            </a:r>
            <a:endParaRPr lang="zh-CN" altLang="en-US" b="0" dirty="0"/>
          </a:p>
        </p:txBody>
      </p:sp>
      <p:sp>
        <p:nvSpPr>
          <p:cNvPr id="3" name="矩形 2"/>
          <p:cNvSpPr/>
          <p:nvPr/>
        </p:nvSpPr>
        <p:spPr>
          <a:xfrm>
            <a:off x="647564" y="1959249"/>
            <a:ext cx="7848872" cy="1785104"/>
          </a:xfrm>
          <a:prstGeom prst="rect">
            <a:avLst/>
          </a:prstGeom>
        </p:spPr>
        <p:txBody>
          <a:bodyPr wrap="square">
            <a:spAutoFit/>
          </a:bodyPr>
          <a:lstStyle/>
          <a:p>
            <a:pPr indent="457200" algn="just"/>
            <a:r>
              <a:rPr lang="zh-CN" altLang="en-US" sz="2200" dirty="0" smtClean="0">
                <a:latin typeface="微软雅黑 Light" panose="020B0502040204020203" pitchFamily="34" charset="-122"/>
                <a:ea typeface="微软雅黑 Light" panose="020B0502040204020203" pitchFamily="34" charset="-122"/>
              </a:rPr>
              <a:t>没有足够的灵活性和扩展性</a:t>
            </a:r>
            <a:r>
              <a:rPr lang="zh-CN" altLang="en-US" sz="2200" dirty="0" smtClean="0">
                <a:latin typeface="微软雅黑 Light" panose="020B0502040204020203" pitchFamily="34" charset="-122"/>
                <a:ea typeface="微软雅黑 Light" panose="020B0502040204020203" pitchFamily="34" charset="-122"/>
              </a:rPr>
              <a:t>：</a:t>
            </a:r>
            <a:endParaRPr lang="en-US" altLang="zh-CN" sz="2200" dirty="0">
              <a:latin typeface="微软雅黑 Light" panose="020B0502040204020203" pitchFamily="34" charset="-122"/>
              <a:ea typeface="微软雅黑 Light" panose="020B0502040204020203" pitchFamily="34" charset="-122"/>
            </a:endParaRPr>
          </a:p>
          <a:p>
            <a:pPr indent="457200" algn="just"/>
            <a:r>
              <a:rPr lang="zh-CN" altLang="en-US" sz="2200" dirty="0" smtClean="0">
                <a:latin typeface="微软雅黑 Light" panose="020B0502040204020203" pitchFamily="34" charset="-122"/>
                <a:ea typeface="微软雅黑 Light" panose="020B0502040204020203" pitchFamily="34" charset="-122"/>
              </a:rPr>
              <a:t>传统的遗传算法解决方案在整个算法的灵活性以及扩展性上没有达到有效的统一，也就是说，传统的算法没有既能兼顾效率又能具有足够的灵活性</a:t>
            </a:r>
            <a:r>
              <a:rPr lang="zh-CN" altLang="en-US" sz="2200" dirty="0" smtClean="0">
                <a:latin typeface="微软雅黑 Light" panose="020B0502040204020203" pitchFamily="34" charset="-122"/>
                <a:ea typeface="微软雅黑 Light" panose="020B0502040204020203" pitchFamily="34" charset="-122"/>
              </a:rPr>
              <a:t>。</a:t>
            </a:r>
            <a:endParaRPr lang="en-US" altLang="zh-CN" sz="2200" dirty="0" smtClean="0">
              <a:latin typeface="微软雅黑 Light" panose="020B0502040204020203" pitchFamily="34" charset="-122"/>
              <a:ea typeface="微软雅黑 Light" panose="020B0502040204020203" pitchFamily="34" charset="-122"/>
            </a:endParaRPr>
          </a:p>
          <a:p>
            <a:pPr indent="457200" algn="just"/>
            <a:r>
              <a:rPr lang="zh-CN" altLang="en-US" sz="2200" dirty="0" smtClean="0">
                <a:solidFill>
                  <a:schemeClr val="accent2"/>
                </a:solidFill>
                <a:latin typeface="微软雅黑 Light" panose="020B0502040204020203" pitchFamily="34" charset="-122"/>
                <a:ea typeface="微软雅黑 Light" panose="020B0502040204020203" pitchFamily="34" charset="-122"/>
              </a:rPr>
              <a:t>所以</a:t>
            </a:r>
            <a:r>
              <a:rPr lang="zh-CN" altLang="en-US" sz="2200" dirty="0" smtClean="0">
                <a:solidFill>
                  <a:schemeClr val="accent2"/>
                </a:solidFill>
                <a:latin typeface="微软雅黑 Light" panose="020B0502040204020203" pitchFamily="34" charset="-122"/>
                <a:ea typeface="微软雅黑 Light" panose="020B0502040204020203" pitchFamily="34" charset="-122"/>
              </a:rPr>
              <a:t>，</a:t>
            </a:r>
            <a:r>
              <a:rPr lang="zh-CN" altLang="en-US" sz="2200" dirty="0" smtClean="0">
                <a:solidFill>
                  <a:schemeClr val="accent2"/>
                </a:solidFill>
                <a:latin typeface="微软雅黑 Light" panose="020B0502040204020203" pitchFamily="34" charset="-122"/>
                <a:ea typeface="微软雅黑 Light" panose="020B0502040204020203" pitchFamily="34" charset="-122"/>
              </a:rPr>
              <a:t>需要一种灵活性和效率兼顾的解决</a:t>
            </a:r>
            <a:r>
              <a:rPr lang="zh-CN" altLang="en-US" sz="2200" dirty="0" smtClean="0">
                <a:solidFill>
                  <a:schemeClr val="accent2"/>
                </a:solidFill>
                <a:latin typeface="微软雅黑 Light" panose="020B0502040204020203" pitchFamily="34" charset="-122"/>
                <a:ea typeface="微软雅黑 Light" panose="020B0502040204020203" pitchFamily="34" charset="-122"/>
              </a:rPr>
              <a:t>方案</a:t>
            </a:r>
            <a:r>
              <a:rPr lang="zh-CN" altLang="en-US" sz="2200" dirty="0" smtClean="0">
                <a:solidFill>
                  <a:schemeClr val="accent2"/>
                </a:solidFill>
                <a:latin typeface="微软雅黑 Light" panose="020B0502040204020203" pitchFamily="34" charset="-122"/>
                <a:ea typeface="微软雅黑 Light" panose="020B0502040204020203" pitchFamily="34" charset="-122"/>
              </a:rPr>
              <a:t>。</a:t>
            </a:r>
            <a:endParaRPr lang="zh-CN" altLang="en-US" sz="2200" dirty="0">
              <a:solidFill>
                <a:schemeClr val="accent2"/>
              </a:solidFill>
              <a:latin typeface="微软雅黑 Light" panose="020B0502040204020203" pitchFamily="34" charset="-122"/>
              <a:ea typeface="微软雅黑 Light" panose="020B0502040204020203" pitchFamily="34" charset="-122"/>
            </a:endParaRPr>
          </a:p>
        </p:txBody>
      </p:sp>
      <p:grpSp>
        <p:nvGrpSpPr>
          <p:cNvPr id="5" name="组合 4"/>
          <p:cNvGrpSpPr/>
          <p:nvPr/>
        </p:nvGrpSpPr>
        <p:grpSpPr>
          <a:xfrm>
            <a:off x="711115" y="1760918"/>
            <a:ext cx="803049" cy="262191"/>
            <a:chOff x="683546" y="2736327"/>
            <a:chExt cx="803049" cy="262191"/>
          </a:xfrm>
        </p:grpSpPr>
        <p:sp>
          <p:nvSpPr>
            <p:cNvPr id="6" name="矩形 5"/>
            <p:cNvSpPr/>
            <p:nvPr/>
          </p:nvSpPr>
          <p:spPr>
            <a:xfrm rot="18900000" flipH="1">
              <a:off x="861276" y="2736327"/>
              <a:ext cx="262191" cy="2621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7" name="直接连接符 6"/>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8" name="组合 7"/>
          <p:cNvGrpSpPr/>
          <p:nvPr/>
        </p:nvGrpSpPr>
        <p:grpSpPr>
          <a:xfrm>
            <a:off x="711115" y="4221266"/>
            <a:ext cx="803049" cy="262191"/>
            <a:chOff x="683546" y="2736327"/>
            <a:chExt cx="803049" cy="262191"/>
          </a:xfrm>
        </p:grpSpPr>
        <p:sp>
          <p:nvSpPr>
            <p:cNvPr id="9" name="矩形 8"/>
            <p:cNvSpPr/>
            <p:nvPr/>
          </p:nvSpPr>
          <p:spPr>
            <a:xfrm rot="18900000" flipH="1">
              <a:off x="861276" y="2736327"/>
              <a:ext cx="262191" cy="262191"/>
            </a:xfrm>
            <a:prstGeom prst="rect">
              <a:avLst/>
            </a:prstGeom>
            <a:no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0" name="直接连接符 9"/>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sp>
        <p:nvSpPr>
          <p:cNvPr id="11" name="矩形 10"/>
          <p:cNvSpPr/>
          <p:nvPr/>
        </p:nvSpPr>
        <p:spPr>
          <a:xfrm>
            <a:off x="647564" y="4416222"/>
            <a:ext cx="7848872" cy="1785104"/>
          </a:xfrm>
          <a:prstGeom prst="rect">
            <a:avLst/>
          </a:prstGeom>
        </p:spPr>
        <p:txBody>
          <a:bodyPr wrap="square">
            <a:spAutoFit/>
          </a:bodyPr>
          <a:lstStyle/>
          <a:p>
            <a:pPr indent="457200" algn="just"/>
            <a:r>
              <a:rPr lang="zh-CN" altLang="en-US" sz="2200" dirty="0" smtClean="0">
                <a:latin typeface="微软雅黑 Light" panose="020B0502040204020203" pitchFamily="34" charset="-122"/>
                <a:ea typeface="微软雅黑 Light" panose="020B0502040204020203" pitchFamily="34" charset="-122"/>
              </a:rPr>
              <a:t>对初始群体过大的群体力不从心</a:t>
            </a:r>
            <a:r>
              <a:rPr lang="zh-CN" altLang="en-US" sz="2200" dirty="0" smtClean="0">
                <a:latin typeface="微软雅黑 Light" panose="020B0502040204020203" pitchFamily="34" charset="-122"/>
                <a:ea typeface="微软雅黑 Light" panose="020B0502040204020203" pitchFamily="34" charset="-122"/>
              </a:rPr>
              <a:t>：</a:t>
            </a:r>
            <a:endParaRPr lang="en-US" altLang="zh-CN" sz="2200" dirty="0">
              <a:latin typeface="微软雅黑 Light" panose="020B0502040204020203" pitchFamily="34" charset="-122"/>
              <a:ea typeface="微软雅黑 Light" panose="020B0502040204020203" pitchFamily="34" charset="-122"/>
            </a:endParaRPr>
          </a:p>
          <a:p>
            <a:pPr indent="457200" algn="just"/>
            <a:r>
              <a:rPr lang="zh-CN" altLang="en-US" sz="2200" dirty="0" smtClean="0">
                <a:latin typeface="微软雅黑 Light" panose="020B0502040204020203" pitchFamily="34" charset="-122"/>
                <a:ea typeface="微软雅黑 Light" panose="020B0502040204020203" pitchFamily="34" charset="-122"/>
              </a:rPr>
              <a:t>传统的并行遗传算法虽然在很多方面已经具备很好的并行性，但是当面临初始种群过多的情况下往往不能有效的进行初始数据的整理和清晰</a:t>
            </a:r>
            <a:r>
              <a:rPr lang="zh-CN" altLang="en-US" sz="2200" dirty="0" smtClean="0">
                <a:latin typeface="微软雅黑 Light" panose="020B0502040204020203" pitchFamily="34" charset="-122"/>
                <a:ea typeface="微软雅黑 Light" panose="020B0502040204020203" pitchFamily="34" charset="-122"/>
              </a:rPr>
              <a:t>。</a:t>
            </a:r>
            <a:endParaRPr lang="en-US" altLang="zh-CN" sz="2200" dirty="0" smtClean="0">
              <a:latin typeface="微软雅黑 Light" panose="020B0502040204020203" pitchFamily="34" charset="-122"/>
              <a:ea typeface="微软雅黑 Light" panose="020B0502040204020203" pitchFamily="34" charset="-122"/>
            </a:endParaRPr>
          </a:p>
          <a:p>
            <a:pPr indent="457200" algn="just"/>
            <a:r>
              <a:rPr lang="zh-CN" altLang="en-US" sz="2200" dirty="0" smtClean="0">
                <a:solidFill>
                  <a:schemeClr val="accent2"/>
                </a:solidFill>
                <a:latin typeface="微软雅黑 Light" panose="020B0502040204020203" pitchFamily="34" charset="-122"/>
                <a:ea typeface="微软雅黑 Light" panose="020B0502040204020203" pitchFamily="34" charset="-122"/>
              </a:rPr>
              <a:t>所以</a:t>
            </a:r>
            <a:r>
              <a:rPr lang="zh-CN" altLang="en-US" sz="2200" dirty="0" smtClean="0">
                <a:solidFill>
                  <a:schemeClr val="accent2"/>
                </a:solidFill>
                <a:latin typeface="微软雅黑 Light" panose="020B0502040204020203" pitchFamily="34" charset="-122"/>
                <a:ea typeface="微软雅黑 Light" panose="020B0502040204020203" pitchFamily="34" charset="-122"/>
              </a:rPr>
              <a:t>，</a:t>
            </a:r>
            <a:r>
              <a:rPr lang="zh-CN" altLang="en-US" sz="2200" dirty="0" smtClean="0">
                <a:solidFill>
                  <a:schemeClr val="accent2"/>
                </a:solidFill>
                <a:latin typeface="微软雅黑 Light" panose="020B0502040204020203" pitchFamily="34" charset="-122"/>
                <a:ea typeface="微软雅黑 Light" panose="020B0502040204020203" pitchFamily="34" charset="-122"/>
              </a:rPr>
              <a:t>与大数据处理平台的整合成为当前需求</a:t>
            </a:r>
            <a:r>
              <a:rPr lang="zh-CN" altLang="en-US" sz="2200" dirty="0" smtClean="0">
                <a:solidFill>
                  <a:schemeClr val="accent2"/>
                </a:solidFill>
                <a:latin typeface="微软雅黑 Light" panose="020B0502040204020203" pitchFamily="34" charset="-122"/>
                <a:ea typeface="微软雅黑 Light" panose="020B0502040204020203" pitchFamily="34" charset="-122"/>
              </a:rPr>
              <a:t>。</a:t>
            </a:r>
            <a:endParaRPr lang="zh-CN" altLang="en-US" sz="2200" dirty="0">
              <a:solidFill>
                <a:schemeClr val="accent2"/>
              </a:solidFill>
              <a:latin typeface="微软雅黑 Light" panose="020B0502040204020203" pitchFamily="34" charset="-122"/>
              <a:ea typeface="微软雅黑 Light" panose="020B0502040204020203" pitchFamily="34" charset="-122"/>
            </a:endParaRPr>
          </a:p>
        </p:txBody>
      </p:sp>
      <p:cxnSp>
        <p:nvCxnSpPr>
          <p:cNvPr id="12" name="直接连接符 11"/>
          <p:cNvCxnSpPr/>
          <p:nvPr/>
        </p:nvCxnSpPr>
        <p:spPr>
          <a:xfrm>
            <a:off x="98603" y="3893686"/>
            <a:ext cx="5940152" cy="0"/>
          </a:xfrm>
          <a:prstGeom prst="line">
            <a:avLst/>
          </a:prstGeom>
          <a:ln w="15875">
            <a:gradFill>
              <a:gsLst>
                <a:gs pos="13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rot="16200000">
            <a:off x="-441457" y="3546016"/>
            <a:ext cx="2088232" cy="0"/>
          </a:xfrm>
          <a:prstGeom prst="line">
            <a:avLst/>
          </a:prstGeom>
          <a:ln w="15875">
            <a:gradFill>
              <a:gsLst>
                <a:gs pos="13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85276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解决方案的提出</a:t>
            </a:r>
            <a:endParaRPr lang="zh-CN" altLang="en-US" dirty="0"/>
          </a:p>
        </p:txBody>
      </p:sp>
      <p:grpSp>
        <p:nvGrpSpPr>
          <p:cNvPr id="12" name="组合 11"/>
          <p:cNvGrpSpPr/>
          <p:nvPr/>
        </p:nvGrpSpPr>
        <p:grpSpPr>
          <a:xfrm>
            <a:off x="1848110" y="1342005"/>
            <a:ext cx="1895374" cy="4738767"/>
            <a:chOff x="2130498" y="1557157"/>
            <a:chExt cx="1895374" cy="4738767"/>
          </a:xfrm>
        </p:grpSpPr>
        <p:grpSp>
          <p:nvGrpSpPr>
            <p:cNvPr id="3" name="组合 2"/>
            <p:cNvGrpSpPr>
              <a:grpSpLocks noChangeAspect="1"/>
            </p:cNvGrpSpPr>
            <p:nvPr/>
          </p:nvGrpSpPr>
          <p:grpSpPr>
            <a:xfrm rot="2700000">
              <a:off x="708801" y="2978854"/>
              <a:ext cx="4738767" cy="1895374"/>
              <a:chOff x="1043608" y="2564904"/>
              <a:chExt cx="5297712" cy="2118937"/>
            </a:xfrm>
          </p:grpSpPr>
          <p:sp>
            <p:nvSpPr>
              <p:cNvPr id="4" name="矩形 3"/>
              <p:cNvSpPr/>
              <p:nvPr/>
            </p:nvSpPr>
            <p:spPr>
              <a:xfrm>
                <a:off x="2632996" y="2564904"/>
                <a:ext cx="2118937" cy="2118937"/>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5" name="直接连接符 4"/>
              <p:cNvCxnSpPr/>
              <p:nvPr/>
            </p:nvCxnSpPr>
            <p:spPr>
              <a:xfrm>
                <a:off x="1043608" y="4683841"/>
                <a:ext cx="5297712"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sp>
          <p:nvSpPr>
            <p:cNvPr id="9" name="矩形 8"/>
            <p:cNvSpPr/>
            <p:nvPr/>
          </p:nvSpPr>
          <p:spPr>
            <a:xfrm>
              <a:off x="2164999" y="3530169"/>
              <a:ext cx="1826371" cy="584775"/>
            </a:xfrm>
            <a:prstGeom prst="rect">
              <a:avLst/>
            </a:prstGeom>
          </p:spPr>
          <p:txBody>
            <a:bodyPr wrap="square">
              <a:spAutoFit/>
            </a:bodyPr>
            <a:lstStyle/>
            <a:p>
              <a:pPr algn="ctr"/>
              <a:r>
                <a:rPr lang="zh-CN" altLang="en-US" sz="3200" b="1" dirty="0" smtClean="0">
                  <a:solidFill>
                    <a:prstClr val="black"/>
                  </a:solidFill>
                </a:rPr>
                <a:t>灵活</a:t>
              </a:r>
              <a:endParaRPr lang="zh-CN" altLang="en-US" sz="2400" dirty="0"/>
            </a:p>
          </p:txBody>
        </p:sp>
      </p:grpSp>
      <p:grpSp>
        <p:nvGrpSpPr>
          <p:cNvPr id="13" name="组合 12"/>
          <p:cNvGrpSpPr/>
          <p:nvPr/>
        </p:nvGrpSpPr>
        <p:grpSpPr>
          <a:xfrm>
            <a:off x="5423710" y="1342005"/>
            <a:ext cx="1987757" cy="4738767"/>
            <a:chOff x="5071938" y="1557157"/>
            <a:chExt cx="1987757" cy="4738767"/>
          </a:xfrm>
        </p:grpSpPr>
        <p:grpSp>
          <p:nvGrpSpPr>
            <p:cNvPr id="6" name="组合 5"/>
            <p:cNvGrpSpPr>
              <a:grpSpLocks noChangeAspect="1"/>
            </p:cNvGrpSpPr>
            <p:nvPr/>
          </p:nvGrpSpPr>
          <p:grpSpPr>
            <a:xfrm rot="13500000" flipH="1">
              <a:off x="3696433" y="2978854"/>
              <a:ext cx="4738767" cy="1895374"/>
              <a:chOff x="1043608" y="2564905"/>
              <a:chExt cx="5297712" cy="2118937"/>
            </a:xfrm>
          </p:grpSpPr>
          <p:sp>
            <p:nvSpPr>
              <p:cNvPr id="7" name="矩形 6"/>
              <p:cNvSpPr/>
              <p:nvPr/>
            </p:nvSpPr>
            <p:spPr>
              <a:xfrm>
                <a:off x="2632996" y="2564905"/>
                <a:ext cx="2118937" cy="211893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cxnSp>
            <p:nvCxnSpPr>
              <p:cNvPr id="8" name="直接连接符 7"/>
              <p:cNvCxnSpPr/>
              <p:nvPr/>
            </p:nvCxnSpPr>
            <p:spPr>
              <a:xfrm>
                <a:off x="1043608" y="4683841"/>
                <a:ext cx="5297712"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sp>
          <p:nvSpPr>
            <p:cNvPr id="10" name="矩形 9"/>
            <p:cNvSpPr/>
            <p:nvPr/>
          </p:nvSpPr>
          <p:spPr>
            <a:xfrm>
              <a:off x="5071938" y="3530169"/>
              <a:ext cx="1987757" cy="584775"/>
            </a:xfrm>
            <a:prstGeom prst="rect">
              <a:avLst/>
            </a:prstGeom>
          </p:spPr>
          <p:txBody>
            <a:bodyPr wrap="square">
              <a:spAutoFit/>
            </a:bodyPr>
            <a:lstStyle/>
            <a:p>
              <a:pPr algn="ctr"/>
              <a:r>
                <a:rPr lang="zh-CN" altLang="en-US" sz="3200" b="1" dirty="0" smtClean="0">
                  <a:solidFill>
                    <a:prstClr val="white"/>
                  </a:solidFill>
                </a:rPr>
                <a:t>高效</a:t>
              </a:r>
              <a:endParaRPr lang="zh-CN" altLang="en-US" sz="3200" b="1" dirty="0">
                <a:solidFill>
                  <a:prstClr val="white"/>
                </a:solidFill>
              </a:endParaRPr>
            </a:p>
          </p:txBody>
        </p:sp>
      </p:grpSp>
    </p:spTree>
    <p:extLst>
      <p:ext uri="{BB962C8B-B14F-4D97-AF65-F5344CB8AC3E}">
        <p14:creationId xmlns:p14="http://schemas.microsoft.com/office/powerpoint/2010/main" val="21858714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t>HPGA</a:t>
            </a:r>
            <a:r>
              <a:rPr lang="zh-CN" altLang="en-US" dirty="0" smtClean="0"/>
              <a:t>模型（总体模型）</a:t>
            </a:r>
            <a:endParaRPr lang="zh-CN" altLang="en-US" dirty="0"/>
          </a:p>
        </p:txBody>
      </p:sp>
      <p:graphicFrame>
        <p:nvGraphicFramePr>
          <p:cNvPr id="13" name="Object 6"/>
          <p:cNvGraphicFramePr>
            <a:graphicFrameLocks noChangeAspect="1"/>
          </p:cNvGraphicFramePr>
          <p:nvPr>
            <p:extLst>
              <p:ext uri="{D42A27DB-BD31-4B8C-83A1-F6EECF244321}">
                <p14:modId xmlns:p14="http://schemas.microsoft.com/office/powerpoint/2010/main" val="1805047279"/>
              </p:ext>
            </p:extLst>
          </p:nvPr>
        </p:nvGraphicFramePr>
        <p:xfrm>
          <a:off x="1467079" y="1218299"/>
          <a:ext cx="5759297" cy="5406687"/>
        </p:xfrm>
        <a:graphic>
          <a:graphicData uri="http://schemas.openxmlformats.org/presentationml/2006/ole">
            <mc:AlternateContent xmlns:mc="http://schemas.openxmlformats.org/markup-compatibility/2006">
              <mc:Choice xmlns:v="urn:schemas-microsoft-com:vml" Requires="v">
                <p:oleObj spid="_x0000_s12294" r:id="rId3" imgW="3471964" imgH="4381680" progId="Visio.Drawing.11">
                  <p:embed/>
                </p:oleObj>
              </mc:Choice>
              <mc:Fallback>
                <p:oleObj r:id="rId3" imgW="3471964" imgH="438168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7079" y="1218299"/>
                        <a:ext cx="5759297" cy="5406687"/>
                      </a:xfrm>
                      <a:prstGeom prst="rect">
                        <a:avLst/>
                      </a:prstGeom>
                      <a:noFill/>
                    </p:spPr>
                  </p:pic>
                </p:oleObj>
              </mc:Fallback>
            </mc:AlternateContent>
          </a:graphicData>
        </a:graphic>
      </p:graphicFrame>
    </p:spTree>
    <p:extLst>
      <p:ext uri="{BB962C8B-B14F-4D97-AF65-F5344CB8AC3E}">
        <p14:creationId xmlns:p14="http://schemas.microsoft.com/office/powerpoint/2010/main" val="32098080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t>HPGA</a:t>
            </a:r>
            <a:r>
              <a:rPr lang="zh-CN" altLang="en-US" dirty="0" smtClean="0"/>
              <a:t>模型（第一层模型）</a:t>
            </a:r>
            <a:endParaRPr lang="zh-CN" altLang="en-US" dirty="0"/>
          </a:p>
        </p:txBody>
      </p:sp>
      <p:graphicFrame>
        <p:nvGraphicFramePr>
          <p:cNvPr id="4" name="Object 9"/>
          <p:cNvGraphicFramePr>
            <a:graphicFrameLocks noChangeAspect="1"/>
          </p:cNvGraphicFramePr>
          <p:nvPr>
            <p:extLst>
              <p:ext uri="{D42A27DB-BD31-4B8C-83A1-F6EECF244321}">
                <p14:modId xmlns:p14="http://schemas.microsoft.com/office/powerpoint/2010/main" val="558830197"/>
              </p:ext>
            </p:extLst>
          </p:nvPr>
        </p:nvGraphicFramePr>
        <p:xfrm>
          <a:off x="1645789" y="1176441"/>
          <a:ext cx="4784039" cy="5372897"/>
        </p:xfrm>
        <a:graphic>
          <a:graphicData uri="http://schemas.openxmlformats.org/presentationml/2006/ole">
            <mc:AlternateContent xmlns:mc="http://schemas.openxmlformats.org/markup-compatibility/2006">
              <mc:Choice xmlns:v="urn:schemas-microsoft-com:vml" Requires="v">
                <p:oleObj spid="_x0000_s13317" r:id="rId3" imgW="3094747" imgH="3472671" progId="Visio.Drawing.11">
                  <p:embed/>
                </p:oleObj>
              </mc:Choice>
              <mc:Fallback>
                <p:oleObj r:id="rId3" imgW="3094747" imgH="3472671"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5789" y="1176441"/>
                        <a:ext cx="4784039" cy="5372897"/>
                      </a:xfrm>
                      <a:prstGeom prst="rect">
                        <a:avLst/>
                      </a:prstGeom>
                      <a:noFill/>
                    </p:spPr>
                  </p:pic>
                </p:oleObj>
              </mc:Fallback>
            </mc:AlternateContent>
          </a:graphicData>
        </a:graphic>
      </p:graphicFrame>
    </p:spTree>
    <p:extLst>
      <p:ext uri="{BB962C8B-B14F-4D97-AF65-F5344CB8AC3E}">
        <p14:creationId xmlns:p14="http://schemas.microsoft.com/office/powerpoint/2010/main" val="13774242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t>HPGA</a:t>
            </a:r>
            <a:r>
              <a:rPr lang="zh-CN" altLang="en-US" dirty="0" smtClean="0"/>
              <a:t>模型（第二层模型）</a:t>
            </a:r>
            <a:endParaRPr lang="zh-CN" altLang="en-US" dirty="0"/>
          </a:p>
        </p:txBody>
      </p:sp>
      <p:graphicFrame>
        <p:nvGraphicFramePr>
          <p:cNvPr id="4" name="Object 7"/>
          <p:cNvGraphicFramePr>
            <a:graphicFrameLocks noChangeAspect="1"/>
          </p:cNvGraphicFramePr>
          <p:nvPr>
            <p:extLst>
              <p:ext uri="{D42A27DB-BD31-4B8C-83A1-F6EECF244321}">
                <p14:modId xmlns:p14="http://schemas.microsoft.com/office/powerpoint/2010/main" val="1969066847"/>
              </p:ext>
            </p:extLst>
          </p:nvPr>
        </p:nvGraphicFramePr>
        <p:xfrm>
          <a:off x="1378301" y="1222033"/>
          <a:ext cx="5319015" cy="5277622"/>
        </p:xfrm>
        <a:graphic>
          <a:graphicData uri="http://schemas.openxmlformats.org/presentationml/2006/ole">
            <mc:AlternateContent xmlns:mc="http://schemas.openxmlformats.org/markup-compatibility/2006">
              <mc:Choice xmlns:v="urn:schemas-microsoft-com:vml" Requires="v">
                <p:oleObj spid="_x0000_s14341" r:id="rId3" imgW="3094747" imgH="4255788" progId="Visio.Drawing.11">
                  <p:embed/>
                </p:oleObj>
              </mc:Choice>
              <mc:Fallback>
                <p:oleObj r:id="rId3" imgW="3094747" imgH="4255788"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8301" y="1222033"/>
                        <a:ext cx="5319015" cy="5277622"/>
                      </a:xfrm>
                      <a:prstGeom prst="rect">
                        <a:avLst/>
                      </a:prstGeom>
                      <a:noFill/>
                    </p:spPr>
                  </p:pic>
                </p:oleObj>
              </mc:Fallback>
            </mc:AlternateContent>
          </a:graphicData>
        </a:graphic>
      </p:graphicFrame>
    </p:spTree>
    <p:extLst>
      <p:ext uri="{BB962C8B-B14F-4D97-AF65-F5344CB8AC3E}">
        <p14:creationId xmlns:p14="http://schemas.microsoft.com/office/powerpoint/2010/main" val="10599409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t>HPGA</a:t>
            </a:r>
            <a:r>
              <a:rPr lang="zh-CN" altLang="en-US" dirty="0" smtClean="0"/>
              <a:t>模型的优越性</a:t>
            </a:r>
            <a:endParaRPr lang="zh-CN" altLang="en-US" dirty="0"/>
          </a:p>
        </p:txBody>
      </p:sp>
      <p:sp>
        <p:nvSpPr>
          <p:cNvPr id="5" name="六边形 4"/>
          <p:cNvSpPr>
            <a:spLocks noChangeAspect="1"/>
          </p:cNvSpPr>
          <p:nvPr/>
        </p:nvSpPr>
        <p:spPr>
          <a:xfrm rot="5400000">
            <a:off x="915067" y="1599310"/>
            <a:ext cx="720000" cy="620690"/>
          </a:xfrm>
          <a:prstGeom prst="hexagon">
            <a:avLst>
              <a:gd name="adj" fmla="val 30669"/>
              <a:gd name="vf" fmla="val 115470"/>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altLang="zh-CN" sz="2800" dirty="0" smtClean="0">
                <a:solidFill>
                  <a:prstClr val="white"/>
                </a:solidFill>
              </a:rPr>
              <a:t>1</a:t>
            </a:r>
            <a:endParaRPr lang="zh-CN" altLang="en-US" sz="2800" dirty="0">
              <a:solidFill>
                <a:prstClr val="white"/>
              </a:solidFill>
            </a:endParaRPr>
          </a:p>
        </p:txBody>
      </p:sp>
      <p:sp>
        <p:nvSpPr>
          <p:cNvPr id="6" name="六边形 5"/>
          <p:cNvSpPr>
            <a:spLocks noChangeAspect="1"/>
          </p:cNvSpPr>
          <p:nvPr/>
        </p:nvSpPr>
        <p:spPr>
          <a:xfrm rot="5400000">
            <a:off x="915067" y="2711988"/>
            <a:ext cx="720000" cy="620690"/>
          </a:xfrm>
          <a:prstGeom prst="hexagon">
            <a:avLst>
              <a:gd name="adj" fmla="val 30669"/>
              <a:gd name="vf" fmla="val 115470"/>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altLang="zh-CN" sz="2800" dirty="0" smtClean="0">
                <a:solidFill>
                  <a:schemeClr val="accent2"/>
                </a:solidFill>
              </a:rPr>
              <a:t>2</a:t>
            </a:r>
            <a:endParaRPr lang="zh-CN" altLang="en-US" sz="2800" dirty="0">
              <a:solidFill>
                <a:schemeClr val="accent2"/>
              </a:solidFill>
            </a:endParaRPr>
          </a:p>
        </p:txBody>
      </p:sp>
      <p:sp>
        <p:nvSpPr>
          <p:cNvPr id="7" name="矩形 6"/>
          <p:cNvSpPr/>
          <p:nvPr/>
        </p:nvSpPr>
        <p:spPr>
          <a:xfrm>
            <a:off x="1672496" y="1648045"/>
            <a:ext cx="6642031" cy="523220"/>
          </a:xfrm>
          <a:prstGeom prst="rect">
            <a:avLst/>
          </a:prstGeom>
        </p:spPr>
        <p:txBody>
          <a:bodyPr wrap="square">
            <a:spAutoFit/>
          </a:bodyPr>
          <a:lstStyle/>
          <a:p>
            <a:pPr algn="just"/>
            <a:r>
              <a:rPr lang="zh-CN" altLang="en-US" sz="2800" dirty="0" smtClean="0">
                <a:latin typeface="+mn-ea"/>
              </a:rPr>
              <a:t>保留了全局搜索能力</a:t>
            </a:r>
            <a:endParaRPr lang="zh-CN" altLang="en-US" sz="2800" dirty="0" smtClean="0">
              <a:latin typeface="+mn-ea"/>
            </a:endParaRPr>
          </a:p>
        </p:txBody>
      </p:sp>
      <p:sp>
        <p:nvSpPr>
          <p:cNvPr id="8" name="矩形 7"/>
          <p:cNvSpPr/>
          <p:nvPr/>
        </p:nvSpPr>
        <p:spPr>
          <a:xfrm>
            <a:off x="1672495" y="2760723"/>
            <a:ext cx="6642032" cy="523220"/>
          </a:xfrm>
          <a:prstGeom prst="rect">
            <a:avLst/>
          </a:prstGeom>
        </p:spPr>
        <p:txBody>
          <a:bodyPr wrap="square">
            <a:spAutoFit/>
          </a:bodyPr>
          <a:lstStyle/>
          <a:p>
            <a:pPr algn="just"/>
            <a:r>
              <a:rPr lang="zh-CN" altLang="en-US" sz="2800" dirty="0" smtClean="0">
                <a:latin typeface="+mn-ea"/>
              </a:rPr>
              <a:t>充分利用了</a:t>
            </a:r>
            <a:r>
              <a:rPr lang="en-US" altLang="zh-CN" sz="2800" dirty="0" smtClean="0">
                <a:latin typeface="+mn-ea"/>
              </a:rPr>
              <a:t>Hadoop</a:t>
            </a:r>
            <a:r>
              <a:rPr lang="zh-CN" altLang="en-US" sz="2800" dirty="0" smtClean="0">
                <a:latin typeface="+mn-ea"/>
              </a:rPr>
              <a:t>大数据平台的优势</a:t>
            </a:r>
            <a:endParaRPr lang="zh-CN" altLang="en-US" sz="2800" dirty="0" smtClean="0">
              <a:latin typeface="+mn-ea"/>
            </a:endParaRPr>
          </a:p>
        </p:txBody>
      </p:sp>
      <p:sp>
        <p:nvSpPr>
          <p:cNvPr id="9" name="六边形 8"/>
          <p:cNvSpPr>
            <a:spLocks noChangeAspect="1"/>
          </p:cNvSpPr>
          <p:nvPr/>
        </p:nvSpPr>
        <p:spPr>
          <a:xfrm rot="5400000">
            <a:off x="915067" y="3824666"/>
            <a:ext cx="720000" cy="620690"/>
          </a:xfrm>
          <a:prstGeom prst="hexagon">
            <a:avLst>
              <a:gd name="adj" fmla="val 30669"/>
              <a:gd name="vf" fmla="val 115470"/>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altLang="zh-CN" sz="2800" dirty="0" smtClean="0">
                <a:solidFill>
                  <a:schemeClr val="accent2"/>
                </a:solidFill>
              </a:rPr>
              <a:t>3</a:t>
            </a:r>
            <a:endParaRPr lang="zh-CN" altLang="en-US" sz="2800" dirty="0">
              <a:solidFill>
                <a:schemeClr val="accent2"/>
              </a:solidFill>
            </a:endParaRPr>
          </a:p>
        </p:txBody>
      </p:sp>
      <p:sp>
        <p:nvSpPr>
          <p:cNvPr id="10" name="矩形 9"/>
          <p:cNvSpPr/>
          <p:nvPr/>
        </p:nvSpPr>
        <p:spPr>
          <a:xfrm>
            <a:off x="1672495" y="3873401"/>
            <a:ext cx="6642032" cy="523220"/>
          </a:xfrm>
          <a:prstGeom prst="rect">
            <a:avLst/>
          </a:prstGeom>
        </p:spPr>
        <p:txBody>
          <a:bodyPr wrap="square">
            <a:spAutoFit/>
          </a:bodyPr>
          <a:lstStyle/>
          <a:p>
            <a:pPr algn="just"/>
            <a:r>
              <a:rPr lang="zh-CN" altLang="en-US" sz="2800" dirty="0" smtClean="0">
                <a:latin typeface="+mn-ea"/>
              </a:rPr>
              <a:t>充分发挥了遗传算法的扩展性</a:t>
            </a:r>
            <a:endParaRPr lang="zh-CN" altLang="en-US" sz="2800" dirty="0" smtClean="0">
              <a:latin typeface="+mn-ea"/>
            </a:endParaRPr>
          </a:p>
        </p:txBody>
      </p:sp>
      <p:sp>
        <p:nvSpPr>
          <p:cNvPr id="11" name="六边形 8"/>
          <p:cNvSpPr>
            <a:spLocks noChangeAspect="1"/>
          </p:cNvSpPr>
          <p:nvPr/>
        </p:nvSpPr>
        <p:spPr>
          <a:xfrm rot="5400000">
            <a:off x="915067" y="4946372"/>
            <a:ext cx="720000" cy="620690"/>
          </a:xfrm>
          <a:prstGeom prst="hexagon">
            <a:avLst>
              <a:gd name="adj" fmla="val 30669"/>
              <a:gd name="vf" fmla="val 115470"/>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altLang="zh-CN" sz="2800" dirty="0">
                <a:solidFill>
                  <a:schemeClr val="accent2"/>
                </a:solidFill>
              </a:rPr>
              <a:t>4</a:t>
            </a:r>
            <a:endParaRPr lang="zh-CN" altLang="en-US" sz="2800" dirty="0">
              <a:solidFill>
                <a:schemeClr val="accent2"/>
              </a:solidFill>
            </a:endParaRPr>
          </a:p>
        </p:txBody>
      </p:sp>
      <p:sp>
        <p:nvSpPr>
          <p:cNvPr id="12" name="矩形 9"/>
          <p:cNvSpPr/>
          <p:nvPr/>
        </p:nvSpPr>
        <p:spPr>
          <a:xfrm>
            <a:off x="1672495" y="4995107"/>
            <a:ext cx="6642032" cy="523220"/>
          </a:xfrm>
          <a:prstGeom prst="rect">
            <a:avLst/>
          </a:prstGeom>
        </p:spPr>
        <p:txBody>
          <a:bodyPr wrap="square">
            <a:spAutoFit/>
          </a:bodyPr>
          <a:lstStyle/>
          <a:p>
            <a:pPr algn="just"/>
            <a:r>
              <a:rPr lang="zh-CN" altLang="en-US" sz="2800" dirty="0" smtClean="0">
                <a:latin typeface="+mn-ea"/>
              </a:rPr>
              <a:t>提高了具体问题求解的灵活性</a:t>
            </a:r>
            <a:endParaRPr lang="zh-CN" altLang="en-US" sz="2800" dirty="0" smtClean="0">
              <a:latin typeface="+mn-ea"/>
            </a:endParaRPr>
          </a:p>
        </p:txBody>
      </p:sp>
    </p:spTree>
    <p:extLst>
      <p:ext uri="{BB962C8B-B14F-4D97-AF65-F5344CB8AC3E}">
        <p14:creationId xmlns:p14="http://schemas.microsoft.com/office/powerpoint/2010/main" val="15838300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65500" y="296900"/>
            <a:ext cx="7728176" cy="649287"/>
          </a:xfrm>
        </p:spPr>
        <p:txBody>
          <a:bodyPr/>
          <a:lstStyle/>
          <a:p>
            <a:r>
              <a:rPr lang="en-US" altLang="zh-CN" dirty="0" smtClean="0"/>
              <a:t>HPGA</a:t>
            </a:r>
            <a:r>
              <a:rPr lang="zh-CN" altLang="en-US" dirty="0" smtClean="0"/>
              <a:t>的测试与分析（第一层）</a:t>
            </a:r>
            <a:endParaRPr lang="zh-CN" altLang="en-US" dirty="0"/>
          </a:p>
        </p:txBody>
      </p:sp>
      <p:graphicFrame>
        <p:nvGraphicFramePr>
          <p:cNvPr id="13" name="Object 160"/>
          <p:cNvGraphicFramePr>
            <a:graphicFrameLocks noChangeAspect="1"/>
          </p:cNvGraphicFramePr>
          <p:nvPr>
            <p:extLst>
              <p:ext uri="{D42A27DB-BD31-4B8C-83A1-F6EECF244321}">
                <p14:modId xmlns:p14="http://schemas.microsoft.com/office/powerpoint/2010/main" val="237514821"/>
              </p:ext>
            </p:extLst>
          </p:nvPr>
        </p:nvGraphicFramePr>
        <p:xfrm>
          <a:off x="1798203" y="1240076"/>
          <a:ext cx="4862770" cy="5272192"/>
        </p:xfrm>
        <a:graphic>
          <a:graphicData uri="http://schemas.openxmlformats.org/presentationml/2006/ole">
            <mc:AlternateContent xmlns:mc="http://schemas.openxmlformats.org/markup-compatibility/2006">
              <mc:Choice xmlns:v="urn:schemas-microsoft-com:vml" Requires="v">
                <p:oleObj spid="_x0000_s7182" r:id="rId3" imgW="2824804" imgH="4318599" progId="Visio.Drawing.11">
                  <p:embed/>
                </p:oleObj>
              </mc:Choice>
              <mc:Fallback>
                <p:oleObj r:id="rId3" imgW="2824804" imgH="4318599"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8203" y="1240076"/>
                        <a:ext cx="4862770" cy="5272192"/>
                      </a:xfrm>
                      <a:prstGeom prst="rect">
                        <a:avLst/>
                      </a:prstGeom>
                      <a:noFill/>
                    </p:spPr>
                  </p:pic>
                </p:oleObj>
              </mc:Fallback>
            </mc:AlternateContent>
          </a:graphicData>
        </a:graphic>
      </p:graphicFrame>
    </p:spTree>
    <p:extLst>
      <p:ext uri="{BB962C8B-B14F-4D97-AF65-F5344CB8AC3E}">
        <p14:creationId xmlns:p14="http://schemas.microsoft.com/office/powerpoint/2010/main" val="4604959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solidFill>
                  <a:schemeClr val="accent2"/>
                </a:solidFill>
                <a:latin typeface="微软雅黑" panose="020B0503020204020204" pitchFamily="34" charset="-122"/>
                <a:ea typeface="微软雅黑" panose="020B0503020204020204" pitchFamily="34" charset="-122"/>
              </a:rPr>
              <a:t>内容安排</a:t>
            </a:r>
            <a:endParaRPr lang="zh-CN" altLang="en-US" sz="2800" b="0" dirty="0">
              <a:solidFill>
                <a:schemeClr val="accent2"/>
              </a:solidFill>
              <a:latin typeface="微软雅黑" panose="020B0503020204020204" pitchFamily="34" charset="-122"/>
              <a:ea typeface="微软雅黑" panose="020B0503020204020204" pitchFamily="34" charset="-122"/>
            </a:endParaRPr>
          </a:p>
        </p:txBody>
      </p:sp>
      <p:sp>
        <p:nvSpPr>
          <p:cNvPr id="7" name="矩形 6"/>
          <p:cNvSpPr/>
          <p:nvPr/>
        </p:nvSpPr>
        <p:spPr>
          <a:xfrm rot="18900000" flipH="1">
            <a:off x="729070" y="3055162"/>
            <a:ext cx="1379191" cy="13791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矩形 19"/>
          <p:cNvSpPr/>
          <p:nvPr/>
        </p:nvSpPr>
        <p:spPr>
          <a:xfrm>
            <a:off x="799342" y="3236926"/>
            <a:ext cx="1238647" cy="1015663"/>
          </a:xfrm>
          <a:prstGeom prst="rect">
            <a:avLst/>
          </a:prstGeom>
        </p:spPr>
        <p:txBody>
          <a:bodyPr wrap="square">
            <a:spAutoFit/>
          </a:bodyPr>
          <a:lstStyle/>
          <a:p>
            <a:pPr algn="ctr"/>
            <a:r>
              <a:rPr lang="zh-CN" altLang="en-US" sz="3000" dirty="0" smtClean="0">
                <a:solidFill>
                  <a:schemeClr val="bg1"/>
                </a:solidFill>
                <a:latin typeface="+mn-ea"/>
              </a:rPr>
              <a:t>研究</a:t>
            </a:r>
            <a:r>
              <a:rPr lang="zh-CN" altLang="en-US" sz="3000" dirty="0">
                <a:solidFill>
                  <a:schemeClr val="bg1"/>
                </a:solidFill>
                <a:latin typeface="+mn-ea"/>
              </a:rPr>
              <a:t>背景</a:t>
            </a:r>
            <a:endParaRPr lang="zh-CN" altLang="en-US" sz="3000" dirty="0">
              <a:solidFill>
                <a:schemeClr val="bg1"/>
              </a:solidFill>
              <a:latin typeface="+mn-ea"/>
              <a:cs typeface="Microsoft New Tai Lue" panose="020B0502040204020203" pitchFamily="34" charset="0"/>
            </a:endParaRPr>
          </a:p>
        </p:txBody>
      </p:sp>
      <p:sp>
        <p:nvSpPr>
          <p:cNvPr id="42" name="矩形 41"/>
          <p:cNvSpPr/>
          <p:nvPr/>
        </p:nvSpPr>
        <p:spPr>
          <a:xfrm rot="18900000" flipH="1">
            <a:off x="2831293" y="3055162"/>
            <a:ext cx="1379191" cy="13791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3" name="矩形 42"/>
          <p:cNvSpPr/>
          <p:nvPr/>
        </p:nvSpPr>
        <p:spPr>
          <a:xfrm>
            <a:off x="2901564" y="3236925"/>
            <a:ext cx="1238647" cy="1015663"/>
          </a:xfrm>
          <a:prstGeom prst="rect">
            <a:avLst/>
          </a:prstGeom>
        </p:spPr>
        <p:txBody>
          <a:bodyPr wrap="square">
            <a:spAutoFit/>
          </a:bodyPr>
          <a:lstStyle/>
          <a:p>
            <a:pPr algn="ctr"/>
            <a:r>
              <a:rPr lang="zh-CN" altLang="en-US" sz="3000" dirty="0" smtClean="0">
                <a:solidFill>
                  <a:schemeClr val="bg1"/>
                </a:solidFill>
                <a:latin typeface="+mn-ea"/>
              </a:rPr>
              <a:t>研究</a:t>
            </a:r>
            <a:r>
              <a:rPr lang="zh-CN" altLang="en-US" sz="3000" dirty="0" smtClean="0">
                <a:solidFill>
                  <a:schemeClr val="bg1"/>
                </a:solidFill>
                <a:latin typeface="+mn-ea"/>
              </a:rPr>
              <a:t>思路</a:t>
            </a:r>
            <a:endParaRPr lang="zh-CN" altLang="en-US" sz="3000" dirty="0">
              <a:solidFill>
                <a:schemeClr val="bg1"/>
              </a:solidFill>
              <a:latin typeface="+mn-ea"/>
              <a:cs typeface="Microsoft New Tai Lue" panose="020B0502040204020203" pitchFamily="34" charset="0"/>
            </a:endParaRPr>
          </a:p>
        </p:txBody>
      </p:sp>
      <p:sp>
        <p:nvSpPr>
          <p:cNvPr id="45" name="矩形 44"/>
          <p:cNvSpPr/>
          <p:nvPr/>
        </p:nvSpPr>
        <p:spPr>
          <a:xfrm rot="18900000" flipH="1">
            <a:off x="4933516" y="3055162"/>
            <a:ext cx="1379191" cy="13791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6" name="矩形 45"/>
          <p:cNvSpPr/>
          <p:nvPr/>
        </p:nvSpPr>
        <p:spPr>
          <a:xfrm>
            <a:off x="5003787" y="3236925"/>
            <a:ext cx="1238647" cy="1015663"/>
          </a:xfrm>
          <a:prstGeom prst="rect">
            <a:avLst/>
          </a:prstGeom>
        </p:spPr>
        <p:txBody>
          <a:bodyPr wrap="square">
            <a:spAutoFit/>
          </a:bodyPr>
          <a:lstStyle/>
          <a:p>
            <a:pPr algn="ctr"/>
            <a:r>
              <a:rPr lang="zh-CN" altLang="en-US" sz="3000" dirty="0" smtClean="0">
                <a:solidFill>
                  <a:schemeClr val="bg1"/>
                </a:solidFill>
                <a:latin typeface="+mn-ea"/>
              </a:rPr>
              <a:t>研究</a:t>
            </a:r>
            <a:r>
              <a:rPr lang="zh-CN" altLang="en-US" sz="3000" dirty="0" smtClean="0">
                <a:solidFill>
                  <a:schemeClr val="bg1"/>
                </a:solidFill>
                <a:latin typeface="+mn-ea"/>
              </a:rPr>
              <a:t>内容</a:t>
            </a:r>
            <a:endParaRPr lang="zh-CN" altLang="en-US" sz="3000" dirty="0">
              <a:solidFill>
                <a:schemeClr val="bg1"/>
              </a:solidFill>
              <a:latin typeface="+mn-ea"/>
              <a:cs typeface="Microsoft New Tai Lue" panose="020B0502040204020203" pitchFamily="34" charset="0"/>
            </a:endParaRPr>
          </a:p>
        </p:txBody>
      </p:sp>
      <p:sp>
        <p:nvSpPr>
          <p:cNvPr id="48" name="矩形 47"/>
          <p:cNvSpPr/>
          <p:nvPr/>
        </p:nvSpPr>
        <p:spPr>
          <a:xfrm rot="18900000" flipH="1">
            <a:off x="7035740" y="3055162"/>
            <a:ext cx="1379191" cy="13791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9" name="矩形 48"/>
          <p:cNvSpPr/>
          <p:nvPr/>
        </p:nvSpPr>
        <p:spPr>
          <a:xfrm>
            <a:off x="7106011" y="3236924"/>
            <a:ext cx="1238647" cy="1015663"/>
          </a:xfrm>
          <a:prstGeom prst="rect">
            <a:avLst/>
          </a:prstGeom>
        </p:spPr>
        <p:txBody>
          <a:bodyPr wrap="square">
            <a:spAutoFit/>
          </a:bodyPr>
          <a:lstStyle/>
          <a:p>
            <a:pPr algn="ctr"/>
            <a:r>
              <a:rPr lang="zh-CN" altLang="en-US" sz="3000" dirty="0" smtClean="0">
                <a:solidFill>
                  <a:schemeClr val="bg1"/>
                </a:solidFill>
                <a:latin typeface="+mn-ea"/>
              </a:rPr>
              <a:t>研究总结</a:t>
            </a:r>
            <a:endParaRPr lang="zh-CN" altLang="en-US" sz="3000" dirty="0">
              <a:solidFill>
                <a:schemeClr val="bg1"/>
              </a:solidFill>
              <a:latin typeface="+mn-ea"/>
              <a:cs typeface="Microsoft New Tai Lue" panose="020B0502040204020203" pitchFamily="34" charset="0"/>
            </a:endParaRPr>
          </a:p>
        </p:txBody>
      </p:sp>
    </p:spTree>
    <p:extLst>
      <p:ext uri="{BB962C8B-B14F-4D97-AF65-F5344CB8AC3E}">
        <p14:creationId xmlns:p14="http://schemas.microsoft.com/office/powerpoint/2010/main" val="41704984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65500" y="296900"/>
            <a:ext cx="7728176" cy="649287"/>
          </a:xfrm>
        </p:spPr>
        <p:txBody>
          <a:bodyPr/>
          <a:lstStyle/>
          <a:p>
            <a:r>
              <a:rPr lang="en-US" altLang="zh-CN" dirty="0" smtClean="0"/>
              <a:t>HPGA</a:t>
            </a:r>
            <a:r>
              <a:rPr lang="zh-CN" altLang="en-US" dirty="0" smtClean="0"/>
              <a:t>的测试与分析（第一层）</a:t>
            </a:r>
            <a:endParaRPr lang="zh-CN" altLang="en-US" dirty="0"/>
          </a:p>
        </p:txBody>
      </p:sp>
      <p:pic>
        <p:nvPicPr>
          <p:cNvPr id="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500" y="1585183"/>
            <a:ext cx="8353425" cy="418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11494842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65500" y="296900"/>
            <a:ext cx="7728176" cy="649287"/>
          </a:xfrm>
        </p:spPr>
        <p:txBody>
          <a:bodyPr/>
          <a:lstStyle/>
          <a:p>
            <a:r>
              <a:rPr lang="en-US" altLang="zh-CN" dirty="0" smtClean="0"/>
              <a:t>HPGA</a:t>
            </a:r>
            <a:r>
              <a:rPr lang="zh-CN" altLang="en-US" dirty="0" smtClean="0"/>
              <a:t>的测试与分析（第二层）</a:t>
            </a:r>
            <a:endParaRPr lang="zh-CN" altLang="en-US" dirty="0"/>
          </a:p>
        </p:txBody>
      </p:sp>
      <p:graphicFrame>
        <p:nvGraphicFramePr>
          <p:cNvPr id="4" name="Object 7"/>
          <p:cNvGraphicFramePr>
            <a:graphicFrameLocks noChangeAspect="1"/>
          </p:cNvGraphicFramePr>
          <p:nvPr>
            <p:extLst>
              <p:ext uri="{D42A27DB-BD31-4B8C-83A1-F6EECF244321}">
                <p14:modId xmlns:p14="http://schemas.microsoft.com/office/powerpoint/2010/main" val="1059475181"/>
              </p:ext>
            </p:extLst>
          </p:nvPr>
        </p:nvGraphicFramePr>
        <p:xfrm>
          <a:off x="1451138" y="1241897"/>
          <a:ext cx="5556899" cy="5349115"/>
        </p:xfrm>
        <a:graphic>
          <a:graphicData uri="http://schemas.openxmlformats.org/presentationml/2006/ole">
            <mc:AlternateContent xmlns:mc="http://schemas.openxmlformats.org/markup-compatibility/2006">
              <mc:Choice xmlns:v="urn:schemas-microsoft-com:vml" Requires="v">
                <p:oleObj spid="_x0000_s8206" r:id="rId3" imgW="3741636" imgH="5182588" progId="Visio.Drawing.11">
                  <p:embed/>
                </p:oleObj>
              </mc:Choice>
              <mc:Fallback>
                <p:oleObj r:id="rId3" imgW="3741636" imgH="5182588"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1138" y="1241897"/>
                        <a:ext cx="5556899" cy="5349115"/>
                      </a:xfrm>
                      <a:prstGeom prst="rect">
                        <a:avLst/>
                      </a:prstGeom>
                      <a:noFill/>
                    </p:spPr>
                  </p:pic>
                </p:oleObj>
              </mc:Fallback>
            </mc:AlternateContent>
          </a:graphicData>
        </a:graphic>
      </p:graphicFrame>
    </p:spTree>
    <p:extLst>
      <p:ext uri="{BB962C8B-B14F-4D97-AF65-F5344CB8AC3E}">
        <p14:creationId xmlns:p14="http://schemas.microsoft.com/office/powerpoint/2010/main" val="21161828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65500" y="296900"/>
            <a:ext cx="7728176" cy="649287"/>
          </a:xfrm>
        </p:spPr>
        <p:txBody>
          <a:bodyPr/>
          <a:lstStyle/>
          <a:p>
            <a:r>
              <a:rPr lang="en-US" altLang="zh-CN" dirty="0" smtClean="0"/>
              <a:t>HPGA</a:t>
            </a:r>
            <a:r>
              <a:rPr lang="zh-CN" altLang="en-US" dirty="0" smtClean="0"/>
              <a:t>的测试与分析（第二层）</a:t>
            </a:r>
            <a:endParaRPr lang="zh-CN" altLang="en-US" dirty="0"/>
          </a:p>
        </p:txBody>
      </p:sp>
      <p:pic>
        <p:nvPicPr>
          <p:cNvPr id="5"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500" y="1675499"/>
            <a:ext cx="8208963" cy="4113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16719791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总结</a:t>
            </a:r>
            <a:endParaRPr lang="zh-CN" altLang="en-US" b="0" dirty="0"/>
          </a:p>
        </p:txBody>
      </p:sp>
      <p:sp>
        <p:nvSpPr>
          <p:cNvPr id="32" name="任意多边形 31"/>
          <p:cNvSpPr>
            <a:spLocks noChangeAspect="1"/>
          </p:cNvSpPr>
          <p:nvPr/>
        </p:nvSpPr>
        <p:spPr>
          <a:xfrm rot="5400000">
            <a:off x="1813226" y="2263492"/>
            <a:ext cx="1067699" cy="920433"/>
          </a:xfrm>
          <a:custGeom>
            <a:avLst/>
            <a:gdLst>
              <a:gd name="connsiteX0" fmla="*/ 0 w 1067699"/>
              <a:gd name="connsiteY0" fmla="*/ 920432 h 920433"/>
              <a:gd name="connsiteX1" fmla="*/ 564574 w 1067699"/>
              <a:gd name="connsiteY1" fmla="*/ 0 h 920433"/>
              <a:gd name="connsiteX2" fmla="*/ 1067699 w 1067699"/>
              <a:gd name="connsiteY2" fmla="*/ 0 h 920433"/>
              <a:gd name="connsiteX3" fmla="*/ 1067699 w 1067699"/>
              <a:gd name="connsiteY3" fmla="*/ 920433 h 920433"/>
              <a:gd name="connsiteX4" fmla="*/ 0 w 1067699"/>
              <a:gd name="connsiteY4" fmla="*/ 920433 h 9204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7699" h="920433">
                <a:moveTo>
                  <a:pt x="0" y="920432"/>
                </a:moveTo>
                <a:lnTo>
                  <a:pt x="564574" y="0"/>
                </a:lnTo>
                <a:lnTo>
                  <a:pt x="1067699" y="0"/>
                </a:lnTo>
                <a:lnTo>
                  <a:pt x="1067699" y="920433"/>
                </a:lnTo>
                <a:lnTo>
                  <a:pt x="0" y="920433"/>
                </a:lnTo>
                <a:close/>
              </a:path>
            </a:pathLst>
          </a:cu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6" name="六边形 5"/>
          <p:cNvSpPr>
            <a:spLocks noChangeAspect="1"/>
          </p:cNvSpPr>
          <p:nvPr/>
        </p:nvSpPr>
        <p:spPr>
          <a:xfrm rot="5400000">
            <a:off x="1007962" y="2499887"/>
            <a:ext cx="1757795" cy="1515341"/>
          </a:xfrm>
          <a:prstGeom prst="hexagon">
            <a:avLst>
              <a:gd name="adj" fmla="val 30669"/>
              <a:gd name="vf" fmla="val 115470"/>
            </a:avLst>
          </a:prstGeom>
          <a:solidFill>
            <a:schemeClr val="bg1"/>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3" name="任意多边形 32"/>
          <p:cNvSpPr>
            <a:spLocks noChangeAspect="1"/>
          </p:cNvSpPr>
          <p:nvPr/>
        </p:nvSpPr>
        <p:spPr>
          <a:xfrm rot="5400000">
            <a:off x="3964517" y="2797341"/>
            <a:ext cx="2135400" cy="920435"/>
          </a:xfrm>
          <a:custGeom>
            <a:avLst/>
            <a:gdLst>
              <a:gd name="connsiteX0" fmla="*/ 0 w 2135400"/>
              <a:gd name="connsiteY0" fmla="*/ 920432 h 920435"/>
              <a:gd name="connsiteX1" fmla="*/ 564574 w 2135400"/>
              <a:gd name="connsiteY1" fmla="*/ 0 h 920435"/>
              <a:gd name="connsiteX2" fmla="*/ 1570826 w 2135400"/>
              <a:gd name="connsiteY2" fmla="*/ 0 h 920435"/>
              <a:gd name="connsiteX3" fmla="*/ 2135400 w 2135400"/>
              <a:gd name="connsiteY3" fmla="*/ 920432 h 920435"/>
              <a:gd name="connsiteX4" fmla="*/ 2135399 w 2135400"/>
              <a:gd name="connsiteY4" fmla="*/ 920435 h 920435"/>
              <a:gd name="connsiteX5" fmla="*/ 1067699 w 2135400"/>
              <a:gd name="connsiteY5" fmla="*/ 920435 h 920435"/>
              <a:gd name="connsiteX6" fmla="*/ 2 w 2135400"/>
              <a:gd name="connsiteY6" fmla="*/ 920435 h 920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35400" h="920435">
                <a:moveTo>
                  <a:pt x="0" y="920432"/>
                </a:moveTo>
                <a:lnTo>
                  <a:pt x="564574" y="0"/>
                </a:lnTo>
                <a:lnTo>
                  <a:pt x="1570826" y="0"/>
                </a:lnTo>
                <a:lnTo>
                  <a:pt x="2135400" y="920432"/>
                </a:lnTo>
                <a:lnTo>
                  <a:pt x="2135399" y="920435"/>
                </a:lnTo>
                <a:lnTo>
                  <a:pt x="1067699" y="920435"/>
                </a:lnTo>
                <a:lnTo>
                  <a:pt x="2" y="920435"/>
                </a:lnTo>
                <a:close/>
              </a:path>
            </a:pathLst>
          </a:cu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8" name="六边形 7"/>
          <p:cNvSpPr>
            <a:spLocks noChangeAspect="1"/>
          </p:cNvSpPr>
          <p:nvPr/>
        </p:nvSpPr>
        <p:spPr>
          <a:xfrm rot="5400000">
            <a:off x="3693105" y="2499887"/>
            <a:ext cx="1757795" cy="1515341"/>
          </a:xfrm>
          <a:prstGeom prst="hexagon">
            <a:avLst>
              <a:gd name="adj" fmla="val 30669"/>
              <a:gd name="vf" fmla="val 115470"/>
            </a:avLst>
          </a:prstGeom>
          <a:solidFill>
            <a:schemeClr val="bg1"/>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4" name="任意多边形 33"/>
          <p:cNvSpPr>
            <a:spLocks noChangeAspect="1"/>
          </p:cNvSpPr>
          <p:nvPr/>
        </p:nvSpPr>
        <p:spPr>
          <a:xfrm rot="5400000">
            <a:off x="6189445" y="2337127"/>
            <a:ext cx="2135400" cy="1840863"/>
          </a:xfrm>
          <a:custGeom>
            <a:avLst/>
            <a:gdLst>
              <a:gd name="connsiteX0" fmla="*/ 0 w 2135400"/>
              <a:gd name="connsiteY0" fmla="*/ 920432 h 1840863"/>
              <a:gd name="connsiteX1" fmla="*/ 564574 w 2135400"/>
              <a:gd name="connsiteY1" fmla="*/ 0 h 1840863"/>
              <a:gd name="connsiteX2" fmla="*/ 1570826 w 2135400"/>
              <a:gd name="connsiteY2" fmla="*/ 0 h 1840863"/>
              <a:gd name="connsiteX3" fmla="*/ 2135400 w 2135400"/>
              <a:gd name="connsiteY3" fmla="*/ 920432 h 1840863"/>
              <a:gd name="connsiteX4" fmla="*/ 1570826 w 2135400"/>
              <a:gd name="connsiteY4" fmla="*/ 1840863 h 1840863"/>
              <a:gd name="connsiteX5" fmla="*/ 1067699 w 2135400"/>
              <a:gd name="connsiteY5" fmla="*/ 1840863 h 1840863"/>
              <a:gd name="connsiteX6" fmla="*/ 1067699 w 2135400"/>
              <a:gd name="connsiteY6" fmla="*/ 920434 h 1840863"/>
              <a:gd name="connsiteX7" fmla="*/ 1 w 2135400"/>
              <a:gd name="connsiteY7" fmla="*/ 920434 h 1840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35400" h="1840863">
                <a:moveTo>
                  <a:pt x="0" y="920432"/>
                </a:moveTo>
                <a:lnTo>
                  <a:pt x="564574" y="0"/>
                </a:lnTo>
                <a:lnTo>
                  <a:pt x="1570826" y="0"/>
                </a:lnTo>
                <a:lnTo>
                  <a:pt x="2135400" y="920432"/>
                </a:lnTo>
                <a:lnTo>
                  <a:pt x="1570826" y="1840863"/>
                </a:lnTo>
                <a:lnTo>
                  <a:pt x="1067699" y="1840863"/>
                </a:lnTo>
                <a:lnTo>
                  <a:pt x="1067699" y="920434"/>
                </a:lnTo>
                <a:lnTo>
                  <a:pt x="1" y="920434"/>
                </a:lnTo>
                <a:close/>
              </a:path>
            </a:pathLst>
          </a:cu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10" name="六边形 9"/>
          <p:cNvSpPr>
            <a:spLocks noChangeAspect="1"/>
          </p:cNvSpPr>
          <p:nvPr/>
        </p:nvSpPr>
        <p:spPr>
          <a:xfrm rot="5400000">
            <a:off x="6378247" y="2499887"/>
            <a:ext cx="1757795" cy="1515341"/>
          </a:xfrm>
          <a:prstGeom prst="hexagon">
            <a:avLst>
              <a:gd name="adj" fmla="val 30669"/>
              <a:gd name="vf" fmla="val 115470"/>
            </a:avLst>
          </a:prstGeom>
          <a:solidFill>
            <a:schemeClr val="bg1"/>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 name="文本框 18"/>
          <p:cNvSpPr txBox="1"/>
          <p:nvPr/>
        </p:nvSpPr>
        <p:spPr>
          <a:xfrm>
            <a:off x="1407887" y="2795892"/>
            <a:ext cx="957943" cy="923330"/>
          </a:xfrm>
          <a:prstGeom prst="rect">
            <a:avLst/>
          </a:prstGeom>
          <a:noFill/>
        </p:spPr>
        <p:txBody>
          <a:bodyPr wrap="square" rtlCol="0">
            <a:spAutoFit/>
          </a:bodyPr>
          <a:lstStyle/>
          <a:p>
            <a:pPr algn="ctr"/>
            <a:r>
              <a:rPr lang="zh-CN" altLang="en-US" sz="5400" b="1" dirty="0">
                <a:solidFill>
                  <a:schemeClr val="accent2"/>
                </a:solidFill>
              </a:rPr>
              <a:t>快</a:t>
            </a:r>
          </a:p>
        </p:txBody>
      </p:sp>
      <p:sp>
        <p:nvSpPr>
          <p:cNvPr id="20" name="文本框 19"/>
          <p:cNvSpPr txBox="1"/>
          <p:nvPr/>
        </p:nvSpPr>
        <p:spPr>
          <a:xfrm>
            <a:off x="4093030" y="2795892"/>
            <a:ext cx="957943" cy="923330"/>
          </a:xfrm>
          <a:prstGeom prst="rect">
            <a:avLst/>
          </a:prstGeom>
          <a:noFill/>
        </p:spPr>
        <p:txBody>
          <a:bodyPr wrap="square" rtlCol="0">
            <a:spAutoFit/>
          </a:bodyPr>
          <a:lstStyle/>
          <a:p>
            <a:pPr algn="ctr"/>
            <a:r>
              <a:rPr lang="zh-CN" altLang="en-US" sz="5400" b="1" dirty="0" smtClean="0">
                <a:solidFill>
                  <a:schemeClr val="accent2"/>
                </a:solidFill>
              </a:rPr>
              <a:t>准</a:t>
            </a:r>
            <a:endParaRPr lang="zh-CN" altLang="en-US" sz="5400" b="1" dirty="0">
              <a:solidFill>
                <a:schemeClr val="accent2"/>
              </a:solidFill>
            </a:endParaRPr>
          </a:p>
        </p:txBody>
      </p:sp>
      <p:sp>
        <p:nvSpPr>
          <p:cNvPr id="21" name="文本框 20"/>
          <p:cNvSpPr txBox="1"/>
          <p:nvPr/>
        </p:nvSpPr>
        <p:spPr>
          <a:xfrm>
            <a:off x="6778172" y="2795892"/>
            <a:ext cx="957943" cy="923330"/>
          </a:xfrm>
          <a:prstGeom prst="rect">
            <a:avLst/>
          </a:prstGeom>
          <a:noFill/>
        </p:spPr>
        <p:txBody>
          <a:bodyPr wrap="square" rtlCol="0">
            <a:spAutoFit/>
          </a:bodyPr>
          <a:lstStyle/>
          <a:p>
            <a:pPr algn="ctr"/>
            <a:r>
              <a:rPr lang="zh-CN" altLang="en-US" sz="5400" b="1" dirty="0" smtClean="0">
                <a:solidFill>
                  <a:schemeClr val="accent2"/>
                </a:solidFill>
              </a:rPr>
              <a:t>活</a:t>
            </a:r>
            <a:endParaRPr lang="zh-CN" altLang="en-US" sz="5400" b="1" dirty="0">
              <a:solidFill>
                <a:schemeClr val="accent2"/>
              </a:solidFill>
            </a:endParaRPr>
          </a:p>
        </p:txBody>
      </p:sp>
      <p:sp>
        <p:nvSpPr>
          <p:cNvPr id="26" name="文本框 25"/>
          <p:cNvSpPr txBox="1"/>
          <p:nvPr/>
        </p:nvSpPr>
        <p:spPr>
          <a:xfrm>
            <a:off x="953375" y="4553687"/>
            <a:ext cx="1866965" cy="707886"/>
          </a:xfrm>
          <a:prstGeom prst="rect">
            <a:avLst/>
          </a:prstGeom>
          <a:noFill/>
        </p:spPr>
        <p:txBody>
          <a:bodyPr wrap="square" rtlCol="0">
            <a:spAutoFit/>
          </a:bodyPr>
          <a:lstStyle/>
          <a:p>
            <a:pPr algn="ctr"/>
            <a:r>
              <a:rPr lang="zh-CN" altLang="en-US" sz="2000" dirty="0" smtClean="0">
                <a:latin typeface="+mn-ea"/>
              </a:rPr>
              <a:t>算法运行</a:t>
            </a:r>
            <a:r>
              <a:rPr lang="zh-CN" altLang="en-US" sz="2000" dirty="0" smtClean="0">
                <a:latin typeface="+mn-ea"/>
              </a:rPr>
              <a:t>时间</a:t>
            </a:r>
            <a:r>
              <a:rPr lang="zh-CN" altLang="en-US" sz="2000" dirty="0" smtClean="0">
                <a:latin typeface="+mn-ea"/>
              </a:rPr>
              <a:t>比</a:t>
            </a:r>
            <a:r>
              <a:rPr lang="zh-CN" altLang="en-US" sz="2000" dirty="0" smtClean="0">
                <a:latin typeface="+mn-ea"/>
              </a:rPr>
              <a:t>原有算法</a:t>
            </a:r>
            <a:r>
              <a:rPr lang="zh-CN" altLang="en-US" sz="2000" dirty="0" smtClean="0">
                <a:latin typeface="+mn-ea"/>
              </a:rPr>
              <a:t>少</a:t>
            </a:r>
            <a:endParaRPr lang="zh-CN" altLang="en-US" sz="2000" dirty="0">
              <a:latin typeface="+mn-ea"/>
            </a:endParaRPr>
          </a:p>
        </p:txBody>
      </p:sp>
      <p:sp>
        <p:nvSpPr>
          <p:cNvPr id="27" name="文本框 26"/>
          <p:cNvSpPr txBox="1"/>
          <p:nvPr/>
        </p:nvSpPr>
        <p:spPr>
          <a:xfrm>
            <a:off x="3638518" y="4553687"/>
            <a:ext cx="1866965" cy="707886"/>
          </a:xfrm>
          <a:prstGeom prst="rect">
            <a:avLst/>
          </a:prstGeom>
          <a:noFill/>
        </p:spPr>
        <p:txBody>
          <a:bodyPr wrap="square" rtlCol="0">
            <a:spAutoFit/>
          </a:bodyPr>
          <a:lstStyle/>
          <a:p>
            <a:pPr algn="ctr"/>
            <a:r>
              <a:rPr lang="zh-CN" altLang="en-US" sz="2000" dirty="0" smtClean="0">
                <a:latin typeface="+mn-ea"/>
              </a:rPr>
              <a:t>计算结果精度比原有算法</a:t>
            </a:r>
            <a:r>
              <a:rPr lang="zh-CN" altLang="en-US" sz="2000" dirty="0" smtClean="0">
                <a:latin typeface="+mn-ea"/>
              </a:rPr>
              <a:t>高</a:t>
            </a:r>
            <a:endParaRPr lang="zh-CN" altLang="en-US" sz="2000" dirty="0">
              <a:latin typeface="+mn-ea"/>
            </a:endParaRPr>
          </a:p>
        </p:txBody>
      </p:sp>
      <p:sp>
        <p:nvSpPr>
          <p:cNvPr id="28" name="文本框 27"/>
          <p:cNvSpPr txBox="1"/>
          <p:nvPr/>
        </p:nvSpPr>
        <p:spPr>
          <a:xfrm>
            <a:off x="6323661" y="4553687"/>
            <a:ext cx="1866965" cy="707886"/>
          </a:xfrm>
          <a:prstGeom prst="rect">
            <a:avLst/>
          </a:prstGeom>
          <a:noFill/>
        </p:spPr>
        <p:txBody>
          <a:bodyPr wrap="square" rtlCol="0">
            <a:spAutoFit/>
          </a:bodyPr>
          <a:lstStyle/>
          <a:p>
            <a:pPr algn="ctr"/>
            <a:r>
              <a:rPr lang="zh-CN" altLang="en-US" sz="2000" dirty="0" smtClean="0">
                <a:latin typeface="+mn-ea"/>
              </a:rPr>
              <a:t>算法灵活性比原有算法灵活</a:t>
            </a:r>
            <a:endParaRPr lang="zh-CN" altLang="en-US" sz="2000" dirty="0">
              <a:latin typeface="+mn-ea"/>
            </a:endParaRPr>
          </a:p>
        </p:txBody>
      </p:sp>
    </p:spTree>
    <p:extLst>
      <p:ext uri="{BB962C8B-B14F-4D97-AF65-F5344CB8AC3E}">
        <p14:creationId xmlns:p14="http://schemas.microsoft.com/office/powerpoint/2010/main" val="23195011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致谢</a:t>
            </a:r>
            <a:endParaRPr lang="zh-CN" altLang="en-US" b="0" dirty="0"/>
          </a:p>
        </p:txBody>
      </p:sp>
      <p:pic>
        <p:nvPicPr>
          <p:cNvPr id="3" name="图片 2"/>
          <p:cNvPicPr>
            <a:picLocks noChangeAspect="1"/>
          </p:cNvPicPr>
          <p:nvPr/>
        </p:nvPicPr>
        <p:blipFill rotWithShape="1">
          <a:blip r:embed="rId2" cstate="print">
            <a:extLst>
              <a:ext uri="{28A0092B-C50C-407E-A947-70E740481C1C}">
                <a14:useLocalDpi xmlns:a14="http://schemas.microsoft.com/office/drawing/2010/main" val="0"/>
              </a:ext>
            </a:extLst>
          </a:blip>
          <a:srcRect r="11661" b="43014"/>
          <a:stretch/>
        </p:blipFill>
        <p:spPr>
          <a:xfrm flipH="1">
            <a:off x="350986" y="1411051"/>
            <a:ext cx="5628526" cy="5446949"/>
          </a:xfrm>
          <a:prstGeom prst="rect">
            <a:avLst/>
          </a:prstGeom>
        </p:spPr>
      </p:pic>
      <p:sp>
        <p:nvSpPr>
          <p:cNvPr id="4" name="矩形 3"/>
          <p:cNvSpPr/>
          <p:nvPr/>
        </p:nvSpPr>
        <p:spPr>
          <a:xfrm>
            <a:off x="4189051" y="2625355"/>
            <a:ext cx="3851864" cy="523220"/>
          </a:xfrm>
          <a:prstGeom prst="rect">
            <a:avLst/>
          </a:prstGeom>
        </p:spPr>
        <p:txBody>
          <a:bodyPr wrap="square">
            <a:spAutoFit/>
          </a:bodyPr>
          <a:lstStyle/>
          <a:p>
            <a:pPr algn="just"/>
            <a:r>
              <a:rPr lang="zh-CN" altLang="en-US" sz="2800" dirty="0" smtClean="0">
                <a:solidFill>
                  <a:schemeClr val="accent2"/>
                </a:solidFill>
                <a:latin typeface="+mn-ea"/>
              </a:rPr>
              <a:t>感谢</a:t>
            </a:r>
            <a:r>
              <a:rPr lang="zh-CN" altLang="en-US" sz="2800" dirty="0" smtClean="0">
                <a:solidFill>
                  <a:schemeClr val="accent2"/>
                </a:solidFill>
                <a:latin typeface="+mn-ea"/>
              </a:rPr>
              <a:t>老师们的指导</a:t>
            </a:r>
            <a:endParaRPr lang="zh-CN" altLang="en-US" sz="2800" dirty="0">
              <a:solidFill>
                <a:schemeClr val="accent2"/>
              </a:solidFill>
              <a:latin typeface="+mn-ea"/>
            </a:endParaRPr>
          </a:p>
        </p:txBody>
      </p:sp>
      <p:sp>
        <p:nvSpPr>
          <p:cNvPr id="5" name="矩形 4"/>
          <p:cNvSpPr/>
          <p:nvPr/>
        </p:nvSpPr>
        <p:spPr>
          <a:xfrm>
            <a:off x="4189051" y="3148575"/>
            <a:ext cx="4330835" cy="1938992"/>
          </a:xfrm>
          <a:prstGeom prst="rect">
            <a:avLst/>
          </a:prstGeom>
        </p:spPr>
        <p:txBody>
          <a:bodyPr wrap="square">
            <a:spAutoFit/>
          </a:bodyPr>
          <a:lstStyle/>
          <a:p>
            <a:pPr algn="just">
              <a:lnSpc>
                <a:spcPct val="150000"/>
              </a:lnSpc>
            </a:pPr>
            <a:r>
              <a:rPr lang="zh-CN" altLang="en-US" sz="2000" dirty="0" smtClean="0">
                <a:latin typeface="+mn-ea"/>
              </a:rPr>
              <a:t>随着研究生生活的结束，即将进入社会的我们无不感谢老师们在研究生期间的帮助和论文写作期间的指导，这将成为我们一生的财富。</a:t>
            </a:r>
            <a:endParaRPr lang="zh-CN" altLang="en-US" sz="2000" dirty="0" smtClean="0">
              <a:latin typeface="+mn-ea"/>
            </a:endParaRPr>
          </a:p>
        </p:txBody>
      </p:sp>
    </p:spTree>
    <p:extLst>
      <p:ext uri="{BB962C8B-B14F-4D97-AF65-F5344CB8AC3E}">
        <p14:creationId xmlns:p14="http://schemas.microsoft.com/office/powerpoint/2010/main" val="234040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smtClean="0"/>
              <a:t>研究背景</a:t>
            </a:r>
            <a:endParaRPr lang="zh-CN" altLang="en-US" dirty="0"/>
          </a:p>
        </p:txBody>
      </p:sp>
      <p:sp>
        <p:nvSpPr>
          <p:cNvPr id="5" name="矩形 4"/>
          <p:cNvSpPr/>
          <p:nvPr/>
        </p:nvSpPr>
        <p:spPr>
          <a:xfrm>
            <a:off x="582656" y="1761849"/>
            <a:ext cx="7671658" cy="3785652"/>
          </a:xfrm>
          <a:prstGeom prst="rect">
            <a:avLst/>
          </a:prstGeom>
        </p:spPr>
        <p:txBody>
          <a:bodyPr wrap="square">
            <a:spAutoFit/>
          </a:bodyPr>
          <a:lstStyle/>
          <a:p>
            <a:pPr marL="609600" indent="-609600">
              <a:lnSpc>
                <a:spcPct val="150000"/>
              </a:lnSpc>
              <a:buFontTx/>
              <a:buAutoNum type="arabicPeriod"/>
            </a:pPr>
            <a:r>
              <a:rPr lang="en-US" altLang="zh-CN" sz="3200" b="1" dirty="0">
                <a:solidFill>
                  <a:schemeClr val="tx2"/>
                </a:solidFill>
                <a:latin typeface="楷体_GB2312" charset="0"/>
                <a:ea typeface="楷体_GB2312" charset="0"/>
              </a:rPr>
              <a:t>Hadoop</a:t>
            </a:r>
            <a:r>
              <a:rPr lang="zh-CN" altLang="en-US" sz="3200" b="1" dirty="0">
                <a:solidFill>
                  <a:schemeClr val="tx2"/>
                </a:solidFill>
                <a:latin typeface="楷体_GB2312" charset="0"/>
                <a:ea typeface="楷体_GB2312" charset="0"/>
              </a:rPr>
              <a:t>大数据平台技术的广泛应用</a:t>
            </a:r>
          </a:p>
          <a:p>
            <a:pPr marL="609600" indent="-609600">
              <a:lnSpc>
                <a:spcPct val="150000"/>
              </a:lnSpc>
              <a:buFontTx/>
              <a:buAutoNum type="arabicPeriod"/>
            </a:pPr>
            <a:r>
              <a:rPr lang="zh-CN" altLang="en-US" sz="3200" b="1" dirty="0">
                <a:solidFill>
                  <a:schemeClr val="tx2"/>
                </a:solidFill>
                <a:latin typeface="楷体_GB2312" charset="0"/>
                <a:ea typeface="楷体_GB2312" charset="0"/>
              </a:rPr>
              <a:t>遗传算法研究在生产生活中的地位越来越重要</a:t>
            </a:r>
          </a:p>
          <a:p>
            <a:pPr marL="609600" indent="-609600">
              <a:lnSpc>
                <a:spcPct val="150000"/>
              </a:lnSpc>
              <a:buFontTx/>
              <a:buAutoNum type="arabicPeriod"/>
            </a:pPr>
            <a:r>
              <a:rPr lang="zh-CN" altLang="en-US" sz="3200" b="1" dirty="0">
                <a:solidFill>
                  <a:schemeClr val="tx2"/>
                </a:solidFill>
                <a:latin typeface="楷体_GB2312" charset="0"/>
                <a:ea typeface="楷体_GB2312" charset="0"/>
              </a:rPr>
              <a:t>经典求解算法慢慢的已经发展成为大数据的处理问题</a:t>
            </a:r>
            <a:endParaRPr lang="zh-CN" altLang="en-US" sz="3200" b="1" dirty="0">
              <a:solidFill>
                <a:schemeClr val="tx2"/>
              </a:solidFill>
              <a:latin typeface="楷体_GB2312" charset="0"/>
              <a:ea typeface="楷体_GB2312" charset="0"/>
            </a:endParaRPr>
          </a:p>
        </p:txBody>
      </p:sp>
      <p:sp>
        <p:nvSpPr>
          <p:cNvPr id="10" name="矩形 9"/>
          <p:cNvSpPr/>
          <p:nvPr/>
        </p:nvSpPr>
        <p:spPr>
          <a:xfrm>
            <a:off x="365500" y="6358064"/>
            <a:ext cx="2703181" cy="338554"/>
          </a:xfrm>
          <a:prstGeom prst="rect">
            <a:avLst/>
          </a:prstGeom>
        </p:spPr>
        <p:txBody>
          <a:bodyPr wrap="square">
            <a:spAutoFit/>
          </a:bodyPr>
          <a:lstStyle/>
          <a:p>
            <a:r>
              <a:rPr lang="en-US" altLang="zh-CN" sz="1600" dirty="0" smtClean="0">
                <a:solidFill>
                  <a:schemeClr val="bg1">
                    <a:lumMod val="50000"/>
                  </a:schemeClr>
                </a:solidFill>
                <a:latin typeface="微软雅黑 Light" panose="020B0502040204020203" pitchFamily="34" charset="-122"/>
                <a:ea typeface="微软雅黑 Light" panose="020B0502040204020203" pitchFamily="34" charset="-122"/>
              </a:rPr>
              <a:t>--</a:t>
            </a:r>
            <a:r>
              <a:rPr lang="zh-CN" altLang="en-US" sz="1600" dirty="0" smtClean="0">
                <a:solidFill>
                  <a:schemeClr val="bg1">
                    <a:lumMod val="50000"/>
                  </a:schemeClr>
                </a:solidFill>
                <a:latin typeface="微软雅黑 Light" panose="020B0502040204020203" pitchFamily="34" charset="-122"/>
                <a:ea typeface="微软雅黑 Light" panose="020B0502040204020203" pitchFamily="34" charset="-122"/>
              </a:rPr>
              <a:t> </a:t>
            </a:r>
            <a:r>
              <a:rPr lang="zh-CN" altLang="en-US" sz="1600" dirty="0" smtClean="0">
                <a:solidFill>
                  <a:schemeClr val="bg1">
                    <a:lumMod val="50000"/>
                  </a:schemeClr>
                </a:solidFill>
                <a:latin typeface="微软雅黑 Light" panose="020B0502040204020203" pitchFamily="34" charset="-122"/>
                <a:ea typeface="微软雅黑 Light" panose="020B0502040204020203" pitchFamily="34" charset="-122"/>
              </a:rPr>
              <a:t>大连海事大学</a:t>
            </a:r>
            <a:endParaRPr lang="zh-CN" altLang="en-US" sz="1600" dirty="0">
              <a:solidFill>
                <a:schemeClr val="bg1">
                  <a:lumMod val="50000"/>
                </a:schemeClr>
              </a:solidFill>
              <a:latin typeface="微软雅黑 Light" panose="020B0502040204020203" pitchFamily="34" charset="-122"/>
              <a:ea typeface="微软雅黑 Light" panose="020B0502040204020203" pitchFamily="34" charset="-122"/>
              <a:cs typeface="Microsoft New Tai Lue" panose="020B0502040204020203" pitchFamily="34" charset="0"/>
            </a:endParaRPr>
          </a:p>
        </p:txBody>
      </p:sp>
    </p:spTree>
    <p:extLst>
      <p:ext uri="{BB962C8B-B14F-4D97-AF65-F5344CB8AC3E}">
        <p14:creationId xmlns:p14="http://schemas.microsoft.com/office/powerpoint/2010/main" val="21106188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研究思路</a:t>
            </a:r>
            <a:endParaRPr lang="zh-CN" altLang="en-US" dirty="0"/>
          </a:p>
        </p:txBody>
      </p:sp>
      <p:sp>
        <p:nvSpPr>
          <p:cNvPr id="13" name="矩形 12"/>
          <p:cNvSpPr/>
          <p:nvPr/>
        </p:nvSpPr>
        <p:spPr>
          <a:xfrm>
            <a:off x="647564" y="1703720"/>
            <a:ext cx="7848872" cy="461665"/>
          </a:xfrm>
          <a:prstGeom prst="rect">
            <a:avLst/>
          </a:prstGeom>
        </p:spPr>
        <p:txBody>
          <a:bodyPr wrap="square">
            <a:spAutoFit/>
          </a:bodyPr>
          <a:lstStyle/>
          <a:p>
            <a:pPr algn="ctr"/>
            <a:r>
              <a:rPr lang="zh-CN" altLang="en-US" sz="2400" dirty="0" smtClean="0">
                <a:solidFill>
                  <a:schemeClr val="accent2"/>
                </a:solidFill>
                <a:latin typeface="+mn-ea"/>
              </a:rPr>
              <a:t>具体研究思路如下</a:t>
            </a:r>
            <a:endParaRPr lang="zh-CN" altLang="en-US" sz="2400" dirty="0">
              <a:solidFill>
                <a:schemeClr val="accent2"/>
              </a:solidFill>
              <a:latin typeface="+mn-ea"/>
            </a:endParaRPr>
          </a:p>
        </p:txBody>
      </p:sp>
      <p:grpSp>
        <p:nvGrpSpPr>
          <p:cNvPr id="19" name="组合 18"/>
          <p:cNvGrpSpPr/>
          <p:nvPr/>
        </p:nvGrpSpPr>
        <p:grpSpPr>
          <a:xfrm>
            <a:off x="625288" y="4050806"/>
            <a:ext cx="7893424" cy="244518"/>
            <a:chOff x="625288" y="3441211"/>
            <a:chExt cx="7893424" cy="244518"/>
          </a:xfrm>
        </p:grpSpPr>
        <p:cxnSp>
          <p:nvCxnSpPr>
            <p:cNvPr id="12" name="直接箭头连接符 11"/>
            <p:cNvCxnSpPr/>
            <p:nvPr/>
          </p:nvCxnSpPr>
          <p:spPr>
            <a:xfrm>
              <a:off x="625288" y="3563471"/>
              <a:ext cx="7893424" cy="0"/>
            </a:xfrm>
            <a:prstGeom prst="straightConnector1">
              <a:avLst/>
            </a:prstGeom>
            <a:ln w="317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18" name="组合 17"/>
            <p:cNvGrpSpPr/>
            <p:nvPr/>
          </p:nvGrpSpPr>
          <p:grpSpPr>
            <a:xfrm>
              <a:off x="2086850" y="3441211"/>
              <a:ext cx="4970300" cy="244518"/>
              <a:chOff x="1944667" y="3441211"/>
              <a:chExt cx="4970300" cy="244518"/>
            </a:xfrm>
          </p:grpSpPr>
          <p:sp>
            <p:nvSpPr>
              <p:cNvPr id="14" name="矩形 13"/>
              <p:cNvSpPr>
                <a:spLocks noChangeAspect="1"/>
              </p:cNvSpPr>
              <p:nvPr/>
            </p:nvSpPr>
            <p:spPr>
              <a:xfrm rot="2700000">
                <a:off x="1944667" y="3441211"/>
                <a:ext cx="244518" cy="244518"/>
              </a:xfrm>
              <a:prstGeom prst="rect">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矩形 14"/>
              <p:cNvSpPr>
                <a:spLocks noChangeAspect="1"/>
              </p:cNvSpPr>
              <p:nvPr/>
            </p:nvSpPr>
            <p:spPr>
              <a:xfrm rot="2700000">
                <a:off x="3519928" y="3441211"/>
                <a:ext cx="244518" cy="244518"/>
              </a:xfrm>
              <a:prstGeom prst="rect">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6" name="矩形 15"/>
              <p:cNvSpPr>
                <a:spLocks noChangeAspect="1"/>
              </p:cNvSpPr>
              <p:nvPr/>
            </p:nvSpPr>
            <p:spPr>
              <a:xfrm rot="2700000">
                <a:off x="5095189" y="3441211"/>
                <a:ext cx="244518" cy="244518"/>
              </a:xfrm>
              <a:prstGeom prst="rect">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 name="矩形 16"/>
              <p:cNvSpPr>
                <a:spLocks noChangeAspect="1"/>
              </p:cNvSpPr>
              <p:nvPr/>
            </p:nvSpPr>
            <p:spPr>
              <a:xfrm rot="2700000">
                <a:off x="6670449" y="3441211"/>
                <a:ext cx="244518" cy="244518"/>
              </a:xfrm>
              <a:prstGeom prst="rect">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sp>
        <p:nvSpPr>
          <p:cNvPr id="20" name="矩形 19"/>
          <p:cNvSpPr/>
          <p:nvPr/>
        </p:nvSpPr>
        <p:spPr>
          <a:xfrm>
            <a:off x="1185926" y="3193276"/>
            <a:ext cx="2046366" cy="369332"/>
          </a:xfrm>
          <a:prstGeom prst="rect">
            <a:avLst/>
          </a:prstGeom>
        </p:spPr>
        <p:txBody>
          <a:bodyPr wrap="square">
            <a:spAutoFit/>
          </a:bodyPr>
          <a:lstStyle/>
          <a:p>
            <a:pPr algn="ctr"/>
            <a:r>
              <a:rPr lang="zh-CN" altLang="en-US" dirty="0" smtClean="0">
                <a:latin typeface="微软雅黑 Light" panose="020B0502040204020203" pitchFamily="34" charset="-122"/>
                <a:ea typeface="微软雅黑 Light" panose="020B0502040204020203" pitchFamily="34" charset="-122"/>
              </a:rPr>
              <a:t>研究背景调查</a:t>
            </a:r>
            <a:r>
              <a:rPr lang="zh-CN" altLang="en-US" dirty="0" smtClean="0">
                <a:latin typeface="微软雅黑 Light" panose="020B0502040204020203" pitchFamily="34" charset="-122"/>
                <a:ea typeface="微软雅黑 Light" panose="020B0502040204020203" pitchFamily="34" charset="-122"/>
              </a:rPr>
              <a:t>。</a:t>
            </a:r>
            <a:endParaRPr lang="zh-CN" altLang="en-US" dirty="0" smtClean="0">
              <a:latin typeface="微软雅黑 Light" panose="020B0502040204020203" pitchFamily="34" charset="-122"/>
              <a:ea typeface="微软雅黑 Light" panose="020B0502040204020203" pitchFamily="34" charset="-122"/>
            </a:endParaRPr>
          </a:p>
        </p:txBody>
      </p:sp>
      <p:sp>
        <p:nvSpPr>
          <p:cNvPr id="23" name="矩形 22"/>
          <p:cNvSpPr/>
          <p:nvPr/>
        </p:nvSpPr>
        <p:spPr>
          <a:xfrm>
            <a:off x="2761187" y="4382540"/>
            <a:ext cx="2046366" cy="1200329"/>
          </a:xfrm>
          <a:prstGeom prst="rect">
            <a:avLst/>
          </a:prstGeom>
        </p:spPr>
        <p:txBody>
          <a:bodyPr wrap="square">
            <a:spAutoFit/>
          </a:bodyPr>
          <a:lstStyle/>
          <a:p>
            <a:pPr algn="ctr"/>
            <a:r>
              <a:rPr lang="zh-CN" altLang="en-US" dirty="0" smtClean="0">
                <a:latin typeface="微软雅黑 Light" panose="020B0502040204020203" pitchFamily="34" charset="-122"/>
                <a:ea typeface="微软雅黑 Light" panose="020B0502040204020203" pitchFamily="34" charset="-122"/>
              </a:rPr>
              <a:t>相关理论学习，主要包括</a:t>
            </a:r>
            <a:r>
              <a:rPr lang="en-US" altLang="zh-CN" dirty="0" smtClean="0">
                <a:latin typeface="微软雅黑 Light" panose="020B0502040204020203" pitchFamily="34" charset="-122"/>
                <a:ea typeface="微软雅黑 Light" panose="020B0502040204020203" pitchFamily="34" charset="-122"/>
              </a:rPr>
              <a:t>Hadoop</a:t>
            </a:r>
            <a:r>
              <a:rPr lang="zh-CN" altLang="en-US" dirty="0" smtClean="0">
                <a:latin typeface="微软雅黑 Light" panose="020B0502040204020203" pitchFamily="34" charset="-122"/>
                <a:ea typeface="微软雅黑 Light" panose="020B0502040204020203" pitchFamily="34" charset="-122"/>
              </a:rPr>
              <a:t>大数据平台和遗传算法的研究学习</a:t>
            </a:r>
            <a:r>
              <a:rPr lang="zh-CN" altLang="en-US" dirty="0" smtClean="0">
                <a:latin typeface="微软雅黑 Light" panose="020B0502040204020203" pitchFamily="34" charset="-122"/>
                <a:ea typeface="微软雅黑 Light" panose="020B0502040204020203" pitchFamily="34" charset="-122"/>
              </a:rPr>
              <a:t>。</a:t>
            </a:r>
            <a:endParaRPr lang="zh-CN" altLang="en-US" dirty="0" smtClean="0">
              <a:latin typeface="微软雅黑 Light" panose="020B0502040204020203" pitchFamily="34" charset="-122"/>
              <a:ea typeface="微软雅黑 Light" panose="020B0502040204020203" pitchFamily="34" charset="-122"/>
            </a:endParaRPr>
          </a:p>
        </p:txBody>
      </p:sp>
      <p:sp>
        <p:nvSpPr>
          <p:cNvPr id="24" name="矩形 23"/>
          <p:cNvSpPr/>
          <p:nvPr/>
        </p:nvSpPr>
        <p:spPr>
          <a:xfrm>
            <a:off x="4336448" y="2777778"/>
            <a:ext cx="2046366" cy="1200329"/>
          </a:xfrm>
          <a:prstGeom prst="rect">
            <a:avLst/>
          </a:prstGeom>
        </p:spPr>
        <p:txBody>
          <a:bodyPr wrap="square">
            <a:spAutoFit/>
          </a:bodyPr>
          <a:lstStyle/>
          <a:p>
            <a:pPr algn="ctr"/>
            <a:r>
              <a:rPr lang="zh-CN" altLang="en-US" dirty="0" smtClean="0">
                <a:latin typeface="微软雅黑 Light" panose="020B0502040204020203" pitchFamily="34" charset="-122"/>
                <a:ea typeface="微软雅黑 Light" panose="020B0502040204020203" pitchFamily="34" charset="-122"/>
              </a:rPr>
              <a:t>针对目前存在的问题提出了自己的基于</a:t>
            </a:r>
            <a:r>
              <a:rPr lang="en-US" altLang="zh-CN" dirty="0" smtClean="0">
                <a:latin typeface="微软雅黑 Light" panose="020B0502040204020203" pitchFamily="34" charset="-122"/>
                <a:ea typeface="微软雅黑 Light" panose="020B0502040204020203" pitchFamily="34" charset="-122"/>
              </a:rPr>
              <a:t>Hadoop</a:t>
            </a:r>
            <a:r>
              <a:rPr lang="zh-CN" altLang="en-US" dirty="0" smtClean="0">
                <a:latin typeface="微软雅黑 Light" panose="020B0502040204020203" pitchFamily="34" charset="-122"/>
                <a:ea typeface="微软雅黑 Light" panose="020B0502040204020203" pitchFamily="34" charset="-122"/>
              </a:rPr>
              <a:t>的混合并行遗传算法</a:t>
            </a:r>
            <a:r>
              <a:rPr lang="zh-CN" altLang="en-US" dirty="0" smtClean="0">
                <a:latin typeface="微软雅黑 Light" panose="020B0502040204020203" pitchFamily="34" charset="-122"/>
                <a:ea typeface="微软雅黑 Light" panose="020B0502040204020203" pitchFamily="34" charset="-122"/>
              </a:rPr>
              <a:t>。</a:t>
            </a:r>
            <a:endParaRPr lang="zh-CN" altLang="en-US" dirty="0" smtClean="0">
              <a:latin typeface="微软雅黑 Light" panose="020B0502040204020203" pitchFamily="34" charset="-122"/>
              <a:ea typeface="微软雅黑 Light" panose="020B0502040204020203" pitchFamily="34" charset="-122"/>
            </a:endParaRPr>
          </a:p>
        </p:txBody>
      </p:sp>
      <p:sp>
        <p:nvSpPr>
          <p:cNvPr id="25" name="矩形 24"/>
          <p:cNvSpPr/>
          <p:nvPr/>
        </p:nvSpPr>
        <p:spPr>
          <a:xfrm>
            <a:off x="5911708" y="4382540"/>
            <a:ext cx="2046366" cy="923330"/>
          </a:xfrm>
          <a:prstGeom prst="rect">
            <a:avLst/>
          </a:prstGeom>
        </p:spPr>
        <p:txBody>
          <a:bodyPr wrap="square">
            <a:spAutoFit/>
          </a:bodyPr>
          <a:lstStyle/>
          <a:p>
            <a:pPr algn="ctr"/>
            <a:r>
              <a:rPr lang="zh-CN" altLang="en-US" dirty="0" smtClean="0">
                <a:latin typeface="微软雅黑 Light" panose="020B0502040204020203" pitchFamily="34" charset="-122"/>
                <a:ea typeface="微软雅黑 Light" panose="020B0502040204020203" pitchFamily="34" charset="-122"/>
              </a:rPr>
              <a:t>通过实际问题即</a:t>
            </a:r>
            <a:r>
              <a:rPr lang="en-US" altLang="zh-CN" dirty="0" smtClean="0">
                <a:latin typeface="微软雅黑 Light" panose="020B0502040204020203" pitchFamily="34" charset="-122"/>
                <a:ea typeface="微软雅黑 Light" panose="020B0502040204020203" pitchFamily="34" charset="-122"/>
              </a:rPr>
              <a:t>TSP</a:t>
            </a:r>
            <a:r>
              <a:rPr lang="zh-CN" altLang="en-US" dirty="0" smtClean="0">
                <a:latin typeface="微软雅黑 Light" panose="020B0502040204020203" pitchFamily="34" charset="-122"/>
                <a:ea typeface="微软雅黑 Light" panose="020B0502040204020203" pitchFamily="34" charset="-122"/>
              </a:rPr>
              <a:t>问题进行所提出的算法框架验证</a:t>
            </a:r>
            <a:r>
              <a:rPr lang="zh-CN" altLang="en-US" dirty="0" smtClean="0">
                <a:latin typeface="微软雅黑 Light" panose="020B0502040204020203" pitchFamily="34" charset="-122"/>
                <a:ea typeface="微软雅黑 Light" panose="020B0502040204020203" pitchFamily="34" charset="-122"/>
              </a:rPr>
              <a:t>。</a:t>
            </a:r>
            <a:endParaRPr lang="zh-CN" altLang="en-US" dirty="0" smtClean="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4039819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smtClean="0"/>
              <a:t>研究思路</a:t>
            </a:r>
            <a:endParaRPr lang="zh-CN" altLang="en-US" dirty="0"/>
          </a:p>
        </p:txBody>
      </p:sp>
      <p:sp>
        <p:nvSpPr>
          <p:cNvPr id="10" name="矩形 9"/>
          <p:cNvSpPr/>
          <p:nvPr/>
        </p:nvSpPr>
        <p:spPr>
          <a:xfrm>
            <a:off x="365500" y="6358064"/>
            <a:ext cx="2703181" cy="338554"/>
          </a:xfrm>
          <a:prstGeom prst="rect">
            <a:avLst/>
          </a:prstGeom>
        </p:spPr>
        <p:txBody>
          <a:bodyPr wrap="square">
            <a:spAutoFit/>
          </a:bodyPr>
          <a:lstStyle/>
          <a:p>
            <a:r>
              <a:rPr lang="en-US" altLang="zh-CN" sz="1600" dirty="0">
                <a:solidFill>
                  <a:schemeClr val="bg1">
                    <a:lumMod val="50000"/>
                  </a:schemeClr>
                </a:solidFill>
                <a:latin typeface="微软雅黑 Light" panose="020B0502040204020203" pitchFamily="34" charset="-122"/>
                <a:ea typeface="微软雅黑 Light" panose="020B0502040204020203" pitchFamily="34" charset="-122"/>
              </a:rPr>
              <a:t>--</a:t>
            </a:r>
            <a:r>
              <a:rPr lang="zh-CN" altLang="en-US" sz="1600" dirty="0">
                <a:solidFill>
                  <a:schemeClr val="bg1">
                    <a:lumMod val="50000"/>
                  </a:schemeClr>
                </a:solidFill>
                <a:latin typeface="微软雅黑 Light" panose="020B0502040204020203" pitchFamily="34" charset="-122"/>
                <a:ea typeface="微软雅黑 Light" panose="020B0502040204020203" pitchFamily="34" charset="-122"/>
              </a:rPr>
              <a:t> 大连海事</a:t>
            </a:r>
            <a:r>
              <a:rPr lang="zh-CN" altLang="en-US" sz="1600" dirty="0" smtClean="0">
                <a:solidFill>
                  <a:schemeClr val="bg1">
                    <a:lumMod val="50000"/>
                  </a:schemeClr>
                </a:solidFill>
                <a:latin typeface="微软雅黑 Light" panose="020B0502040204020203" pitchFamily="34" charset="-122"/>
                <a:ea typeface="微软雅黑 Light" panose="020B0502040204020203" pitchFamily="34" charset="-122"/>
              </a:rPr>
              <a:t>大学</a:t>
            </a:r>
            <a:endParaRPr lang="zh-CN" altLang="en-US" sz="1600" dirty="0">
              <a:solidFill>
                <a:schemeClr val="bg1">
                  <a:lumMod val="50000"/>
                </a:schemeClr>
              </a:solidFill>
              <a:latin typeface="微软雅黑 Light" panose="020B0502040204020203" pitchFamily="34" charset="-122"/>
              <a:ea typeface="微软雅黑 Light" panose="020B0502040204020203" pitchFamily="34" charset="-122"/>
              <a:cs typeface="Microsoft New Tai Lue" panose="020B0502040204020203" pitchFamily="34" charset="0"/>
            </a:endParaRPr>
          </a:p>
        </p:txBody>
      </p:sp>
      <p:pic>
        <p:nvPicPr>
          <p:cNvPr id="6" name="Picture 7" descr="捕获"/>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87" y="1555832"/>
            <a:ext cx="7848600" cy="4192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85329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smtClean="0"/>
              <a:t>研究内容</a:t>
            </a:r>
            <a:endParaRPr lang="zh-CN" altLang="en-US" dirty="0"/>
          </a:p>
        </p:txBody>
      </p:sp>
      <p:sp>
        <p:nvSpPr>
          <p:cNvPr id="5" name="矩形 4"/>
          <p:cNvSpPr/>
          <p:nvPr/>
        </p:nvSpPr>
        <p:spPr>
          <a:xfrm>
            <a:off x="582656" y="1761849"/>
            <a:ext cx="7671658" cy="3785652"/>
          </a:xfrm>
          <a:prstGeom prst="rect">
            <a:avLst/>
          </a:prstGeom>
        </p:spPr>
        <p:txBody>
          <a:bodyPr wrap="square">
            <a:spAutoFit/>
          </a:bodyPr>
          <a:lstStyle/>
          <a:p>
            <a:pPr marL="609600" indent="-609600">
              <a:lnSpc>
                <a:spcPct val="150000"/>
              </a:lnSpc>
              <a:buFontTx/>
              <a:buAutoNum type="arabicPeriod"/>
            </a:pPr>
            <a:r>
              <a:rPr lang="en-US" altLang="zh-CN" sz="3200" b="1" dirty="0">
                <a:solidFill>
                  <a:schemeClr val="tx2"/>
                </a:solidFill>
                <a:latin typeface="楷体_GB2312" charset="0"/>
                <a:ea typeface="楷体_GB2312" charset="0"/>
              </a:rPr>
              <a:t>Hadoop</a:t>
            </a:r>
            <a:r>
              <a:rPr lang="zh-CN" altLang="en-US" sz="3200" b="1" dirty="0">
                <a:solidFill>
                  <a:schemeClr val="tx2"/>
                </a:solidFill>
                <a:latin typeface="楷体_GB2312" charset="0"/>
                <a:ea typeface="楷体_GB2312" charset="0"/>
              </a:rPr>
              <a:t>大数据平台技术的广泛应用</a:t>
            </a:r>
          </a:p>
          <a:p>
            <a:pPr marL="609600" indent="-609600">
              <a:lnSpc>
                <a:spcPct val="150000"/>
              </a:lnSpc>
              <a:buFontTx/>
              <a:buAutoNum type="arabicPeriod"/>
            </a:pPr>
            <a:r>
              <a:rPr lang="zh-CN" altLang="en-US" sz="3200" b="1" dirty="0">
                <a:solidFill>
                  <a:schemeClr val="tx2"/>
                </a:solidFill>
                <a:latin typeface="楷体_GB2312" charset="0"/>
                <a:ea typeface="楷体_GB2312" charset="0"/>
              </a:rPr>
              <a:t>遗传算法研究在生产生活中的地位越来越重要</a:t>
            </a:r>
          </a:p>
          <a:p>
            <a:pPr marL="609600" indent="-609600">
              <a:lnSpc>
                <a:spcPct val="150000"/>
              </a:lnSpc>
              <a:buFontTx/>
              <a:buAutoNum type="arabicPeriod"/>
            </a:pPr>
            <a:r>
              <a:rPr lang="zh-CN" altLang="en-US" sz="3200" b="1" dirty="0">
                <a:solidFill>
                  <a:schemeClr val="tx2"/>
                </a:solidFill>
                <a:latin typeface="楷体_GB2312" charset="0"/>
                <a:ea typeface="楷体_GB2312" charset="0"/>
              </a:rPr>
              <a:t>经典求解算法慢慢的已经发展成为大数据的处理问题</a:t>
            </a:r>
            <a:endParaRPr lang="zh-CN" altLang="en-US" sz="3200" b="1" dirty="0">
              <a:solidFill>
                <a:schemeClr val="tx2"/>
              </a:solidFill>
              <a:latin typeface="楷体_GB2312" charset="0"/>
              <a:ea typeface="楷体_GB2312" charset="0"/>
            </a:endParaRPr>
          </a:p>
        </p:txBody>
      </p:sp>
      <p:sp>
        <p:nvSpPr>
          <p:cNvPr id="10" name="矩形 9"/>
          <p:cNvSpPr/>
          <p:nvPr/>
        </p:nvSpPr>
        <p:spPr>
          <a:xfrm>
            <a:off x="365500" y="6358064"/>
            <a:ext cx="2703181" cy="338554"/>
          </a:xfrm>
          <a:prstGeom prst="rect">
            <a:avLst/>
          </a:prstGeom>
        </p:spPr>
        <p:txBody>
          <a:bodyPr wrap="square">
            <a:spAutoFit/>
          </a:bodyPr>
          <a:lstStyle/>
          <a:p>
            <a:r>
              <a:rPr lang="en-US" altLang="zh-CN" sz="1600" dirty="0" smtClean="0">
                <a:solidFill>
                  <a:schemeClr val="bg1">
                    <a:lumMod val="50000"/>
                  </a:schemeClr>
                </a:solidFill>
                <a:latin typeface="微软雅黑 Light" panose="020B0502040204020203" pitchFamily="34" charset="-122"/>
                <a:ea typeface="微软雅黑 Light" panose="020B0502040204020203" pitchFamily="34" charset="-122"/>
              </a:rPr>
              <a:t>--</a:t>
            </a:r>
            <a:r>
              <a:rPr lang="zh-CN" altLang="en-US" sz="1600" dirty="0" smtClean="0">
                <a:solidFill>
                  <a:schemeClr val="bg1">
                    <a:lumMod val="50000"/>
                  </a:schemeClr>
                </a:solidFill>
                <a:latin typeface="微软雅黑 Light" panose="020B0502040204020203" pitchFamily="34" charset="-122"/>
                <a:ea typeface="微软雅黑 Light" panose="020B0502040204020203" pitchFamily="34" charset="-122"/>
              </a:rPr>
              <a:t> </a:t>
            </a:r>
            <a:r>
              <a:rPr lang="zh-CN" altLang="en-US" sz="1600" dirty="0" smtClean="0">
                <a:solidFill>
                  <a:schemeClr val="bg1">
                    <a:lumMod val="50000"/>
                  </a:schemeClr>
                </a:solidFill>
                <a:latin typeface="微软雅黑 Light" panose="020B0502040204020203" pitchFamily="34" charset="-122"/>
                <a:ea typeface="微软雅黑 Light" panose="020B0502040204020203" pitchFamily="34" charset="-122"/>
              </a:rPr>
              <a:t>大连海事大学</a:t>
            </a:r>
            <a:endParaRPr lang="zh-CN" altLang="en-US" sz="1600" dirty="0">
              <a:solidFill>
                <a:schemeClr val="bg1">
                  <a:lumMod val="50000"/>
                </a:schemeClr>
              </a:solidFill>
              <a:latin typeface="微软雅黑 Light" panose="020B0502040204020203" pitchFamily="34" charset="-122"/>
              <a:ea typeface="微软雅黑 Light" panose="020B0502040204020203" pitchFamily="34" charset="-122"/>
              <a:cs typeface="Microsoft New Tai Lue" panose="020B0502040204020203" pitchFamily="34" charset="0"/>
            </a:endParaRPr>
          </a:p>
        </p:txBody>
      </p:sp>
    </p:spTree>
    <p:extLst>
      <p:ext uri="{BB962C8B-B14F-4D97-AF65-F5344CB8AC3E}">
        <p14:creationId xmlns:p14="http://schemas.microsoft.com/office/powerpoint/2010/main" val="11298687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dirty="0" smtClean="0"/>
              <a:t>Hadoop</a:t>
            </a:r>
            <a:r>
              <a:rPr lang="zh-CN" altLang="en-US" dirty="0" smtClean="0"/>
              <a:t>大数据平台</a:t>
            </a:r>
            <a:endParaRPr lang="zh-CN" altLang="en-US" dirty="0"/>
          </a:p>
        </p:txBody>
      </p:sp>
      <p:sp>
        <p:nvSpPr>
          <p:cNvPr id="5" name="矩形 4"/>
          <p:cNvSpPr/>
          <p:nvPr/>
        </p:nvSpPr>
        <p:spPr>
          <a:xfrm>
            <a:off x="582656" y="1761849"/>
            <a:ext cx="7671658" cy="3046988"/>
          </a:xfrm>
          <a:prstGeom prst="rect">
            <a:avLst/>
          </a:prstGeom>
        </p:spPr>
        <p:txBody>
          <a:bodyPr wrap="square">
            <a:spAutoFit/>
          </a:bodyPr>
          <a:lstStyle/>
          <a:p>
            <a:pPr marL="609600" indent="-609600">
              <a:lnSpc>
                <a:spcPct val="150000"/>
              </a:lnSpc>
              <a:buFontTx/>
              <a:buAutoNum type="arabicPeriod"/>
            </a:pPr>
            <a:r>
              <a:rPr lang="en-US" altLang="zh-CN" sz="3200" b="1" dirty="0">
                <a:solidFill>
                  <a:schemeClr val="tx2"/>
                </a:solidFill>
                <a:latin typeface="楷体_GB2312" charset="0"/>
                <a:ea typeface="楷体_GB2312" charset="0"/>
              </a:rPr>
              <a:t>Hadoop</a:t>
            </a:r>
            <a:r>
              <a:rPr lang="zh-CN" altLang="en-US" sz="3200" b="1" dirty="0">
                <a:solidFill>
                  <a:schemeClr val="tx2"/>
                </a:solidFill>
                <a:latin typeface="楷体_GB2312" charset="0"/>
                <a:ea typeface="楷体_GB2312" charset="0"/>
              </a:rPr>
              <a:t>大数据</a:t>
            </a:r>
            <a:r>
              <a:rPr lang="zh-CN" altLang="en-US" sz="3200" b="1" dirty="0" smtClean="0">
                <a:solidFill>
                  <a:schemeClr val="tx2"/>
                </a:solidFill>
                <a:latin typeface="楷体_GB2312" charset="0"/>
                <a:ea typeface="楷体_GB2312" charset="0"/>
              </a:rPr>
              <a:t>平台</a:t>
            </a:r>
            <a:r>
              <a:rPr lang="zh-CN" altLang="en-US" sz="3200" b="1" dirty="0" smtClean="0">
                <a:solidFill>
                  <a:schemeClr val="tx2"/>
                </a:solidFill>
                <a:latin typeface="楷体_GB2312" charset="0"/>
                <a:ea typeface="楷体_GB2312" charset="0"/>
              </a:rPr>
              <a:t>生态圈</a:t>
            </a:r>
            <a:endParaRPr lang="zh-CN" altLang="en-US" sz="3200" b="1" dirty="0">
              <a:solidFill>
                <a:schemeClr val="tx2"/>
              </a:solidFill>
              <a:latin typeface="楷体_GB2312" charset="0"/>
              <a:ea typeface="楷体_GB2312" charset="0"/>
            </a:endParaRPr>
          </a:p>
          <a:p>
            <a:pPr marL="609600" indent="-609600">
              <a:lnSpc>
                <a:spcPct val="150000"/>
              </a:lnSpc>
              <a:buFontTx/>
              <a:buAutoNum type="arabicPeriod"/>
            </a:pPr>
            <a:r>
              <a:rPr lang="zh-CN" altLang="en-US" sz="3200" b="1" dirty="0" smtClean="0">
                <a:solidFill>
                  <a:schemeClr val="tx2"/>
                </a:solidFill>
                <a:latin typeface="楷体_GB2312" charset="0"/>
                <a:ea typeface="楷体_GB2312" charset="0"/>
              </a:rPr>
              <a:t>文件存储系统</a:t>
            </a:r>
            <a:r>
              <a:rPr lang="en-US" altLang="zh-CN" sz="3200" b="1" dirty="0" err="1" smtClean="0">
                <a:solidFill>
                  <a:schemeClr val="tx2"/>
                </a:solidFill>
                <a:latin typeface="楷体_GB2312" charset="0"/>
                <a:ea typeface="楷体_GB2312" charset="0"/>
              </a:rPr>
              <a:t>hdfs</a:t>
            </a:r>
            <a:endParaRPr lang="zh-CN" altLang="en-US" sz="3200" b="1" dirty="0" smtClean="0">
              <a:solidFill>
                <a:schemeClr val="tx2"/>
              </a:solidFill>
              <a:latin typeface="楷体_GB2312" charset="0"/>
              <a:ea typeface="楷体_GB2312" charset="0"/>
            </a:endParaRPr>
          </a:p>
          <a:p>
            <a:pPr marL="609600" indent="-609600">
              <a:lnSpc>
                <a:spcPct val="150000"/>
              </a:lnSpc>
              <a:buFontTx/>
              <a:buAutoNum type="arabicPeriod"/>
            </a:pPr>
            <a:r>
              <a:rPr lang="zh-CN" altLang="en-US" sz="3200" b="1" dirty="0" smtClean="0">
                <a:solidFill>
                  <a:schemeClr val="tx2"/>
                </a:solidFill>
                <a:latin typeface="楷体_GB2312" charset="0"/>
                <a:ea typeface="楷体_GB2312" charset="0"/>
              </a:rPr>
              <a:t>并行分析框架</a:t>
            </a:r>
            <a:r>
              <a:rPr lang="en-US" altLang="zh-CN" sz="3200" b="1" dirty="0" err="1" smtClean="0">
                <a:solidFill>
                  <a:schemeClr val="tx2"/>
                </a:solidFill>
                <a:latin typeface="楷体_GB2312" charset="0"/>
                <a:ea typeface="楷体_GB2312" charset="0"/>
              </a:rPr>
              <a:t>MapReduce</a:t>
            </a:r>
            <a:endParaRPr lang="zh-CN" altLang="en-US" sz="3200" b="1" dirty="0" smtClean="0">
              <a:solidFill>
                <a:schemeClr val="tx2"/>
              </a:solidFill>
              <a:latin typeface="楷体_GB2312" charset="0"/>
              <a:ea typeface="楷体_GB2312" charset="0"/>
            </a:endParaRPr>
          </a:p>
          <a:p>
            <a:pPr marL="609600" indent="-609600">
              <a:lnSpc>
                <a:spcPct val="150000"/>
              </a:lnSpc>
              <a:buFontTx/>
              <a:buAutoNum type="arabicPeriod"/>
            </a:pPr>
            <a:r>
              <a:rPr lang="zh-CN" altLang="en-US" sz="3200" b="1" dirty="0" smtClean="0">
                <a:solidFill>
                  <a:schemeClr val="tx2"/>
                </a:solidFill>
                <a:latin typeface="楷体_GB2312" charset="0"/>
                <a:ea typeface="楷体_GB2312" charset="0"/>
              </a:rPr>
              <a:t>资源调度框架</a:t>
            </a:r>
            <a:r>
              <a:rPr lang="en-US" altLang="zh-CN" sz="3200" b="1" dirty="0" smtClean="0">
                <a:solidFill>
                  <a:schemeClr val="tx2"/>
                </a:solidFill>
                <a:latin typeface="楷体_GB2312" charset="0"/>
                <a:ea typeface="楷体_GB2312" charset="0"/>
              </a:rPr>
              <a:t>yarn</a:t>
            </a:r>
            <a:endParaRPr lang="zh-CN" altLang="en-US" sz="3200" b="1" dirty="0">
              <a:solidFill>
                <a:schemeClr val="tx2"/>
              </a:solidFill>
              <a:latin typeface="楷体_GB2312" charset="0"/>
              <a:ea typeface="楷体_GB2312" charset="0"/>
            </a:endParaRPr>
          </a:p>
        </p:txBody>
      </p:sp>
      <p:sp>
        <p:nvSpPr>
          <p:cNvPr id="10" name="矩形 9"/>
          <p:cNvSpPr/>
          <p:nvPr/>
        </p:nvSpPr>
        <p:spPr>
          <a:xfrm>
            <a:off x="365500" y="6358064"/>
            <a:ext cx="2703181" cy="338554"/>
          </a:xfrm>
          <a:prstGeom prst="rect">
            <a:avLst/>
          </a:prstGeom>
        </p:spPr>
        <p:txBody>
          <a:bodyPr wrap="square">
            <a:spAutoFit/>
          </a:bodyPr>
          <a:lstStyle/>
          <a:p>
            <a:r>
              <a:rPr lang="en-US" altLang="zh-CN" sz="1600" dirty="0" smtClean="0">
                <a:solidFill>
                  <a:schemeClr val="bg1">
                    <a:lumMod val="50000"/>
                  </a:schemeClr>
                </a:solidFill>
                <a:latin typeface="微软雅黑 Light" panose="020B0502040204020203" pitchFamily="34" charset="-122"/>
                <a:ea typeface="微软雅黑 Light" panose="020B0502040204020203" pitchFamily="34" charset="-122"/>
              </a:rPr>
              <a:t>--</a:t>
            </a:r>
            <a:r>
              <a:rPr lang="zh-CN" altLang="en-US" sz="1600" dirty="0" smtClean="0">
                <a:solidFill>
                  <a:schemeClr val="bg1">
                    <a:lumMod val="50000"/>
                  </a:schemeClr>
                </a:solidFill>
                <a:latin typeface="微软雅黑 Light" panose="020B0502040204020203" pitchFamily="34" charset="-122"/>
                <a:ea typeface="微软雅黑 Light" panose="020B0502040204020203" pitchFamily="34" charset="-122"/>
              </a:rPr>
              <a:t> </a:t>
            </a:r>
            <a:r>
              <a:rPr lang="zh-CN" altLang="en-US" sz="1600" dirty="0" smtClean="0">
                <a:solidFill>
                  <a:schemeClr val="bg1">
                    <a:lumMod val="50000"/>
                  </a:schemeClr>
                </a:solidFill>
                <a:latin typeface="微软雅黑 Light" panose="020B0502040204020203" pitchFamily="34" charset="-122"/>
                <a:ea typeface="微软雅黑 Light" panose="020B0502040204020203" pitchFamily="34" charset="-122"/>
              </a:rPr>
              <a:t>大连海事大学</a:t>
            </a:r>
            <a:endParaRPr lang="zh-CN" altLang="en-US" sz="1600" dirty="0">
              <a:solidFill>
                <a:schemeClr val="bg1">
                  <a:lumMod val="50000"/>
                </a:schemeClr>
              </a:solidFill>
              <a:latin typeface="微软雅黑 Light" panose="020B0502040204020203" pitchFamily="34" charset="-122"/>
              <a:ea typeface="微软雅黑 Light" panose="020B0502040204020203" pitchFamily="34" charset="-122"/>
              <a:cs typeface="Microsoft New Tai Lue" panose="020B0502040204020203" pitchFamily="34" charset="0"/>
            </a:endParaRPr>
          </a:p>
        </p:txBody>
      </p:sp>
    </p:spTree>
    <p:extLst>
      <p:ext uri="{BB962C8B-B14F-4D97-AF65-F5344CB8AC3E}">
        <p14:creationId xmlns:p14="http://schemas.microsoft.com/office/powerpoint/2010/main" val="9940028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dirty="0" smtClean="0"/>
              <a:t>Hadoop</a:t>
            </a:r>
            <a:r>
              <a:rPr lang="zh-CN" altLang="en-US" dirty="0" smtClean="0"/>
              <a:t>大数据平台</a:t>
            </a:r>
            <a:endParaRPr lang="zh-CN" altLang="en-US" dirty="0"/>
          </a:p>
        </p:txBody>
      </p:sp>
      <p:sp>
        <p:nvSpPr>
          <p:cNvPr id="10" name="矩形 9"/>
          <p:cNvSpPr/>
          <p:nvPr/>
        </p:nvSpPr>
        <p:spPr>
          <a:xfrm>
            <a:off x="365500" y="6358064"/>
            <a:ext cx="2703181" cy="338554"/>
          </a:xfrm>
          <a:prstGeom prst="rect">
            <a:avLst/>
          </a:prstGeom>
        </p:spPr>
        <p:txBody>
          <a:bodyPr wrap="square">
            <a:spAutoFit/>
          </a:bodyPr>
          <a:lstStyle/>
          <a:p>
            <a:r>
              <a:rPr lang="en-US" altLang="zh-CN" sz="1600" dirty="0" smtClean="0">
                <a:solidFill>
                  <a:schemeClr val="bg1">
                    <a:lumMod val="50000"/>
                  </a:schemeClr>
                </a:solidFill>
                <a:latin typeface="微软雅黑 Light" panose="020B0502040204020203" pitchFamily="34" charset="-122"/>
                <a:ea typeface="微软雅黑 Light" panose="020B0502040204020203" pitchFamily="34" charset="-122"/>
              </a:rPr>
              <a:t>--</a:t>
            </a:r>
            <a:r>
              <a:rPr lang="zh-CN" altLang="en-US" sz="1600" dirty="0" smtClean="0">
                <a:solidFill>
                  <a:schemeClr val="bg1">
                    <a:lumMod val="50000"/>
                  </a:schemeClr>
                </a:solidFill>
                <a:latin typeface="微软雅黑 Light" panose="020B0502040204020203" pitchFamily="34" charset="-122"/>
                <a:ea typeface="微软雅黑 Light" panose="020B0502040204020203" pitchFamily="34" charset="-122"/>
              </a:rPr>
              <a:t> </a:t>
            </a:r>
            <a:r>
              <a:rPr lang="zh-CN" altLang="en-US" sz="1600" dirty="0" smtClean="0">
                <a:solidFill>
                  <a:schemeClr val="bg1">
                    <a:lumMod val="50000"/>
                  </a:schemeClr>
                </a:solidFill>
                <a:latin typeface="微软雅黑 Light" panose="020B0502040204020203" pitchFamily="34" charset="-122"/>
                <a:ea typeface="微软雅黑 Light" panose="020B0502040204020203" pitchFamily="34" charset="-122"/>
              </a:rPr>
              <a:t>大连海事大学</a:t>
            </a:r>
            <a:endParaRPr lang="zh-CN" altLang="en-US" sz="1600" dirty="0">
              <a:solidFill>
                <a:schemeClr val="bg1">
                  <a:lumMod val="50000"/>
                </a:schemeClr>
              </a:solidFill>
              <a:latin typeface="微软雅黑 Light" panose="020B0502040204020203" pitchFamily="34" charset="-122"/>
              <a:ea typeface="微软雅黑 Light" panose="020B0502040204020203" pitchFamily="34" charset="-122"/>
              <a:cs typeface="Microsoft New Tai Lue" panose="020B0502040204020203" pitchFamily="34" charset="0"/>
            </a:endParaRPr>
          </a:p>
        </p:txBody>
      </p:sp>
      <p:pic>
        <p:nvPicPr>
          <p:cNvPr id="6" name="Picture 7" descr="820234-20151010150918346-83648074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500" y="1566234"/>
            <a:ext cx="8523140" cy="4171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77616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dirty="0" smtClean="0"/>
              <a:t>E-</a:t>
            </a:r>
            <a:r>
              <a:rPr lang="en-US" altLang="zh-CN" dirty="0" err="1" smtClean="0"/>
              <a:t>MapReduce</a:t>
            </a:r>
            <a:r>
              <a:rPr lang="zh-CN" altLang="en-US" dirty="0" smtClean="0"/>
              <a:t>平台</a:t>
            </a:r>
            <a:endParaRPr lang="zh-CN" altLang="en-US" dirty="0"/>
          </a:p>
        </p:txBody>
      </p:sp>
      <p:sp>
        <p:nvSpPr>
          <p:cNvPr id="10" name="矩形 9"/>
          <p:cNvSpPr/>
          <p:nvPr/>
        </p:nvSpPr>
        <p:spPr>
          <a:xfrm>
            <a:off x="365500" y="6358064"/>
            <a:ext cx="2703181" cy="338554"/>
          </a:xfrm>
          <a:prstGeom prst="rect">
            <a:avLst/>
          </a:prstGeom>
        </p:spPr>
        <p:txBody>
          <a:bodyPr wrap="square">
            <a:spAutoFit/>
          </a:bodyPr>
          <a:lstStyle/>
          <a:p>
            <a:r>
              <a:rPr lang="en-US" altLang="zh-CN" sz="1600" dirty="0" smtClean="0">
                <a:solidFill>
                  <a:schemeClr val="bg1">
                    <a:lumMod val="50000"/>
                  </a:schemeClr>
                </a:solidFill>
                <a:latin typeface="微软雅黑 Light" panose="020B0502040204020203" pitchFamily="34" charset="-122"/>
                <a:ea typeface="微软雅黑 Light" panose="020B0502040204020203" pitchFamily="34" charset="-122"/>
              </a:rPr>
              <a:t>--</a:t>
            </a:r>
            <a:r>
              <a:rPr lang="zh-CN" altLang="en-US" sz="1600" dirty="0" smtClean="0">
                <a:solidFill>
                  <a:schemeClr val="bg1">
                    <a:lumMod val="50000"/>
                  </a:schemeClr>
                </a:solidFill>
                <a:latin typeface="微软雅黑 Light" panose="020B0502040204020203" pitchFamily="34" charset="-122"/>
                <a:ea typeface="微软雅黑 Light" panose="020B0502040204020203" pitchFamily="34" charset="-122"/>
              </a:rPr>
              <a:t> </a:t>
            </a:r>
            <a:r>
              <a:rPr lang="zh-CN" altLang="en-US" sz="1600" dirty="0" smtClean="0">
                <a:solidFill>
                  <a:schemeClr val="bg1">
                    <a:lumMod val="50000"/>
                  </a:schemeClr>
                </a:solidFill>
                <a:latin typeface="微软雅黑 Light" panose="020B0502040204020203" pitchFamily="34" charset="-122"/>
                <a:ea typeface="微软雅黑 Light" panose="020B0502040204020203" pitchFamily="34" charset="-122"/>
              </a:rPr>
              <a:t>大连海事大学</a:t>
            </a:r>
            <a:endParaRPr lang="zh-CN" altLang="en-US" sz="1600" dirty="0">
              <a:solidFill>
                <a:schemeClr val="bg1">
                  <a:lumMod val="50000"/>
                </a:schemeClr>
              </a:solidFill>
              <a:latin typeface="微软雅黑 Light" panose="020B0502040204020203" pitchFamily="34" charset="-122"/>
              <a:ea typeface="微软雅黑 Light" panose="020B0502040204020203" pitchFamily="34" charset="-122"/>
              <a:cs typeface="Microsoft New Tai Lue" panose="020B0502040204020203" pitchFamily="34" charset="0"/>
            </a:endParaRPr>
          </a:p>
        </p:txBody>
      </p:sp>
      <p:sp>
        <p:nvSpPr>
          <p:cNvPr id="5" name="矩形 4"/>
          <p:cNvSpPr/>
          <p:nvPr/>
        </p:nvSpPr>
        <p:spPr>
          <a:xfrm>
            <a:off x="582656" y="1761849"/>
            <a:ext cx="7671658" cy="3785652"/>
          </a:xfrm>
          <a:prstGeom prst="rect">
            <a:avLst/>
          </a:prstGeom>
        </p:spPr>
        <p:txBody>
          <a:bodyPr wrap="square">
            <a:spAutoFit/>
          </a:bodyPr>
          <a:lstStyle/>
          <a:p>
            <a:pPr marL="609600" indent="-609600">
              <a:lnSpc>
                <a:spcPct val="150000"/>
              </a:lnSpc>
              <a:buFontTx/>
              <a:buAutoNum type="arabicPeriod"/>
            </a:pPr>
            <a:r>
              <a:rPr lang="zh-CN" altLang="en-US" sz="3200" b="1" dirty="0" smtClean="0">
                <a:solidFill>
                  <a:schemeClr val="tx2"/>
                </a:solidFill>
                <a:latin typeface="楷体_GB2312" charset="0"/>
                <a:ea typeface="楷体_GB2312" charset="0"/>
              </a:rPr>
              <a:t>基于阿里云云服务器</a:t>
            </a:r>
            <a:r>
              <a:rPr lang="en-US" altLang="zh-CN" sz="3200" b="1" dirty="0" smtClean="0">
                <a:solidFill>
                  <a:schemeClr val="tx2"/>
                </a:solidFill>
                <a:latin typeface="楷体_GB2312" charset="0"/>
                <a:ea typeface="楷体_GB2312" charset="0"/>
              </a:rPr>
              <a:t>ECS</a:t>
            </a:r>
            <a:endParaRPr lang="zh-CN" altLang="en-US" sz="3200" b="1" dirty="0" smtClean="0">
              <a:solidFill>
                <a:schemeClr val="tx2"/>
              </a:solidFill>
              <a:latin typeface="楷体_GB2312" charset="0"/>
              <a:ea typeface="楷体_GB2312" charset="0"/>
            </a:endParaRPr>
          </a:p>
          <a:p>
            <a:pPr marL="609600" indent="-609600">
              <a:lnSpc>
                <a:spcPct val="150000"/>
              </a:lnSpc>
              <a:buFontTx/>
              <a:buAutoNum type="arabicPeriod"/>
            </a:pPr>
            <a:r>
              <a:rPr lang="zh-CN" altLang="en-US" sz="3200" b="1" dirty="0" smtClean="0">
                <a:solidFill>
                  <a:schemeClr val="tx2"/>
                </a:solidFill>
                <a:latin typeface="楷体_GB2312" charset="0"/>
                <a:ea typeface="楷体_GB2312" charset="0"/>
              </a:rPr>
              <a:t>易用性、深度整合</a:t>
            </a:r>
          </a:p>
          <a:p>
            <a:pPr marL="609600" indent="-609600">
              <a:lnSpc>
                <a:spcPct val="150000"/>
              </a:lnSpc>
              <a:buFontTx/>
              <a:buAutoNum type="arabicPeriod"/>
            </a:pPr>
            <a:r>
              <a:rPr lang="zh-CN" altLang="en-US" sz="3200" b="1" dirty="0" smtClean="0">
                <a:solidFill>
                  <a:schemeClr val="tx2"/>
                </a:solidFill>
                <a:latin typeface="楷体_GB2312" charset="0"/>
                <a:ea typeface="楷体_GB2312" charset="0"/>
              </a:rPr>
              <a:t>低价、安全</a:t>
            </a:r>
          </a:p>
          <a:p>
            <a:pPr marL="609600" indent="-609600">
              <a:lnSpc>
                <a:spcPct val="150000"/>
              </a:lnSpc>
              <a:buFontTx/>
              <a:buAutoNum type="arabicPeriod"/>
            </a:pPr>
            <a:r>
              <a:rPr lang="zh-CN" altLang="en-US" sz="3200" b="1" dirty="0">
                <a:solidFill>
                  <a:schemeClr val="tx2"/>
                </a:solidFill>
                <a:latin typeface="楷体_GB2312" charset="0"/>
                <a:ea typeface="楷体_GB2312" charset="0"/>
              </a:rPr>
              <a:t>用户可以根据自己或数据源所处的地理位置申请对应位置的集群资源</a:t>
            </a:r>
          </a:p>
        </p:txBody>
      </p:sp>
    </p:spTree>
    <p:extLst>
      <p:ext uri="{BB962C8B-B14F-4D97-AF65-F5344CB8AC3E}">
        <p14:creationId xmlns:p14="http://schemas.microsoft.com/office/powerpoint/2010/main" val="1496001532"/>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主题">
  <a:themeElements>
    <a:clrScheme name="论文蓝">
      <a:dk1>
        <a:srgbClr val="000000"/>
      </a:dk1>
      <a:lt1>
        <a:srgbClr val="FFFFFF"/>
      </a:lt1>
      <a:dk2>
        <a:srgbClr val="44546A"/>
      </a:dk2>
      <a:lt2>
        <a:srgbClr val="E7E6E6"/>
      </a:lt2>
      <a:accent1>
        <a:srgbClr val="365FAA"/>
      </a:accent1>
      <a:accent2>
        <a:srgbClr val="4472C4"/>
      </a:accent2>
      <a:accent3>
        <a:srgbClr val="A5A5A5"/>
      </a:accent3>
      <a:accent4>
        <a:srgbClr val="FFC000"/>
      </a:accent4>
      <a:accent5>
        <a:srgbClr val="4472C4"/>
      </a:accent5>
      <a:accent6>
        <a:srgbClr val="70AD47"/>
      </a:accent6>
      <a:hlink>
        <a:srgbClr val="0563C1"/>
      </a:hlink>
      <a:folHlink>
        <a:srgbClr val="954F72"/>
      </a:folHlink>
    </a:clrScheme>
    <a:fontScheme name="自定义 2">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500</TotalTime>
  <Words>613</Words>
  <Application>Microsoft Macintosh PowerPoint</Application>
  <PresentationFormat>On-screen Show (4:3)</PresentationFormat>
  <Paragraphs>99</Paragraphs>
  <Slides>24</Slides>
  <Notes>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5" baseType="lpstr">
      <vt:lpstr>Microsoft New Tai Lue</vt:lpstr>
      <vt:lpstr>华文行楷</vt:lpstr>
      <vt:lpstr>宋体</vt:lpstr>
      <vt:lpstr>微软雅黑</vt:lpstr>
      <vt:lpstr>微软雅黑 Light</vt:lpstr>
      <vt:lpstr>楷体_GB2312</vt:lpstr>
      <vt:lpstr>Arial</vt:lpstr>
      <vt:lpstr>Calibri</vt:lpstr>
      <vt:lpstr>Times New Roman</vt:lpstr>
      <vt:lpstr>1_Office 主题</vt:lpstr>
      <vt:lpstr>Visio.Drawing.11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www.pptbz.com</dc:creator>
  <cp:lastModifiedBy>Microsoft Office User</cp:lastModifiedBy>
  <cp:revision>143</cp:revision>
  <dcterms:created xsi:type="dcterms:W3CDTF">2015-04-19T07:39:12Z</dcterms:created>
  <dcterms:modified xsi:type="dcterms:W3CDTF">2016-12-27T08:31:40Z</dcterms:modified>
</cp:coreProperties>
</file>