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5" r:id="rId5"/>
    <p:sldId id="266" r:id="rId6"/>
    <p:sldId id="261" r:id="rId7"/>
    <p:sldId id="268" r:id="rId8"/>
    <p:sldId id="262" r:id="rId9"/>
    <p:sldId id="260" r:id="rId10"/>
    <p:sldId id="264" r:id="rId11"/>
    <p:sldId id="270" r:id="rId12"/>
    <p:sldId id="263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0"/>
    <p:restoredTop sz="96197"/>
  </p:normalViewPr>
  <p:slideViewPr>
    <p:cSldViewPr snapToGrid="0" snapToObjects="1">
      <p:cViewPr varScale="1">
        <p:scale>
          <a:sx n="81" d="100"/>
          <a:sy n="81" d="100"/>
        </p:scale>
        <p:origin x="20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BAE1-7CB0-0442-ADE4-771E64FB8058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BAE1-7CB0-0442-ADE4-771E64FB8058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6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BAE1-7CB0-0442-ADE4-771E64FB8058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894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BAE1-7CB0-0442-ADE4-771E64FB8058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65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BAE1-7CB0-0442-ADE4-771E64FB8058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2910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BAE1-7CB0-0442-ADE4-771E64FB8058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51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BAE1-7CB0-0442-ADE4-771E64FB8058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6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BAE1-7CB0-0442-ADE4-771E64FB8058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4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BAE1-7CB0-0442-ADE4-771E64FB8058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7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BAE1-7CB0-0442-ADE4-771E64FB8058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7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BAE1-7CB0-0442-ADE4-771E64FB8058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BAE1-7CB0-0442-ADE4-771E64FB8058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0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BAE1-7CB0-0442-ADE4-771E64FB8058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2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BAE1-7CB0-0442-ADE4-771E64FB8058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9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BAE1-7CB0-0442-ADE4-771E64FB8058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1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BAE1-7CB0-0442-ADE4-771E64FB8058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3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BAE1-7CB0-0442-ADE4-771E64FB8058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76D9B1-15CE-BE46-8C02-1A8D48A2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2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.f.fleming@nhm.uio.n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 descr="kirseberalleen.jpg">
            <a:extLst>
              <a:ext uri="{FF2B5EF4-FFF2-40B4-BE49-F238E27FC236}">
                <a16:creationId xmlns:a16="http://schemas.microsoft.com/office/drawing/2014/main" id="{71621D90-8AC2-A74E-9A2E-646AF34079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3" b="28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C59CA4-5D57-1E49-8E11-F3FE432AC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 fontScale="90000"/>
          </a:bodyPr>
          <a:lstStyle/>
          <a:p>
            <a:pPr algn="l">
              <a:defRPr/>
            </a:pPr>
            <a:r>
              <a:rPr lang="en-US" sz="48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Base Composition Heterogeneity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2B170-603D-644D-B900-203B8E239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James Fleming - </a:t>
            </a:r>
            <a:r>
              <a:rPr lang="en-US" sz="1600" dirty="0">
                <a:solidFill>
                  <a:schemeClr val="tx2"/>
                </a:solidFill>
                <a:hlinkClick r:id="rId3"/>
              </a:rPr>
              <a:t>j.f.fleming@nhm.uio.no</a:t>
            </a:r>
            <a:endParaRPr lang="en-US" sz="1600" dirty="0">
              <a:solidFill>
                <a:schemeClr val="tx2"/>
              </a:solidFill>
            </a:endParaRPr>
          </a:p>
          <a:p>
            <a:pPr algn="l"/>
            <a:r>
              <a:rPr lang="en-US" sz="1600" dirty="0">
                <a:solidFill>
                  <a:schemeClr val="tx2"/>
                </a:solidFill>
              </a:rPr>
              <a:t>@</a:t>
            </a:r>
            <a:r>
              <a:rPr lang="en-US" sz="1600" dirty="0" err="1">
                <a:solidFill>
                  <a:schemeClr val="tx2"/>
                </a:solidFill>
              </a:rPr>
              <a:t>JamesfvFleming</a:t>
            </a:r>
            <a:endParaRPr lang="en-US" sz="1600" dirty="0">
              <a:solidFill>
                <a:schemeClr val="tx2"/>
              </a:solidFill>
            </a:endParaRPr>
          </a:p>
          <a:p>
            <a:pPr algn="l"/>
            <a:r>
              <a:rPr lang="en-US" sz="1600" dirty="0">
                <a:solidFill>
                  <a:schemeClr val="tx2"/>
                </a:solidFill>
              </a:rPr>
              <a:t>NHM </a:t>
            </a:r>
            <a:r>
              <a:rPr lang="en-US" sz="1600" dirty="0" err="1">
                <a:solidFill>
                  <a:schemeClr val="tx2"/>
                </a:solidFill>
              </a:rPr>
              <a:t>UiO</a:t>
            </a: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6" name="Bild 11" descr="logo">
            <a:extLst>
              <a:ext uri="{FF2B5EF4-FFF2-40B4-BE49-F238E27FC236}">
                <a16:creationId xmlns:a16="http://schemas.microsoft.com/office/drawing/2014/main" id="{E9AF26AB-6E54-8D47-96FE-6465CB856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15888"/>
            <a:ext cx="11525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805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7F4F-9079-7544-B04A-73D3062F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Predictive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4C13D-238D-EA4F-B51B-40BF93806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Posterior Predictive tests are a broad group of diagnostic tests that use a Bayesian Posterior (In this case the </a:t>
            </a:r>
            <a:r>
              <a:rPr lang="en-US" dirty="0" err="1"/>
              <a:t>treelist</a:t>
            </a:r>
            <a:r>
              <a:rPr lang="en-US" dirty="0"/>
              <a:t> chain made from a Bayesian analysis)</a:t>
            </a:r>
          </a:p>
          <a:p>
            <a:r>
              <a:rPr lang="en-US" dirty="0"/>
              <a:t>They simulate replicates of the dataset based on this posterior, and then test the replicates to see how similar they are to the original dataset.</a:t>
            </a:r>
          </a:p>
          <a:p>
            <a:r>
              <a:rPr lang="en-US" dirty="0"/>
              <a:t>This can help diagnose problematic sequences or genes</a:t>
            </a:r>
          </a:p>
          <a:p>
            <a:r>
              <a:rPr lang="en-US" dirty="0"/>
              <a:t>But needs to be done after an initial analysis, so again, very intensive computationally!</a:t>
            </a:r>
          </a:p>
        </p:txBody>
      </p:sp>
    </p:spTree>
    <p:extLst>
      <p:ext uri="{BB962C8B-B14F-4D97-AF65-F5344CB8AC3E}">
        <p14:creationId xmlns:p14="http://schemas.microsoft.com/office/powerpoint/2010/main" val="1532279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423F-1CAE-8942-B42B-46E0AF16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Posteriors? </a:t>
            </a:r>
            <a:r>
              <a:rPr lang="en-US" dirty="0" err="1"/>
              <a:t>Treelists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CA5A4-FA3B-4649-8A1C-53E1513C4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88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you use a Bayesian phylogenetic software like </a:t>
            </a:r>
            <a:r>
              <a:rPr lang="en-US" dirty="0" err="1"/>
              <a:t>Phylobayes</a:t>
            </a:r>
            <a:r>
              <a:rPr lang="en-US" dirty="0"/>
              <a:t> or </a:t>
            </a:r>
            <a:r>
              <a:rPr lang="en-US" dirty="0" err="1"/>
              <a:t>MrBayes</a:t>
            </a:r>
            <a:r>
              <a:rPr lang="en-US" dirty="0"/>
              <a:t>, you’ll quickly become very familiar with the term “</a:t>
            </a:r>
            <a:r>
              <a:rPr lang="en-US" dirty="0" err="1"/>
              <a:t>Treelist</a:t>
            </a:r>
            <a:r>
              <a:rPr lang="en-US" dirty="0"/>
              <a:t> File”</a:t>
            </a:r>
          </a:p>
          <a:p>
            <a:r>
              <a:rPr lang="en-US" dirty="0"/>
              <a:t>Bayesian phylogenetic approaches are interested in exploring the tree space using multiple chains that ultimately converge on a topology.</a:t>
            </a:r>
          </a:p>
          <a:p>
            <a:r>
              <a:rPr lang="en-US" dirty="0"/>
              <a:t>Think of it as two (or three, four, etc.) little robots plonked down on mars, happier to go uphill than downhill, but still comfortable going down sometimes. Every few </a:t>
            </a:r>
            <a:r>
              <a:rPr lang="en-US" dirty="0" err="1"/>
              <a:t>metres</a:t>
            </a:r>
            <a:r>
              <a:rPr lang="en-US" dirty="0"/>
              <a:t>, they make a little note of how high up they are, the likelihood.</a:t>
            </a:r>
          </a:p>
          <a:p>
            <a:r>
              <a:rPr lang="en-US" dirty="0"/>
              <a:t>Eventually, after much rambling they meet at the highest point.</a:t>
            </a:r>
          </a:p>
          <a:p>
            <a:r>
              <a:rPr lang="en-US" dirty="0"/>
              <a:t>In the process, they have made a little map of the area from which we know the topology of from their travels. </a:t>
            </a:r>
          </a:p>
          <a:p>
            <a:r>
              <a:rPr lang="en-US" dirty="0"/>
              <a:t>This landscape is our posterior, and each little note is a tree with a likelihood. So that means we can simulate datasets using those trees our rovers have come across to better understand the landscape they trundled through.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375D4-6A2E-AC4E-BCA4-5B7D11227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228601"/>
            <a:ext cx="2602686" cy="17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4B7A-9DD7-9A4E-92B7-3B404340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RCV-&gt;RCFV-&gt;</a:t>
            </a:r>
            <a:r>
              <a:rPr lang="en-US" dirty="0" err="1"/>
              <a:t>nRCFV</a:t>
            </a:r>
            <a:r>
              <a:rPr lang="en-US" dirty="0"/>
              <a:t>: measuring Compositional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C621-9CEB-8A4A-8ECF-F948C6D7F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699353"/>
          </a:xfrm>
        </p:spPr>
        <p:txBody>
          <a:bodyPr>
            <a:normAutofit/>
          </a:bodyPr>
          <a:lstStyle/>
          <a:p>
            <a:r>
              <a:rPr lang="en-US" dirty="0" err="1"/>
              <a:t>nRCFV</a:t>
            </a:r>
            <a:r>
              <a:rPr lang="en-US" dirty="0"/>
              <a:t> is a brand-new metric to detect compositional heterogeneity!</a:t>
            </a:r>
          </a:p>
          <a:p>
            <a:r>
              <a:rPr lang="en-US" dirty="0"/>
              <a:t>You’ll all be testing my software for the first time today so hopefully that goes well!</a:t>
            </a:r>
          </a:p>
          <a:p>
            <a:r>
              <a:rPr lang="en-US" dirty="0" err="1"/>
              <a:t>nRCFV</a:t>
            </a:r>
            <a:r>
              <a:rPr lang="en-US" dirty="0"/>
              <a:t> = </a:t>
            </a:r>
            <a:r>
              <a:rPr lang="en-US" dirty="0" err="1"/>
              <a:t>Normalised</a:t>
            </a:r>
            <a:r>
              <a:rPr lang="en-US" dirty="0"/>
              <a:t> Relative Composition Frequency Variability</a:t>
            </a:r>
          </a:p>
          <a:p>
            <a:r>
              <a:rPr lang="en-US" dirty="0"/>
              <a:t>Third iteration of this measurement (Originally Relative Compositional Variability, then Relative Compositional Frequency Variability)</a:t>
            </a:r>
          </a:p>
          <a:p>
            <a:r>
              <a:rPr lang="en-US" dirty="0"/>
              <a:t>Can be calculated for a character or a taxon as well as a whole dataset</a:t>
            </a:r>
          </a:p>
        </p:txBody>
      </p:sp>
      <p:pic>
        <p:nvPicPr>
          <p:cNvPr id="7" name="Picture 6" descr="A yellow sign with black text&#10;&#10;Description automatically generated with low confidence">
            <a:extLst>
              <a:ext uri="{FF2B5EF4-FFF2-40B4-BE49-F238E27FC236}">
                <a16:creationId xmlns:a16="http://schemas.microsoft.com/office/drawing/2014/main" id="{CE0D2475-28F0-4543-B4FD-5569DD1FA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247650"/>
            <a:ext cx="2444853" cy="1525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2BFE32-B69D-594C-933E-0EB82DB4E81D}"/>
                  </a:ext>
                </a:extLst>
              </p:cNvPr>
              <p:cNvSpPr txBox="1"/>
              <p:nvPr/>
            </p:nvSpPr>
            <p:spPr>
              <a:xfrm>
                <a:off x="-703118" y="4887806"/>
                <a:ext cx="6109854" cy="927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𝑛𝑅𝐹𝐶𝑉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𝐶𝑆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𝐶𝑆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p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sup>
                          </m:s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sup>
                          </m:s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∗100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2BFE32-B69D-594C-933E-0EB82DB4E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3118" y="4887806"/>
                <a:ext cx="6109854" cy="927242"/>
              </a:xfrm>
              <a:prstGeom prst="rect">
                <a:avLst/>
              </a:prstGeom>
              <a:blipFill>
                <a:blip r:embed="rId3"/>
                <a:stretch>
                  <a:fillRect t="-24324"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53DA68-BBF2-914C-8122-3B7F2193B537}"/>
                  </a:ext>
                </a:extLst>
              </p:cNvPr>
              <p:cNvSpPr txBox="1"/>
              <p:nvPr/>
            </p:nvSpPr>
            <p:spPr>
              <a:xfrm>
                <a:off x="4466936" y="5017104"/>
                <a:ext cx="5131726" cy="1222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µ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b="0" dirty="0"/>
                  <a:t> Difference between mean frequency </a:t>
                </a:r>
              </a:p>
              <a:p>
                <a:r>
                  <a:rPr lang="en-GB" b="0" dirty="0"/>
                  <a:t>of a character in one taxa vs. whole dataset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b="0" dirty="0"/>
                  <a:t>= Number of Bases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b="0" dirty="0"/>
                  <a:t>= Number of Taxa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53DA68-BBF2-914C-8122-3B7F2193B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936" y="5017104"/>
                <a:ext cx="5131726" cy="1222642"/>
              </a:xfrm>
              <a:prstGeom prst="rect">
                <a:avLst/>
              </a:prstGeom>
              <a:blipFill>
                <a:blip r:embed="rId4"/>
                <a:stretch>
                  <a:fillRect l="-988" t="-2062" b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355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7175-730C-0C42-A704-421EB577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back to our Example from the 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D81CF1-A3E4-0047-9C08-15621B42DA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3224574"/>
                <a:ext cx="9177866" cy="2853662"/>
              </a:xfrm>
            </p:spPr>
            <p:txBody>
              <a:bodyPr/>
              <a:lstStyle/>
              <a:p>
                <a:r>
                  <a:rPr lang="en-US" dirty="0"/>
                  <a:t>Dataset 1 (Left)</a:t>
                </a:r>
              </a:p>
              <a:p>
                <a:r>
                  <a:rPr lang="en-US" dirty="0"/>
                  <a:t>Dataset 1 – ABSOLUTE Subtraction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0.25−0.17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0−0.17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0.25−0.17</m:t>
                            </m:r>
                          </m:e>
                        </m:d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+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0.25−0.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.25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−0.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0.25−0.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d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+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0.25−0.17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0−0.17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0.25−0.17</m:t>
                            </m:r>
                          </m:e>
                        </m:d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+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0.25−0.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42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.75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−0.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42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0.25−0.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42</m:t>
                            </m:r>
                          </m:e>
                        </m:d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divide that all by 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−0.5</m:t>
                        </m:r>
                      </m:sup>
                    </m:s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</m:t>
                        </m:r>
                      </m:sup>
                    </m:sSup>
                    <m:r>
                      <a:rPr lang="en-US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∗100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Looks a lot scarier than it is!</a:t>
                </a:r>
              </a:p>
              <a:p>
                <a:r>
                  <a:rPr lang="en-US" dirty="0"/>
                  <a:t>Dataset 1 </a:t>
                </a:r>
                <a:r>
                  <a:rPr lang="en-US" dirty="0" err="1"/>
                  <a:t>nRCFV</a:t>
                </a:r>
                <a:r>
                  <a:rPr lang="en-US" dirty="0"/>
                  <a:t> = 0.0031. Dataset 2 </a:t>
                </a:r>
                <a:r>
                  <a:rPr lang="en-US" dirty="0" err="1"/>
                  <a:t>nRCFV</a:t>
                </a:r>
                <a:r>
                  <a:rPr lang="en-US" dirty="0"/>
                  <a:t> = 0.0012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D81CF1-A3E4-0047-9C08-15621B42D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3224574"/>
                <a:ext cx="9177866" cy="2853662"/>
              </a:xfrm>
              <a:blipFill>
                <a:blip r:embed="rId2"/>
                <a:stretch>
                  <a:fillRect l="-138" t="-442" b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BF605CC-0136-904E-8F61-1B4C679B2565}"/>
              </a:ext>
            </a:extLst>
          </p:cNvPr>
          <p:cNvSpPr txBox="1"/>
          <p:nvPr/>
        </p:nvSpPr>
        <p:spPr>
          <a:xfrm>
            <a:off x="974271" y="154321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CATGAGTC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EBBA2-1255-5C41-BCF4-92F47734DCA2}"/>
              </a:ext>
            </a:extLst>
          </p:cNvPr>
          <p:cNvSpPr txBox="1"/>
          <p:nvPr/>
        </p:nvSpPr>
        <p:spPr>
          <a:xfrm>
            <a:off x="974271" y="183036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CTTTTTTC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60DB9-234F-1F41-A6FA-C108C98E9DCE}"/>
              </a:ext>
            </a:extLst>
          </p:cNvPr>
          <p:cNvSpPr txBox="1"/>
          <p:nvPr/>
        </p:nvSpPr>
        <p:spPr>
          <a:xfrm>
            <a:off x="951829" y="2106632"/>
            <a:ext cx="12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CGTAACTG</a:t>
            </a:r>
          </a:p>
          <a:p>
            <a:pPr algn="ctr"/>
            <a:r>
              <a:rPr lang="en-US" dirty="0"/>
              <a:t>Total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7258B0-9B00-F641-B65A-E7D37E446A59}"/>
              </a:ext>
            </a:extLst>
          </p:cNvPr>
          <p:cNvSpPr txBox="1"/>
          <p:nvPr/>
        </p:nvSpPr>
        <p:spPr>
          <a:xfrm>
            <a:off x="2465614" y="1265872"/>
            <a:ext cx="23519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A/C/G/T</a:t>
            </a:r>
          </a:p>
          <a:p>
            <a:pPr algn="ctr"/>
            <a:r>
              <a:rPr lang="en-US" dirty="0"/>
              <a:t>0.25/0.25/0.25/0.25</a:t>
            </a:r>
          </a:p>
          <a:p>
            <a:pPr algn="ctr"/>
            <a:r>
              <a:rPr lang="en-US" dirty="0"/>
              <a:t>0/0.25/0/0.75</a:t>
            </a:r>
          </a:p>
          <a:p>
            <a:pPr algn="ctr"/>
            <a:r>
              <a:rPr lang="en-US" dirty="0"/>
              <a:t>0.25/0.25/0.25/0.25</a:t>
            </a:r>
          </a:p>
          <a:p>
            <a:pPr algn="ctr"/>
            <a:r>
              <a:rPr lang="en-US" dirty="0"/>
              <a:t>0.17/0.25/0.17/0.42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9C85E-87DC-E949-B5F0-0227DBD850BC}"/>
              </a:ext>
            </a:extLst>
          </p:cNvPr>
          <p:cNvSpPr txBox="1"/>
          <p:nvPr/>
        </p:nvSpPr>
        <p:spPr>
          <a:xfrm>
            <a:off x="5085697" y="1505672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CAAGAGTC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DBC36-179B-9747-BC03-4629052EFDA9}"/>
              </a:ext>
            </a:extLst>
          </p:cNvPr>
          <p:cNvSpPr txBox="1"/>
          <p:nvPr/>
        </p:nvSpPr>
        <p:spPr>
          <a:xfrm>
            <a:off x="5085697" y="179282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ACAGGTTC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E28B58-04FA-9F47-B172-BBE9535EC04D}"/>
              </a:ext>
            </a:extLst>
          </p:cNvPr>
          <p:cNvSpPr txBox="1"/>
          <p:nvPr/>
        </p:nvSpPr>
        <p:spPr>
          <a:xfrm>
            <a:off x="5063255" y="2069094"/>
            <a:ext cx="127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CAAATCTG</a:t>
            </a:r>
          </a:p>
          <a:p>
            <a:pPr algn="ctr"/>
            <a:r>
              <a:rPr lang="en-US" dirty="0"/>
              <a:t>Total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76D65-8169-F049-ABDF-A0B5D4A9EC22}"/>
              </a:ext>
            </a:extLst>
          </p:cNvPr>
          <p:cNvSpPr txBox="1"/>
          <p:nvPr/>
        </p:nvSpPr>
        <p:spPr>
          <a:xfrm>
            <a:off x="6455213" y="1228334"/>
            <a:ext cx="25955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A/C/G/T</a:t>
            </a:r>
          </a:p>
          <a:p>
            <a:pPr algn="ctr"/>
            <a:r>
              <a:rPr lang="en-US" dirty="0"/>
              <a:t>0.375/0.25/0.25/0.125</a:t>
            </a:r>
          </a:p>
          <a:p>
            <a:pPr algn="ctr"/>
            <a:r>
              <a:rPr lang="en-US" dirty="0"/>
              <a:t>0.25/0.25/0.25/0.25</a:t>
            </a:r>
          </a:p>
          <a:p>
            <a:pPr algn="ctr"/>
            <a:r>
              <a:rPr lang="en-US" dirty="0"/>
              <a:t>0.375/0.25/0.125/0.25</a:t>
            </a:r>
          </a:p>
          <a:p>
            <a:pPr algn="ctr"/>
            <a:r>
              <a:rPr lang="en-US" dirty="0"/>
              <a:t>0.33/0.25/0.21/0.21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BAA42A-C10A-E14C-B58C-D15BBC505964}"/>
                  </a:ext>
                </a:extLst>
              </p:cNvPr>
              <p:cNvSpPr txBox="1"/>
              <p:nvPr/>
            </p:nvSpPr>
            <p:spPr>
              <a:xfrm>
                <a:off x="4016375" y="2992816"/>
                <a:ext cx="610235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𝑛𝑅𝐹𝐶𝑉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𝐶𝑆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𝐶𝑆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p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sup>
                          </m:s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sup>
                          </m:s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∗100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BAA42A-C10A-E14C-B58C-D15BBC505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375" y="2992816"/>
                <a:ext cx="6102350" cy="923330"/>
              </a:xfrm>
              <a:prstGeom prst="rect">
                <a:avLst/>
              </a:prstGeom>
              <a:blipFill>
                <a:blip r:embed="rId3"/>
                <a:stretch>
                  <a:fillRect t="-25676"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82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070F-283D-654D-B01F-C7B48A3D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64AD-B8E1-EF41-8FD0-D62984774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Compositional Heterogeneity is a thorny problem!</a:t>
            </a:r>
          </a:p>
          <a:p>
            <a:r>
              <a:rPr lang="en-US" dirty="0"/>
              <a:t>One still hotly debated, with new methods emerging to try and resolve it</a:t>
            </a:r>
          </a:p>
          <a:p>
            <a:r>
              <a:rPr lang="en-US" dirty="0"/>
              <a:t>A problem that is biological in origin (caused by lots of change), but due to imperfect interactions with our models of evolution</a:t>
            </a:r>
          </a:p>
          <a:p>
            <a:r>
              <a:rPr lang="en-US" dirty="0"/>
              <a:t>Ways to address it:</a:t>
            </a:r>
          </a:p>
          <a:p>
            <a:pPr lvl="1"/>
            <a:r>
              <a:rPr lang="en-US" dirty="0"/>
              <a:t>Removing problem sequences or genes: </a:t>
            </a:r>
            <a:r>
              <a:rPr lang="en-US" dirty="0" err="1"/>
              <a:t>nRCFV</a:t>
            </a:r>
            <a:r>
              <a:rPr lang="en-US" dirty="0"/>
              <a:t>, Posterior Predictive Testing</a:t>
            </a:r>
          </a:p>
          <a:p>
            <a:pPr lvl="1"/>
            <a:r>
              <a:rPr lang="en-US" dirty="0"/>
              <a:t>Recoding your data, or using a sensitive model</a:t>
            </a:r>
          </a:p>
          <a:p>
            <a:r>
              <a:rPr lang="en-US" dirty="0"/>
              <a:t>These two options can work together – using removal and amelioration for the best results!</a:t>
            </a:r>
          </a:p>
        </p:txBody>
      </p:sp>
    </p:spTree>
    <p:extLst>
      <p:ext uri="{BB962C8B-B14F-4D97-AF65-F5344CB8AC3E}">
        <p14:creationId xmlns:p14="http://schemas.microsoft.com/office/powerpoint/2010/main" val="368816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F7EC-F49D-204E-B12F-51FD9D81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Base Composition and why do we care about its Homogeneity?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01D06-39BF-1745-9BFD-6B580FCEC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270679"/>
          </a:xfrm>
        </p:spPr>
        <p:txBody>
          <a:bodyPr/>
          <a:lstStyle/>
          <a:p>
            <a:r>
              <a:rPr lang="en-US" dirty="0"/>
              <a:t>Put simply, the proportion of nucleotides or amino acids (Bases) in a sequence.</a:t>
            </a:r>
          </a:p>
          <a:p>
            <a:r>
              <a:rPr lang="en-US" dirty="0"/>
              <a:t>Generally, sequences that are closely related ought to have relatively similar </a:t>
            </a:r>
            <a:r>
              <a:rPr lang="en-US" b="1" dirty="0"/>
              <a:t>proportions </a:t>
            </a:r>
            <a:r>
              <a:rPr lang="en-US" dirty="0"/>
              <a:t>of those bases, even if they are in different places.</a:t>
            </a:r>
          </a:p>
          <a:p>
            <a:r>
              <a:rPr lang="en-US" dirty="0"/>
              <a:t>This assumption is one that a lot of phylogenetic models rely on, we call it </a:t>
            </a:r>
            <a:r>
              <a:rPr lang="en-US" b="1" dirty="0"/>
              <a:t>the assumption of homogeneity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D1ABB-5B95-F54D-B98C-CA0015D23207}"/>
              </a:ext>
            </a:extLst>
          </p:cNvPr>
          <p:cNvSpPr txBox="1"/>
          <p:nvPr/>
        </p:nvSpPr>
        <p:spPr>
          <a:xfrm>
            <a:off x="1240971" y="454532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CATGAGTC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3AF0B-7C26-A646-BF29-62B3618C092D}"/>
              </a:ext>
            </a:extLst>
          </p:cNvPr>
          <p:cNvSpPr txBox="1"/>
          <p:nvPr/>
        </p:nvSpPr>
        <p:spPr>
          <a:xfrm>
            <a:off x="1240971" y="4832475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CTTTTTTC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79F5A-CB9C-2245-9A39-41AB6CE3560F}"/>
              </a:ext>
            </a:extLst>
          </p:cNvPr>
          <p:cNvSpPr txBox="1"/>
          <p:nvPr/>
        </p:nvSpPr>
        <p:spPr>
          <a:xfrm>
            <a:off x="1218529" y="5108743"/>
            <a:ext cx="12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CGTAACTG</a:t>
            </a:r>
          </a:p>
          <a:p>
            <a:pPr algn="ctr"/>
            <a:r>
              <a:rPr lang="en-US" dirty="0"/>
              <a:t>Total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5EC76-9282-8248-834C-D5748ADBFFCC}"/>
              </a:ext>
            </a:extLst>
          </p:cNvPr>
          <p:cNvSpPr txBox="1"/>
          <p:nvPr/>
        </p:nvSpPr>
        <p:spPr>
          <a:xfrm>
            <a:off x="2732314" y="4267983"/>
            <a:ext cx="23519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A/C/G/T</a:t>
            </a:r>
          </a:p>
          <a:p>
            <a:pPr algn="ctr"/>
            <a:r>
              <a:rPr lang="en-US" dirty="0"/>
              <a:t>0.25/0.25/0.25/0.25</a:t>
            </a:r>
          </a:p>
          <a:p>
            <a:pPr algn="ctr"/>
            <a:r>
              <a:rPr lang="en-US" dirty="0"/>
              <a:t>0/0.25/0/0.75</a:t>
            </a:r>
          </a:p>
          <a:p>
            <a:pPr algn="ctr"/>
            <a:r>
              <a:rPr lang="en-US" dirty="0"/>
              <a:t>0.25/0.25/0.25/0.25</a:t>
            </a:r>
          </a:p>
          <a:p>
            <a:pPr algn="ctr"/>
            <a:r>
              <a:rPr lang="en-US" dirty="0"/>
              <a:t>0.17/0.25/0.17/0.42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1A353-2F1B-884D-8DF2-416FC3C4F033}"/>
              </a:ext>
            </a:extLst>
          </p:cNvPr>
          <p:cNvSpPr txBox="1"/>
          <p:nvPr/>
        </p:nvSpPr>
        <p:spPr>
          <a:xfrm>
            <a:off x="5352397" y="450778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CAAGAGTC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1F1A7-F2FA-B74F-8A38-7507428D4330}"/>
              </a:ext>
            </a:extLst>
          </p:cNvPr>
          <p:cNvSpPr txBox="1"/>
          <p:nvPr/>
        </p:nvSpPr>
        <p:spPr>
          <a:xfrm>
            <a:off x="5352397" y="479493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ACAGGTTC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E6E1A6-975E-974D-8F32-BCD3E6B9EA20}"/>
              </a:ext>
            </a:extLst>
          </p:cNvPr>
          <p:cNvSpPr txBox="1"/>
          <p:nvPr/>
        </p:nvSpPr>
        <p:spPr>
          <a:xfrm>
            <a:off x="5329955" y="5071205"/>
            <a:ext cx="127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CAAATCTG</a:t>
            </a:r>
          </a:p>
          <a:p>
            <a:pPr algn="ctr"/>
            <a:r>
              <a:rPr lang="en-US" dirty="0"/>
              <a:t>Total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28915-C4D4-074C-9063-A558B6FB0E8E}"/>
              </a:ext>
            </a:extLst>
          </p:cNvPr>
          <p:cNvSpPr txBox="1"/>
          <p:nvPr/>
        </p:nvSpPr>
        <p:spPr>
          <a:xfrm>
            <a:off x="6721913" y="4230445"/>
            <a:ext cx="25955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A/C/G/T</a:t>
            </a:r>
          </a:p>
          <a:p>
            <a:pPr algn="ctr"/>
            <a:r>
              <a:rPr lang="en-US" dirty="0"/>
              <a:t>0.375/0.25/0.25/0.125</a:t>
            </a:r>
          </a:p>
          <a:p>
            <a:pPr algn="ctr"/>
            <a:r>
              <a:rPr lang="en-US" dirty="0"/>
              <a:t>0.25/0.25/0.25/0.25</a:t>
            </a:r>
          </a:p>
          <a:p>
            <a:pPr algn="ctr"/>
            <a:r>
              <a:rPr lang="en-US" dirty="0"/>
              <a:t>0.375/0.25/0.125/0.25</a:t>
            </a:r>
          </a:p>
          <a:p>
            <a:pPr algn="ctr"/>
            <a:r>
              <a:rPr lang="en-US" dirty="0"/>
              <a:t>0.33/0.25/0.21/0.21</a:t>
            </a:r>
          </a:p>
        </p:txBody>
      </p:sp>
      <p:pic>
        <p:nvPicPr>
          <p:cNvPr id="14" name="Graphic 13" descr="Badge Tick with solid fill">
            <a:extLst>
              <a:ext uri="{FF2B5EF4-FFF2-40B4-BE49-F238E27FC236}">
                <a16:creationId xmlns:a16="http://schemas.microsoft.com/office/drawing/2014/main" id="{DFDE81E0-70EF-714F-AEF4-216828EBC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1457" y="5825194"/>
            <a:ext cx="914400" cy="914400"/>
          </a:xfrm>
          <a:prstGeom prst="rect">
            <a:avLst/>
          </a:prstGeom>
        </p:spPr>
      </p:pic>
      <p:pic>
        <p:nvPicPr>
          <p:cNvPr id="16" name="Graphic 15" descr="Badge Cross with solid fill">
            <a:extLst>
              <a:ext uri="{FF2B5EF4-FFF2-40B4-BE49-F238E27FC236}">
                <a16:creationId xmlns:a16="http://schemas.microsoft.com/office/drawing/2014/main" id="{E1F60449-A96A-DC41-AE98-8533220DE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9267" y="58156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2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83F3-9CD0-E542-9341-F76BFAC3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Assumption of Homogeneity?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5B477-5B2B-5645-8B3C-6DB5C800C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constructing a phylogenetic tree, a sequence ”evolves” according to a model.</a:t>
            </a:r>
          </a:p>
          <a:p>
            <a:r>
              <a:rPr lang="en-US" dirty="0"/>
              <a:t>These models consist of a substitution matrix and a set of frequencies.</a:t>
            </a:r>
          </a:p>
          <a:p>
            <a:r>
              <a:rPr lang="en-US" dirty="0"/>
              <a:t>Frequencies are often derived from the data – though sometimes they are sourced from large databases</a:t>
            </a:r>
          </a:p>
          <a:p>
            <a:r>
              <a:rPr lang="en-US" dirty="0"/>
              <a:t>Together, they determine the probability that, at any given point in time, a base will change from one state to another.</a:t>
            </a:r>
          </a:p>
          <a:p>
            <a:r>
              <a:rPr lang="en-US" dirty="0"/>
              <a:t>But if one sequence has a radically different composition, it likely has different probabilities for how it changes at any given point!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5666E45-7160-204D-A171-1D3F05637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195117"/>
            <a:ext cx="4008436" cy="196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6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DB71-6878-7B4B-95BA-8641CF3E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Substitution Model: Blosum62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2C1D0ED5-7BA4-0743-95D9-8F16EFB52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381" y="1758950"/>
            <a:ext cx="6198394" cy="4670996"/>
          </a:xfrm>
        </p:spPr>
      </p:pic>
    </p:spTree>
    <p:extLst>
      <p:ext uri="{BB962C8B-B14F-4D97-AF65-F5344CB8AC3E}">
        <p14:creationId xmlns:p14="http://schemas.microsoft.com/office/powerpoint/2010/main" val="274061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3484-63A7-AA4B-84DF-DC399BFF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Symplesiomorphy</a:t>
            </a:r>
            <a:r>
              <a:rPr lang="en-US" dirty="0"/>
              <a:t> Trap</a:t>
            </a:r>
          </a:p>
        </p:txBody>
      </p:sp>
      <p:pic>
        <p:nvPicPr>
          <p:cNvPr id="4" name="Bild 3">
            <a:extLst>
              <a:ext uri="{FF2B5EF4-FFF2-40B4-BE49-F238E27FC236}">
                <a16:creationId xmlns:a16="http://schemas.microsoft.com/office/drawing/2014/main" id="{2B44AA4E-0021-5540-9796-192FC553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28" y="1219200"/>
            <a:ext cx="826752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AF63-F52A-3944-B208-1F26E22B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Amino Acid and Nucleotide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687FA-5BA9-0A46-B6A2-3D0DD3AC6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Amino Acid, rather than Nucleotide data is often used over long timescales for phylogenetics.</a:t>
            </a:r>
          </a:p>
          <a:p>
            <a:r>
              <a:rPr lang="en-US" dirty="0"/>
              <a:t>As many codon combinations code for one amino acid, more resistant to change over time.</a:t>
            </a:r>
          </a:p>
          <a:p>
            <a:r>
              <a:rPr lang="en-US" dirty="0"/>
              <a:t>But this can present a greater issue with compositional heterogeneity – more characters, more possibility for model violating levels of variation across a dataset.</a:t>
            </a:r>
          </a:p>
        </p:txBody>
      </p:sp>
    </p:spTree>
    <p:extLst>
      <p:ext uri="{BB962C8B-B14F-4D97-AF65-F5344CB8AC3E}">
        <p14:creationId xmlns:p14="http://schemas.microsoft.com/office/powerpoint/2010/main" val="92009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B0F5-8835-6242-B5E3-7408ED61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DDE37-246A-FE40-ABCB-666D94B2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213100"/>
            <a:ext cx="8596668" cy="2828262"/>
          </a:xfrm>
        </p:spPr>
        <p:txBody>
          <a:bodyPr/>
          <a:lstStyle/>
          <a:p>
            <a:r>
              <a:rPr lang="en-US" dirty="0"/>
              <a:t>First of two equations today (Sorry)</a:t>
            </a:r>
          </a:p>
          <a:p>
            <a:r>
              <a:rPr lang="en-US" dirty="0"/>
              <a:t>Strands and Classes can be skewed </a:t>
            </a:r>
          </a:p>
          <a:p>
            <a:pPr lvl="1"/>
            <a:r>
              <a:rPr lang="en-US" dirty="0"/>
              <a:t>Strands: skewed in </a:t>
            </a:r>
            <a:r>
              <a:rPr lang="en-US" dirty="0" err="1"/>
              <a:t>favour</a:t>
            </a:r>
            <a:r>
              <a:rPr lang="en-US" dirty="0"/>
              <a:t> of AT or GC</a:t>
            </a:r>
          </a:p>
          <a:p>
            <a:pPr lvl="1"/>
            <a:r>
              <a:rPr lang="en-US" dirty="0"/>
              <a:t>Classes: skewed in </a:t>
            </a:r>
            <a:r>
              <a:rPr lang="en-US" dirty="0" err="1"/>
              <a:t>favour</a:t>
            </a:r>
            <a:r>
              <a:rPr lang="en-US" dirty="0"/>
              <a:t> of AG or CT</a:t>
            </a:r>
          </a:p>
          <a:p>
            <a:r>
              <a:rPr lang="en-US" dirty="0"/>
              <a:t>The Skew Value represents how much these groups make up a dataset.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1F420-7844-0F4C-A7C6-6E5DDC182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1803400"/>
            <a:ext cx="5956300" cy="635000"/>
          </a:xfrm>
          <a:prstGeom prst="rect">
            <a:avLst/>
          </a:prstGeom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8D83ABFC-D6B0-5B42-B6DF-CC8320B087E2}"/>
              </a:ext>
            </a:extLst>
          </p:cNvPr>
          <p:cNvSpPr txBox="1"/>
          <p:nvPr/>
        </p:nvSpPr>
        <p:spPr>
          <a:xfrm>
            <a:off x="2048561" y="2687250"/>
            <a:ext cx="3133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Perna</a:t>
            </a:r>
            <a:r>
              <a:rPr lang="de-DE" sz="1200" dirty="0"/>
              <a:t> &amp; Kocher (1995); </a:t>
            </a:r>
            <a:r>
              <a:rPr lang="de-DE" sz="1200" dirty="0" err="1"/>
              <a:t>Zhong</a:t>
            </a:r>
            <a:r>
              <a:rPr lang="de-DE" sz="1200" dirty="0"/>
              <a:t> et al. (2011)</a:t>
            </a:r>
          </a:p>
        </p:txBody>
      </p:sp>
    </p:spTree>
    <p:extLst>
      <p:ext uri="{BB962C8B-B14F-4D97-AF65-F5344CB8AC3E}">
        <p14:creationId xmlns:p14="http://schemas.microsoft.com/office/powerpoint/2010/main" val="231553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7F26-319C-D64D-A99B-50526ED0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ADE6A-89AA-824D-A5B8-E57574440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Recoding is a way to deal with this.</a:t>
            </a:r>
          </a:p>
          <a:p>
            <a:r>
              <a:rPr lang="en-US" dirty="0"/>
              <a:t>By compressing each amino acid to, most commonly, six groups based on their shared properties, you can reduce compositional variation.</a:t>
            </a:r>
          </a:p>
          <a:p>
            <a:r>
              <a:rPr lang="en-US" dirty="0"/>
              <a:t>Not always six! DNA can be recoded to Purines/</a:t>
            </a:r>
            <a:r>
              <a:rPr lang="en-US" dirty="0" err="1"/>
              <a:t>Pyramidines</a:t>
            </a:r>
            <a:r>
              <a:rPr lang="en-US" dirty="0"/>
              <a:t>, and Amino Acids can be recoded in a lot of ways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B39C363-DF71-FD47-8DCE-16F83D744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038600"/>
            <a:ext cx="509150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4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F564-3F67-FD41-8B47-7B7B0858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better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D6678-1278-7642-A6DF-B5E43B9BB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Site Specific Models!</a:t>
            </a:r>
          </a:p>
          <a:p>
            <a:r>
              <a:rPr lang="en-US" dirty="0"/>
              <a:t>By assigning separate substitution profiles to collections of similar sites, you can overcome problems from lumping everything together in one set of compositional frequencies</a:t>
            </a:r>
          </a:p>
          <a:p>
            <a:r>
              <a:rPr lang="en-US" dirty="0"/>
              <a:t>But computationally much more intensive!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0EC81-1436-7444-B61C-536005499D25}"/>
              </a:ext>
            </a:extLst>
          </p:cNvPr>
          <p:cNvSpPr txBox="1"/>
          <p:nvPr/>
        </p:nvSpPr>
        <p:spPr>
          <a:xfrm>
            <a:off x="3124199" y="431672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/>
              <a:t>A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E35D1E-C163-F449-A4A7-0ABB769003B4}"/>
              </a:ext>
            </a:extLst>
          </p:cNvPr>
          <p:cNvSpPr txBox="1"/>
          <p:nvPr/>
        </p:nvSpPr>
        <p:spPr>
          <a:xfrm>
            <a:off x="3124199" y="4603875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T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/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51FCC-5E78-B546-928E-68BF3906BDC4}"/>
              </a:ext>
            </a:extLst>
          </p:cNvPr>
          <p:cNvSpPr txBox="1"/>
          <p:nvPr/>
        </p:nvSpPr>
        <p:spPr>
          <a:xfrm>
            <a:off x="3101757" y="4880143"/>
            <a:ext cx="12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A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/>
              <a:t>G</a:t>
            </a:r>
          </a:p>
          <a:p>
            <a:pPr algn="ctr"/>
            <a:r>
              <a:rPr lang="en-US" dirty="0"/>
              <a:t>Total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FC886-227C-BC43-AEAC-C52197400FC3}"/>
              </a:ext>
            </a:extLst>
          </p:cNvPr>
          <p:cNvSpPr txBox="1"/>
          <p:nvPr/>
        </p:nvSpPr>
        <p:spPr>
          <a:xfrm>
            <a:off x="4615542" y="4039383"/>
            <a:ext cx="23519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A/C/G/T</a:t>
            </a:r>
          </a:p>
          <a:p>
            <a:pPr algn="ctr"/>
            <a:r>
              <a:rPr lang="en-US" dirty="0"/>
              <a:t>0.25/0.25/0.25/0.25</a:t>
            </a:r>
          </a:p>
          <a:p>
            <a:pPr algn="ctr"/>
            <a:r>
              <a:rPr lang="en-US" dirty="0"/>
              <a:t>0/0.25/0/0.75</a:t>
            </a:r>
          </a:p>
          <a:p>
            <a:pPr algn="ctr"/>
            <a:r>
              <a:rPr lang="en-US" dirty="0"/>
              <a:t>0.25/0.25/0.25/0.25</a:t>
            </a:r>
          </a:p>
          <a:p>
            <a:pPr algn="ctr"/>
            <a:r>
              <a:rPr lang="en-US" dirty="0"/>
              <a:t>0.17/0.25/0.17/0.42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A3208-5747-D242-A073-190828986414}"/>
              </a:ext>
            </a:extLst>
          </p:cNvPr>
          <p:cNvSpPr txBox="1"/>
          <p:nvPr/>
        </p:nvSpPr>
        <p:spPr>
          <a:xfrm>
            <a:off x="3597518" y="5526474"/>
            <a:ext cx="2434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 1: Sites 2, 4, 6</a:t>
            </a:r>
          </a:p>
          <a:p>
            <a:r>
              <a:rPr lang="en-US" dirty="0"/>
              <a:t>Profile 2: Sites 1, 3, 7</a:t>
            </a:r>
            <a:br>
              <a:rPr lang="en-US" dirty="0"/>
            </a:br>
            <a:r>
              <a:rPr lang="en-US" dirty="0"/>
              <a:t>Profile 3: Sites 5, 8 </a:t>
            </a:r>
          </a:p>
        </p:txBody>
      </p:sp>
    </p:spTree>
    <p:extLst>
      <p:ext uri="{BB962C8B-B14F-4D97-AF65-F5344CB8AC3E}">
        <p14:creationId xmlns:p14="http://schemas.microsoft.com/office/powerpoint/2010/main" val="17023998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1424</TotalTime>
  <Words>1036</Words>
  <Application>Microsoft Macintosh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Times New Roman</vt:lpstr>
      <vt:lpstr>Trebuchet MS</vt:lpstr>
      <vt:lpstr>Wingdings 3</vt:lpstr>
      <vt:lpstr>Facet</vt:lpstr>
      <vt:lpstr>Base Composition Heterogeneity</vt:lpstr>
      <vt:lpstr>What is Base Composition and why do we care about its Homogeneity?</vt:lpstr>
      <vt:lpstr>The Assumption of Homogeneity?</vt:lpstr>
      <vt:lpstr>A Substitution Model: Blosum62</vt:lpstr>
      <vt:lpstr>Symplesiomorphy Trap</vt:lpstr>
      <vt:lpstr>Amino Acid and Nucleotide Data</vt:lpstr>
      <vt:lpstr>Skew Values</vt:lpstr>
      <vt:lpstr>Recoding</vt:lpstr>
      <vt:lpstr>Get better models?</vt:lpstr>
      <vt:lpstr>Posterior Predictive Testing</vt:lpstr>
      <vt:lpstr>Bayesian Posteriors? Treelists?</vt:lpstr>
      <vt:lpstr>RCV-&gt;RCFV-&gt;nRCFV: measuring Compositional Heterogeneity</vt:lpstr>
      <vt:lpstr>Move back to our Example from the start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Composition Heterogeneity</dc:title>
  <dc:creator>James Frederick Fleming</dc:creator>
  <cp:lastModifiedBy>James Frederick Fleming</cp:lastModifiedBy>
  <cp:revision>36</cp:revision>
  <dcterms:created xsi:type="dcterms:W3CDTF">2022-10-13T13:57:54Z</dcterms:created>
  <dcterms:modified xsi:type="dcterms:W3CDTF">2022-10-14T13:43:27Z</dcterms:modified>
</cp:coreProperties>
</file>