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59" r:id="rId4"/>
    <p:sldId id="265" r:id="rId5"/>
    <p:sldId id="266" r:id="rId6"/>
    <p:sldId id="261" r:id="rId7"/>
    <p:sldId id="271" r:id="rId8"/>
    <p:sldId id="268" r:id="rId9"/>
    <p:sldId id="262" r:id="rId10"/>
    <p:sldId id="260" r:id="rId11"/>
    <p:sldId id="264" r:id="rId12"/>
    <p:sldId id="270" r:id="rId13"/>
    <p:sldId id="263" r:id="rId14"/>
    <p:sldId id="267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87"/>
    <p:restoredTop sz="96197"/>
  </p:normalViewPr>
  <p:slideViewPr>
    <p:cSldViewPr snapToGrid="0" snapToObjects="1">
      <p:cViewPr varScale="1">
        <p:scale>
          <a:sx n="111" d="100"/>
          <a:sy n="111" d="100"/>
        </p:scale>
        <p:origin x="23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BAE1-7CB0-0442-ADE4-771E64FB8058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6D9B1-15CE-BE46-8C02-1A8D48A25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70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BAE1-7CB0-0442-ADE4-771E64FB8058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6D9B1-15CE-BE46-8C02-1A8D48A25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61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BAE1-7CB0-0442-ADE4-771E64FB8058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6D9B1-15CE-BE46-8C02-1A8D48A259D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2894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BAE1-7CB0-0442-ADE4-771E64FB8058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6D9B1-15CE-BE46-8C02-1A8D48A25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965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BAE1-7CB0-0442-ADE4-771E64FB8058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6D9B1-15CE-BE46-8C02-1A8D48A259D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29102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BAE1-7CB0-0442-ADE4-771E64FB8058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6D9B1-15CE-BE46-8C02-1A8D48A25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151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BAE1-7CB0-0442-ADE4-771E64FB8058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6D9B1-15CE-BE46-8C02-1A8D48A25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36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BAE1-7CB0-0442-ADE4-771E64FB8058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6D9B1-15CE-BE46-8C02-1A8D48A25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43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BAE1-7CB0-0442-ADE4-771E64FB8058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6D9B1-15CE-BE46-8C02-1A8D48A25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37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BAE1-7CB0-0442-ADE4-771E64FB8058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6D9B1-15CE-BE46-8C02-1A8D48A25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72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BAE1-7CB0-0442-ADE4-771E64FB8058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6D9B1-15CE-BE46-8C02-1A8D48A25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69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BAE1-7CB0-0442-ADE4-771E64FB8058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6D9B1-15CE-BE46-8C02-1A8D48A25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603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BAE1-7CB0-0442-ADE4-771E64FB8058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6D9B1-15CE-BE46-8C02-1A8D48A25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26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BAE1-7CB0-0442-ADE4-771E64FB8058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6D9B1-15CE-BE46-8C02-1A8D48A25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97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BAE1-7CB0-0442-ADE4-771E64FB8058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6D9B1-15CE-BE46-8C02-1A8D48A25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411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BAE1-7CB0-0442-ADE4-771E64FB8058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6D9B1-15CE-BE46-8C02-1A8D48A25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36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5BAE1-7CB0-0442-ADE4-771E64FB8058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376D9B1-15CE-BE46-8C02-1A8D48A25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421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.f.fleming@nhm.uio.no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1" descr="kirseberalleen.jpg">
            <a:extLst>
              <a:ext uri="{FF2B5EF4-FFF2-40B4-BE49-F238E27FC236}">
                <a16:creationId xmlns:a16="http://schemas.microsoft.com/office/drawing/2014/main" id="{71621D90-8AC2-A74E-9A2E-646AF34079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83" b="283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C59CA4-5D57-1E49-8E11-F3FE432AC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9264" y="5154168"/>
            <a:ext cx="6973204" cy="1261872"/>
          </a:xfrm>
        </p:spPr>
        <p:txBody>
          <a:bodyPr anchor="ctr">
            <a:normAutofit fontScale="90000"/>
          </a:bodyPr>
          <a:lstStyle/>
          <a:p>
            <a:pPr algn="l">
              <a:defRPr/>
            </a:pPr>
            <a:r>
              <a:rPr lang="en-US" sz="48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Base Composition Heterogeneity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B2B170-603D-644D-B900-203B8E2390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8200" y="5154168"/>
            <a:ext cx="2892986" cy="1261872"/>
          </a:xfrm>
        </p:spPr>
        <p:txBody>
          <a:bodyPr anchor="ctr">
            <a:normAutofit lnSpcReduction="10000"/>
          </a:bodyPr>
          <a:lstStyle/>
          <a:p>
            <a:pPr algn="l"/>
            <a:r>
              <a:rPr lang="en-US" sz="1600" dirty="0">
                <a:solidFill>
                  <a:schemeClr val="tx2"/>
                </a:solidFill>
              </a:rPr>
              <a:t>James Fleming - </a:t>
            </a:r>
            <a:r>
              <a:rPr lang="en-US" sz="1600" dirty="0">
                <a:solidFill>
                  <a:schemeClr val="tx2"/>
                </a:solidFill>
                <a:hlinkClick r:id="rId3"/>
              </a:rPr>
              <a:t>j.f.fleming@nhm.uio.no</a:t>
            </a:r>
            <a:endParaRPr lang="en-US" sz="1600" dirty="0">
              <a:solidFill>
                <a:schemeClr val="tx2"/>
              </a:solidFill>
            </a:endParaRPr>
          </a:p>
          <a:p>
            <a:pPr algn="l"/>
            <a:r>
              <a:rPr lang="en-US" sz="1600" dirty="0">
                <a:solidFill>
                  <a:schemeClr val="tx2"/>
                </a:solidFill>
              </a:rPr>
              <a:t>@</a:t>
            </a:r>
            <a:r>
              <a:rPr lang="en-US" sz="1600" dirty="0" err="1">
                <a:solidFill>
                  <a:schemeClr val="tx2"/>
                </a:solidFill>
              </a:rPr>
              <a:t>JamesfvFleming</a:t>
            </a:r>
            <a:endParaRPr lang="en-US" sz="1600" dirty="0">
              <a:solidFill>
                <a:schemeClr val="tx2"/>
              </a:solidFill>
            </a:endParaRPr>
          </a:p>
          <a:p>
            <a:pPr algn="l"/>
            <a:r>
              <a:rPr lang="en-US" sz="1600" dirty="0">
                <a:solidFill>
                  <a:schemeClr val="tx2"/>
                </a:solidFill>
              </a:rPr>
              <a:t>NHM </a:t>
            </a:r>
            <a:r>
              <a:rPr lang="en-US" sz="1600" dirty="0" err="1">
                <a:solidFill>
                  <a:schemeClr val="tx2"/>
                </a:solidFill>
              </a:rPr>
              <a:t>UiO</a:t>
            </a:r>
            <a:endParaRPr lang="en-US" sz="1600" dirty="0">
              <a:solidFill>
                <a:schemeClr val="tx2"/>
              </a:solidFill>
            </a:endParaRPr>
          </a:p>
        </p:txBody>
      </p:sp>
      <p:pic>
        <p:nvPicPr>
          <p:cNvPr id="6" name="Bild 11" descr="logo">
            <a:extLst>
              <a:ext uri="{FF2B5EF4-FFF2-40B4-BE49-F238E27FC236}">
                <a16:creationId xmlns:a16="http://schemas.microsoft.com/office/drawing/2014/main" id="{E9AF26AB-6E54-8D47-96FE-6465CB856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115888"/>
            <a:ext cx="1152525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78059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5F564-3F67-FD41-8B47-7B7B08583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better models?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D6678-1278-7642-A6DF-B5E43B9BB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Site Specific Models!</a:t>
            </a:r>
          </a:p>
          <a:p>
            <a:r>
              <a:rPr lang="en-US" dirty="0"/>
              <a:t>By assigning separate substitution profiles to collections of similar sites, you can overcome problems from lumping everything together in one set of compositional frequencies</a:t>
            </a:r>
          </a:p>
          <a:p>
            <a:r>
              <a:rPr lang="en-US" dirty="0"/>
              <a:t>But computationally much more intensive!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70EC81-1436-7444-B61C-536005499D25}"/>
              </a:ext>
            </a:extLst>
          </p:cNvPr>
          <p:cNvSpPr txBox="1"/>
          <p:nvPr/>
        </p:nvSpPr>
        <p:spPr>
          <a:xfrm>
            <a:off x="3124199" y="4316721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>
                <a:solidFill>
                  <a:schemeClr val="accent1"/>
                </a:solidFill>
              </a:rPr>
              <a:t>T</a:t>
            </a:r>
            <a:r>
              <a:rPr lang="en-US" dirty="0">
                <a:solidFill>
                  <a:srgbClr val="FF0000"/>
                </a:solidFill>
              </a:rPr>
              <a:t>G</a:t>
            </a:r>
            <a:r>
              <a:rPr lang="en-US" dirty="0"/>
              <a:t>A</a:t>
            </a:r>
            <a:r>
              <a:rPr lang="en-US" dirty="0">
                <a:solidFill>
                  <a:srgbClr val="FF0000"/>
                </a:solidFill>
              </a:rPr>
              <a:t>G</a:t>
            </a:r>
            <a:r>
              <a:rPr lang="en-US" dirty="0">
                <a:solidFill>
                  <a:schemeClr val="accent1"/>
                </a:solidFill>
              </a:rPr>
              <a:t>T</a:t>
            </a:r>
            <a:r>
              <a:rPr lang="en-US" dirty="0"/>
              <a:t>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E35D1E-C163-F449-A4A7-0ABB769003B4}"/>
              </a:ext>
            </a:extLst>
          </p:cNvPr>
          <p:cNvSpPr txBox="1"/>
          <p:nvPr/>
        </p:nvSpPr>
        <p:spPr>
          <a:xfrm>
            <a:off x="3124199" y="4603875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>
                <a:solidFill>
                  <a:schemeClr val="accent1"/>
                </a:solidFill>
              </a:rPr>
              <a:t>T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/>
              <a:t>T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>
                <a:solidFill>
                  <a:schemeClr val="accent1"/>
                </a:solidFill>
              </a:rPr>
              <a:t>T</a:t>
            </a:r>
            <a:r>
              <a:rPr lang="en-US" dirty="0"/>
              <a:t>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D51FCC-5E78-B546-928E-68BF3906BDC4}"/>
              </a:ext>
            </a:extLst>
          </p:cNvPr>
          <p:cNvSpPr txBox="1"/>
          <p:nvPr/>
        </p:nvSpPr>
        <p:spPr>
          <a:xfrm>
            <a:off x="3101757" y="4880143"/>
            <a:ext cx="12907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</a:t>
            </a:r>
            <a:r>
              <a:rPr lang="en-US" dirty="0">
                <a:solidFill>
                  <a:srgbClr val="FF0000"/>
                </a:solidFill>
              </a:rPr>
              <a:t>G</a:t>
            </a:r>
            <a:r>
              <a:rPr lang="en-US" dirty="0">
                <a:solidFill>
                  <a:schemeClr val="accent1"/>
                </a:solidFill>
              </a:rPr>
              <a:t>T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A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>
                <a:solidFill>
                  <a:schemeClr val="accent1"/>
                </a:solidFill>
              </a:rPr>
              <a:t>T</a:t>
            </a:r>
            <a:r>
              <a:rPr lang="en-US" dirty="0"/>
              <a:t>G</a:t>
            </a:r>
          </a:p>
          <a:p>
            <a:pPr algn="ctr"/>
            <a:r>
              <a:rPr lang="en-US" dirty="0"/>
              <a:t>Total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FC886-227C-BC43-AEAC-C52197400FC3}"/>
              </a:ext>
            </a:extLst>
          </p:cNvPr>
          <p:cNvSpPr txBox="1"/>
          <p:nvPr/>
        </p:nvSpPr>
        <p:spPr>
          <a:xfrm>
            <a:off x="4615542" y="4039383"/>
            <a:ext cx="23519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A/C/G/T</a:t>
            </a:r>
          </a:p>
          <a:p>
            <a:pPr algn="ctr"/>
            <a:r>
              <a:rPr lang="en-US" dirty="0"/>
              <a:t>0.25/0.25/0.25/0.25</a:t>
            </a:r>
          </a:p>
          <a:p>
            <a:pPr algn="ctr"/>
            <a:r>
              <a:rPr lang="en-US" dirty="0"/>
              <a:t>0/0.25/0/0.75</a:t>
            </a:r>
          </a:p>
          <a:p>
            <a:pPr algn="ctr"/>
            <a:r>
              <a:rPr lang="en-US" dirty="0"/>
              <a:t>0.25/0.25/0.25/0.25</a:t>
            </a:r>
          </a:p>
          <a:p>
            <a:pPr algn="ctr"/>
            <a:r>
              <a:rPr lang="en-US" dirty="0"/>
              <a:t>0.17/0.25/0.17/0.42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6A3208-5747-D242-A073-190828986414}"/>
              </a:ext>
            </a:extLst>
          </p:cNvPr>
          <p:cNvSpPr txBox="1"/>
          <p:nvPr/>
        </p:nvSpPr>
        <p:spPr>
          <a:xfrm>
            <a:off x="3597518" y="5526474"/>
            <a:ext cx="24340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Profile 1: Sites 2, 4, 6</a:t>
            </a:r>
          </a:p>
          <a:p>
            <a:r>
              <a:rPr lang="en-US" dirty="0"/>
              <a:t>Profile 2: Sites 1, 3, 7</a:t>
            </a:r>
            <a:br>
              <a:rPr lang="en-US" dirty="0"/>
            </a:br>
            <a:r>
              <a:rPr lang="en-US" dirty="0"/>
              <a:t>Profile 3: Sites 5, 8 </a:t>
            </a:r>
          </a:p>
        </p:txBody>
      </p:sp>
    </p:spTree>
    <p:extLst>
      <p:ext uri="{BB962C8B-B14F-4D97-AF65-F5344CB8AC3E}">
        <p14:creationId xmlns:p14="http://schemas.microsoft.com/office/powerpoint/2010/main" val="1702399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B7F4F-9079-7544-B04A-73D3062F4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Posterior Predictive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4C13D-238D-EA4F-B51B-40BF93806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Posterior Predictive tests are a broad group of diagnostic tests that use a Bayesian Posterior (In this case the </a:t>
            </a:r>
            <a:r>
              <a:rPr lang="en-US" dirty="0" err="1"/>
              <a:t>treelist</a:t>
            </a:r>
            <a:r>
              <a:rPr lang="en-US" dirty="0"/>
              <a:t> chain made from a Bayesian analysis)</a:t>
            </a:r>
          </a:p>
          <a:p>
            <a:r>
              <a:rPr lang="en-US" dirty="0"/>
              <a:t>They simulate replicates of the dataset based on this posterior, and then test the replicates to see how similar they are to the original dataset.</a:t>
            </a:r>
          </a:p>
          <a:p>
            <a:r>
              <a:rPr lang="en-US" dirty="0"/>
              <a:t>This can help diagnose problematic sequences or genes</a:t>
            </a:r>
          </a:p>
          <a:p>
            <a:r>
              <a:rPr lang="en-US" dirty="0"/>
              <a:t>But needs to be done after an initial analysis, so again, very intensive computationally!</a:t>
            </a:r>
          </a:p>
        </p:txBody>
      </p:sp>
    </p:spTree>
    <p:extLst>
      <p:ext uri="{BB962C8B-B14F-4D97-AF65-F5344CB8AC3E}">
        <p14:creationId xmlns:p14="http://schemas.microsoft.com/office/powerpoint/2010/main" val="1532279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A423F-1CAE-8942-B42B-46E0AF16B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Posteriors? </a:t>
            </a:r>
            <a:r>
              <a:rPr lang="en-US" dirty="0" err="1"/>
              <a:t>Treelists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CA5A4-FA3B-4649-8A1C-53E1513C4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6881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you use a Bayesian phylogenetic software like </a:t>
            </a:r>
            <a:r>
              <a:rPr lang="en-US" dirty="0" err="1"/>
              <a:t>Phylobayes</a:t>
            </a:r>
            <a:r>
              <a:rPr lang="en-US" dirty="0"/>
              <a:t> or </a:t>
            </a:r>
            <a:r>
              <a:rPr lang="en-US" dirty="0" err="1"/>
              <a:t>MrBayes</a:t>
            </a:r>
            <a:r>
              <a:rPr lang="en-US" dirty="0"/>
              <a:t>, you’ll quickly become very familiar with the term “</a:t>
            </a:r>
            <a:r>
              <a:rPr lang="en-US" dirty="0" err="1"/>
              <a:t>Treelist</a:t>
            </a:r>
            <a:r>
              <a:rPr lang="en-US" dirty="0"/>
              <a:t> File”</a:t>
            </a:r>
          </a:p>
          <a:p>
            <a:r>
              <a:rPr lang="en-US" dirty="0"/>
              <a:t>Bayesian phylogenetic approaches are interested in exploring the tree space using multiple chains that ultimately converge on a topology.</a:t>
            </a:r>
          </a:p>
          <a:p>
            <a:r>
              <a:rPr lang="en-US" dirty="0"/>
              <a:t>Think of it as two (or three, four, etc.) little robots plonked down on mars, happier to go uphill than downhill, but still comfortable going down sometimes. Every few </a:t>
            </a:r>
            <a:r>
              <a:rPr lang="en-US" dirty="0" err="1"/>
              <a:t>metres</a:t>
            </a:r>
            <a:r>
              <a:rPr lang="en-US" dirty="0"/>
              <a:t>, they make a little note of how high up they are, the likelihood.</a:t>
            </a:r>
          </a:p>
          <a:p>
            <a:r>
              <a:rPr lang="en-US" dirty="0"/>
              <a:t>Eventually, after much rambling they meet at the highest point.</a:t>
            </a:r>
          </a:p>
          <a:p>
            <a:r>
              <a:rPr lang="en-US" dirty="0"/>
              <a:t>In the process, they have made a little map of the area from which we know the topology of from their travels. </a:t>
            </a:r>
          </a:p>
          <a:p>
            <a:r>
              <a:rPr lang="en-US" dirty="0"/>
              <a:t>This landscape is our posterior, and each little note is a tree with a likelihood. So that means we can simulate datasets using those trees our rovers have come across to better understand the landscape they trundled through.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7375D4-6A2E-AC4E-BCA4-5B7D11227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002" y="228601"/>
            <a:ext cx="2602686" cy="173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72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14B7A-9DD7-9A4E-92B7-3B4043403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RCV-&gt;RCFV-&gt;</a:t>
            </a:r>
            <a:r>
              <a:rPr lang="en-US" dirty="0" err="1"/>
              <a:t>nRCFV</a:t>
            </a:r>
            <a:r>
              <a:rPr lang="en-US" dirty="0"/>
              <a:t>: measuring Compositional Heterogeneity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1C621-9CEB-8A4A-8ECF-F948C6D7F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2699353"/>
          </a:xfrm>
        </p:spPr>
        <p:txBody>
          <a:bodyPr>
            <a:normAutofit/>
          </a:bodyPr>
          <a:lstStyle/>
          <a:p>
            <a:r>
              <a:rPr lang="en-US" dirty="0" err="1"/>
              <a:t>nRCFV</a:t>
            </a:r>
            <a:r>
              <a:rPr lang="en-US" dirty="0"/>
              <a:t> is a brand-new metric to detect compositional heterogeneity!</a:t>
            </a:r>
          </a:p>
          <a:p>
            <a:r>
              <a:rPr lang="en-US" dirty="0"/>
              <a:t>You’ll all be testing my software for the first time today so hopefully that goes well!</a:t>
            </a:r>
          </a:p>
          <a:p>
            <a:r>
              <a:rPr lang="en-US" dirty="0" err="1"/>
              <a:t>nRCFV</a:t>
            </a:r>
            <a:r>
              <a:rPr lang="en-US" dirty="0"/>
              <a:t> = </a:t>
            </a:r>
            <a:r>
              <a:rPr lang="en-US" dirty="0" err="1"/>
              <a:t>Normalised</a:t>
            </a:r>
            <a:r>
              <a:rPr lang="en-US" dirty="0"/>
              <a:t> Relative Composition Frequency Variability</a:t>
            </a:r>
          </a:p>
          <a:p>
            <a:r>
              <a:rPr lang="en-US" dirty="0"/>
              <a:t>Third iteration of this measurement (Originally Relative Compositional Variability, then Relative Compositional Frequency Variability)</a:t>
            </a:r>
          </a:p>
          <a:p>
            <a:r>
              <a:rPr lang="en-US" dirty="0"/>
              <a:t>Can be calculated for a character or a taxon as well as a whole dataset</a:t>
            </a:r>
          </a:p>
        </p:txBody>
      </p:sp>
      <p:pic>
        <p:nvPicPr>
          <p:cNvPr id="7" name="Picture 6" descr="A yellow sign with black text&#10;&#10;Description automatically generated with low confidence">
            <a:extLst>
              <a:ext uri="{FF2B5EF4-FFF2-40B4-BE49-F238E27FC236}">
                <a16:creationId xmlns:a16="http://schemas.microsoft.com/office/drawing/2014/main" id="{CE0D2475-28F0-4543-B4FD-5569DD1FA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002" y="247650"/>
            <a:ext cx="2444853" cy="15255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F2BFE32-B69D-594C-933E-0EB82DB4E81D}"/>
                  </a:ext>
                </a:extLst>
              </p:cNvPr>
              <p:cNvSpPr txBox="1"/>
              <p:nvPr/>
            </p:nvSpPr>
            <p:spPr>
              <a:xfrm>
                <a:off x="-703118" y="4887806"/>
                <a:ext cx="6109854" cy="9272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𝑛𝑅𝐹𝐶𝑉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𝐶𝑆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𝐶𝑆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sup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µ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µ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nary>
                            </m:e>
                          </m:nary>
                        </m:num>
                        <m:den>
                          <m:sSup>
                            <m:sSupPr>
                              <m:ctrlPr>
                                <a:rPr lang="en-US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b="0" i="0">
                                  <a:latin typeface="Cambria Math" panose="02040503050406030204" pitchFamily="18" charset="0"/>
                                </a:rPr>
                                <m:t>−0.5</m:t>
                              </m:r>
                            </m:sup>
                          </m:sSup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0">
                                  <a:latin typeface="Cambria Math" panose="02040503050406030204" pitchFamily="18" charset="0"/>
                                </a:rPr>
                                <m:t>0.01</m:t>
                              </m:r>
                            </m:sup>
                          </m:sSup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0">
                                  <a:latin typeface="Cambria Math" panose="02040503050406030204" pitchFamily="18" charset="0"/>
                                </a:rPr>
                                <m:t>∗100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F2BFE32-B69D-594C-933E-0EB82DB4E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03118" y="4887806"/>
                <a:ext cx="6109854" cy="927242"/>
              </a:xfrm>
              <a:prstGeom prst="rect">
                <a:avLst/>
              </a:prstGeom>
              <a:blipFill>
                <a:blip r:embed="rId3"/>
                <a:stretch>
                  <a:fillRect t="-24324" b="-283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E53DA68-BBF2-914C-8122-3B7F2193B537}"/>
                  </a:ext>
                </a:extLst>
              </p:cNvPr>
              <p:cNvSpPr txBox="1"/>
              <p:nvPr/>
            </p:nvSpPr>
            <p:spPr>
              <a:xfrm>
                <a:off x="4466936" y="5017104"/>
                <a:ext cx="5131726" cy="12226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µ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µ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b="0" dirty="0"/>
                  <a:t> Difference between mean frequency </a:t>
                </a:r>
              </a:p>
              <a:p>
                <a:r>
                  <a:rPr lang="en-GB" b="0" dirty="0"/>
                  <a:t>of a character in one taxa vs. whole dataset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b="0" dirty="0"/>
                  <a:t>= Number of Bases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b="0" dirty="0"/>
                  <a:t>= Number of Taxa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E53DA68-BBF2-914C-8122-3B7F2193B5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936" y="5017104"/>
                <a:ext cx="5131726" cy="1222642"/>
              </a:xfrm>
              <a:prstGeom prst="rect">
                <a:avLst/>
              </a:prstGeom>
              <a:blipFill>
                <a:blip r:embed="rId4"/>
                <a:stretch>
                  <a:fillRect l="-988" t="-2062" b="-6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5355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37175-730C-0C42-A704-421EB5777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 back to our Example from the start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D81CF1-A3E4-0047-9C08-15621B42DA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3224574"/>
                <a:ext cx="9177866" cy="2853662"/>
              </a:xfrm>
            </p:spPr>
            <p:txBody>
              <a:bodyPr/>
              <a:lstStyle/>
              <a:p>
                <a:r>
                  <a:rPr lang="en-US" dirty="0"/>
                  <a:t>Dataset 1 (Left)</a:t>
                </a:r>
              </a:p>
              <a:p>
                <a:r>
                  <a:rPr lang="en-US" dirty="0"/>
                  <a:t>Dataset 1 – ABSOLUTE Subtraction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0.25−0.17</m:t>
                            </m:r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0−0.17</m:t>
                            </m:r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0.25−0.17</m:t>
                            </m:r>
                          </m:e>
                        </m:d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+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0.25−0.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25</m:t>
                            </m:r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.25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−0.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25</m:t>
                            </m:r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0.25−0.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25</m:t>
                            </m:r>
                          </m:e>
                        </m:d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+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0.25−0.17</m:t>
                            </m:r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0−0.17</m:t>
                            </m:r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0.25−0.17</m:t>
                            </m:r>
                          </m:e>
                        </m:d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+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0.25−0.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42</m:t>
                            </m:r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.75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−0.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42</m:t>
                            </m:r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0.25−0.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42</m:t>
                            </m:r>
                          </m:e>
                        </m:d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Then divide that all by </a:t>
                </a:r>
                <a:r>
                  <a:rPr lang="en-US" baseline="30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e>
                      <m:sup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−0.5</m:t>
                        </m:r>
                      </m:sup>
                    </m:sSup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0.01</m:t>
                        </m:r>
                      </m:sup>
                    </m:sSup>
                    <m:r>
                      <a:rPr lang="en-US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∗100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Looks a lot scarier than it is!</a:t>
                </a:r>
              </a:p>
              <a:p>
                <a:r>
                  <a:rPr lang="en-US" dirty="0"/>
                  <a:t>Dataset 1 </a:t>
                </a:r>
                <a:r>
                  <a:rPr lang="en-US" dirty="0" err="1"/>
                  <a:t>nRCFV</a:t>
                </a:r>
                <a:r>
                  <a:rPr lang="en-US" dirty="0"/>
                  <a:t> = 0.0031. Dataset 2 </a:t>
                </a:r>
                <a:r>
                  <a:rPr lang="en-US" dirty="0" err="1"/>
                  <a:t>nRCFV</a:t>
                </a:r>
                <a:r>
                  <a:rPr lang="en-US" dirty="0"/>
                  <a:t> = 0.0012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D81CF1-A3E4-0047-9C08-15621B42DA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3224574"/>
                <a:ext cx="9177866" cy="2853662"/>
              </a:xfrm>
              <a:blipFill>
                <a:blip r:embed="rId2"/>
                <a:stretch>
                  <a:fillRect l="-138" t="-442" b="-1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BF605CC-0136-904E-8F61-1B4C679B2565}"/>
              </a:ext>
            </a:extLst>
          </p:cNvPr>
          <p:cNvSpPr txBox="1"/>
          <p:nvPr/>
        </p:nvSpPr>
        <p:spPr>
          <a:xfrm>
            <a:off x="974271" y="1543210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CATGAGTC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EEBBA2-1255-5C41-BCF4-92F47734DCA2}"/>
              </a:ext>
            </a:extLst>
          </p:cNvPr>
          <p:cNvSpPr txBox="1"/>
          <p:nvPr/>
        </p:nvSpPr>
        <p:spPr>
          <a:xfrm>
            <a:off x="974271" y="1830364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CTTTTTTC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E60DB9-234F-1F41-A6FA-C108C98E9DCE}"/>
              </a:ext>
            </a:extLst>
          </p:cNvPr>
          <p:cNvSpPr txBox="1"/>
          <p:nvPr/>
        </p:nvSpPr>
        <p:spPr>
          <a:xfrm>
            <a:off x="951829" y="2106632"/>
            <a:ext cx="12907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CGTAACTG</a:t>
            </a:r>
          </a:p>
          <a:p>
            <a:pPr algn="ctr"/>
            <a:r>
              <a:rPr lang="en-US" dirty="0"/>
              <a:t>Total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7258B0-9B00-F641-B65A-E7D37E446A59}"/>
              </a:ext>
            </a:extLst>
          </p:cNvPr>
          <p:cNvSpPr txBox="1"/>
          <p:nvPr/>
        </p:nvSpPr>
        <p:spPr>
          <a:xfrm>
            <a:off x="2465614" y="1265872"/>
            <a:ext cx="23519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A/C/G/T</a:t>
            </a:r>
          </a:p>
          <a:p>
            <a:pPr algn="ctr"/>
            <a:r>
              <a:rPr lang="en-US" dirty="0"/>
              <a:t>0.25/0.25/0.25/0.25</a:t>
            </a:r>
          </a:p>
          <a:p>
            <a:pPr algn="ctr"/>
            <a:r>
              <a:rPr lang="en-US" dirty="0"/>
              <a:t>0/0.25/0/0.75</a:t>
            </a:r>
          </a:p>
          <a:p>
            <a:pPr algn="ctr"/>
            <a:r>
              <a:rPr lang="en-US" dirty="0"/>
              <a:t>0.25/0.25/0.25/0.25</a:t>
            </a:r>
          </a:p>
          <a:p>
            <a:pPr algn="ctr"/>
            <a:r>
              <a:rPr lang="en-US" dirty="0"/>
              <a:t>0.17/0.25/0.17/0.42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A9C85E-87DC-E949-B5F0-0227DBD850BC}"/>
              </a:ext>
            </a:extLst>
          </p:cNvPr>
          <p:cNvSpPr txBox="1"/>
          <p:nvPr/>
        </p:nvSpPr>
        <p:spPr>
          <a:xfrm>
            <a:off x="5085697" y="1505672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CAAGAGTC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5DBC36-179B-9747-BC03-4629052EFDA9}"/>
              </a:ext>
            </a:extLst>
          </p:cNvPr>
          <p:cNvSpPr txBox="1"/>
          <p:nvPr/>
        </p:nvSpPr>
        <p:spPr>
          <a:xfrm>
            <a:off x="5085697" y="1792826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ACAGGTTC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E28B58-04FA-9F47-B172-BBE9535EC04D}"/>
              </a:ext>
            </a:extLst>
          </p:cNvPr>
          <p:cNvSpPr txBox="1"/>
          <p:nvPr/>
        </p:nvSpPr>
        <p:spPr>
          <a:xfrm>
            <a:off x="5063255" y="2069094"/>
            <a:ext cx="1271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CAAATCTG</a:t>
            </a:r>
          </a:p>
          <a:p>
            <a:pPr algn="ctr"/>
            <a:r>
              <a:rPr lang="en-US" dirty="0"/>
              <a:t>Total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B76D65-8169-F049-ABDF-A0B5D4A9EC22}"/>
              </a:ext>
            </a:extLst>
          </p:cNvPr>
          <p:cNvSpPr txBox="1"/>
          <p:nvPr/>
        </p:nvSpPr>
        <p:spPr>
          <a:xfrm>
            <a:off x="6455213" y="1228334"/>
            <a:ext cx="25955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A/C/G/T</a:t>
            </a:r>
          </a:p>
          <a:p>
            <a:pPr algn="ctr"/>
            <a:r>
              <a:rPr lang="en-US" dirty="0"/>
              <a:t>0.375/0.25/0.25/0.125</a:t>
            </a:r>
          </a:p>
          <a:p>
            <a:pPr algn="ctr"/>
            <a:r>
              <a:rPr lang="en-US" dirty="0"/>
              <a:t>0.25/0.25/0.25/0.25</a:t>
            </a:r>
          </a:p>
          <a:p>
            <a:pPr algn="ctr"/>
            <a:r>
              <a:rPr lang="en-US" dirty="0"/>
              <a:t>0.375/0.25/0.125/0.25</a:t>
            </a:r>
          </a:p>
          <a:p>
            <a:pPr algn="ctr"/>
            <a:r>
              <a:rPr lang="en-US" dirty="0"/>
              <a:t>0.33/0.25/0.21/0.21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5BAA42A-C10A-E14C-B58C-D15BBC505964}"/>
                  </a:ext>
                </a:extLst>
              </p:cNvPr>
              <p:cNvSpPr txBox="1"/>
              <p:nvPr/>
            </p:nvSpPr>
            <p:spPr>
              <a:xfrm>
                <a:off x="4016375" y="2992816"/>
                <a:ext cx="6102350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𝑛𝑅𝐹𝐶𝑉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𝐶𝑆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𝐶𝑆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sup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µ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µ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nary>
                            </m:e>
                          </m:nary>
                        </m:num>
                        <m:den>
                          <m:sSup>
                            <m:sSupPr>
                              <m:ctrlPr>
                                <a:rPr lang="en-US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b="0" i="0">
                                  <a:latin typeface="Cambria Math" panose="02040503050406030204" pitchFamily="18" charset="0"/>
                                </a:rPr>
                                <m:t>−0.5</m:t>
                              </m:r>
                            </m:sup>
                          </m:sSup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0">
                                  <a:latin typeface="Cambria Math" panose="02040503050406030204" pitchFamily="18" charset="0"/>
                                </a:rPr>
                                <m:t>0.01</m:t>
                              </m:r>
                            </m:sup>
                          </m:sSup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0">
                                  <a:latin typeface="Cambria Math" panose="02040503050406030204" pitchFamily="18" charset="0"/>
                                </a:rPr>
                                <m:t>∗100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5BAA42A-C10A-E14C-B58C-D15BBC505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375" y="2992816"/>
                <a:ext cx="6102350" cy="923330"/>
              </a:xfrm>
              <a:prstGeom prst="rect">
                <a:avLst/>
              </a:prstGeom>
              <a:blipFill>
                <a:blip r:embed="rId3"/>
                <a:stretch>
                  <a:fillRect t="-25676" b="-283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282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2070F-283D-654D-B01F-C7B48A3DC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664AD-B8E1-EF41-8FD0-D62984774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Compositional Heterogeneity is a thorny problem!</a:t>
            </a:r>
          </a:p>
          <a:p>
            <a:r>
              <a:rPr lang="en-US" dirty="0"/>
              <a:t>One still hotly debated, with new methods emerging to try and resolve it</a:t>
            </a:r>
          </a:p>
          <a:p>
            <a:r>
              <a:rPr lang="en-US" dirty="0"/>
              <a:t>A problem that is biological in origin (caused by lots of change), but due to imperfect interactions with our models of evolution</a:t>
            </a:r>
          </a:p>
          <a:p>
            <a:r>
              <a:rPr lang="en-US" dirty="0"/>
              <a:t>Ways to address it:</a:t>
            </a:r>
          </a:p>
          <a:p>
            <a:pPr lvl="1"/>
            <a:r>
              <a:rPr lang="en-US" dirty="0"/>
              <a:t>Removing problem sequences or genes: </a:t>
            </a:r>
            <a:r>
              <a:rPr lang="en-US" dirty="0" err="1"/>
              <a:t>nRCFV</a:t>
            </a:r>
            <a:r>
              <a:rPr lang="en-US" dirty="0"/>
              <a:t>, Posterior Predictive Testing</a:t>
            </a:r>
          </a:p>
          <a:p>
            <a:pPr lvl="1"/>
            <a:r>
              <a:rPr lang="en-US" dirty="0"/>
              <a:t>Recoding your data, or using a sensitive model</a:t>
            </a:r>
          </a:p>
          <a:p>
            <a:r>
              <a:rPr lang="en-US" dirty="0"/>
              <a:t>These two options can work together – using removal and amelioration for the best results!</a:t>
            </a:r>
          </a:p>
        </p:txBody>
      </p:sp>
    </p:spTree>
    <p:extLst>
      <p:ext uri="{BB962C8B-B14F-4D97-AF65-F5344CB8AC3E}">
        <p14:creationId xmlns:p14="http://schemas.microsoft.com/office/powerpoint/2010/main" val="3688161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2F7EC-F49D-204E-B12F-51FD9D815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Base Composition and why do we care about its Homogeneity?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01D06-39BF-1745-9BFD-6B580FCEC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2270679"/>
          </a:xfrm>
        </p:spPr>
        <p:txBody>
          <a:bodyPr/>
          <a:lstStyle/>
          <a:p>
            <a:r>
              <a:rPr lang="en-US" dirty="0"/>
              <a:t>Put simply, the proportion of nucleotides or amino acids (Bases) in a sequence.</a:t>
            </a:r>
          </a:p>
          <a:p>
            <a:r>
              <a:rPr lang="en-US" dirty="0"/>
              <a:t>Generally, sequences that are closely related ought to have relatively similar </a:t>
            </a:r>
            <a:r>
              <a:rPr lang="en-US" b="1" dirty="0"/>
              <a:t>proportions </a:t>
            </a:r>
            <a:r>
              <a:rPr lang="en-US" dirty="0"/>
              <a:t>of those bases, even if they are in different places.</a:t>
            </a:r>
          </a:p>
          <a:p>
            <a:r>
              <a:rPr lang="en-US" dirty="0"/>
              <a:t>This assumption is one that a lot of phylogenetic models rely on, we call it </a:t>
            </a:r>
            <a:r>
              <a:rPr lang="en-US" b="1" dirty="0"/>
              <a:t>the assumption of homogeneity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1D1ABB-5B95-F54D-B98C-CA0015D23207}"/>
              </a:ext>
            </a:extLst>
          </p:cNvPr>
          <p:cNvSpPr txBox="1"/>
          <p:nvPr/>
        </p:nvSpPr>
        <p:spPr>
          <a:xfrm>
            <a:off x="1240971" y="4545321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CATGAGTC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E3AF0B-7C26-A646-BF29-62B3618C092D}"/>
              </a:ext>
            </a:extLst>
          </p:cNvPr>
          <p:cNvSpPr txBox="1"/>
          <p:nvPr/>
        </p:nvSpPr>
        <p:spPr>
          <a:xfrm>
            <a:off x="1240971" y="4832475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CTTTTTTC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379F5A-CB9C-2245-9A39-41AB6CE3560F}"/>
              </a:ext>
            </a:extLst>
          </p:cNvPr>
          <p:cNvSpPr txBox="1"/>
          <p:nvPr/>
        </p:nvSpPr>
        <p:spPr>
          <a:xfrm>
            <a:off x="1218529" y="5108743"/>
            <a:ext cx="12907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CGTAACTG</a:t>
            </a:r>
          </a:p>
          <a:p>
            <a:pPr algn="ctr"/>
            <a:r>
              <a:rPr lang="en-US" dirty="0"/>
              <a:t>Total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65EC76-9282-8248-834C-D5748ADBFFCC}"/>
              </a:ext>
            </a:extLst>
          </p:cNvPr>
          <p:cNvSpPr txBox="1"/>
          <p:nvPr/>
        </p:nvSpPr>
        <p:spPr>
          <a:xfrm>
            <a:off x="2732314" y="4267983"/>
            <a:ext cx="23519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A/C/G/T</a:t>
            </a:r>
          </a:p>
          <a:p>
            <a:pPr algn="ctr"/>
            <a:r>
              <a:rPr lang="en-US" dirty="0"/>
              <a:t>0.25/0.25/0.25/0.25</a:t>
            </a:r>
          </a:p>
          <a:p>
            <a:pPr algn="ctr"/>
            <a:r>
              <a:rPr lang="en-US" dirty="0"/>
              <a:t>0/0.25/0/0.75</a:t>
            </a:r>
          </a:p>
          <a:p>
            <a:pPr algn="ctr"/>
            <a:r>
              <a:rPr lang="en-US" dirty="0"/>
              <a:t>0.25/0.25/0.25/0.25</a:t>
            </a:r>
          </a:p>
          <a:p>
            <a:pPr algn="ctr"/>
            <a:r>
              <a:rPr lang="en-US" dirty="0"/>
              <a:t>0.17/0.25/0.17/0.42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01A353-2F1B-884D-8DF2-416FC3C4F033}"/>
              </a:ext>
            </a:extLst>
          </p:cNvPr>
          <p:cNvSpPr txBox="1"/>
          <p:nvPr/>
        </p:nvSpPr>
        <p:spPr>
          <a:xfrm>
            <a:off x="5352397" y="4507783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CAAGAGTC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31F1A7-F2FA-B74F-8A38-7507428D4330}"/>
              </a:ext>
            </a:extLst>
          </p:cNvPr>
          <p:cNvSpPr txBox="1"/>
          <p:nvPr/>
        </p:nvSpPr>
        <p:spPr>
          <a:xfrm>
            <a:off x="5352397" y="4794937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ACAGGTTC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E6E1A6-975E-974D-8F32-BCD3E6B9EA20}"/>
              </a:ext>
            </a:extLst>
          </p:cNvPr>
          <p:cNvSpPr txBox="1"/>
          <p:nvPr/>
        </p:nvSpPr>
        <p:spPr>
          <a:xfrm>
            <a:off x="5329955" y="5071205"/>
            <a:ext cx="1271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CAAATCTG</a:t>
            </a:r>
          </a:p>
          <a:p>
            <a:pPr algn="ctr"/>
            <a:r>
              <a:rPr lang="en-US" dirty="0"/>
              <a:t>Total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328915-C4D4-074C-9063-A558B6FB0E8E}"/>
              </a:ext>
            </a:extLst>
          </p:cNvPr>
          <p:cNvSpPr txBox="1"/>
          <p:nvPr/>
        </p:nvSpPr>
        <p:spPr>
          <a:xfrm>
            <a:off x="6721913" y="4230445"/>
            <a:ext cx="25955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A/C/G/T</a:t>
            </a:r>
          </a:p>
          <a:p>
            <a:pPr algn="ctr"/>
            <a:r>
              <a:rPr lang="en-US" dirty="0"/>
              <a:t>0.375/0.25/0.25/0.125</a:t>
            </a:r>
          </a:p>
          <a:p>
            <a:pPr algn="ctr"/>
            <a:r>
              <a:rPr lang="en-US" dirty="0"/>
              <a:t>0.25/0.25/0.25/0.25</a:t>
            </a:r>
          </a:p>
          <a:p>
            <a:pPr algn="ctr"/>
            <a:r>
              <a:rPr lang="en-US" dirty="0"/>
              <a:t>0.375/0.25/0.125/0.25</a:t>
            </a:r>
          </a:p>
          <a:p>
            <a:pPr algn="ctr"/>
            <a:r>
              <a:rPr lang="en-US" dirty="0"/>
              <a:t>0.33/0.25/0.21/0.21</a:t>
            </a:r>
          </a:p>
        </p:txBody>
      </p:sp>
      <p:pic>
        <p:nvPicPr>
          <p:cNvPr id="14" name="Graphic 13" descr="Badge Tick with solid fill">
            <a:extLst>
              <a:ext uri="{FF2B5EF4-FFF2-40B4-BE49-F238E27FC236}">
                <a16:creationId xmlns:a16="http://schemas.microsoft.com/office/drawing/2014/main" id="{DFDE81E0-70EF-714F-AEF4-216828EBC5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1457" y="5825194"/>
            <a:ext cx="914400" cy="914400"/>
          </a:xfrm>
          <a:prstGeom prst="rect">
            <a:avLst/>
          </a:prstGeom>
        </p:spPr>
      </p:pic>
      <p:pic>
        <p:nvPicPr>
          <p:cNvPr id="16" name="Graphic 15" descr="Badge Cross with solid fill">
            <a:extLst>
              <a:ext uri="{FF2B5EF4-FFF2-40B4-BE49-F238E27FC236}">
                <a16:creationId xmlns:a16="http://schemas.microsoft.com/office/drawing/2014/main" id="{E1F60449-A96A-DC41-AE98-8533220DE7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09267" y="581566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227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383F3-9CD0-E542-9341-F76BFAC36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Assumption of Homogeneity?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5B477-5B2B-5645-8B3C-6DB5C800C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constructing a phylogenetic tree, a sequence ”evolves” according to a model.</a:t>
            </a:r>
          </a:p>
          <a:p>
            <a:r>
              <a:rPr lang="en-US" dirty="0"/>
              <a:t>These models consist of a substitution matrix and a set of frequencies.</a:t>
            </a:r>
          </a:p>
          <a:p>
            <a:r>
              <a:rPr lang="en-US" dirty="0"/>
              <a:t>Frequencies are often derived from the data – though sometimes they are sourced from large databases</a:t>
            </a:r>
          </a:p>
          <a:p>
            <a:r>
              <a:rPr lang="en-US" dirty="0"/>
              <a:t>Together, they determine the probability that, at any given point in time, a base will change from one state to another.</a:t>
            </a:r>
          </a:p>
          <a:p>
            <a:r>
              <a:rPr lang="en-US" dirty="0"/>
              <a:t>But if one sequence has a radically different composition, it likely has different probabilities for how it changes at any given point!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35666E45-7160-204D-A171-1D3F05637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0" y="195117"/>
            <a:ext cx="4008436" cy="196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563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5DB71-6878-7B4B-95BA-8641CF3E2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Substitution Model: Blosum62</a:t>
            </a:r>
          </a:p>
        </p:txBody>
      </p:sp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2C1D0ED5-7BA4-0743-95D9-8F16EFB52E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5381" y="1758950"/>
            <a:ext cx="6198394" cy="4670996"/>
          </a:xfrm>
        </p:spPr>
      </p:pic>
    </p:spTree>
    <p:extLst>
      <p:ext uri="{BB962C8B-B14F-4D97-AF65-F5344CB8AC3E}">
        <p14:creationId xmlns:p14="http://schemas.microsoft.com/office/powerpoint/2010/main" val="2740616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73484-63A7-AA4B-84DF-DC399BFFE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Symplesiomorphy</a:t>
            </a:r>
            <a:r>
              <a:rPr lang="en-US" dirty="0"/>
              <a:t> Trap</a:t>
            </a:r>
          </a:p>
        </p:txBody>
      </p:sp>
      <p:pic>
        <p:nvPicPr>
          <p:cNvPr id="4" name="Bild 3">
            <a:extLst>
              <a:ext uri="{FF2B5EF4-FFF2-40B4-BE49-F238E27FC236}">
                <a16:creationId xmlns:a16="http://schemas.microsoft.com/office/drawing/2014/main" id="{2B44AA4E-0021-5540-9796-192FC5535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728" y="1219200"/>
            <a:ext cx="8267528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24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6AF63-F52A-3944-B208-1F26E22B2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Amino Acid and Nucleotide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687FA-5BA9-0A46-B6A2-3D0DD3AC6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Amino Acid, rather than Nucleotide data is often used over long timescales for phylogenetics.</a:t>
            </a:r>
          </a:p>
          <a:p>
            <a:r>
              <a:rPr lang="en-US" dirty="0"/>
              <a:t>As many codon combinations code for one amino acid, more resistant to change over time.</a:t>
            </a:r>
          </a:p>
          <a:p>
            <a:r>
              <a:rPr lang="en-US" dirty="0"/>
              <a:t>But this can present a greater issue with compositional heterogeneity – more characters, more possibility for model violating levels of variation across a dataset.</a:t>
            </a:r>
          </a:p>
        </p:txBody>
      </p:sp>
    </p:spTree>
    <p:extLst>
      <p:ext uri="{BB962C8B-B14F-4D97-AF65-F5344CB8AC3E}">
        <p14:creationId xmlns:p14="http://schemas.microsoft.com/office/powerpoint/2010/main" val="920092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C6495-E111-8448-B6A6-561567A4B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Chi-squared test for Compositional Heterogeneity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DAAB8-AB7C-0C4D-B3D1-B809363AF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just a classic Chi-Squared test that you remember from your undergraduate or high school statistics class!</a:t>
            </a:r>
          </a:p>
          <a:p>
            <a:pPr lvl="1"/>
            <a:r>
              <a:rPr lang="en-US" dirty="0"/>
              <a:t>O is OBSERVED Frequencies (Frequencies in the sequence). E is EXPECTED Frequencies (Average in the dataset)</a:t>
            </a:r>
          </a:p>
          <a:p>
            <a:r>
              <a:rPr lang="en-US" dirty="0"/>
              <a:t>High chance of Type 2 Error (False Positive)</a:t>
            </a:r>
          </a:p>
          <a:p>
            <a:pPr lvl="1"/>
            <a:r>
              <a:rPr lang="en-US" dirty="0"/>
              <a:t>More comparisons, more chance that just something, anything will give you a significant result.</a:t>
            </a:r>
          </a:p>
          <a:p>
            <a:r>
              <a:rPr lang="en-US" dirty="0"/>
              <a:t>IQ-Tree implements a much simpler version of this – it is fast, so can be useful to get an idea of your data, but don’t take it as anything more than a general proposal!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B157B7-6429-CF43-A7D1-7FBDE8BA4CA3}"/>
                  </a:ext>
                </a:extLst>
              </p:cNvPr>
              <p:cNvSpPr txBox="1"/>
              <p:nvPr/>
            </p:nvSpPr>
            <p:spPr>
              <a:xfrm>
                <a:off x="3515465" y="5554556"/>
                <a:ext cx="1865639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B157B7-6429-CF43-A7D1-7FBDE8BA4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5465" y="5554556"/>
                <a:ext cx="1865639" cy="693844"/>
              </a:xfrm>
              <a:prstGeom prst="rect">
                <a:avLst/>
              </a:prstGeom>
              <a:blipFill>
                <a:blip r:embed="rId2"/>
                <a:stretch>
                  <a:fillRect l="-14865" t="-137500" b="-19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2879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1B0F5-8835-6242-B5E3-7408ED611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Skew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DDE37-246A-FE40-ABCB-666D94B25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213100"/>
            <a:ext cx="8596668" cy="2828262"/>
          </a:xfrm>
        </p:spPr>
        <p:txBody>
          <a:bodyPr/>
          <a:lstStyle/>
          <a:p>
            <a:r>
              <a:rPr lang="en-US" dirty="0"/>
              <a:t>First of two equations today (Sorry)</a:t>
            </a:r>
          </a:p>
          <a:p>
            <a:r>
              <a:rPr lang="en-US" dirty="0"/>
              <a:t>Strands and Classes can be skewed </a:t>
            </a:r>
          </a:p>
          <a:p>
            <a:pPr lvl="1"/>
            <a:r>
              <a:rPr lang="en-US" dirty="0"/>
              <a:t>Strands: skewed in </a:t>
            </a:r>
            <a:r>
              <a:rPr lang="en-US" dirty="0" err="1"/>
              <a:t>favour</a:t>
            </a:r>
            <a:r>
              <a:rPr lang="en-US" dirty="0"/>
              <a:t> of AT or GC</a:t>
            </a:r>
          </a:p>
          <a:p>
            <a:pPr lvl="1"/>
            <a:r>
              <a:rPr lang="en-US" dirty="0"/>
              <a:t>Classes: skewed in </a:t>
            </a:r>
            <a:r>
              <a:rPr lang="en-US" dirty="0" err="1"/>
              <a:t>favour</a:t>
            </a:r>
            <a:r>
              <a:rPr lang="en-US" dirty="0"/>
              <a:t> of AG or CT</a:t>
            </a:r>
          </a:p>
          <a:p>
            <a:r>
              <a:rPr lang="en-US" dirty="0"/>
              <a:t>The Skew Value represents how much these groups make up a dataset.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61F420-7844-0F4C-A7C6-6E5DDC182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450" y="1803400"/>
            <a:ext cx="5956300" cy="635000"/>
          </a:xfrm>
          <a:prstGeom prst="rect">
            <a:avLst/>
          </a:prstGeom>
        </p:spPr>
      </p:pic>
      <p:sp>
        <p:nvSpPr>
          <p:cNvPr id="10" name="TextBox 1">
            <a:extLst>
              <a:ext uri="{FF2B5EF4-FFF2-40B4-BE49-F238E27FC236}">
                <a16:creationId xmlns:a16="http://schemas.microsoft.com/office/drawing/2014/main" id="{8D83ABFC-D6B0-5B42-B6DF-CC8320B087E2}"/>
              </a:ext>
            </a:extLst>
          </p:cNvPr>
          <p:cNvSpPr txBox="1"/>
          <p:nvPr/>
        </p:nvSpPr>
        <p:spPr>
          <a:xfrm>
            <a:off x="2048561" y="2687250"/>
            <a:ext cx="31330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Perna</a:t>
            </a:r>
            <a:r>
              <a:rPr lang="de-DE" sz="1200" dirty="0"/>
              <a:t> &amp; Kocher (1995); </a:t>
            </a:r>
            <a:r>
              <a:rPr lang="de-DE" sz="1200" dirty="0" err="1"/>
              <a:t>Zhong</a:t>
            </a:r>
            <a:r>
              <a:rPr lang="de-DE" sz="1200" dirty="0"/>
              <a:t> et al. (2011)</a:t>
            </a:r>
          </a:p>
        </p:txBody>
      </p:sp>
    </p:spTree>
    <p:extLst>
      <p:ext uri="{BB962C8B-B14F-4D97-AF65-F5344CB8AC3E}">
        <p14:creationId xmlns:p14="http://schemas.microsoft.com/office/powerpoint/2010/main" val="2315539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57F26-319C-D64D-A99B-50526ED02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ADE6A-89AA-824D-A5B8-E57574440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Recoding is a way to deal with this.</a:t>
            </a:r>
          </a:p>
          <a:p>
            <a:r>
              <a:rPr lang="en-US" dirty="0"/>
              <a:t>By compressing each amino acid to, most commonly, six groups based on their shared properties, you can reduce compositional variation.</a:t>
            </a:r>
          </a:p>
          <a:p>
            <a:r>
              <a:rPr lang="en-US" dirty="0"/>
              <a:t>Not always six! DNA can be recoded to Purines/</a:t>
            </a:r>
            <a:r>
              <a:rPr lang="en-US" dirty="0" err="1"/>
              <a:t>Pyramidines</a:t>
            </a:r>
            <a:r>
              <a:rPr lang="en-US" dirty="0"/>
              <a:t>, and Amino Acids can be recoded in a lot of ways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1B39C363-DF71-FD47-8DCE-16F83D744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4038600"/>
            <a:ext cx="509150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34484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1494</TotalTime>
  <Words>1146</Words>
  <Application>Microsoft Macintosh PowerPoint</Application>
  <PresentationFormat>Widescreen</PresentationFormat>
  <Paragraphs>128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Cambria Math</vt:lpstr>
      <vt:lpstr>Times New Roman</vt:lpstr>
      <vt:lpstr>Trebuchet MS</vt:lpstr>
      <vt:lpstr>Wingdings 3</vt:lpstr>
      <vt:lpstr>Facet</vt:lpstr>
      <vt:lpstr>Base Composition Heterogeneity</vt:lpstr>
      <vt:lpstr>What is Base Composition and why do we care about its Homogeneity?</vt:lpstr>
      <vt:lpstr>The Assumption of Homogeneity?</vt:lpstr>
      <vt:lpstr>A Substitution Model: Blosum62</vt:lpstr>
      <vt:lpstr>Symplesiomorphy Trap</vt:lpstr>
      <vt:lpstr>Amino Acid and Nucleotide Data</vt:lpstr>
      <vt:lpstr>Chi-squared test for Compositional Heterogeneity</vt:lpstr>
      <vt:lpstr>Skew Values</vt:lpstr>
      <vt:lpstr>Recoding</vt:lpstr>
      <vt:lpstr>Get better models?</vt:lpstr>
      <vt:lpstr>Posterior Predictive Testing</vt:lpstr>
      <vt:lpstr>Bayesian Posteriors? Treelists?</vt:lpstr>
      <vt:lpstr>RCV-&gt;RCFV-&gt;nRCFV: measuring Compositional Heterogeneity</vt:lpstr>
      <vt:lpstr>Move back to our Example from the start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Composition Heterogeneity</dc:title>
  <dc:creator>James Frederick Fleming</dc:creator>
  <cp:lastModifiedBy>James Frederick Fleming</cp:lastModifiedBy>
  <cp:revision>41</cp:revision>
  <dcterms:created xsi:type="dcterms:W3CDTF">2022-10-13T13:57:54Z</dcterms:created>
  <dcterms:modified xsi:type="dcterms:W3CDTF">2022-10-20T07:33:32Z</dcterms:modified>
</cp:coreProperties>
</file>