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2" r:id="rId10"/>
    <p:sldId id="263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4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0E5058-4744-4C3B-81BB-A12958D533B1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9E22D7-AD3E-4876-B31B-4C59DAC0A0E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.idre.ucla.edu/sandbox/tutorials/installing-gdal-for-windows" TargetMode="External"/><Relationship Id="rId2" Type="http://schemas.openxmlformats.org/officeDocument/2006/relationships/hyperlink" Target="https://trac.osgeo.org/osgeo4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lysz/BlenderGIS/wiki/How-to-install-GD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5747-CBC3-4FC6-8944-15B328856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Stats club</a:t>
            </a:r>
            <a:br>
              <a:rPr lang="en-US" dirty="0"/>
            </a:br>
            <a:r>
              <a:rPr lang="en-US" dirty="0"/>
              <a:t>An Introduction to GDAL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32A6-B01B-4745-81FB-F51DD5683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Aland Chan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5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D9FE-43D1-4149-81D5-32F1AF3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Tidying extent and resolution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99B-ED0D-4636-95E7-85DE83C8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/>
              <a:t>A creative trick to tidy up two files with different extents and resolution is to use </a:t>
            </a:r>
            <a:r>
              <a:rPr lang="en-GB" sz="2800" dirty="0" err="1"/>
              <a:t>gdal_translate</a:t>
            </a:r>
            <a:r>
              <a:rPr lang="en-GB" sz="2800" dirty="0"/>
              <a:t> to subset a raster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gdal_translate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-b 1 E:\PhD_project\GDAL_presentation\Output\Sentinel_epsg_4326.tif E:\PhD_project\GDAL_presentation\Output\DTM_10m_res.tif</a:t>
            </a:r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/>
              <a:t>Then use </a:t>
            </a:r>
            <a:r>
              <a:rPr lang="en-GB" sz="2800" dirty="0" err="1"/>
              <a:t>gdalwarp</a:t>
            </a:r>
            <a:r>
              <a:rPr lang="en-GB" sz="2800" dirty="0"/>
              <a:t> to overwrite the new one band Sentinel 2 raster with DTM data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gdalwarp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dstnodata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0 -r bilinear -multi E:\PhD_project\GDAL_presentation\Output\DTM_merged.tif E:\PhD_project\GDAL_presentation\Output\DTM_10m_res.tif</a:t>
            </a:r>
          </a:p>
        </p:txBody>
      </p:sp>
    </p:spTree>
    <p:extLst>
      <p:ext uri="{BB962C8B-B14F-4D97-AF65-F5344CB8AC3E}">
        <p14:creationId xmlns:p14="http://schemas.microsoft.com/office/powerpoint/2010/main" val="333082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9954-28DE-4A0E-81E5-34FE1DCE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&lt;&gt; vector conversions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6903-1D5E-4C8F-880D-2169BEA5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4398"/>
          </a:xfrm>
        </p:spPr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gdal_polygonize</a:t>
            </a:r>
            <a:r>
              <a:rPr lang="en-GB" sz="2800" dirty="0"/>
              <a:t> can be used to convert raster files with discreet levels into a shapefile layer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gdal_polygonize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-f "ESRI Shapefile" E:\PhD_project\GDAL_presentation\Vegetation_classification_4326_cropped.tif E:\PhD_project\GDAL_presentation\Output\Vegetation_classes_shape.shp</a:t>
            </a:r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gdal_rasterize</a:t>
            </a:r>
            <a:r>
              <a:rPr lang="en-GB" sz="2800" dirty="0"/>
              <a:t> is the reverse of </a:t>
            </a:r>
            <a:r>
              <a:rPr lang="en-GB" sz="2800" dirty="0" err="1"/>
              <a:t>gdal_polygonise</a:t>
            </a:r>
            <a:endParaRPr lang="en-GB" sz="2800" dirty="0"/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gdal_sieve</a:t>
            </a:r>
            <a:r>
              <a:rPr lang="en-GB" sz="2800" dirty="0"/>
              <a:t> helps removes small raster polygons and replaces the pixel values with that of nearby pixels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gdal_sieve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st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10 E:\PhD_project\GDAL_presentation\Vegetation_classification_4326_cropped.tif E:\PhD_project\GDAL_presentation\Output\Vegetation_classification_4326_sieved.tif</a:t>
            </a:r>
          </a:p>
        </p:txBody>
      </p:sp>
    </p:spTree>
    <p:extLst>
      <p:ext uri="{BB962C8B-B14F-4D97-AF65-F5344CB8AC3E}">
        <p14:creationId xmlns:p14="http://schemas.microsoft.com/office/powerpoint/2010/main" val="20807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D97B-2519-454D-B8E0-4534C7EB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topography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33FC-7EC6-4E6E-9AC9-40ADE05D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9231"/>
          </a:xfrm>
        </p:spPr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gdaldem</a:t>
            </a:r>
            <a:r>
              <a:rPr lang="en-GB" sz="2800" dirty="0"/>
              <a:t> can be used to generate </a:t>
            </a:r>
            <a:r>
              <a:rPr lang="en-GB" sz="2800" dirty="0" err="1"/>
              <a:t>hillshade</a:t>
            </a:r>
            <a:r>
              <a:rPr lang="en-GB" sz="2800" dirty="0"/>
              <a:t>, slope, topographic position index (TPI), terrain ruggedness index (TRI), and roughness maps from a DTM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gdaldem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hillshade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E:\PhD_project\GDAL_presentation\Output\DTM_10m_res.tif E:\PhD_project\GDAL_presentation\Output\Hillshade.tif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gdaldem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slope E:\PhD_project\GDAL_presentation\Output\DTM_10m_res.tif E:\PhD_project\GDAL_presentation\Output\slope.tif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gdaldem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TPI E:\PhD_project\GDAL_presentation\Output\DTM_10m_res.tif E:\PhD_project\GDAL_presentation\Output\TPI.tif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gdaldem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TRI E:\PhD_project\GDAL_presentation\Output\DTM_10m_res.tif E:\PhD_project\GDAL_presentation\Output\TRI.tif</a:t>
            </a:r>
          </a:p>
        </p:txBody>
      </p:sp>
    </p:spTree>
    <p:extLst>
      <p:ext uri="{BB962C8B-B14F-4D97-AF65-F5344CB8AC3E}">
        <p14:creationId xmlns:p14="http://schemas.microsoft.com/office/powerpoint/2010/main" val="310226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425C-0437-4BE2-BB1A-1A70832D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contours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DDEF-1403-4117-94C4-5F666E58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/>
              <a:t>Contours can be generated by </a:t>
            </a:r>
            <a:r>
              <a:rPr lang="en-GB" sz="2800" dirty="0" err="1"/>
              <a:t>gdal_contour</a:t>
            </a:r>
            <a:r>
              <a:rPr lang="en-GB" sz="2800" dirty="0"/>
              <a:t> for topography visualization 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gdal_contour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GB" sz="2100" dirty="0" err="1">
                <a:solidFill>
                  <a:schemeClr val="bg1"/>
                </a:solidFill>
                <a:highlight>
                  <a:srgbClr val="000000"/>
                </a:highlight>
              </a:rPr>
              <a:t>i</a:t>
            </a:r>
            <a:r>
              <a:rPr lang="en-GB" sz="2100" dirty="0">
                <a:solidFill>
                  <a:schemeClr val="bg1"/>
                </a:solidFill>
                <a:highlight>
                  <a:srgbClr val="000000"/>
                </a:highlight>
              </a:rPr>
              <a:t> 5 E:\PhD_project\GDAL_presentation\Output\DTM_merged.tif E:\PhD_project\GDAL_presentation\Output\Contours.shp</a:t>
            </a:r>
          </a:p>
        </p:txBody>
      </p:sp>
    </p:spTree>
    <p:extLst>
      <p:ext uri="{BB962C8B-B14F-4D97-AF65-F5344CB8AC3E}">
        <p14:creationId xmlns:p14="http://schemas.microsoft.com/office/powerpoint/2010/main" val="110884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lant&#10;&#10;Description automatically generated">
            <a:extLst>
              <a:ext uri="{FF2B5EF4-FFF2-40B4-BE49-F238E27FC236}">
                <a16:creationId xmlns:a16="http://schemas.microsoft.com/office/drawing/2014/main" id="{B20E87D7-751F-4F38-B27B-AB87FFAD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4" t="1" r="13429" b="-2"/>
          <a:stretch/>
        </p:blipFill>
        <p:spPr>
          <a:xfrm>
            <a:off x="-19289" y="0"/>
            <a:ext cx="757618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3683-57F7-435F-89C7-671B2A97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197" y="1163955"/>
            <a:ext cx="397129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Questions? 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Anything to add?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16D84-87D3-469E-AFF0-C1D2612CAB91}"/>
              </a:ext>
            </a:extLst>
          </p:cNvPr>
          <p:cNvSpPr txBox="1"/>
          <p:nvPr/>
        </p:nvSpPr>
        <p:spPr>
          <a:xfrm>
            <a:off x="-25509" y="6211669"/>
            <a:ext cx="2072299" cy="646331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Adina pilulifera</a:t>
            </a:r>
            <a:endParaRPr lang="en-US" altLang="zh-CN" dirty="0"/>
          </a:p>
          <a:p>
            <a:r>
              <a:rPr lang="en-US" altLang="zh-CN" dirty="0"/>
              <a:t>Chinese Buttonbush</a:t>
            </a:r>
          </a:p>
        </p:txBody>
      </p:sp>
    </p:spTree>
    <p:extLst>
      <p:ext uri="{BB962C8B-B14F-4D97-AF65-F5344CB8AC3E}">
        <p14:creationId xmlns:p14="http://schemas.microsoft.com/office/powerpoint/2010/main" val="241425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A5FB-22E5-47FB-AA41-2DD3FBB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GDAL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757A-186E-4F26-9888-51D645FC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084"/>
            <a:ext cx="7660826" cy="4023360"/>
          </a:xfrm>
        </p:spPr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Stands for “</a:t>
            </a:r>
            <a:r>
              <a:rPr lang="en-US" sz="2800" b="1" dirty="0"/>
              <a:t>G</a:t>
            </a:r>
            <a:r>
              <a:rPr lang="en-US" sz="2800" dirty="0"/>
              <a:t>eospatial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A</a:t>
            </a:r>
            <a:r>
              <a:rPr lang="en-US" sz="2800" dirty="0"/>
              <a:t>bstraction </a:t>
            </a:r>
            <a:r>
              <a:rPr lang="en-US" sz="2800" b="1" dirty="0"/>
              <a:t>L</a:t>
            </a:r>
            <a:r>
              <a:rPr lang="en-US" sz="2800" dirty="0"/>
              <a:t>ibrary”</a:t>
            </a:r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 open source library for processing geospatial datasets</a:t>
            </a:r>
          </a:p>
          <a:p>
            <a:pPr lvl="3" indent="-252000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/>
              <a:t>Rasters</a:t>
            </a:r>
            <a:endParaRPr lang="en-US" sz="2400" dirty="0"/>
          </a:p>
          <a:p>
            <a:pPr lvl="3" indent="-252000">
              <a:buFont typeface="Wingdings" panose="05000000000000000000" pitchFamily="2" charset="2"/>
              <a:buChar char="§"/>
            </a:pPr>
            <a:r>
              <a:rPr lang="en-US" sz="2400" dirty="0"/>
              <a:t> Vectors</a:t>
            </a:r>
          </a:p>
          <a:p>
            <a:pPr lvl="3" indent="-252000">
              <a:buFont typeface="Wingdings" panose="05000000000000000000" pitchFamily="2" charset="2"/>
              <a:buChar char="§"/>
            </a:pPr>
            <a:r>
              <a:rPr lang="en-US" sz="2400" dirty="0"/>
              <a:t> Geographic networks</a:t>
            </a:r>
          </a:p>
          <a:p>
            <a:pPr lvl="1" indent="-252000">
              <a:buFont typeface="Wingdings" panose="05000000000000000000" pitchFamily="2" charset="2"/>
              <a:buChar char="§"/>
            </a:pPr>
            <a:r>
              <a:rPr lang="en-US" sz="2800" dirty="0"/>
              <a:t>Supports a wide range of data formats</a:t>
            </a:r>
          </a:p>
          <a:p>
            <a:pPr lvl="1" indent="-252000">
              <a:buFont typeface="Wingdings" panose="05000000000000000000" pitchFamily="2" charset="2"/>
              <a:buChar char="§"/>
            </a:pPr>
            <a:r>
              <a:rPr lang="en-US" sz="2800" dirty="0"/>
              <a:t>Used by most GIS </a:t>
            </a:r>
            <a:r>
              <a:rPr lang="en-US" sz="2800" dirty="0" err="1"/>
              <a:t>programmes</a:t>
            </a:r>
            <a:endParaRPr lang="en-US" sz="2800" dirty="0"/>
          </a:p>
        </p:txBody>
      </p:sp>
      <p:pic>
        <p:nvPicPr>
          <p:cNvPr id="1026" name="Picture 2" descr="clas.ucdenver.edu/fast/sites/default/files/styl...">
            <a:extLst>
              <a:ext uri="{FF2B5EF4-FFF2-40B4-BE49-F238E27FC236}">
                <a16:creationId xmlns:a16="http://schemas.microsoft.com/office/drawing/2014/main" id="{D5F7EE23-BB57-4E0B-BE39-97F7788A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226534"/>
            <a:ext cx="2404931" cy="24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2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6B27-4525-4BE1-BCA1-0A8D8659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GDAL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48B7B-327B-4C47-9A74-362FCE94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For Windows users, the easiest way to get GDAL up and running is by installing OSGeo4W, which also provides options to install QGIS/GRASS/Python among other things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hlinkClick r:id="rId2"/>
              </a:rPr>
              <a:t>https://trac.osgeo.org/osgeo4w/</a:t>
            </a:r>
            <a:endParaRPr lang="en-GB" sz="2400" dirty="0"/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download GDAL without OSGeo4W, see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hlinkClick r:id="rId3"/>
              </a:rPr>
              <a:t>https://sandbox.idre.ucla.edu/sandbox/tutorials/installing-gdal-for-windows</a:t>
            </a:r>
            <a:endParaRPr lang="en-US" sz="2400" dirty="0"/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For Linux/Mac, see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hlinkClick r:id="rId4"/>
              </a:rPr>
              <a:t>https://github.com/domlysz/BlenderGIS/wiki/How-to-install-GDAL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4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DD4-F85B-4F3C-A06D-9998DD4F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basic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E66B-5970-4CAD-BA73-9438D599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47345"/>
          </a:xfrm>
        </p:spPr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Basic information of a raster could be displayed through </a:t>
            </a:r>
            <a:r>
              <a:rPr lang="en-US" sz="2800" b="1" dirty="0" err="1">
                <a:solidFill>
                  <a:schemeClr val="tx1"/>
                </a:solidFill>
              </a:rPr>
              <a:t>gdalinfo</a:t>
            </a:r>
            <a:endParaRPr lang="en-US" sz="2800" b="1" dirty="0">
              <a:solidFill>
                <a:schemeClr val="tx1"/>
              </a:solidFill>
            </a:endParaRPr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/>
              <a:t>Gives: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Driver name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Raster size and resolution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Corner coordinates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Coordinate reference system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Information of raster bands</a:t>
            </a:r>
          </a:p>
          <a:p>
            <a:pPr lvl="2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GB" sz="12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gdalinfo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E:/PhD_project/GDAL_presentation/Sentinel_epsg_2326.tif</a:t>
            </a:r>
            <a:endParaRPr lang="en-GB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662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C1B1-93D8-428F-9D4D-635BEA21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and reprojection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DB02-C53D-4AC3-9DE1-031D85D7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Rasters</a:t>
            </a:r>
            <a:r>
              <a:rPr lang="en-GB" sz="2800" dirty="0"/>
              <a:t> could be translated between different formats through </a:t>
            </a:r>
            <a:r>
              <a:rPr lang="en-GB" sz="2800" b="1" dirty="0" err="1"/>
              <a:t>gdal_translate</a:t>
            </a:r>
            <a:endParaRPr lang="en-GB" sz="2800" b="1" dirty="0"/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gdal_translate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ot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Byte -of PNG -b 4 -b 3 -b 2 –scale E:\PhD_project\GDAL_presentation\Sentinel_epsg_2326.tif E:\PhD_project\GDAL_presentation\Output\Sentinel.png</a:t>
            </a:r>
          </a:p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>
                <a:solidFill>
                  <a:schemeClr val="tx1"/>
                </a:solidFill>
              </a:rPr>
              <a:t>Rasters</a:t>
            </a:r>
            <a:r>
              <a:rPr lang="en-GB" sz="2800" dirty="0">
                <a:solidFill>
                  <a:schemeClr val="tx1"/>
                </a:solidFill>
              </a:rPr>
              <a:t> could be </a:t>
            </a:r>
            <a:r>
              <a:rPr lang="en-GB" sz="2800" dirty="0" err="1">
                <a:solidFill>
                  <a:schemeClr val="tx1"/>
                </a:solidFill>
              </a:rPr>
              <a:t>reprojected</a:t>
            </a:r>
            <a:r>
              <a:rPr lang="en-GB" sz="2800" dirty="0">
                <a:solidFill>
                  <a:schemeClr val="tx1"/>
                </a:solidFill>
              </a:rPr>
              <a:t> to another coordinate reference system through </a:t>
            </a:r>
            <a:r>
              <a:rPr lang="en-GB" sz="2800" b="1" dirty="0" err="1">
                <a:solidFill>
                  <a:schemeClr val="tx1"/>
                </a:solidFill>
              </a:rPr>
              <a:t>gdal_warp</a:t>
            </a:r>
            <a:endParaRPr lang="en-GB" sz="2000" b="1" dirty="0">
              <a:solidFill>
                <a:schemeClr val="tx1"/>
              </a:solidFill>
            </a:endParaRPr>
          </a:p>
          <a:p>
            <a:pPr marL="132048" lvl="1" indent="0"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gdalwarp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-of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GTiff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t_srs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EPSG:4326 -co TILED=YES -multi E:\PhD_project\GDAL_presentation\Sentinel_epsg_2326.tif E:\PhD_project\GDAL_presentation\Output\Sentinel_epsg_4326.tif</a:t>
            </a:r>
          </a:p>
        </p:txBody>
      </p:sp>
    </p:spTree>
    <p:extLst>
      <p:ext uri="{BB962C8B-B14F-4D97-AF65-F5344CB8AC3E}">
        <p14:creationId xmlns:p14="http://schemas.microsoft.com/office/powerpoint/2010/main" val="380708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6DF-3F09-44E7-A189-91E99828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resampling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3085-6442-409A-8B02-EFC9A08B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Rasters</a:t>
            </a:r>
            <a:r>
              <a:rPr lang="en-GB" sz="2800" dirty="0"/>
              <a:t> can be compressed to minimize file size or decompressed to maximize processing speed (COMPRESS=NONE)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gdalwarp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-co COMPRESS=DEFLATE E:\PhD_project\GDAL_presentation\Output\Sentinel_epsg_4326.tif E:\PhD_project\GDAL_presentation\Output\Sentinel_epsg_4326_deflate.tif </a:t>
            </a:r>
          </a:p>
          <a:p>
            <a:pPr lvl="1" indent="-252000">
              <a:spcAft>
                <a:spcPts val="1200"/>
              </a:spcAft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Resolution can be changed by the -tr command in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gdalwarp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132048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gdalwarp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-tr 30 30 -r bilinear E:\PhD_project\GDAL_presentation\Sentinel_epsg_2326.tif E:\PhD_project\GDAL_presentation\Output\Sentinel_epsg_2326_30m_res.tif</a:t>
            </a:r>
          </a:p>
        </p:txBody>
      </p:sp>
    </p:spTree>
    <p:extLst>
      <p:ext uri="{BB962C8B-B14F-4D97-AF65-F5344CB8AC3E}">
        <p14:creationId xmlns:p14="http://schemas.microsoft.com/office/powerpoint/2010/main" val="5179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0EFB-BCC1-41A8-8AE6-BDB96AD8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F3A8-D3AC-4292-A933-FF021E61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 err="1"/>
              <a:t>Rasters</a:t>
            </a:r>
            <a:r>
              <a:rPr lang="en-GB" sz="2800" dirty="0"/>
              <a:t> can be cropped using </a:t>
            </a:r>
            <a:r>
              <a:rPr lang="en-GB" sz="2800" dirty="0" err="1"/>
              <a:t>xmin</a:t>
            </a:r>
            <a:r>
              <a:rPr lang="en-GB" sz="2800" dirty="0"/>
              <a:t>/</a:t>
            </a:r>
            <a:r>
              <a:rPr lang="en-GB" sz="2800" dirty="0" err="1"/>
              <a:t>xmax</a:t>
            </a:r>
            <a:r>
              <a:rPr lang="en-GB" sz="2800" dirty="0"/>
              <a:t>/</a:t>
            </a:r>
            <a:r>
              <a:rPr lang="en-GB" sz="2800" dirty="0" err="1"/>
              <a:t>ymin</a:t>
            </a:r>
            <a:r>
              <a:rPr lang="en-GB" sz="2800" dirty="0"/>
              <a:t>/</a:t>
            </a:r>
            <a:r>
              <a:rPr lang="en-GB" sz="2800" dirty="0" err="1"/>
              <a:t>ymax</a:t>
            </a:r>
            <a:r>
              <a:rPr lang="en-GB" sz="2800" dirty="0"/>
              <a:t> in </a:t>
            </a:r>
            <a:r>
              <a:rPr lang="en-GB" sz="2800" dirty="0" err="1"/>
              <a:t>gdalwarp</a:t>
            </a:r>
            <a:endParaRPr lang="en-GB" sz="2800" dirty="0"/>
          </a:p>
          <a:p>
            <a:pPr marL="132048"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gdalwarp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te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114.3739 22.4063 114.3880 22.4311 E:\PhD_project\GDAL_presentation\Output\Sentinel_epsg_4326.tif E:\PhD_project\GDAL_presentation\Output\Sentinel_epsg_4326_cropped_gdalwarp.tif</a:t>
            </a:r>
          </a:p>
          <a:p>
            <a:pPr lvl="1" indent="-252000">
              <a:spcAft>
                <a:spcPts val="1200"/>
              </a:spcAft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Equivalent cropping can also be achieved by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gdal_translate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using the –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srcwin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or –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projwin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commands</a:t>
            </a:r>
            <a:endParaRPr lang="en-US" sz="2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309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985-0B04-4BF4-A396-ADE84DF5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20E6-6BA9-40F2-82F2-F0ABA20E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/>
              <a:t>If you don’t want to do any transformations/reprojections, but just want to artificially edit the raster information without creating a new file, </a:t>
            </a:r>
            <a:r>
              <a:rPr lang="en-GB" sz="2800" dirty="0" err="1"/>
              <a:t>gdal_edit</a:t>
            </a:r>
            <a:r>
              <a:rPr lang="en-GB" sz="2800" dirty="0"/>
              <a:t> is your best friend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gdal_edit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a_srs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EPSG:27700 E:\PhD_project\GDAL_presentation\Output\Sentinel_epsg_4326_cropped_gdalwarp.tif</a:t>
            </a:r>
          </a:p>
        </p:txBody>
      </p:sp>
    </p:spTree>
    <p:extLst>
      <p:ext uri="{BB962C8B-B14F-4D97-AF65-F5344CB8AC3E}">
        <p14:creationId xmlns:p14="http://schemas.microsoft.com/office/powerpoint/2010/main" val="216266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A326-6E82-4FCB-9106-EB01CFB8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Mosaicking </a:t>
            </a:r>
            <a:r>
              <a:rPr lang="en-US" dirty="0" err="1"/>
              <a:t>rasters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E2CE-17CB-4992-8C47-6A98BF7D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520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800" dirty="0"/>
              <a:t>Could be done using </a:t>
            </a:r>
            <a:r>
              <a:rPr lang="en-GB" sz="2800" dirty="0" err="1"/>
              <a:t>gdal_merge</a:t>
            </a:r>
            <a:r>
              <a:rPr lang="en-GB" sz="2800" dirty="0"/>
              <a:t>, but most sources recommend the faster/more reliable </a:t>
            </a:r>
            <a:r>
              <a:rPr lang="en-GB" sz="2800" dirty="0" err="1"/>
              <a:t>gdalbuildvrt</a:t>
            </a:r>
            <a:r>
              <a:rPr lang="en-GB" sz="2800" dirty="0"/>
              <a:t> followed by </a:t>
            </a:r>
            <a:r>
              <a:rPr lang="en-GB" sz="2800" dirty="0" err="1"/>
              <a:t>gdalwarp</a:t>
            </a:r>
            <a:r>
              <a:rPr lang="en-GB" sz="2800" dirty="0"/>
              <a:t>/</a:t>
            </a:r>
            <a:r>
              <a:rPr lang="en-GB" sz="2800" dirty="0" err="1"/>
              <a:t>gdal_translate</a:t>
            </a:r>
            <a:endParaRPr lang="en-GB" sz="2800" dirty="0"/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gdalbuildvrt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E:\PhD_project\GDAL_presentation\Output\DTM_merged.vrt E:\PhD_project\GDAL_presentation\DTM_tiles\*.tif</a:t>
            </a:r>
          </a:p>
          <a:p>
            <a:pPr marL="132048" lvl="1" indent="0"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gdalwarp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-of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GTiff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</a:rPr>
              <a:t> E:\PhD_project\GDAL_presentation\Output\DTM_merged.vrt E:\PhD_project\GDAL_presentation\Output\DTM_merged.tif</a:t>
            </a:r>
          </a:p>
        </p:txBody>
      </p:sp>
    </p:spTree>
    <p:extLst>
      <p:ext uri="{BB962C8B-B14F-4D97-AF65-F5344CB8AC3E}">
        <p14:creationId xmlns:p14="http://schemas.microsoft.com/office/powerpoint/2010/main" val="1373080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1197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Stats club An Introduction to GDAL</vt:lpstr>
      <vt:lpstr>What is GDAL</vt:lpstr>
      <vt:lpstr>Installing GDAL</vt:lpstr>
      <vt:lpstr>Checking basic information</vt:lpstr>
      <vt:lpstr>Translation and reprojection </vt:lpstr>
      <vt:lpstr>Compression and resampling</vt:lpstr>
      <vt:lpstr>Cropping</vt:lpstr>
      <vt:lpstr>Edit information</vt:lpstr>
      <vt:lpstr>Mosaicking rasters</vt:lpstr>
      <vt:lpstr>Tidying extent and resolution</vt:lpstr>
      <vt:lpstr>Raster &lt;&gt; vector conversions</vt:lpstr>
      <vt:lpstr>Working with topography</vt:lpstr>
      <vt:lpstr>Generating contours</vt:lpstr>
      <vt:lpstr>Questions?   Anything to add?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club An Introduction to GDAL</dc:title>
  <dc:creator>Aland Chan</dc:creator>
  <cp:lastModifiedBy>Aland Chan</cp:lastModifiedBy>
  <cp:revision>12</cp:revision>
  <dcterms:created xsi:type="dcterms:W3CDTF">2020-08-29T12:28:16Z</dcterms:created>
  <dcterms:modified xsi:type="dcterms:W3CDTF">2020-09-04T16:07:56Z</dcterms:modified>
</cp:coreProperties>
</file>