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5D13-30D2-4B31-BB98-4B2DB7556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280DF-F19C-40A8-8560-93A1F3BB7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A20A7-7D27-4B06-BA72-5C973036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B473-81EA-4FD7-AA93-938EAB15EA87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D979B-779B-4F91-8848-BB718703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A3198-77F1-4437-BC3E-0FBB0396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431E-9534-4D15-83BF-6C3FE96E3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53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8073-4D14-4C70-93F2-4E695E68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29438-868F-4800-A85A-26BEF1AF8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417A6-93F7-4B82-9333-8F6CF3942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B473-81EA-4FD7-AA93-938EAB15EA87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10D1C-9D90-48A2-946A-6422E067E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5E3A2-F4CF-4710-9735-BC94B5B0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431E-9534-4D15-83BF-6C3FE96E3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72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093DED-A8EE-4F8C-B8CD-EF8AD432A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F7FB3-2B93-4292-9F3C-DFEBB9821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C60E5-04AE-470C-9304-C4908920A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B473-81EA-4FD7-AA93-938EAB15EA87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4AEC8-0C1C-4C46-BC9A-A1CE4CDE8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D149E-8C6A-4E73-9663-A5A28FA0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431E-9534-4D15-83BF-6C3FE96E3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42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ED041-78CF-47A6-9312-FCEDBA95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D32C-9D1F-47DF-9B9C-2A244BC33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09B12-7AD2-440E-9E7A-17C5B818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B473-81EA-4FD7-AA93-938EAB15EA87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819D5-B7BE-4AB8-950D-08FDF326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E1175-7649-4E69-BA80-89A805AB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431E-9534-4D15-83BF-6C3FE96E3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02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49EAC-CF7C-46DF-83F3-071F90F31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625F9-7455-463C-A5A4-F2129BAE6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F7805-90CE-462C-B00E-48F26EB1B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B473-81EA-4FD7-AA93-938EAB15EA87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B6703-BCC2-40EA-AE7C-D4291E398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998D9-6314-4AF1-8861-BC591AAE6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431E-9534-4D15-83BF-6C3FE96E3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83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F3831-B8CE-4205-8942-02E148B7C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FE641-B008-49BB-93B6-9748E03A5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49854-0F0B-40E8-957C-D06C6D0E0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BD36C-713A-4ECF-B9EE-03080B74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B473-81EA-4FD7-AA93-938EAB15EA87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EAC99-0049-410D-A3FC-C50604E68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40829-3CD6-460A-B7C2-A4F097CD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431E-9534-4D15-83BF-6C3FE96E3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7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C4804-2851-44CD-8025-DC922646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07277-2427-4A2F-AAC5-48114C05E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13EB4-4778-47E6-A33A-C231CCB0A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2E5D7-8657-4A66-968D-3D605B84E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D109BA-1523-40E5-AD70-FE7737BA3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7A10C4-C9F2-4503-891B-B817C799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B473-81EA-4FD7-AA93-938EAB15EA87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195AE-6235-45DD-AE67-A30155653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8EF6B0-762D-4F3C-8177-AE09FC9F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431E-9534-4D15-83BF-6C3FE96E3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33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79BB-1F86-4541-AF42-E0771840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8DADA-D8B3-433A-87E2-3270C7080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B473-81EA-4FD7-AA93-938EAB15EA87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808E1-64BC-496F-A00E-902467CD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0A853-BDE8-48D8-AC21-04DB3056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431E-9534-4D15-83BF-6C3FE96E3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70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A7011-DF0B-47EB-9E7E-ED24E96AD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B473-81EA-4FD7-AA93-938EAB15EA87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80869-6C18-408B-AD39-E9A5C104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1E760-1A2C-4FB3-BEAA-D3F310E3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431E-9534-4D15-83BF-6C3FE96E3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16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215A1-2F78-47D4-ADFE-619E0EA8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95A07-11B0-42AF-83DB-7F9DD169F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32954-A148-43E2-BD32-086B42D84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ED365-1F47-49D5-8CF0-C9F597FA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B473-81EA-4FD7-AA93-938EAB15EA87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BAF55-78D1-4E1C-B393-1F559388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3678A-460D-4E07-9F03-6F54D4AE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431E-9534-4D15-83BF-6C3FE96E3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44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D3CBB-3319-4709-94B8-A38B1D79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4A6DAC-B6E3-4978-9903-4BBAA347A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F5831-AB0F-45BB-861E-444AE2E3F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8C457-BCD9-48E7-ABD0-FFA11C342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B473-81EA-4FD7-AA93-938EAB15EA87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7AABC-D501-4449-B0A7-7D1782E4A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2FAD8-49B0-4C72-AB9B-CA2CE634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431E-9534-4D15-83BF-6C3FE96E3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39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BE94D-866F-4736-99D0-8482FC18A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75738-3DF3-4172-B659-3C9401408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54BCC-6BD3-4BA6-8875-D56657DEF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3B473-81EA-4FD7-AA93-938EAB15EA87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6F847-8DA9-43EB-A71C-576BE974C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081A7-EB1A-4163-BF95-926B1A24F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5431E-9534-4D15-83BF-6C3FE96E3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45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269E-66AE-4888-B336-EEF22A399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5008"/>
            <a:ext cx="9144000" cy="1827983"/>
          </a:xfrm>
        </p:spPr>
        <p:txBody>
          <a:bodyPr>
            <a:normAutofit/>
          </a:bodyPr>
          <a:lstStyle/>
          <a:p>
            <a:r>
              <a:rPr lang="en-GB" dirty="0"/>
              <a:t>Feature selection and 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1100121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FC46B-5B81-490D-9508-BCF25A777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15" y="365125"/>
            <a:ext cx="11899231" cy="1325563"/>
          </a:xfrm>
        </p:spPr>
        <p:txBody>
          <a:bodyPr/>
          <a:lstStyle/>
          <a:p>
            <a:r>
              <a:rPr lang="en-GB" dirty="0"/>
              <a:t>Dimensionality reduction: unsupervised non-linear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5F8358-4778-4571-BE2C-F0CFAB8CA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5965" y="1827535"/>
            <a:ext cx="5287619" cy="4349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 don’t know much about these but generic comments: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+ Seems powerful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Non-deterministic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Easy to overfit to training data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 descr="A picture containing map&#10;&#10;Description automatically generated">
            <a:extLst>
              <a:ext uri="{FF2B5EF4-FFF2-40B4-BE49-F238E27FC236}">
                <a16:creationId xmlns:a16="http://schemas.microsoft.com/office/drawing/2014/main" id="{8A2984F4-FDDE-4CE5-8A5F-95D5F104C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627" y="1506287"/>
            <a:ext cx="3426493" cy="2473740"/>
          </a:xfrm>
          <a:prstGeom prst="rect">
            <a:avLst/>
          </a:prstGeom>
        </p:spPr>
      </p:pic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1EE8946-900E-4E77-8017-B1EDD185D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627" y="4073277"/>
            <a:ext cx="3426493" cy="247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87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FB408-38DA-48FB-B8FC-978B98020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9863"/>
            <a:ext cx="10515600" cy="5467100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Dimensionality reduction</a:t>
            </a:r>
          </a:p>
          <a:p>
            <a:pPr>
              <a:buFontTx/>
              <a:buChar char="-"/>
            </a:pPr>
            <a:r>
              <a:rPr lang="en-GB" dirty="0"/>
              <a:t>Linear</a:t>
            </a:r>
          </a:p>
          <a:p>
            <a:pPr lvl="1">
              <a:buFontTx/>
              <a:buChar char="-"/>
            </a:pPr>
            <a:r>
              <a:rPr lang="en-GB" dirty="0"/>
              <a:t>Unsupervised (PCA, PRPCA, SCPCA, …)</a:t>
            </a:r>
          </a:p>
          <a:p>
            <a:pPr lvl="1">
              <a:buFontTx/>
              <a:buChar char="-"/>
            </a:pPr>
            <a:r>
              <a:rPr lang="en-GB" dirty="0"/>
              <a:t>Supervised (LDA, others?)</a:t>
            </a:r>
          </a:p>
          <a:p>
            <a:pPr>
              <a:buFontTx/>
              <a:buChar char="-"/>
            </a:pPr>
            <a:r>
              <a:rPr lang="en-GB" dirty="0"/>
              <a:t>Non-linear graph based methods</a:t>
            </a:r>
          </a:p>
          <a:p>
            <a:pPr lvl="1">
              <a:buFontTx/>
              <a:buChar char="-"/>
            </a:pPr>
            <a:r>
              <a:rPr lang="en-GB" dirty="0"/>
              <a:t>Unsupervised (t-SNE, UMAP)</a:t>
            </a:r>
          </a:p>
          <a:p>
            <a:pPr lvl="1">
              <a:buFontTx/>
              <a:buChar char="-"/>
            </a:pPr>
            <a:r>
              <a:rPr lang="en-GB" dirty="0"/>
              <a:t>Supervised (supervised UMAP, others?)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Feature selection</a:t>
            </a:r>
          </a:p>
          <a:p>
            <a:pPr>
              <a:buFontTx/>
              <a:buChar char="-"/>
            </a:pPr>
            <a:r>
              <a:rPr lang="en-GB" b="1" dirty="0"/>
              <a:t>Unsupervised</a:t>
            </a:r>
          </a:p>
          <a:p>
            <a:pPr>
              <a:buFontTx/>
              <a:buChar char="-"/>
            </a:pPr>
            <a:r>
              <a:rPr lang="en-GB" dirty="0"/>
              <a:t>Supervised</a:t>
            </a:r>
          </a:p>
        </p:txBody>
      </p:sp>
    </p:spTree>
    <p:extLst>
      <p:ext uri="{BB962C8B-B14F-4D97-AF65-F5344CB8AC3E}">
        <p14:creationId xmlns:p14="http://schemas.microsoft.com/office/powerpoint/2010/main" val="2429362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FDD6-4BA5-460B-ABB5-F06381B20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selection: unsupervised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BFA80-7734-47E5-AAEA-77305C9F1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Example strategies:</a:t>
            </a:r>
          </a:p>
          <a:p>
            <a:r>
              <a:rPr lang="en-GB" dirty="0"/>
              <a:t>Find features that align with PCA results (filter method)</a:t>
            </a:r>
          </a:p>
          <a:p>
            <a:r>
              <a:rPr lang="en-GB" dirty="0"/>
              <a:t>Cluster data, use these as pseudo-classes, proceed with supervised feature selection (wrapper method)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79F182-F592-4B5C-ACC7-8BED500F9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310" y="4597225"/>
            <a:ext cx="5659379" cy="144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76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FB408-38DA-48FB-B8FC-978B98020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9863"/>
            <a:ext cx="10515600" cy="5467100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Dimensionality reduction</a:t>
            </a:r>
          </a:p>
          <a:p>
            <a:pPr>
              <a:buFontTx/>
              <a:buChar char="-"/>
            </a:pPr>
            <a:r>
              <a:rPr lang="en-GB" dirty="0"/>
              <a:t>Linear</a:t>
            </a:r>
          </a:p>
          <a:p>
            <a:pPr lvl="1">
              <a:buFontTx/>
              <a:buChar char="-"/>
            </a:pPr>
            <a:r>
              <a:rPr lang="en-GB" dirty="0"/>
              <a:t>Unsupervised (PCA, PRPCA, SCPCA, …)</a:t>
            </a:r>
          </a:p>
          <a:p>
            <a:pPr lvl="1">
              <a:buFontTx/>
              <a:buChar char="-"/>
            </a:pPr>
            <a:r>
              <a:rPr lang="en-GB" dirty="0"/>
              <a:t>Supervised (LDA, others?)</a:t>
            </a:r>
          </a:p>
          <a:p>
            <a:pPr>
              <a:buFontTx/>
              <a:buChar char="-"/>
            </a:pPr>
            <a:r>
              <a:rPr lang="en-GB" dirty="0"/>
              <a:t>Non-linear graph based methods</a:t>
            </a:r>
          </a:p>
          <a:p>
            <a:pPr lvl="1">
              <a:buFontTx/>
              <a:buChar char="-"/>
            </a:pPr>
            <a:r>
              <a:rPr lang="en-GB" dirty="0"/>
              <a:t>Unsupervised (t-SNE, UMAP)</a:t>
            </a:r>
          </a:p>
          <a:p>
            <a:pPr lvl="1">
              <a:buFontTx/>
              <a:buChar char="-"/>
            </a:pPr>
            <a:r>
              <a:rPr lang="en-GB" dirty="0"/>
              <a:t>Supervised (supervised UMAP, others?)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Feature selection</a:t>
            </a:r>
          </a:p>
          <a:p>
            <a:pPr>
              <a:buFontTx/>
              <a:buChar char="-"/>
            </a:pPr>
            <a:r>
              <a:rPr lang="en-GB" dirty="0"/>
              <a:t>Unsupervised</a:t>
            </a:r>
          </a:p>
          <a:p>
            <a:pPr>
              <a:buFontTx/>
              <a:buChar char="-"/>
            </a:pPr>
            <a:r>
              <a:rPr lang="en-GB" b="1" dirty="0"/>
              <a:t>Supervised</a:t>
            </a:r>
          </a:p>
        </p:txBody>
      </p:sp>
    </p:spTree>
    <p:extLst>
      <p:ext uri="{BB962C8B-B14F-4D97-AF65-F5344CB8AC3E}">
        <p14:creationId xmlns:p14="http://schemas.microsoft.com/office/powerpoint/2010/main" val="505881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FDD6-4BA5-460B-ABB5-F06381B20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selection: supervised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BFA80-7734-47E5-AAEA-77305C9F1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058"/>
            <a:ext cx="10515600" cy="463090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Example strategies:</a:t>
            </a:r>
          </a:p>
          <a:p>
            <a:r>
              <a:rPr lang="en-GB" b="1" dirty="0"/>
              <a:t>Permutation importance:</a:t>
            </a:r>
          </a:p>
          <a:p>
            <a:pPr lvl="1"/>
            <a:r>
              <a:rPr lang="en-GB" dirty="0"/>
              <a:t>Build model with all features and assess performance</a:t>
            </a:r>
          </a:p>
          <a:p>
            <a:pPr lvl="1"/>
            <a:r>
              <a:rPr lang="en-GB" dirty="0"/>
              <a:t>Shuffle one feature at a time – see how much accuracy is reduced</a:t>
            </a:r>
          </a:p>
          <a:p>
            <a:r>
              <a:rPr lang="en-GB" b="1" dirty="0"/>
              <a:t>Greedy forward feature selection:</a:t>
            </a:r>
          </a:p>
          <a:p>
            <a:pPr lvl="1"/>
            <a:r>
              <a:rPr lang="en-GB" dirty="0"/>
              <a:t>Compute predictive performance of each feature individually</a:t>
            </a:r>
          </a:p>
          <a:p>
            <a:pPr lvl="1"/>
            <a:r>
              <a:rPr lang="en-GB" dirty="0"/>
              <a:t>Start with best feature (1 dimension)</a:t>
            </a:r>
          </a:p>
          <a:p>
            <a:pPr lvl="1"/>
            <a:r>
              <a:rPr lang="en-GB" dirty="0"/>
              <a:t>Add second feature (so now 2 dimensions) which improves performance most</a:t>
            </a:r>
          </a:p>
          <a:p>
            <a:pPr lvl="1"/>
            <a:r>
              <a:rPr lang="en-GB" dirty="0"/>
              <a:t>Add third feature…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+ Picks best possible combination of features</a:t>
            </a:r>
          </a:p>
          <a:p>
            <a:pPr>
              <a:buFontTx/>
              <a:buChar char="-"/>
            </a:pPr>
            <a:r>
              <a:rPr lang="en-GB" dirty="0"/>
              <a:t>Very computationally expensive</a:t>
            </a:r>
          </a:p>
          <a:p>
            <a:pPr>
              <a:buFontTx/>
              <a:buChar char="-"/>
            </a:pPr>
            <a:r>
              <a:rPr lang="en-GB" dirty="0"/>
              <a:t>Can overfit to training data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4969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549E-9576-4ABB-9DE0-ED3EA396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Bonus: neural network models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6314AD0-754A-45D2-AC15-1629BFF63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88" y="2348156"/>
            <a:ext cx="4836596" cy="2753234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1FB43C3-1C24-4ADA-93DB-89A3E755E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218" y="2481087"/>
            <a:ext cx="4367213" cy="31431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63BD64-0C31-431D-B338-F9FD7FF131BD}"/>
              </a:ext>
            </a:extLst>
          </p:cNvPr>
          <p:cNvSpPr txBox="1"/>
          <p:nvPr/>
        </p:nvSpPr>
        <p:spPr>
          <a:xfrm>
            <a:off x="2219827" y="1834756"/>
            <a:ext cx="1494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Autoencoders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B8599B-04B4-41AE-BDE2-32DD664ECBE2}"/>
              </a:ext>
            </a:extLst>
          </p:cNvPr>
          <p:cNvSpPr txBox="1"/>
          <p:nvPr/>
        </p:nvSpPr>
        <p:spPr>
          <a:xfrm>
            <a:off x="7037371" y="1557757"/>
            <a:ext cx="4316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Linear least squares optimisation </a:t>
            </a:r>
          </a:p>
          <a:p>
            <a:r>
              <a:rPr lang="en-GB" dirty="0"/>
              <a:t>(or with squash functions neural network compression..?)</a:t>
            </a:r>
          </a:p>
        </p:txBody>
      </p:sp>
    </p:spTree>
    <p:extLst>
      <p:ext uri="{BB962C8B-B14F-4D97-AF65-F5344CB8AC3E}">
        <p14:creationId xmlns:p14="http://schemas.microsoft.com/office/powerpoint/2010/main" val="91738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269E-66AE-4888-B336-EEF22A399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827983"/>
          </a:xfrm>
        </p:spPr>
        <p:txBody>
          <a:bodyPr>
            <a:normAutofit/>
          </a:bodyPr>
          <a:lstStyle/>
          <a:p>
            <a:r>
              <a:rPr lang="en-GB" dirty="0"/>
              <a:t>Disclaimer: it’s an art!</a:t>
            </a:r>
          </a:p>
        </p:txBody>
      </p:sp>
      <p:pic>
        <p:nvPicPr>
          <p:cNvPr id="6" name="Picture 5" descr="A child standing next to a painting&#10;&#10;Description automatically generated with low confidence">
            <a:extLst>
              <a:ext uri="{FF2B5EF4-FFF2-40B4-BE49-F238E27FC236}">
                <a16:creationId xmlns:a16="http://schemas.microsoft.com/office/drawing/2014/main" id="{8A69EB0F-2B1A-4EEB-88EA-43A4DEF3A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624" y="2405969"/>
            <a:ext cx="3302752" cy="355681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11DD4BB-D0C2-43E9-B0C0-821CD37E4172}"/>
              </a:ext>
            </a:extLst>
          </p:cNvPr>
          <p:cNvSpPr txBox="1">
            <a:spLocks/>
          </p:cNvSpPr>
          <p:nvPr/>
        </p:nvSpPr>
        <p:spPr>
          <a:xfrm>
            <a:off x="3128210" y="1724760"/>
            <a:ext cx="5935579" cy="3922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And I’m just a rookie</a:t>
            </a:r>
          </a:p>
        </p:txBody>
      </p:sp>
    </p:spTree>
    <p:extLst>
      <p:ext uri="{BB962C8B-B14F-4D97-AF65-F5344CB8AC3E}">
        <p14:creationId xmlns:p14="http://schemas.microsoft.com/office/powerpoint/2010/main" val="133590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FB408-38DA-48FB-B8FC-978B98020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9863"/>
            <a:ext cx="10515600" cy="5467100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Dimensionality reduction</a:t>
            </a:r>
          </a:p>
          <a:p>
            <a:pPr>
              <a:buFontTx/>
              <a:buChar char="-"/>
            </a:pPr>
            <a:r>
              <a:rPr lang="en-GB" b="1" dirty="0"/>
              <a:t>Linear</a:t>
            </a:r>
          </a:p>
          <a:p>
            <a:pPr lvl="1">
              <a:buFontTx/>
              <a:buChar char="-"/>
            </a:pPr>
            <a:r>
              <a:rPr lang="en-GB" b="1" dirty="0"/>
              <a:t>Unsupervised (PCA, PRPCA, SCPCA, …)</a:t>
            </a:r>
          </a:p>
          <a:p>
            <a:pPr lvl="1">
              <a:buFontTx/>
              <a:buChar char="-"/>
            </a:pPr>
            <a:r>
              <a:rPr lang="en-GB" dirty="0"/>
              <a:t>Supervised (LDA, others?)</a:t>
            </a:r>
          </a:p>
          <a:p>
            <a:pPr>
              <a:buFontTx/>
              <a:buChar char="-"/>
            </a:pPr>
            <a:r>
              <a:rPr lang="en-GB" dirty="0"/>
              <a:t>Non-linear graph based methods</a:t>
            </a:r>
          </a:p>
          <a:p>
            <a:pPr lvl="1">
              <a:buFontTx/>
              <a:buChar char="-"/>
            </a:pPr>
            <a:r>
              <a:rPr lang="en-GB" dirty="0"/>
              <a:t>Unsupervised (t-SNE, UMAP)</a:t>
            </a:r>
          </a:p>
          <a:p>
            <a:pPr lvl="1">
              <a:buFontTx/>
              <a:buChar char="-"/>
            </a:pPr>
            <a:r>
              <a:rPr lang="en-GB" dirty="0"/>
              <a:t>Supervised (supervised UMAP, others?)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Feature selection</a:t>
            </a:r>
          </a:p>
          <a:p>
            <a:pPr>
              <a:buFontTx/>
              <a:buChar char="-"/>
            </a:pPr>
            <a:r>
              <a:rPr lang="en-GB" dirty="0"/>
              <a:t>Supervised</a:t>
            </a:r>
          </a:p>
          <a:p>
            <a:pPr>
              <a:buFontTx/>
              <a:buChar char="-"/>
            </a:pPr>
            <a:r>
              <a:rPr lang="en-GB" dirty="0"/>
              <a:t>Unsupervised</a:t>
            </a:r>
          </a:p>
        </p:txBody>
      </p:sp>
    </p:spTree>
    <p:extLst>
      <p:ext uri="{BB962C8B-B14F-4D97-AF65-F5344CB8AC3E}">
        <p14:creationId xmlns:p14="http://schemas.microsoft.com/office/powerpoint/2010/main" val="942153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FC46B-5B81-490D-9508-BCF25A77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Dimensionality reduction: unsupervised linear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6139029-9911-4BA9-B8DA-82366A3DD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16" y="1827535"/>
            <a:ext cx="6071814" cy="406305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52D13E-1D13-4686-95A6-9F3E006E7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5965" y="1686510"/>
            <a:ext cx="5287619" cy="493478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+ Easy to interpret (important for reviewers!)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+ No parameters to tune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+ Axes can be interpreted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+ Deterministic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+ Fast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Assumes gaussian data, so easily skewed by noise + outliers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No regard given to local structure</a:t>
            </a:r>
          </a:p>
        </p:txBody>
      </p:sp>
    </p:spTree>
    <p:extLst>
      <p:ext uri="{BB962C8B-B14F-4D97-AF65-F5344CB8AC3E}">
        <p14:creationId xmlns:p14="http://schemas.microsoft.com/office/powerpoint/2010/main" val="393874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FB408-38DA-48FB-B8FC-978B98020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9863"/>
            <a:ext cx="10515600" cy="5467100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Dimensionality reduction</a:t>
            </a:r>
          </a:p>
          <a:p>
            <a:pPr>
              <a:buFontTx/>
              <a:buChar char="-"/>
            </a:pPr>
            <a:r>
              <a:rPr lang="en-GB" b="1" dirty="0"/>
              <a:t>Linear</a:t>
            </a:r>
          </a:p>
          <a:p>
            <a:pPr lvl="1">
              <a:buFontTx/>
              <a:buChar char="-"/>
            </a:pPr>
            <a:r>
              <a:rPr lang="en-GB" dirty="0"/>
              <a:t>Unsupervised (PCA, PRPCA, SCPCA, …)</a:t>
            </a:r>
          </a:p>
          <a:p>
            <a:pPr lvl="1">
              <a:buFontTx/>
              <a:buChar char="-"/>
            </a:pPr>
            <a:r>
              <a:rPr lang="en-GB" b="1" dirty="0"/>
              <a:t>Supervised (LDA, others?)</a:t>
            </a:r>
          </a:p>
          <a:p>
            <a:pPr>
              <a:buFontTx/>
              <a:buChar char="-"/>
            </a:pPr>
            <a:r>
              <a:rPr lang="en-GB" dirty="0"/>
              <a:t>Non-linear graph based methods</a:t>
            </a:r>
          </a:p>
          <a:p>
            <a:pPr lvl="1">
              <a:buFontTx/>
              <a:buChar char="-"/>
            </a:pPr>
            <a:r>
              <a:rPr lang="en-GB" dirty="0"/>
              <a:t>Unsupervised (t-SNE, UMAP)</a:t>
            </a:r>
          </a:p>
          <a:p>
            <a:pPr lvl="1">
              <a:buFontTx/>
              <a:buChar char="-"/>
            </a:pPr>
            <a:r>
              <a:rPr lang="en-GB" dirty="0"/>
              <a:t>Supervised (supervised UMAP, others?)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Feature selection</a:t>
            </a:r>
          </a:p>
          <a:p>
            <a:pPr>
              <a:buFontTx/>
              <a:buChar char="-"/>
            </a:pPr>
            <a:r>
              <a:rPr lang="en-GB" dirty="0"/>
              <a:t>Supervised</a:t>
            </a:r>
          </a:p>
          <a:p>
            <a:pPr>
              <a:buFontTx/>
              <a:buChar char="-"/>
            </a:pPr>
            <a:r>
              <a:rPr lang="en-GB" dirty="0"/>
              <a:t>Unsupervised</a:t>
            </a:r>
          </a:p>
        </p:txBody>
      </p:sp>
    </p:spTree>
    <p:extLst>
      <p:ext uri="{BB962C8B-B14F-4D97-AF65-F5344CB8AC3E}">
        <p14:creationId xmlns:p14="http://schemas.microsoft.com/office/powerpoint/2010/main" val="297108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FC46B-5B81-490D-9508-BCF25A777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15" y="365125"/>
            <a:ext cx="11899231" cy="1325563"/>
          </a:xfrm>
        </p:spPr>
        <p:txBody>
          <a:bodyPr/>
          <a:lstStyle/>
          <a:p>
            <a:r>
              <a:rPr lang="en-GB" dirty="0"/>
              <a:t>Dimensionality reduction: supervised linear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D962472B-6AAE-4948-96A8-22752CBD4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97" y="1770468"/>
            <a:ext cx="6170152" cy="472240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6F909DA-AE12-4C3C-A4E5-03C2F6795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5965" y="1827535"/>
            <a:ext cx="5287619" cy="43494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+ Deterministic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+ No parameters to tune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+ Easy to interpret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+ Fast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Only get (N classes – 1) dimensions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Assumes points are gaussian within each class (I think!)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849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FB408-38DA-48FB-B8FC-978B98020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9863"/>
            <a:ext cx="10515600" cy="5467100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Dimensionality reduction</a:t>
            </a:r>
          </a:p>
          <a:p>
            <a:pPr>
              <a:buFontTx/>
              <a:buChar char="-"/>
            </a:pPr>
            <a:r>
              <a:rPr lang="en-GB" dirty="0"/>
              <a:t>Linear</a:t>
            </a:r>
          </a:p>
          <a:p>
            <a:pPr lvl="1">
              <a:buFontTx/>
              <a:buChar char="-"/>
            </a:pPr>
            <a:r>
              <a:rPr lang="en-GB" dirty="0"/>
              <a:t>Unsupervised (PCA, PRPCA, SCPCA, …)</a:t>
            </a:r>
          </a:p>
          <a:p>
            <a:pPr lvl="1">
              <a:buFontTx/>
              <a:buChar char="-"/>
            </a:pPr>
            <a:r>
              <a:rPr lang="en-GB" dirty="0"/>
              <a:t>Supervised (LDA, others?)</a:t>
            </a:r>
          </a:p>
          <a:p>
            <a:pPr>
              <a:buFontTx/>
              <a:buChar char="-"/>
            </a:pPr>
            <a:r>
              <a:rPr lang="en-GB" b="1" dirty="0"/>
              <a:t>Non-linear graph based methods</a:t>
            </a:r>
          </a:p>
          <a:p>
            <a:pPr lvl="1">
              <a:buFontTx/>
              <a:buChar char="-"/>
            </a:pPr>
            <a:r>
              <a:rPr lang="en-GB" b="1" dirty="0"/>
              <a:t>Unsupervised (t-SNE, UMAP)</a:t>
            </a:r>
          </a:p>
          <a:p>
            <a:pPr lvl="1">
              <a:buFontTx/>
              <a:buChar char="-"/>
            </a:pPr>
            <a:r>
              <a:rPr lang="en-GB" dirty="0"/>
              <a:t>Supervised (supervised UMAP, others?)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Feature selection</a:t>
            </a:r>
          </a:p>
          <a:p>
            <a:pPr>
              <a:buFontTx/>
              <a:buChar char="-"/>
            </a:pPr>
            <a:r>
              <a:rPr lang="en-GB" dirty="0"/>
              <a:t>Supervised</a:t>
            </a:r>
          </a:p>
          <a:p>
            <a:pPr>
              <a:buFontTx/>
              <a:buChar char="-"/>
            </a:pPr>
            <a:r>
              <a:rPr lang="en-GB" dirty="0"/>
              <a:t>Unsupervised</a:t>
            </a:r>
          </a:p>
        </p:txBody>
      </p:sp>
    </p:spTree>
    <p:extLst>
      <p:ext uri="{BB962C8B-B14F-4D97-AF65-F5344CB8AC3E}">
        <p14:creationId xmlns:p14="http://schemas.microsoft.com/office/powerpoint/2010/main" val="46366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FC46B-5B81-490D-9508-BCF25A777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15" y="365125"/>
            <a:ext cx="11899231" cy="1325563"/>
          </a:xfrm>
        </p:spPr>
        <p:txBody>
          <a:bodyPr/>
          <a:lstStyle/>
          <a:p>
            <a:r>
              <a:rPr lang="en-GB" dirty="0"/>
              <a:t>Dimensionality reduction: unsupervised non-linear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B73EFC4A-E2C7-4498-9973-3A6F743C7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3" y="2269898"/>
            <a:ext cx="5734844" cy="325259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5F8358-4778-4571-BE2C-F0CFAB8CA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5965" y="1827535"/>
            <a:ext cx="5287619" cy="43494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+ Very powerful in my experience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+ Spectrum between local and global structure using parameters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Non-deterministic (depends on random seed)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Axes are not easily interpretable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t-SNE can take very long to run (UMAP is faster though)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472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FB408-38DA-48FB-B8FC-978B98020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9863"/>
            <a:ext cx="10515600" cy="5467100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Dimensionality reduction</a:t>
            </a:r>
          </a:p>
          <a:p>
            <a:pPr>
              <a:buFontTx/>
              <a:buChar char="-"/>
            </a:pPr>
            <a:r>
              <a:rPr lang="en-GB" dirty="0"/>
              <a:t>Linear</a:t>
            </a:r>
          </a:p>
          <a:p>
            <a:pPr lvl="1">
              <a:buFontTx/>
              <a:buChar char="-"/>
            </a:pPr>
            <a:r>
              <a:rPr lang="en-GB" dirty="0"/>
              <a:t>Unsupervised (PCA, PRPCA, SCPCA, …)</a:t>
            </a:r>
          </a:p>
          <a:p>
            <a:pPr lvl="1">
              <a:buFontTx/>
              <a:buChar char="-"/>
            </a:pPr>
            <a:r>
              <a:rPr lang="en-GB" dirty="0"/>
              <a:t>Supervised (LDA, others?)</a:t>
            </a:r>
          </a:p>
          <a:p>
            <a:pPr>
              <a:buFontTx/>
              <a:buChar char="-"/>
            </a:pPr>
            <a:r>
              <a:rPr lang="en-GB" b="1" dirty="0"/>
              <a:t>Non-linear graph based methods</a:t>
            </a:r>
          </a:p>
          <a:p>
            <a:pPr lvl="1">
              <a:buFontTx/>
              <a:buChar char="-"/>
            </a:pPr>
            <a:r>
              <a:rPr lang="en-GB" dirty="0"/>
              <a:t>Unsupervised (t-SNE, UMAP)</a:t>
            </a:r>
          </a:p>
          <a:p>
            <a:pPr lvl="1">
              <a:buFontTx/>
              <a:buChar char="-"/>
            </a:pPr>
            <a:r>
              <a:rPr lang="en-GB" b="1" dirty="0"/>
              <a:t>Supervised (supervised UMAP, others?)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Feature selection</a:t>
            </a:r>
          </a:p>
          <a:p>
            <a:pPr>
              <a:buFontTx/>
              <a:buChar char="-"/>
            </a:pPr>
            <a:r>
              <a:rPr lang="en-GB" dirty="0"/>
              <a:t>Supervised</a:t>
            </a:r>
          </a:p>
          <a:p>
            <a:pPr>
              <a:buFontTx/>
              <a:buChar char="-"/>
            </a:pPr>
            <a:r>
              <a:rPr lang="en-GB" dirty="0"/>
              <a:t>Unsupervised</a:t>
            </a:r>
          </a:p>
        </p:txBody>
      </p:sp>
    </p:spTree>
    <p:extLst>
      <p:ext uri="{BB962C8B-B14F-4D97-AF65-F5344CB8AC3E}">
        <p14:creationId xmlns:p14="http://schemas.microsoft.com/office/powerpoint/2010/main" val="3792303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540</Words>
  <Application>Microsoft Office PowerPoint</Application>
  <PresentationFormat>Widescreen</PresentationFormat>
  <Paragraphs>135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Feature selection and dimensionality reduction</vt:lpstr>
      <vt:lpstr>Disclaimer: it’s an art!</vt:lpstr>
      <vt:lpstr>PowerPoint Presentation</vt:lpstr>
      <vt:lpstr>Dimensionality reduction: unsupervised linear</vt:lpstr>
      <vt:lpstr>PowerPoint Presentation</vt:lpstr>
      <vt:lpstr>Dimensionality reduction: supervised linear</vt:lpstr>
      <vt:lpstr>PowerPoint Presentation</vt:lpstr>
      <vt:lpstr>Dimensionality reduction: unsupervised non-linear</vt:lpstr>
      <vt:lpstr>PowerPoint Presentation</vt:lpstr>
      <vt:lpstr>Dimensionality reduction: unsupervised non-linear</vt:lpstr>
      <vt:lpstr>PowerPoint Presentation</vt:lpstr>
      <vt:lpstr>Feature selection: unsupervised</vt:lpstr>
      <vt:lpstr>PowerPoint Presentation</vt:lpstr>
      <vt:lpstr>Feature selection: supervised</vt:lpstr>
      <vt:lpstr>Bonus: neural network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 and dimensionality reduction</dc:title>
  <dc:creator>Sethi, Sarab S</dc:creator>
  <cp:lastModifiedBy>Sethi, Sarab S</cp:lastModifiedBy>
  <cp:revision>9</cp:revision>
  <dcterms:created xsi:type="dcterms:W3CDTF">2022-01-25T09:06:47Z</dcterms:created>
  <dcterms:modified xsi:type="dcterms:W3CDTF">2022-01-25T09:57:39Z</dcterms:modified>
</cp:coreProperties>
</file>