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439" r:id="rId2"/>
    <p:sldId id="2410" r:id="rId3"/>
    <p:sldId id="2411" r:id="rId4"/>
    <p:sldId id="2451" r:id="rId5"/>
    <p:sldId id="2446" r:id="rId6"/>
    <p:sldId id="2453" r:id="rId7"/>
    <p:sldId id="2454" r:id="rId8"/>
    <p:sldId id="2450" r:id="rId9"/>
    <p:sldId id="2452" r:id="rId10"/>
    <p:sldId id="2456" r:id="rId11"/>
    <p:sldId id="2441" r:id="rId12"/>
    <p:sldId id="2455" r:id="rId13"/>
    <p:sldId id="2457" r:id="rId14"/>
    <p:sldId id="2442" r:id="rId15"/>
    <p:sldId id="2443" r:id="rId16"/>
    <p:sldId id="261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9CA"/>
    <a:srgbClr val="025B98"/>
    <a:srgbClr val="037BCC"/>
    <a:srgbClr val="A6A6A6"/>
    <a:srgbClr val="FF0000"/>
    <a:srgbClr val="FF9D00"/>
    <a:srgbClr val="FF5B00"/>
    <a:srgbClr val="019FE8"/>
    <a:srgbClr val="01A0E9"/>
    <a:srgbClr val="019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6659" autoAdjust="0"/>
  </p:normalViewPr>
  <p:slideViewPr>
    <p:cSldViewPr snapToGrid="0">
      <p:cViewPr varScale="1">
        <p:scale>
          <a:sx n="115" d="100"/>
          <a:sy n="115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6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BDA5D-5B02-4535-B4CC-76CAC11EF29E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A3CA9-2515-4AB2-81C0-49074A67A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1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7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34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81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38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62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7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A3CA9-2515-4AB2-81C0-49074A67A2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8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0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9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2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8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3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9B70-B8E2-4A42-BE1B-8A10FCBF2B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5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8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3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2F3E-182A-4E42-99A7-A84D607325D2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GSEDS_d46a6755_223bf914_1_7"/>
          <p:cNvSpPr txBox="1">
            <a:spLocks noChangeAspect="1"/>
          </p:cNvSpPr>
          <p:nvPr userDrawn="1"/>
        </p:nvSpPr>
        <p:spPr>
          <a:xfrm rot="18900000">
            <a:off x="2169284" y="3028891"/>
            <a:ext cx="7853432" cy="800219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r>
              <a:rPr kumimoji="0" lang="en-US" altLang="zh-CN" sz="4600" b="0" i="0" u="none" normalizeH="0">
                <a:solidFill>
                  <a:srgbClr val="808080">
                    <a:alpha val="3137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233871  chipup  2021-01-15</a:t>
            </a:r>
            <a:endParaRPr kumimoji="0" lang="zh-CN" altLang="en-US" sz="4600" b="0" i="0" u="none" normalizeH="0">
              <a:solidFill>
                <a:srgbClr val="808080">
                  <a:alpha val="3137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70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8" r:id="rId2"/>
    <p:sldLayoutId id="2147483709" r:id="rId3"/>
    <p:sldLayoutId id="2147483710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就坐, 室内, 餐桌&#10;&#10;已生成高可信度的说明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0" t="5106" b="10625"/>
          <a:stretch>
            <a:fillRect/>
          </a:stretch>
        </p:blipFill>
        <p:spPr>
          <a:xfrm flipH="1">
            <a:off x="6095999" y="904885"/>
            <a:ext cx="6096000" cy="5045065"/>
          </a:xfrm>
          <a:custGeom>
            <a:avLst/>
            <a:gdLst>
              <a:gd name="connsiteX0" fmla="*/ 2666354 w 6096000"/>
              <a:gd name="connsiteY0" fmla="*/ 0 h 5045065"/>
              <a:gd name="connsiteX1" fmla="*/ 0 w 6096000"/>
              <a:gd name="connsiteY1" fmla="*/ 0 h 5045065"/>
              <a:gd name="connsiteX2" fmla="*/ 0 w 6096000"/>
              <a:gd name="connsiteY2" fmla="*/ 5045065 h 5045065"/>
              <a:gd name="connsiteX3" fmla="*/ 6096000 w 6096000"/>
              <a:gd name="connsiteY3" fmla="*/ 5045065 h 5045065"/>
              <a:gd name="connsiteX4" fmla="*/ 6096000 w 6096000"/>
              <a:gd name="connsiteY4" fmla="*/ 4983936 h 504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5045065">
                <a:moveTo>
                  <a:pt x="2666354" y="0"/>
                </a:moveTo>
                <a:lnTo>
                  <a:pt x="0" y="0"/>
                </a:lnTo>
                <a:lnTo>
                  <a:pt x="0" y="5045065"/>
                </a:lnTo>
                <a:lnTo>
                  <a:pt x="6096000" y="5045065"/>
                </a:lnTo>
                <a:lnTo>
                  <a:pt x="6096000" y="4983936"/>
                </a:lnTo>
                <a:close/>
              </a:path>
            </a:pathLst>
          </a:custGeom>
        </p:spPr>
      </p:pic>
      <p:sp>
        <p:nvSpPr>
          <p:cNvPr id="22" name="任意多边形: 形状 21"/>
          <p:cNvSpPr/>
          <p:nvPr/>
        </p:nvSpPr>
        <p:spPr>
          <a:xfrm>
            <a:off x="1055688" y="2074986"/>
            <a:ext cx="10010897" cy="1966790"/>
          </a:xfrm>
          <a:custGeom>
            <a:avLst/>
            <a:gdLst>
              <a:gd name="connsiteX0" fmla="*/ 0 w 9634539"/>
              <a:gd name="connsiteY0" fmla="*/ 0 h 1476375"/>
              <a:gd name="connsiteX1" fmla="*/ 9634539 w 9634539"/>
              <a:gd name="connsiteY1" fmla="*/ 0 h 1476375"/>
              <a:gd name="connsiteX2" fmla="*/ 8617745 w 9634539"/>
              <a:gd name="connsiteY2" fmla="*/ 1476375 h 1476375"/>
              <a:gd name="connsiteX3" fmla="*/ 0 w 9634539"/>
              <a:gd name="connsiteY3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4539" h="1476375">
                <a:moveTo>
                  <a:pt x="0" y="0"/>
                </a:moveTo>
                <a:lnTo>
                  <a:pt x="9634539" y="0"/>
                </a:lnTo>
                <a:lnTo>
                  <a:pt x="8617745" y="1476375"/>
                </a:lnTo>
                <a:lnTo>
                  <a:pt x="0" y="147637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0476" y="2172412"/>
            <a:ext cx="87660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dirty="0">
                <a:solidFill>
                  <a:prstClr val="white"/>
                </a:solidFill>
                <a:latin typeface="等线 Light"/>
                <a:ea typeface="冬青黑体简体中文 W6" panose="020B0600000000000000" pitchFamily="34" charset="-122"/>
              </a:rPr>
              <a:t>试用期转正述职报告</a:t>
            </a:r>
            <a:endParaRPr lang="en-US" altLang="zh-CN" sz="6000" dirty="0">
              <a:solidFill>
                <a:prstClr val="white"/>
              </a:solidFill>
              <a:latin typeface="等线 Light"/>
              <a:ea typeface="冬青黑体简体中文 W6" panose="020B06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/>
                <a:ea typeface="冬青黑体简体中文 W6" panose="020B0600000000000000" pitchFamily="34" charset="-122"/>
              </a:rPr>
              <a:t>                  </a:t>
            </a:r>
          </a:p>
        </p:txBody>
      </p:sp>
      <p:sp>
        <p:nvSpPr>
          <p:cNvPr id="28" name="矩形 27"/>
          <p:cNvSpPr/>
          <p:nvPr/>
        </p:nvSpPr>
        <p:spPr>
          <a:xfrm>
            <a:off x="0" y="2074986"/>
            <a:ext cx="850900" cy="19667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34" y="24179"/>
            <a:ext cx="2170066" cy="978132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55689" y="4518768"/>
            <a:ext cx="3777568" cy="178510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岗位：助理应用软件工程师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部门：软件开发部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导师：吕竹清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入职时间：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2020-07-06</a:t>
            </a:r>
          </a:p>
        </p:txBody>
      </p:sp>
      <p:sp>
        <p:nvSpPr>
          <p:cNvPr id="3" name="矩形 2"/>
          <p:cNvSpPr/>
          <p:nvPr/>
        </p:nvSpPr>
        <p:spPr>
          <a:xfrm>
            <a:off x="4876522" y="3236636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en-US" altLang="zh-CN" sz="4000" dirty="0">
                <a:solidFill>
                  <a:prstClr val="white"/>
                </a:solidFill>
                <a:latin typeface="等线 Light"/>
                <a:ea typeface="冬青黑体简体中文 W6" panose="020B0600000000000000" pitchFamily="34" charset="-122"/>
              </a:rPr>
              <a:t>——</a:t>
            </a:r>
            <a:r>
              <a:rPr lang="zh-CN" altLang="en-US" sz="4000" dirty="0">
                <a:solidFill>
                  <a:prstClr val="white"/>
                </a:solidFill>
                <a:latin typeface="等线 Light"/>
                <a:ea typeface="冬青黑体简体中文 W6" panose="020B0600000000000000" pitchFamily="34" charset="-122"/>
              </a:rPr>
              <a:t>（梁振奇）</a:t>
            </a:r>
            <a:endParaRPr lang="en-US" altLang="zh-CN" sz="4000" dirty="0">
              <a:solidFill>
                <a:prstClr val="white"/>
              </a:solidFill>
              <a:latin typeface="等线 Light"/>
              <a:ea typeface="冬青黑体简体中文 W6" panose="020B0600000000000000" pitchFamily="34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54451" y="6303872"/>
            <a:ext cx="3243230" cy="8617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答辩时间：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2021-01-18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61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59693" y="1043245"/>
            <a:ext cx="2711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Camel2.0(</a:t>
            </a:r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动检</a:t>
            </a:r>
            <a:r>
              <a:rPr lang="en-US" altLang="zh-CN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33" y="1274077"/>
            <a:ext cx="2460880" cy="63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试用期优秀工作案例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-11941" y="952196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9693" y="999398"/>
            <a:ext cx="2811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信息交换格式网站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82943" y="2929266"/>
            <a:ext cx="2262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协议预览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按条件查询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在线修改及权限设置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按目录查看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6955406" y="2571908"/>
            <a:ext cx="427537" cy="250549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5208373" y="3676467"/>
            <a:ext cx="1150944" cy="296377"/>
          </a:xfrm>
          <a:prstGeom prst="rightArrow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93" y="1461063"/>
            <a:ext cx="5534921" cy="60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试用期优秀工作案例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-11941" y="952196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9693" y="999398"/>
            <a:ext cx="2811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信息交换格式网站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49" y="2176140"/>
            <a:ext cx="5148328" cy="3297027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5208373" y="3676467"/>
            <a:ext cx="1150944" cy="296377"/>
          </a:xfrm>
          <a:prstGeom prst="rightArrow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48" y="2176140"/>
            <a:ext cx="5148327" cy="32479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63" y="2096685"/>
            <a:ext cx="5580582" cy="34559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232" y="1861297"/>
            <a:ext cx="6085319" cy="3756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993" y="1967107"/>
            <a:ext cx="5709909" cy="35444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3223" y="1461063"/>
            <a:ext cx="5534921" cy="60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试用期优秀工作案例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-11941" y="952196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9693" y="999398"/>
            <a:ext cx="2811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信息交换格式网站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82943" y="2929266"/>
            <a:ext cx="2262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协议预览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按条件查询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在线修改及权限设置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按目录查看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6955406" y="2571908"/>
            <a:ext cx="427537" cy="2505493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892" y="2427043"/>
            <a:ext cx="5913377" cy="3297027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5208373" y="3676467"/>
            <a:ext cx="1150944" cy="296377"/>
          </a:xfrm>
          <a:prstGeom prst="rightArrow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80" y="4510626"/>
            <a:ext cx="5072082" cy="31998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2943" y="4225976"/>
            <a:ext cx="5580582" cy="34559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0083" y="3480899"/>
            <a:ext cx="6821542" cy="4210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903" y="4156472"/>
            <a:ext cx="5709909" cy="35444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293" y="1461063"/>
            <a:ext cx="5534921" cy="60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试用期后半年工作计划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72512" y="1092767"/>
            <a:ext cx="119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工作计划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28908" y="1629015"/>
            <a:ext cx="47327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、回放模块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端优化（预计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15</a:t>
            </a:r>
            <a:r>
              <a:rPr lang="zh-CN" altLang="en-US" sz="2000" b="1" dirty="0"/>
              <a:t>号）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、动检模块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端开发（预计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30</a:t>
            </a:r>
            <a:r>
              <a:rPr lang="zh-CN" altLang="en-US" sz="2000" b="1" dirty="0"/>
              <a:t>号）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11" name="矩形 10"/>
          <p:cNvSpPr/>
          <p:nvPr/>
        </p:nvSpPr>
        <p:spPr>
          <a:xfrm>
            <a:off x="872512" y="3496589"/>
            <a:ext cx="119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学习计划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28908" y="4032837"/>
            <a:ext cx="33524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端音视频编解码技术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Vue3.0</a:t>
            </a:r>
            <a:r>
              <a:rPr lang="zh-CN" altLang="en-US" sz="2000" b="1" dirty="0"/>
              <a:t>新框架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npm</a:t>
            </a:r>
            <a:r>
              <a:rPr lang="zh-CN" altLang="en-US" sz="2000" b="1" dirty="0"/>
              <a:t>私有包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mongodb</a:t>
            </a:r>
            <a:r>
              <a:rPr lang="zh-CN" altLang="en-US" sz="2000" b="1" dirty="0"/>
              <a:t>基础知识</a:t>
            </a:r>
            <a:endParaRPr lang="en-US" altLang="zh-CN" sz="2000" b="1" dirty="0"/>
          </a:p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9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公司工作及管理建议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>
            <a:off x="1007293" y="193247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、希望可以有机会往市场推广应用解决方案</a:t>
            </a:r>
            <a:endParaRPr lang="en-US" altLang="zh-CN" dirty="0"/>
          </a:p>
        </p:txBody>
      </p:sp>
      <p:sp>
        <p:nvSpPr>
          <p:cNvPr id="11" name="TextBox 5"/>
          <p:cNvSpPr txBox="1"/>
          <p:nvPr/>
        </p:nvSpPr>
        <p:spPr>
          <a:xfrm>
            <a:off x="1022682" y="135640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、希望开展一些关于</a:t>
            </a:r>
            <a:r>
              <a:rPr lang="en-US" altLang="zh-CN" dirty="0"/>
              <a:t>IPC</a:t>
            </a:r>
            <a:r>
              <a:rPr lang="zh-CN" altLang="en-US" dirty="0"/>
              <a:t>基础知识的分享</a:t>
            </a:r>
          </a:p>
        </p:txBody>
      </p:sp>
    </p:spTree>
    <p:extLst>
      <p:ext uri="{BB962C8B-B14F-4D97-AF65-F5344CB8AC3E}">
        <p14:creationId xmlns:p14="http://schemas.microsoft.com/office/powerpoint/2010/main" val="342222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82671" y="3215347"/>
            <a:ext cx="423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37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TW" altLang="en-US" sz="3200" dirty="0">
                <a:solidFill>
                  <a:srgbClr val="037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科技于芯  昇生不息 </a:t>
            </a:r>
            <a:r>
              <a:rPr lang="en-US" altLang="zh-TW" sz="3200" dirty="0">
                <a:solidFill>
                  <a:srgbClr val="0379C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3200" dirty="0">
              <a:solidFill>
                <a:srgbClr val="0379C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01674" y="2586636"/>
            <a:ext cx="2050805" cy="499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647" b="1" dirty="0">
                <a:solidFill>
                  <a:srgbClr val="0379CA"/>
                </a:solidFill>
                <a:ea typeface="微软雅黑" pitchFamily="34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7128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目录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24" name="矩形 2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37" name="TextBox 153"/>
          <p:cNvSpPr txBox="1"/>
          <p:nvPr/>
        </p:nvSpPr>
        <p:spPr>
          <a:xfrm>
            <a:off x="2743201" y="3030457"/>
            <a:ext cx="8020406" cy="2875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zh-CN" altLang="en-US" sz="2800" dirty="0">
                <a:latin typeface="+mj-ea"/>
                <a:ea typeface="+mj-ea"/>
              </a:rPr>
              <a:t>个人基本信息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r>
              <a:rPr lang="zh-CN" altLang="en-US" sz="2800" dirty="0">
                <a:latin typeface="+mj-ea"/>
                <a:ea typeface="+mj-ea"/>
              </a:rPr>
              <a:t>试用期个人重点工作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r>
              <a:rPr lang="zh-CN" altLang="en-US" sz="2800" dirty="0">
                <a:latin typeface="+mj-ea"/>
                <a:ea typeface="+mj-ea"/>
              </a:rPr>
              <a:t>试用期优秀工作案例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6000" dirty="0">
              <a:latin typeface="+mj-ea"/>
              <a:ea typeface="+mj-ea"/>
            </a:endParaRPr>
          </a:p>
          <a:p>
            <a:pPr>
              <a:lnSpc>
                <a:spcPts val="1300"/>
              </a:lnSpc>
            </a:pPr>
            <a:endParaRPr lang="en-US" altLang="zh-CN" sz="6000" dirty="0">
              <a:latin typeface="+mj-ea"/>
              <a:ea typeface="+mj-ea"/>
            </a:endParaRPr>
          </a:p>
          <a:p>
            <a:pPr>
              <a:lnSpc>
                <a:spcPts val="1100"/>
              </a:lnSpc>
            </a:pPr>
            <a:r>
              <a:rPr lang="zh-CN" altLang="en-US" sz="2800" dirty="0">
                <a:latin typeface="+mj-ea"/>
                <a:ea typeface="+mj-ea"/>
              </a:rPr>
              <a:t>试用期后半年工作计划</a:t>
            </a:r>
            <a:endParaRPr lang="en-US" altLang="zh-CN" sz="2800" dirty="0">
              <a:latin typeface="+mj-ea"/>
              <a:ea typeface="+mj-ea"/>
            </a:endParaRPr>
          </a:p>
          <a:p>
            <a:pPr>
              <a:lnSpc>
                <a:spcPts val="1100"/>
              </a:lnSpc>
            </a:pP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66924" y="267493"/>
            <a:ext cx="9825076" cy="1870491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Box 6"/>
          <p:cNvSpPr txBox="1"/>
          <p:nvPr/>
        </p:nvSpPr>
        <p:spPr>
          <a:xfrm>
            <a:off x="5914703" y="791346"/>
            <a:ext cx="52737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</a:rPr>
              <a:t>目录</a:t>
            </a:r>
            <a:r>
              <a:rPr lang="en-US" altLang="zh-CN" sz="5400" b="1" dirty="0">
                <a:solidFill>
                  <a:schemeClr val="bg1"/>
                </a:solidFill>
              </a:rPr>
              <a:t>/Contents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52" name="等腰三角形 51"/>
          <p:cNvSpPr>
            <a:spLocks noChangeArrowheads="1"/>
          </p:cNvSpPr>
          <p:nvPr/>
        </p:nvSpPr>
        <p:spPr bwMode="auto">
          <a:xfrm rot="16200000">
            <a:off x="2008943" y="2870407"/>
            <a:ext cx="371360" cy="417216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67493"/>
            <a:ext cx="3915507" cy="187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等腰三角形 55"/>
          <p:cNvSpPr>
            <a:spLocks noChangeArrowheads="1"/>
          </p:cNvSpPr>
          <p:nvPr/>
        </p:nvSpPr>
        <p:spPr bwMode="auto">
          <a:xfrm rot="16200000">
            <a:off x="1980682" y="3689133"/>
            <a:ext cx="371360" cy="417216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7" name="等腰三角形 56"/>
          <p:cNvSpPr>
            <a:spLocks noChangeArrowheads="1"/>
          </p:cNvSpPr>
          <p:nvPr/>
        </p:nvSpPr>
        <p:spPr bwMode="auto">
          <a:xfrm rot="16200000">
            <a:off x="2008943" y="4445102"/>
            <a:ext cx="371360" cy="417216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8" name="等腰三角形 57"/>
          <p:cNvSpPr>
            <a:spLocks noChangeArrowheads="1"/>
          </p:cNvSpPr>
          <p:nvPr/>
        </p:nvSpPr>
        <p:spPr bwMode="auto">
          <a:xfrm rot="16200000">
            <a:off x="2008943" y="5287274"/>
            <a:ext cx="371360" cy="417216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个人基本信息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3745146" y="1402933"/>
            <a:ext cx="2951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个人基本信息</a:t>
            </a: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871896" y="2078669"/>
            <a:ext cx="100229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25146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29718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34290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3886200" indent="-228600" algn="just" eaLnBrk="0" fontAlgn="ctr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      名： 梁振奇                                    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      门：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       位：助理应用软件工程师                               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      历：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毕业学校：北方工业大学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毕业专业：控制工程                        毕业时间：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2020-06-25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入职时间：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2020-07-06                  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籍       贯：河南信阳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1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080220" y="2168694"/>
            <a:ext cx="57092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PQTools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文件管理工具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Camel2.0(</a:t>
            </a:r>
            <a:r>
              <a:rPr lang="zh-CN" altLang="en-US" sz="2400" dirty="0"/>
              <a:t>回放、动检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r>
              <a:rPr lang="zh-CN" altLang="en-US" sz="2400" dirty="0"/>
              <a:t>信息交换格式网站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3" name="椭圆 2"/>
          <p:cNvSpPr/>
          <p:nvPr/>
        </p:nvSpPr>
        <p:spPr>
          <a:xfrm>
            <a:off x="3632526" y="2268089"/>
            <a:ext cx="393192" cy="299677"/>
          </a:xfrm>
          <a:prstGeom prst="ellipse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632526" y="2994530"/>
            <a:ext cx="393192" cy="299677"/>
          </a:xfrm>
          <a:prstGeom prst="ellipse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659777" y="3720971"/>
            <a:ext cx="393192" cy="299677"/>
          </a:xfrm>
          <a:prstGeom prst="ellipse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659777" y="4447412"/>
            <a:ext cx="393192" cy="299677"/>
          </a:xfrm>
          <a:prstGeom prst="ellipse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37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59693" y="1046600"/>
            <a:ext cx="1578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60" dirty="0" err="1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PQTools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725" y="1948230"/>
            <a:ext cx="15838965" cy="51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639686"/>
              </p:ext>
            </p:extLst>
          </p:nvPr>
        </p:nvGraphicFramePr>
        <p:xfrm>
          <a:off x="1937882" y="1508265"/>
          <a:ext cx="8482177" cy="517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4487525" imgH="10429875" progId="Visio.Drawing.15">
                  <p:embed/>
                </p:oleObj>
              </mc:Choice>
              <mc:Fallback>
                <p:oleObj name="Visio" r:id="rId4" imgW="14487525" imgH="1042987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882" y="1508265"/>
                        <a:ext cx="8482177" cy="5172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 flipV="1">
            <a:off x="609725" y="6442482"/>
            <a:ext cx="158389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59693" y="1046600"/>
            <a:ext cx="1578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60" dirty="0" err="1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PQTools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667" y="1947536"/>
            <a:ext cx="4520487" cy="526181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622098" y="3850699"/>
            <a:ext cx="1150944" cy="296377"/>
          </a:xfrm>
          <a:prstGeom prst="rightArrow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C:\Users\233871\AppData\Local\Microsoft\Windows\INetCache\Content.Word\整体界面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93" y="1947536"/>
            <a:ext cx="4514695" cy="4102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3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59693" y="1043245"/>
            <a:ext cx="2154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文件管理工具</a:t>
            </a:r>
            <a:endParaRPr lang="en-US" altLang="zh-CN" sz="2400" b="1" spc="160" dirty="0">
              <a:ln w="18415" cmpd="sng">
                <a:noFill/>
                <a:prstDash val="solid"/>
              </a:ln>
              <a:solidFill>
                <a:srgbClr val="0379CA"/>
              </a:solidFill>
              <a:latin typeface="微软雅黑" panose="020B0503020204020204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931536" y="3911769"/>
            <a:ext cx="1150944" cy="296377"/>
          </a:xfrm>
          <a:prstGeom prst="rightArrow">
            <a:avLst/>
          </a:prstGeom>
          <a:solidFill>
            <a:srgbClr val="0379CA"/>
          </a:solidFill>
          <a:ln>
            <a:solidFill>
              <a:srgbClr val="037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03" y="2162529"/>
            <a:ext cx="5224373" cy="3498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930" y="1969396"/>
            <a:ext cx="3997805" cy="452927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" y="1969396"/>
            <a:ext cx="5350909" cy="38892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03" y="1969396"/>
            <a:ext cx="5350909" cy="40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3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33" y="1963070"/>
            <a:ext cx="5622291" cy="37724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9693" y="1043245"/>
            <a:ext cx="2711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Camel2.0(</a:t>
            </a:r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回放</a:t>
            </a:r>
            <a:r>
              <a:rPr lang="en-US" altLang="zh-CN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765667" y="2233483"/>
            <a:ext cx="519109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录像回放模块主要完成设备捕获事件的查询及回放功能。具体功能如下：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支持按录像类型或抓图类型查找回放记录。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支持按文件类型查找回放记录。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支持按时间查找回放记录，精确到秒级。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支持录像或图片的下载。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支持列表查看回放记录。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支持录像或图片的逐条播放。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5" y="1806703"/>
            <a:ext cx="6020735" cy="38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59" y="377477"/>
            <a:ext cx="2797200" cy="669063"/>
          </a:xfrm>
          <a:prstGeom prst="rect">
            <a:avLst/>
          </a:prstGeom>
        </p:spPr>
      </p:pic>
      <p:sp>
        <p:nvSpPr>
          <p:cNvPr id="32" name="TextBox 29">
            <a:extLst>
              <a:ext uri="{FF2B5EF4-FFF2-40B4-BE49-F238E27FC236}">
                <a16:creationId xmlns:a16="http://schemas.microsoft.com/office/drawing/2014/main" id="{FFF1EE25-F902-4D72-B4AF-E8B24850AF36}"/>
              </a:ext>
            </a:extLst>
          </p:cNvPr>
          <p:cNvSpPr txBox="1"/>
          <p:nvPr/>
        </p:nvSpPr>
        <p:spPr>
          <a:xfrm flipH="1">
            <a:off x="872512" y="303546"/>
            <a:ext cx="40386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1200" spc="160" dirty="0">
                <a:solidFill>
                  <a:srgbClr val="0379CA"/>
                </a:solidFill>
                <a:latin typeface="微软雅黑" panose="020B0503020204020204" pitchFamily="34" charset="-122"/>
                <a:cs typeface="Times New Roman" pitchFamily="18" charset="0"/>
                <a:sym typeface="思源黑体" panose="020B0400000000000000" pitchFamily="34" charset="-122"/>
              </a:rPr>
              <a:t>试用期个人重点工作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59693" y="353064"/>
            <a:ext cx="396240" cy="368300"/>
            <a:chOff x="-24" y="552"/>
            <a:chExt cx="624" cy="816"/>
          </a:xfrm>
        </p:grpSpPr>
        <p:sp>
          <p:nvSpPr>
            <p:cNvPr id="34" name="矩形 33"/>
            <p:cNvSpPr/>
            <p:nvPr/>
          </p:nvSpPr>
          <p:spPr>
            <a:xfrm>
              <a:off x="-24" y="552"/>
              <a:ext cx="360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32" y="552"/>
              <a:ext cx="168" cy="816"/>
            </a:xfrm>
            <a:prstGeom prst="rect">
              <a:avLst/>
            </a:prstGeom>
            <a:solidFill>
              <a:srgbClr val="037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-11941" y="999398"/>
            <a:ext cx="9488852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59693" y="1043245"/>
            <a:ext cx="2711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Camel2.0(</a:t>
            </a:r>
            <a:r>
              <a:rPr lang="zh-CN" altLang="en-US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动检</a:t>
            </a:r>
            <a:r>
              <a:rPr lang="en-US" altLang="zh-CN" sz="2400" b="1" spc="160" dirty="0">
                <a:ln w="18415" cmpd="sng">
                  <a:noFill/>
                  <a:prstDash val="solid"/>
                </a:ln>
                <a:solidFill>
                  <a:srgbClr val="0379CA"/>
                </a:solidFill>
                <a:latin typeface="微软雅黑" panose="020B0503020204020204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51" y="2201616"/>
            <a:ext cx="5989911" cy="29573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97182" y="2358191"/>
            <a:ext cx="462148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动检模块主要功能是可以按照特定条件进行动态检测。具体支持的功能如下：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支持按时间段进行动态检测。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支持按区域进行动态检测。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支持录像延迟及报警延时设置。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支持防抖时间设置。</a:t>
            </a: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支持是否启用发送邮件及抓拍功能。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32" y="1943382"/>
            <a:ext cx="4968947" cy="34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8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365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EE4A3A"/>
      </a:accent1>
      <a:accent2>
        <a:srgbClr val="F76A38"/>
      </a:accent2>
      <a:accent3>
        <a:srgbClr val="FBB12D"/>
      </a:accent3>
      <a:accent4>
        <a:srgbClr val="92003B"/>
      </a:accent4>
      <a:accent5>
        <a:srgbClr val="E1343C"/>
      </a:accent5>
      <a:accent6>
        <a:srgbClr val="7F7F7F"/>
      </a:accent6>
      <a:hlink>
        <a:srgbClr val="BFBFBF"/>
      </a:hlink>
      <a:folHlink>
        <a:srgbClr val="F2F2F2"/>
      </a:folHlink>
    </a:clrScheme>
    <a:fontScheme name="思源黑体">
      <a:majorFont>
        <a:latin typeface="思源黑体 CN Heavy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17714</TotalTime>
  <Words>457</Words>
  <Application>Microsoft Office PowerPoint</Application>
  <PresentationFormat>宽屏</PresentationFormat>
  <Paragraphs>127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思源黑体</vt:lpstr>
      <vt:lpstr>思源黑体 CN Heavy</vt:lpstr>
      <vt:lpstr>宋体</vt:lpstr>
      <vt:lpstr>微软雅黑</vt:lpstr>
      <vt:lpstr>Arial</vt:lpstr>
      <vt:lpstr>Calibri</vt:lpstr>
      <vt:lpstr>Times New Roman</vt:lpstr>
      <vt:lpstr>Office Theme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liang zhenqi</cp:lastModifiedBy>
  <cp:revision>397</cp:revision>
  <dcterms:created xsi:type="dcterms:W3CDTF">2019-07-11T04:52:53Z</dcterms:created>
  <dcterms:modified xsi:type="dcterms:W3CDTF">2021-01-17T16:12:14Z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SEDS_TWMT">
    <vt:lpwstr>d46a6755_b77b54e0_223bf9147109aa1905ec599bcbc822a9572d982c8f2faf9d01db33e43f1e8e58</vt:lpwstr>
  </property>
  <property fmtid="{D5CDD505-2E9C-101B-9397-08002B2CF9AE}" pid="3" name="GSEDS_HWMT_d46a6755">
    <vt:lpwstr>f2458242_mFV3wz84Iyk3O8pOlnv+r/Vkr1w=_8QYrr2J+YTY1PdJIkHD6r9eK1eYVDe8p0zzV3/QpmqNTf+yGKKOe0uNfH3mPNuDmqEL8asFOc7JgSJkdKr01ptP48YU=_091b882b</vt:lpwstr>
  </property>
</Properties>
</file>