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8" r:id="rId6"/>
    <p:sldId id="269" r:id="rId7"/>
    <p:sldId id="267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4D1CC-D9A9-4AB2-BD06-4F890B3A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667164-2F5C-4877-8421-F551C58F9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72B2F-BCE7-4795-9455-7650989D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6D5-D42D-4D9C-9BF1-B27B68B0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9A330-2557-4FE0-B4B0-B17D6666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7C61C-B62C-4A3A-A722-C771CA46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BF848B-308A-4C5C-B676-8DE73E7EA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07333-F6CA-4864-BDA8-EE0B660D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69370-3538-4958-B2E8-0D2844F2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D712A-461D-4FC6-8573-46BDC21B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E13E22-F3AA-437D-A3E0-943C88DC2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E8A38-10A3-4E59-92C3-D677071A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1D538-5FE7-4335-A4F3-70853B1E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75CF7-2FA2-4BB4-A182-07ECD7C0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3B8A7-0661-407C-B1DE-413996B2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A73E-CE9F-40D3-B36B-9D715D03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CB788-9753-48F6-B06A-5AA248F8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FD802-43B2-48C3-A845-346AACDE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BFCF0-D455-453B-86BE-6C0F78CC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7E2AB-D065-4AD3-B577-5BC86478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6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79F63-9E6A-424B-8592-CF243466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D0D0-4A59-430F-86E2-8D21EE05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3924A-B3A5-43BC-B105-081E1E04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E1564-746F-4ACC-B825-7A9A5AE4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03D3A-E499-461B-8780-4F4BBFA6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8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5ADFD-0998-468B-91A6-C97BA84E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3A0A9-6596-4742-980A-94830B7B0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6B194-D68D-4259-9268-757BF7BB5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BBA0B-52F1-43AA-9724-C7F41961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6615B9-F2AC-4803-9EFB-213E4476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0EB24-EEFC-4355-AFBC-DAB1F24A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996A8-F074-4DA2-B149-7A10DD6B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285A5-13C5-49C8-BF27-37EAE7EC7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D05B3-BFBD-45EB-8B28-C4318D106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DCD2A4-6FD8-4E15-AF28-19D48A156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13E0A8-1B56-4D02-8BEB-B8EE34938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59C696-AFF3-4F0C-8318-D039A9B1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03CDC-FB3B-44D6-8B67-3346C143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BE33D1-ACA6-4C59-8905-B4B521AB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6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A2E0-56C6-42C3-91E5-2E5FACB2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D20566-00B7-44A2-A58F-D642F7E7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5EA345-9127-4D96-87F5-D63DCB09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9B8C6-C465-4E1A-BE66-7120430F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0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06A25-741D-44EC-9CC6-291E66AB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F89116-4550-4598-B720-0865CF85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FDAF2-39ED-4076-B4F8-3C4BBF8A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1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B60EC-4620-47AC-94D9-CAE2E478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81681-BD9D-4CB1-A6B5-F0D89DE7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616C7-94DE-4EEB-86F2-6459C791B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9697C-C1FA-4B94-9A79-E2B71812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A03DF-3A5C-45F5-8F4C-CC40DDD9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B931C-4E60-4779-A2F0-2CCDF923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2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F92E7-070D-42C7-B087-F61CC1B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BB6ACB-5198-45BC-AEAB-BA54D072C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38763-64A1-4320-8A6C-FF7C57344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D207C-FA22-4A9E-AA0B-8CD10ED4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70309-30BB-47C0-BC0D-A4DE271D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D2D57-1E05-4D09-904C-552A600C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4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9FA3F4-FB33-4D19-9E48-66009724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5986E-0FB5-450A-8215-507CA56EA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A4548-93DB-4851-95C4-C48BADCFC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A25E-A32E-457A-85A5-D005AE63A4AA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AE247-5733-457C-8BD4-781D19C01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68DD8-D68A-4125-A3F9-80787BD0E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9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6DB3115-569B-41F3-BE9F-02A816208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222449"/>
            <a:ext cx="7772400" cy="1470025"/>
          </a:xfrm>
        </p:spPr>
        <p:txBody>
          <a:bodyPr/>
          <a:lstStyle/>
          <a:p>
            <a:r>
              <a:rPr lang="ko-KR" altLang="en-US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캡스톤</a:t>
            </a: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디자인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(1)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A94F436-DEFA-4B2A-8D80-618F88D52F0A}"/>
              </a:ext>
            </a:extLst>
          </p:cNvPr>
          <p:cNvSpPr txBox="1">
            <a:spLocks/>
          </p:cNvSpPr>
          <p:nvPr/>
        </p:nvSpPr>
        <p:spPr>
          <a:xfrm>
            <a:off x="2895600" y="41655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팀 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 </a:t>
            </a: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김태정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이동근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송훈기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이건주</a:t>
            </a:r>
          </a:p>
        </p:txBody>
      </p:sp>
    </p:spTree>
    <p:extLst>
      <p:ext uri="{BB962C8B-B14F-4D97-AF65-F5344CB8AC3E}">
        <p14:creationId xmlns:p14="http://schemas.microsoft.com/office/powerpoint/2010/main" val="18017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EF5AAF-B41D-464C-91F4-ADF9E6DD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kern="1200">
                <a:latin typeface="+mj-lt"/>
                <a:ea typeface="+mj-ea"/>
                <a:cs typeface="+mj-cs"/>
              </a:rPr>
              <a:t> ● Music Helper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B6FA14E-F8D3-4184-BC5D-D5642130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같은 곡에 대해 다른 파트들의 진입점을 알려준다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연주 중 박자를 놓치지 않게 도와준다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F7A184-3AB1-4848-B76C-C366536F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65461"/>
            <a:ext cx="6250769" cy="47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9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EFF7A184-3AB1-4848-B76C-C366536F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65" y="557343"/>
            <a:ext cx="1542195" cy="1175923"/>
          </a:xfrm>
          <a:prstGeom prst="rect">
            <a:avLst/>
          </a:prstGeom>
        </p:spPr>
      </p:pic>
      <p:pic>
        <p:nvPicPr>
          <p:cNvPr id="3" name="그림 2" descr="Phone Smart Android · Free photo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7908">
            <a:off x="7862230" y="1470007"/>
            <a:ext cx="4697148" cy="40285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1751FB-358D-479F-AFFA-8A68CEE15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368" y="2051409"/>
            <a:ext cx="1281384" cy="2696208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>
            <a:off x="7308376" y="3649515"/>
            <a:ext cx="559675" cy="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/>
          <p:cNvSpPr/>
          <p:nvPr/>
        </p:nvSpPr>
        <p:spPr>
          <a:xfrm>
            <a:off x="5775536" y="3015991"/>
            <a:ext cx="1495740" cy="127773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 descr="&lt;strong&gt;기타&lt;/strong&gt; 비올라 음악 · Pixabay의 무료 이미지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1990">
            <a:off x="1044692" y="0"/>
            <a:ext cx="1364137" cy="1623436"/>
          </a:xfrm>
          <a:prstGeom prst="rect">
            <a:avLst/>
          </a:prstGeom>
        </p:spPr>
      </p:pic>
      <p:pic>
        <p:nvPicPr>
          <p:cNvPr id="15" name="그림 14" descr="&lt;strong&gt;드럼&lt;/strong&gt; 드러 머 기계 · Pixabay의 무료 이미지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899" y="1243245"/>
            <a:ext cx="2522004" cy="2202813"/>
          </a:xfrm>
          <a:prstGeom prst="rect">
            <a:avLst/>
          </a:prstGeom>
        </p:spPr>
      </p:pic>
      <p:pic>
        <p:nvPicPr>
          <p:cNvPr id="16" name="그림 15" descr="File:Steinway &amp; Sons concert grand piano, model D-274, manufactured at Steinway's ...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2" y="3289889"/>
            <a:ext cx="2287695" cy="2203763"/>
          </a:xfrm>
          <a:prstGeom prst="rect">
            <a:avLst/>
          </a:prstGeom>
        </p:spPr>
      </p:pic>
      <p:pic>
        <p:nvPicPr>
          <p:cNvPr id="17" name="그림 16" descr="&lt;strong&gt;마이크&lt;/strong&gt; 라디오 오디오 · Pixabay의 무료 이미지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8" y="5309496"/>
            <a:ext cx="1352337" cy="14597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FF7A184-3AB1-4848-B76C-C366536F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27" y="2113966"/>
            <a:ext cx="1542195" cy="11759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FF7A184-3AB1-4848-B76C-C366536F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802" y="4133573"/>
            <a:ext cx="1542195" cy="11759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F7A184-3AB1-4848-B76C-C366536F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16" y="5505496"/>
            <a:ext cx="1542195" cy="1175923"/>
          </a:xfrm>
          <a:prstGeom prst="rect">
            <a:avLst/>
          </a:prstGeom>
        </p:spPr>
      </p:pic>
      <p:cxnSp>
        <p:nvCxnSpPr>
          <p:cNvPr id="23" name="직선 화살표 연결선 22"/>
          <p:cNvCxnSpPr>
            <a:stCxn id="12" idx="2"/>
            <a:endCxn id="18" idx="3"/>
          </p:cNvCxnSpPr>
          <p:nvPr/>
        </p:nvCxnSpPr>
        <p:spPr>
          <a:xfrm flipH="1" flipV="1">
            <a:off x="3926860" y="1145305"/>
            <a:ext cx="1848676" cy="250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2"/>
            <a:endCxn id="19" idx="3"/>
          </p:cNvCxnSpPr>
          <p:nvPr/>
        </p:nvCxnSpPr>
        <p:spPr>
          <a:xfrm flipH="1" flipV="1">
            <a:off x="3371422" y="2701928"/>
            <a:ext cx="2404114" cy="95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2"/>
            <a:endCxn id="20" idx="3"/>
          </p:cNvCxnSpPr>
          <p:nvPr/>
        </p:nvCxnSpPr>
        <p:spPr>
          <a:xfrm flipH="1">
            <a:off x="3533997" y="3654860"/>
            <a:ext cx="2241539" cy="10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2"/>
            <a:endCxn id="21" idx="3"/>
          </p:cNvCxnSpPr>
          <p:nvPr/>
        </p:nvCxnSpPr>
        <p:spPr>
          <a:xfrm flipH="1">
            <a:off x="3595411" y="3654860"/>
            <a:ext cx="2180125" cy="243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5722" y="407906"/>
            <a:ext cx="1987173" cy="18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010"/>
          </a:xfrm>
        </p:spPr>
        <p:txBody>
          <a:bodyPr/>
          <a:lstStyle/>
          <a:p>
            <a:r>
              <a:rPr lang="en-US" altLang="ko-KR" dirty="0" smtClean="0"/>
              <a:t>Case1 </a:t>
            </a:r>
            <a:r>
              <a:rPr lang="ko-KR" altLang="en-US" dirty="0" smtClean="0"/>
              <a:t>실제 제작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677" y="1662473"/>
            <a:ext cx="449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1.Wemos D1 mini (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)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389" y="2235671"/>
            <a:ext cx="4133850" cy="1685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01484" y="2989552"/>
            <a:ext cx="4037820" cy="2667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094" y="3262882"/>
            <a:ext cx="2635297" cy="17946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32389" y="3921596"/>
            <a:ext cx="3978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가격</a:t>
            </a:r>
            <a:r>
              <a:rPr lang="en-US" altLang="ko-KR" sz="1400" dirty="0" smtClean="0"/>
              <a:t>. 4800</a:t>
            </a:r>
          </a:p>
          <a:p>
            <a:r>
              <a:rPr lang="ko-KR" altLang="en-US" sz="1400" dirty="0" smtClean="0"/>
              <a:t>특징</a:t>
            </a:r>
            <a:r>
              <a:rPr lang="en-US" altLang="ko-KR" sz="1400" dirty="0" smtClean="0"/>
              <a:t>. ESP8266( </a:t>
            </a:r>
            <a:r>
              <a:rPr lang="en-US" altLang="ko-KR" sz="1400" dirty="0" err="1" smtClean="0"/>
              <a:t>Wifi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연결보드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</a:t>
            </a:r>
            <a:r>
              <a:rPr lang="ko-KR" altLang="en-US" sz="1400" dirty="0" err="1" smtClean="0"/>
              <a:t>결합되어있어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wifi</a:t>
            </a:r>
            <a:r>
              <a:rPr lang="ko-KR" altLang="en-US" sz="1400" dirty="0" smtClean="0"/>
              <a:t>연결을 가능하게 해줌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58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010"/>
          </a:xfrm>
        </p:spPr>
        <p:txBody>
          <a:bodyPr/>
          <a:lstStyle/>
          <a:p>
            <a:r>
              <a:rPr lang="en-US" altLang="ko-KR" dirty="0" smtClean="0"/>
              <a:t>Case1 </a:t>
            </a:r>
            <a:r>
              <a:rPr lang="ko-KR" altLang="en-US" dirty="0" smtClean="0"/>
              <a:t>실제 제작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677" y="1662473"/>
            <a:ext cx="449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진동모터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32389" y="3921596"/>
            <a:ext cx="3978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가격</a:t>
            </a:r>
            <a:r>
              <a:rPr lang="en-US" altLang="ko-KR" sz="1400" dirty="0" smtClean="0"/>
              <a:t>. 550</a:t>
            </a:r>
          </a:p>
          <a:p>
            <a:r>
              <a:rPr lang="ko-KR" altLang="en-US" sz="1400" dirty="0" smtClean="0"/>
              <a:t>특징</a:t>
            </a:r>
            <a:r>
              <a:rPr lang="en-US" altLang="ko-KR" sz="1400" dirty="0" smtClean="0"/>
              <a:t>. 3.0v</a:t>
            </a:r>
            <a:r>
              <a:rPr lang="ko-KR" altLang="en-US" sz="1400" dirty="0" smtClean="0"/>
              <a:t>의 전력으로 </a:t>
            </a:r>
            <a:r>
              <a:rPr lang="ko-KR" altLang="en-US" sz="1400" dirty="0" err="1" smtClean="0"/>
              <a:t>진동가능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77" y="2402006"/>
            <a:ext cx="2910811" cy="19276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89" y="1760516"/>
            <a:ext cx="3162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010"/>
          </a:xfrm>
        </p:spPr>
        <p:txBody>
          <a:bodyPr/>
          <a:lstStyle/>
          <a:p>
            <a:r>
              <a:rPr lang="en-US" altLang="ko-KR" dirty="0" smtClean="0"/>
              <a:t>Case1 </a:t>
            </a:r>
            <a:r>
              <a:rPr lang="ko-KR" altLang="en-US" dirty="0" smtClean="0"/>
              <a:t>실제 제작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08" y="1911526"/>
            <a:ext cx="6172129" cy="4293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429" y="1546465"/>
            <a:ext cx="449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smtClean="0"/>
              <a:t>. </a:t>
            </a:r>
            <a:r>
              <a:rPr lang="ko-KR" altLang="en-US" dirty="0" smtClean="0"/>
              <a:t>소프트웨어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0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Case2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이용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0350"/>
              </p:ext>
            </p:extLst>
          </p:nvPr>
        </p:nvGraphicFramePr>
        <p:xfrm>
          <a:off x="1028278" y="1613678"/>
          <a:ext cx="8872676" cy="5197784"/>
        </p:xfrm>
        <a:graphic>
          <a:graphicData uri="http://schemas.openxmlformats.org/drawingml/2006/table">
            <a:tbl>
              <a:tblPr/>
              <a:tblGrid>
                <a:gridCol w="3927118">
                  <a:extLst>
                    <a:ext uri="{9D8B030D-6E8A-4147-A177-3AD203B41FA5}">
                      <a16:colId xmlns:a16="http://schemas.microsoft.com/office/drawing/2014/main" val="1539051049"/>
                    </a:ext>
                  </a:extLst>
                </a:gridCol>
                <a:gridCol w="1207195">
                  <a:extLst>
                    <a:ext uri="{9D8B030D-6E8A-4147-A177-3AD203B41FA5}">
                      <a16:colId xmlns:a16="http://schemas.microsoft.com/office/drawing/2014/main" val="1035426529"/>
                    </a:ext>
                  </a:extLst>
                </a:gridCol>
                <a:gridCol w="3738363">
                  <a:extLst>
                    <a:ext uri="{9D8B030D-6E8A-4147-A177-3AD203B41FA5}">
                      <a16:colId xmlns:a16="http://schemas.microsoft.com/office/drawing/2014/main" val="2245140596"/>
                    </a:ext>
                  </a:extLst>
                </a:gridCol>
              </a:tblGrid>
              <a:tr h="3986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금액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특징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754318"/>
                  </a:ext>
                </a:extLst>
              </a:tr>
              <a:tr h="20282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Arduino Micro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호환보드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SZH-EK068]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14,900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USB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장치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에뮬레이팅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가능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고속으로 동작하는 통신 모듈을 함께 사용할 때 적합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컴퓨터에 연결하면 주변 입력 장치로 인식함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키보드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마우스처럼 인식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키보드 애용으로 추가적인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키패드를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만들거나 특정 매크로를 실행하는 디바이스에 활용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특수 기능을 담당하는 핀이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UNO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와 달라 충분한 매뉴얼 습득 후 사용해야함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937722"/>
                  </a:ext>
                </a:extLst>
              </a:tr>
              <a:tr h="629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Lily Pad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33,000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의류 안에 장착할 수 있게 디자인됨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090561"/>
                  </a:ext>
                </a:extLst>
              </a:tr>
              <a:tr h="828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FIO(Funnel IO)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4~5,000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무선 통신에 특화된 보드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배터리 충전 모듈이 내장됨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프로그래밍 언어를 사용하면 무선 제어가 가능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019679"/>
                  </a:ext>
                </a:extLst>
              </a:tr>
              <a:tr h="4666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이더넷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8,000~53,000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이더넷에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연결 가능한 칩셋이 설치됨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인터넷에서 쉽게 데이터를 받아 올 수 있음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9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0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20566"/>
              </p:ext>
            </p:extLst>
          </p:nvPr>
        </p:nvGraphicFramePr>
        <p:xfrm>
          <a:off x="1028278" y="1613678"/>
          <a:ext cx="8872676" cy="3988185"/>
        </p:xfrm>
        <a:graphic>
          <a:graphicData uri="http://schemas.openxmlformats.org/drawingml/2006/table">
            <a:tbl>
              <a:tblPr/>
              <a:tblGrid>
                <a:gridCol w="1512728">
                  <a:extLst>
                    <a:ext uri="{9D8B030D-6E8A-4147-A177-3AD203B41FA5}">
                      <a16:colId xmlns:a16="http://schemas.microsoft.com/office/drawing/2014/main" val="1539051049"/>
                    </a:ext>
                  </a:extLst>
                </a:gridCol>
                <a:gridCol w="1207195">
                  <a:extLst>
                    <a:ext uri="{9D8B030D-6E8A-4147-A177-3AD203B41FA5}">
                      <a16:colId xmlns:a16="http://schemas.microsoft.com/office/drawing/2014/main" val="2008245405"/>
                    </a:ext>
                  </a:extLst>
                </a:gridCol>
                <a:gridCol w="1207195">
                  <a:extLst>
                    <a:ext uri="{9D8B030D-6E8A-4147-A177-3AD203B41FA5}">
                      <a16:colId xmlns:a16="http://schemas.microsoft.com/office/drawing/2014/main" val="868414699"/>
                    </a:ext>
                  </a:extLst>
                </a:gridCol>
                <a:gridCol w="1207195">
                  <a:extLst>
                    <a:ext uri="{9D8B030D-6E8A-4147-A177-3AD203B41FA5}">
                      <a16:colId xmlns:a16="http://schemas.microsoft.com/office/drawing/2014/main" val="1035426529"/>
                    </a:ext>
                  </a:extLst>
                </a:gridCol>
                <a:gridCol w="3738363">
                  <a:extLst>
                    <a:ext uri="{9D8B030D-6E8A-4147-A177-3AD203B41FA5}">
                      <a16:colId xmlns:a16="http://schemas.microsoft.com/office/drawing/2014/main" val="2245140596"/>
                    </a:ext>
                  </a:extLst>
                </a:gridCol>
              </a:tblGrid>
              <a:tr h="3986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금액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특징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754318"/>
                  </a:ext>
                </a:extLst>
              </a:tr>
              <a:tr h="2028202">
                <a:tc gridSpan="3">
                  <a:txBody>
                    <a:bodyPr/>
                    <a:lstStyle/>
                    <a:p>
                      <a:pPr fontAlgn="base" latinLnBrk="1"/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 R3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5,000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안드로이드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표준보드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표준보드라서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 라이브러리가 많음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 라이브러리는 다른 보드에서 호환되지 않을 수 있다는 점 참고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 Leonardo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보드는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비해 핀의 개수와 기능적에서 좋지만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 라이브러리가 동작하지 않을 수도 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USB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전원을 사용 가능하며 외부 입력 전원도 지원</a:t>
                      </a:r>
                    </a:p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- 14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디지털 입출력 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PWM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출력으로 사용할 수 있음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937722"/>
                  </a:ext>
                </a:extLst>
              </a:tr>
              <a:tr h="629011">
                <a:tc gridSpan="3"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10,000~20,000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약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 크기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핀의 개수가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많은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빠른 속도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많은 저장용량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훨씬 많은 기기와 통신 할 수 있음</a:t>
                      </a:r>
                    </a:p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보드로 처리하기 힘든 멀티미디어 작업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복잡한 제어가 필요한 작업에 사용됨</a:t>
                      </a:r>
                    </a:p>
                    <a:p>
                      <a:pPr fontAlgn="base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단점은 핀 배치나 특수한 기능을 가진 핀들이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보드와 다르게 설정되어 배우는데 어려움이 좀 더 큼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094" marR="53094" marT="14679" marB="146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090561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966376" y="511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Case2 </a:t>
            </a:r>
            <a:r>
              <a:rPr lang="ko-KR" altLang="en-US" smtClean="0"/>
              <a:t>아두이노 이용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4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346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맑은 고딕</vt:lpstr>
      <vt:lpstr>함초롬바탕</vt:lpstr>
      <vt:lpstr>Arial</vt:lpstr>
      <vt:lpstr>Office 테마</vt:lpstr>
      <vt:lpstr>캡스톤 디자인(1)</vt:lpstr>
      <vt:lpstr> ● Music Helper</vt:lpstr>
      <vt:lpstr>PowerPoint 프레젠테이션</vt:lpstr>
      <vt:lpstr>Case1 실제 제작 </vt:lpstr>
      <vt:lpstr>Case1 실제 제작 </vt:lpstr>
      <vt:lpstr>Case1 실제 제작 </vt:lpstr>
      <vt:lpstr>Case2 아두이노 이용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디자인(1)</dc:title>
  <dc:creator>이건주</dc:creator>
  <cp:lastModifiedBy>Windows 사용자</cp:lastModifiedBy>
  <cp:revision>18</cp:revision>
  <dcterms:created xsi:type="dcterms:W3CDTF">2019-09-17T16:36:53Z</dcterms:created>
  <dcterms:modified xsi:type="dcterms:W3CDTF">2019-09-24T23:56:52Z</dcterms:modified>
</cp:coreProperties>
</file>