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321FA-C366-4BA5-9EFD-463FA95FE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E9A516-BF7E-4826-951F-E4DC274F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B87E3-3766-4066-9AF8-4405C39F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940FB-F926-4957-A7F3-12E2CE0C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2349A-E0A0-4BD4-8345-7D07D43F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3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EA82F-47E2-4693-9C65-80735857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15EB43-FBF8-44B7-8005-19B806B70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20F2-BF52-4CB2-8ECD-AEA6803D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42114-B047-4B33-9DC3-5291E127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F11F0-D74C-4E8C-A681-B1A98786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D71C2F-CBA9-4B06-806D-E65F3B67E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94380-ABF6-4F77-9A0D-773C6D518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BD672-6B43-45C8-8859-BEB98EFF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AC340-B36C-4D71-8D4D-82E96452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296E2-5788-491C-A8DC-C26A0DC9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4E460-0DCC-413A-A597-888B4CD0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8A310-433B-4427-8CA7-5773631C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9FF09-1015-45A7-9C07-7780C244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C8DA5-EE0C-47D4-97EF-CA804B4C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8D497-CD0A-4B86-B92A-F0334C70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7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655E9-0507-46BA-BE75-5E2F3477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8B274-D9A7-467F-8C4F-DBB0C68B1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C01F2-0896-4844-BCE4-3527BF41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B5674-6E0A-416E-8D10-7D685738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BF437-FA87-4A1D-AB24-DE806F7F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7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4C7AA-1362-4211-8F8B-90D0E0FE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98DD2-50B5-465E-A320-E68DACBDD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D874CF-DFEE-4510-89AA-554AE5E83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27D987-FBE5-4B04-9DCF-9CA9A275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5FB85-71CC-4717-9F39-2BD4AA25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F2978-4CE1-450D-A2D4-8F225530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7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5AABA-10FA-42FA-9FB3-C027BB55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6946B-120B-4FD6-85C1-AB45C32B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ECAC9-80BF-48CB-B770-B78444102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3A5850-15F0-4246-9C79-B0463547A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1DF902-8F19-4DE8-A594-CD29FEE79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938931-AFF1-4117-BE32-950D2CDE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2036BA-CFF3-4301-A094-89421011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FA9611-1DB1-4C3D-A564-AB2AAA55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1255-DAE8-4701-A1D2-139B3022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59CF7-A545-4405-B026-83958AB8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12BD12-F03F-42E2-80D5-6C6EC86D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6C957D-8C69-4D7B-9742-096F6DAB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F94617-0255-44B7-B4D5-1FB36FC0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809CDD-A3CB-402D-9335-1AE83F50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B367F-E15D-4C61-94C3-2A1B9ED3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1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ACBCA-CA51-452B-9D0C-69616CD8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7DC30-5895-4912-AF5F-1D24513B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22526F-BCAD-40F6-A46E-651E1AEC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FCBAB-2203-43B7-9483-ECD81231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8C1C7-2AC3-4FCE-9DE5-420DD003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C09C5-DEF7-4F98-B2DC-1F06E479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7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B276C-C2BF-4A74-BB84-BA45228B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03004B-384D-45D6-B456-FAAF2E1A3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96134-929D-4636-81DA-6A4E93A38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9A07E-6668-4BCA-9A26-D06A3E71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F83F5-C384-42E8-AB26-44A2F24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C809A-F183-488C-8328-656892BD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10094D-DD31-410E-9443-3E186BB6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D22B7-CC8B-4D06-B5CF-79D965375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8C142-A40B-49A4-9074-9D40E80D3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BF2F3-7673-484A-8BFC-085FC0A38B1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2A3B0-1D13-47B5-BD69-44786194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41D0C-F2A5-4750-8490-92A38DBC2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8310-6365-406E-8C05-9215A15EE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60A89-0A5E-4F27-9957-945A1E9DA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기능 및 하드웨어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6835E-D579-46AF-B5A1-CFB186C02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이건주</a:t>
            </a:r>
            <a:endParaRPr lang="en-US" altLang="ko-KR" dirty="0"/>
          </a:p>
          <a:p>
            <a:r>
              <a:rPr lang="ko-KR" altLang="en-US" dirty="0"/>
              <a:t>이동근</a:t>
            </a:r>
            <a:endParaRPr lang="en-US" altLang="ko-KR" dirty="0"/>
          </a:p>
          <a:p>
            <a:r>
              <a:rPr lang="ko-KR" altLang="en-US" dirty="0" err="1"/>
              <a:t>송훈기</a:t>
            </a:r>
            <a:endParaRPr lang="en-US" altLang="ko-KR" dirty="0"/>
          </a:p>
          <a:p>
            <a:r>
              <a:rPr lang="ko-KR" altLang="en-US" dirty="0"/>
              <a:t>김태정</a:t>
            </a:r>
          </a:p>
        </p:txBody>
      </p:sp>
    </p:spTree>
    <p:extLst>
      <p:ext uri="{BB962C8B-B14F-4D97-AF65-F5344CB8AC3E}">
        <p14:creationId xmlns:p14="http://schemas.microsoft.com/office/powerpoint/2010/main" val="144271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2D2905C-DD95-404A-BC2D-4A5EA91F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A5C18A6-CAB8-4626-A39B-B6096BF3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25720"/>
              </p:ext>
            </p:extLst>
          </p:nvPr>
        </p:nvGraphicFramePr>
        <p:xfrm>
          <a:off x="740357" y="643466"/>
          <a:ext cx="10711287" cy="5809728"/>
        </p:xfrm>
        <a:graphic>
          <a:graphicData uri="http://schemas.openxmlformats.org/drawingml/2006/table">
            <a:tbl>
              <a:tblPr/>
              <a:tblGrid>
                <a:gridCol w="2545550">
                  <a:extLst>
                    <a:ext uri="{9D8B030D-6E8A-4147-A177-3AD203B41FA5}">
                      <a16:colId xmlns:a16="http://schemas.microsoft.com/office/drawing/2014/main" val="3487196720"/>
                    </a:ext>
                  </a:extLst>
                </a:gridCol>
                <a:gridCol w="8165737">
                  <a:extLst>
                    <a:ext uri="{9D8B030D-6E8A-4147-A177-3AD203B41FA5}">
                      <a16:colId xmlns:a16="http://schemas.microsoft.com/office/drawing/2014/main" val="3051398182"/>
                    </a:ext>
                  </a:extLst>
                </a:gridCol>
              </a:tblGrid>
              <a:tr h="526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유스케이스명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888" marR="0" indent="-246888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check point(1)</a:t>
                      </a:r>
                      <a:endParaRPr lang="en-US" altLang="ko-KR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391418"/>
                  </a:ext>
                </a:extLst>
              </a:tr>
              <a:tr h="526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개요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888" marR="0" indent="-246888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센서 값을 통한 </a:t>
                      </a:r>
                      <a:r>
                        <a:rPr 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check point </a:t>
                      </a: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설정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07736"/>
                  </a:ext>
                </a:extLst>
              </a:tr>
              <a:tr h="526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관련 엑터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888" marR="0" indent="-246888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기기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297262"/>
                  </a:ext>
                </a:extLst>
              </a:tr>
              <a:tr h="526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선행 조건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888" marR="0" indent="-246888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기준치 설정</a:t>
                      </a:r>
                      <a:r>
                        <a:rPr lang="en-US" altLang="ko-KR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x</a:t>
                      </a: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초 설정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035225"/>
                  </a:ext>
                </a:extLst>
              </a:tr>
              <a:tr h="14315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이벤트 흐름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기본흐름 </a:t>
                      </a:r>
                      <a:r>
                        <a:rPr lang="en-US" altLang="ko-KR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x</a:t>
                      </a: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초 마다 센서 값을 측정한다</a:t>
                      </a:r>
                      <a:r>
                        <a:rPr lang="en-US" altLang="ko-KR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센서 값이 기준치 이상이면 </a:t>
                      </a:r>
                      <a:r>
                        <a:rPr 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check point </a:t>
                      </a: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시간 저장</a:t>
                      </a:r>
                      <a:r>
                        <a:rPr lang="en-US" altLang="ko-KR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557353"/>
                  </a:ext>
                </a:extLst>
              </a:tr>
              <a:tr h="526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후행 조건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10910"/>
                  </a:ext>
                </a:extLst>
              </a:tr>
              <a:tr h="526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대안흐름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2-1. </a:t>
                      </a: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센서 값이 기준치 미만이면 기본흐름 </a:t>
                      </a:r>
                      <a:r>
                        <a:rPr lang="en-US" altLang="ko-KR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로 이동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0758"/>
                  </a:ext>
                </a:extLst>
              </a:tr>
              <a:tr h="9791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비기능적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요구사항</a:t>
                      </a: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167" marR="120167" marT="33223" marB="332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21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12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2947D9C-DE42-4FE6-9666-278BE0882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785ED2A-3493-4239-9C9A-B1A8C52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564054"/>
              </p:ext>
            </p:extLst>
          </p:nvPr>
        </p:nvGraphicFramePr>
        <p:xfrm>
          <a:off x="659091" y="643466"/>
          <a:ext cx="10873819" cy="5571069"/>
        </p:xfrm>
        <a:graphic>
          <a:graphicData uri="http://schemas.openxmlformats.org/drawingml/2006/table">
            <a:tbl>
              <a:tblPr/>
              <a:tblGrid>
                <a:gridCol w="1849812">
                  <a:extLst>
                    <a:ext uri="{9D8B030D-6E8A-4147-A177-3AD203B41FA5}">
                      <a16:colId xmlns:a16="http://schemas.microsoft.com/office/drawing/2014/main" val="2022076889"/>
                    </a:ext>
                  </a:extLst>
                </a:gridCol>
                <a:gridCol w="9024007">
                  <a:extLst>
                    <a:ext uri="{9D8B030D-6E8A-4147-A177-3AD203B41FA5}">
                      <a16:colId xmlns:a16="http://schemas.microsoft.com/office/drawing/2014/main" val="3773835100"/>
                    </a:ext>
                  </a:extLst>
                </a:gridCol>
              </a:tblGrid>
              <a:tr h="523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유스케이스명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음성 분석</a:t>
                      </a: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en-US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STT)</a:t>
                      </a:r>
                      <a:endParaRPr 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196852"/>
                  </a:ext>
                </a:extLst>
              </a:tr>
              <a:tr h="523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개요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녹음파일을 텍스트파일로 변환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765883"/>
                  </a:ext>
                </a:extLst>
              </a:tr>
              <a:tr h="523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관련 엑터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휴대폰</a:t>
                      </a: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서버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156250"/>
                  </a:ext>
                </a:extLst>
              </a:tr>
              <a:tr h="523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선행 조건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인터넷 연결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217150"/>
                  </a:ext>
                </a:extLst>
              </a:tr>
              <a:tr h="14471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이벤트 흐름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기본흐름</a:t>
                      </a: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1. </a:t>
                      </a: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휴대폰에서 서버로 녹음 파일을 보내준다</a:t>
                      </a: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2. zeros</a:t>
                      </a: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를 사용해 텍스트 파일로 변환한다</a:t>
                      </a: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340436"/>
                  </a:ext>
                </a:extLst>
              </a:tr>
              <a:tr h="523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후행 조건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38885"/>
                  </a:ext>
                </a:extLst>
              </a:tr>
              <a:tr h="523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대안흐름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1-1. </a:t>
                      </a: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인터넷 연결이 안 되어 있을 경우 인터넷 연결이 필요함을 화면에 표시한다</a:t>
                      </a: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325112"/>
                  </a:ext>
                </a:extLst>
              </a:tr>
              <a:tr h="9851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비기능적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요구사항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7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76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A89BB25-1776-4718-9CB9-43C279F54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98FCB77-8660-4ABF-AC9E-56FD6E04A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408801"/>
              </p:ext>
            </p:extLst>
          </p:nvPr>
        </p:nvGraphicFramePr>
        <p:xfrm>
          <a:off x="1489796" y="643466"/>
          <a:ext cx="9212409" cy="5753162"/>
        </p:xfrm>
        <a:graphic>
          <a:graphicData uri="http://schemas.openxmlformats.org/drawingml/2006/table">
            <a:tbl>
              <a:tblPr/>
              <a:tblGrid>
                <a:gridCol w="2179869">
                  <a:extLst>
                    <a:ext uri="{9D8B030D-6E8A-4147-A177-3AD203B41FA5}">
                      <a16:colId xmlns:a16="http://schemas.microsoft.com/office/drawing/2014/main" val="2042433845"/>
                    </a:ext>
                  </a:extLst>
                </a:gridCol>
                <a:gridCol w="7032540">
                  <a:extLst>
                    <a:ext uri="{9D8B030D-6E8A-4147-A177-3AD203B41FA5}">
                      <a16:colId xmlns:a16="http://schemas.microsoft.com/office/drawing/2014/main" val="939665893"/>
                    </a:ext>
                  </a:extLst>
                </a:gridCol>
              </a:tblGrid>
              <a:tr h="3975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유스케이스명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888" marR="0" indent="-246888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check point(2)</a:t>
                      </a:r>
                      <a:endParaRPr lang="en-US" altLang="ko-KR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874689"/>
                  </a:ext>
                </a:extLst>
              </a:tr>
              <a:tr h="3975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개요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888" marR="0" indent="-246888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STT</a:t>
                      </a: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를 통한 </a:t>
                      </a:r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check point </a:t>
                      </a: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설정 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70273"/>
                  </a:ext>
                </a:extLst>
              </a:tr>
              <a:tr h="3975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관련 엑터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888" marR="0" indent="-246888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서버</a:t>
                      </a: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휴대폰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941465"/>
                  </a:ext>
                </a:extLst>
              </a:tr>
              <a:tr h="739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선행 조건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888" marR="0" indent="-246888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키워드 설정</a:t>
                      </a: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46888" marR="0" indent="-246888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분석하기 버튼 누르기</a:t>
                      </a: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228647"/>
                  </a:ext>
                </a:extLst>
              </a:tr>
              <a:tr h="17635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이벤트 흐름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기본흐름 </a:t>
                      </a: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서버에 있는 텍스트 파일에서 키워드를 찾는다</a:t>
                      </a: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</a:t>
                      </a: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단어 유사성이 </a:t>
                      </a:r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x%</a:t>
                      </a: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이상이면 키워드 인식으로 판단한다</a:t>
                      </a: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</a:t>
                      </a: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찾은 </a:t>
                      </a:r>
                      <a:r>
                        <a:rPr 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check point </a:t>
                      </a: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정보를 휴대폰으로 전송한다</a:t>
                      </a: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 </a:t>
                      </a: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분석완료 화면 표시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89647"/>
                  </a:ext>
                </a:extLst>
              </a:tr>
              <a:tr h="3975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후행 조건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083053"/>
                  </a:ext>
                </a:extLst>
              </a:tr>
              <a:tr h="739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대안흐름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3-1. </a:t>
                      </a: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전송이 실패하면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녹음파일 전송부터 다시 시작한다</a:t>
                      </a:r>
                      <a:r>
                        <a:rPr lang="en-US" altLang="ko-KR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06576"/>
                  </a:ext>
                </a:extLst>
              </a:tr>
              <a:tr h="739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비기능적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함초롬바탕"/>
                        </a:rPr>
                        <a:t>요구사항</a:t>
                      </a: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705" marR="90705" marT="25077" marB="250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88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8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3489755-67E5-436B-8B64-1D9CCC07F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5A3F577-79BD-4DD8-8D52-ACD237C77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91187"/>
              </p:ext>
            </p:extLst>
          </p:nvPr>
        </p:nvGraphicFramePr>
        <p:xfrm>
          <a:off x="1971476" y="643466"/>
          <a:ext cx="8249049" cy="5571073"/>
        </p:xfrm>
        <a:graphic>
          <a:graphicData uri="http://schemas.openxmlformats.org/drawingml/2006/table">
            <a:tbl>
              <a:tblPr/>
              <a:tblGrid>
                <a:gridCol w="1799423">
                  <a:extLst>
                    <a:ext uri="{9D8B030D-6E8A-4147-A177-3AD203B41FA5}">
                      <a16:colId xmlns:a16="http://schemas.microsoft.com/office/drawing/2014/main" val="3908146998"/>
                    </a:ext>
                  </a:extLst>
                </a:gridCol>
                <a:gridCol w="6449626">
                  <a:extLst>
                    <a:ext uri="{9D8B030D-6E8A-4147-A177-3AD203B41FA5}">
                      <a16:colId xmlns:a16="http://schemas.microsoft.com/office/drawing/2014/main" val="2852242854"/>
                    </a:ext>
                  </a:extLst>
                </a:gridCol>
              </a:tblGrid>
              <a:tr h="3144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유스케이스명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블루투스 전송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04935"/>
                  </a:ext>
                </a:extLst>
              </a:tr>
              <a:tr h="3144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개요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기기에서 휴대폰으로 녹음파일 및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check point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정보 전송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762483"/>
                  </a:ext>
                </a:extLst>
              </a:tr>
              <a:tr h="3144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관련 엑터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휴대폰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373985"/>
                  </a:ext>
                </a:extLst>
              </a:tr>
              <a:tr h="3144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선행 조건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전송완료 여부를 저장할 수 있는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DB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53213"/>
                  </a:ext>
                </a:extLst>
              </a:tr>
              <a:tr h="19809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이벤트 흐름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기본흐름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휴대폰과 기기를 블루투스 연결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휴대폰에서 동기화 요청 패킷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휴대폰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-&gt;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3. DB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에서 전송되지 않은 파일 중 오래된 것부터 하나씩 전송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파일 하나 전송완료할 때마다 완료패킷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휴대폰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-&gt;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완료패킷을 수신하면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DB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업데이트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동기화 완료 표시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휴대폰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45573"/>
                  </a:ext>
                </a:extLst>
              </a:tr>
              <a:tr h="3144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후행 조건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809506"/>
                  </a:ext>
                </a:extLst>
              </a:tr>
              <a:tr h="14254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대안흐름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3-1.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전송 도중 블루투스 연결이 종료됐을 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연결이 비정상적으로 종료됨을 화면에 표시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전송이 완료되지 않은 파일이라고 목록에 표시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5-1.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전송할 파일이 더 있으면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기본흐름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번으로 이동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93069"/>
                  </a:ext>
                </a:extLst>
              </a:tr>
              <a:tr h="5922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비기능적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요구사항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643" marR="57643" marT="15937" marB="15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71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20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FD9B9D7-C0B9-42DF-81C2-30FFF97BC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5D46559-2538-4B04-8C7A-860B0B2F2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537609"/>
              </p:ext>
            </p:extLst>
          </p:nvPr>
        </p:nvGraphicFramePr>
        <p:xfrm>
          <a:off x="926163" y="643466"/>
          <a:ext cx="10339674" cy="5571071"/>
        </p:xfrm>
        <a:graphic>
          <a:graphicData uri="http://schemas.openxmlformats.org/drawingml/2006/table">
            <a:tbl>
              <a:tblPr/>
              <a:tblGrid>
                <a:gridCol w="2381263">
                  <a:extLst>
                    <a:ext uri="{9D8B030D-6E8A-4147-A177-3AD203B41FA5}">
                      <a16:colId xmlns:a16="http://schemas.microsoft.com/office/drawing/2014/main" val="484540122"/>
                    </a:ext>
                  </a:extLst>
                </a:gridCol>
                <a:gridCol w="7958411">
                  <a:extLst>
                    <a:ext uri="{9D8B030D-6E8A-4147-A177-3AD203B41FA5}">
                      <a16:colId xmlns:a16="http://schemas.microsoft.com/office/drawing/2014/main" val="2132118179"/>
                    </a:ext>
                  </a:extLst>
                </a:gridCol>
              </a:tblGrid>
              <a:tr h="483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유스케이스명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북마크 선택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51576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개요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녹음파일 재생중 북마크로 이동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40195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관련 엑터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사용자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부모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휴대폰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93680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선행 조건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녹음파일 재생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056953"/>
                  </a:ext>
                </a:extLst>
              </a:tr>
              <a:tr h="17630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이벤트 흐름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1.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재생버튼을 눌러서 파일을 재생한다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스크롤을 올려서 북마크 리스트를 열람한다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원하는 북마크를 터치한다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4.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재생바가 해당 위치로 이동해서 그 부분부터 재생된다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519632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후행 조건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2591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대안흐름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92329"/>
                  </a:ext>
                </a:extLst>
              </a:tr>
              <a:tr h="9097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비기능적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요구사항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545" marR="88545" marT="24480" marB="244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9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2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3AB1655-81EF-4A79-A19D-82D1E131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0705D90-5431-4CD5-B494-C52FBFA2C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62295"/>
              </p:ext>
            </p:extLst>
          </p:nvPr>
        </p:nvGraphicFramePr>
        <p:xfrm>
          <a:off x="1575042" y="643466"/>
          <a:ext cx="9041917" cy="5571068"/>
        </p:xfrm>
        <a:graphic>
          <a:graphicData uri="http://schemas.openxmlformats.org/drawingml/2006/table">
            <a:tbl>
              <a:tblPr/>
              <a:tblGrid>
                <a:gridCol w="1849812">
                  <a:extLst>
                    <a:ext uri="{9D8B030D-6E8A-4147-A177-3AD203B41FA5}">
                      <a16:colId xmlns:a16="http://schemas.microsoft.com/office/drawing/2014/main" val="2423642922"/>
                    </a:ext>
                  </a:extLst>
                </a:gridCol>
                <a:gridCol w="7192105">
                  <a:extLst>
                    <a:ext uri="{9D8B030D-6E8A-4147-A177-3AD203B41FA5}">
                      <a16:colId xmlns:a16="http://schemas.microsoft.com/office/drawing/2014/main" val="3628859077"/>
                    </a:ext>
                  </a:extLst>
                </a:gridCol>
              </a:tblGrid>
              <a:tr h="523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유스케이스명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삭제</a:t>
                      </a: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(1)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478535"/>
                  </a:ext>
                </a:extLst>
              </a:tr>
              <a:tr h="523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개요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기기에서 녹음 파일 삭제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59427"/>
                  </a:ext>
                </a:extLst>
              </a:tr>
              <a:tr h="523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관련 엑터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기기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76930"/>
                  </a:ext>
                </a:extLst>
              </a:tr>
              <a:tr h="523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선행 조건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6380" marR="0" indent="-246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메모리 문제로 인해 더 이상 녹음을 진행할 수 없다</a:t>
                      </a: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222290"/>
                  </a:ext>
                </a:extLst>
              </a:tr>
              <a:tr h="9851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이벤트 흐름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기본흐름 </a:t>
                      </a: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1. </a:t>
                      </a: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동기화 된 녹음 파일이면서 오래된 순서대로 삭제한다</a:t>
                      </a: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398797"/>
                  </a:ext>
                </a:extLst>
              </a:tr>
              <a:tr h="523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후행 조건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444832"/>
                  </a:ext>
                </a:extLst>
              </a:tr>
              <a:tr h="9851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대안흐름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1-1. </a:t>
                      </a: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모든 녹음 파일이 동기화 되지 않았으면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1. LED</a:t>
                      </a: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를 빨간 불로 더 이상 기능을 수행할 수 없음을 알려준다</a:t>
                      </a:r>
                      <a:r>
                        <a:rPr lang="en-US" altLang="ko-KR" sz="19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566115"/>
                  </a:ext>
                </a:extLst>
              </a:tr>
              <a:tr h="9851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비기능적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요구사항</a:t>
                      </a: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888" marR="95888" marT="26511" marB="265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6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24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BA34-817C-4A36-AD29-4D8316D6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53C87-B305-4F64-9AAB-5D085563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베터리 절약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기기에서 실시간 음성 분석을 하지 않는다 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실시간 </a:t>
            </a:r>
            <a:r>
              <a:rPr lang="en-US" altLang="ko-KR" dirty="0" err="1"/>
              <a:t>stt</a:t>
            </a:r>
            <a:r>
              <a:rPr lang="en-US" altLang="ko-KR" dirty="0"/>
              <a:t> </a:t>
            </a:r>
            <a:r>
              <a:rPr lang="ko-KR" altLang="en-US" dirty="0"/>
              <a:t>로 키워드 인식 </a:t>
            </a:r>
            <a:r>
              <a:rPr lang="en-US" altLang="ko-KR" dirty="0"/>
              <a:t>-&gt; </a:t>
            </a:r>
            <a:r>
              <a:rPr lang="ko-KR" altLang="en-US" dirty="0"/>
              <a:t>센서 값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Stt</a:t>
            </a:r>
            <a:r>
              <a:rPr lang="ko-KR" altLang="en-US" dirty="0"/>
              <a:t>는 휴대폰 </a:t>
            </a:r>
            <a:r>
              <a:rPr lang="ko-KR" altLang="en-US" dirty="0" err="1"/>
              <a:t>어플에서</a:t>
            </a:r>
            <a:r>
              <a:rPr lang="ko-KR" altLang="en-US" dirty="0"/>
              <a:t>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67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EBBC-E42D-4D30-92CC-D9D10A30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D9606-FD12-4E3B-A526-474164AD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값이 일정 값 이상으로 증가하면 </a:t>
            </a:r>
            <a:r>
              <a:rPr lang="en-US" altLang="ko-KR" dirty="0"/>
              <a:t>check point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 센서 </a:t>
            </a:r>
            <a:r>
              <a:rPr lang="en-US" altLang="ko-KR" dirty="0"/>
              <a:t>– </a:t>
            </a:r>
            <a:r>
              <a:rPr lang="ko-KR" altLang="en-US" dirty="0"/>
              <a:t>데시벨</a:t>
            </a:r>
            <a:r>
              <a:rPr lang="en-US" altLang="ko-KR" dirty="0"/>
              <a:t>, </a:t>
            </a:r>
            <a:r>
              <a:rPr lang="ko-KR" altLang="en-US" dirty="0"/>
              <a:t>심박수</a:t>
            </a:r>
            <a:r>
              <a:rPr lang="en-US" altLang="ko-KR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r>
              <a:rPr lang="ko-KR" altLang="en-US" dirty="0"/>
              <a:t>녹음 파일을 블루투스로 휴대폰으로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stt</a:t>
            </a:r>
            <a:r>
              <a:rPr lang="ko-KR" altLang="en-US" dirty="0"/>
              <a:t>는 휴대폰 </a:t>
            </a:r>
            <a:r>
              <a:rPr lang="ko-KR" altLang="en-US" dirty="0" err="1"/>
              <a:t>어플에서</a:t>
            </a:r>
            <a:r>
              <a:rPr lang="ko-KR" altLang="en-US" dirty="0"/>
              <a:t>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3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EA74F-809F-4546-A9C0-C6D33880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센서와 </a:t>
            </a:r>
            <a:r>
              <a:rPr lang="en-US" altLang="ko-KR" dirty="0" err="1"/>
              <a:t>stt</a:t>
            </a:r>
            <a:r>
              <a:rPr lang="ko-KR" altLang="en-US" dirty="0"/>
              <a:t> 사용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469DD-081C-4E2D-B241-57EEA60B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녹음 파일의 중요도를 계산하기 위함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사용자는 중요도를 보고 우선순위를 둘 수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중요도 </a:t>
            </a:r>
            <a:r>
              <a:rPr lang="en-US" altLang="ko-KR" dirty="0"/>
              <a:t>= </a:t>
            </a:r>
            <a:r>
              <a:rPr lang="ko-KR" altLang="en-US" dirty="0"/>
              <a:t>각 </a:t>
            </a:r>
            <a:r>
              <a:rPr lang="en-US" altLang="ko-KR" dirty="0"/>
              <a:t>check point</a:t>
            </a:r>
            <a:r>
              <a:rPr lang="ko-KR" altLang="en-US" dirty="0"/>
              <a:t>의 중요도 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39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6ECF0F-43EE-4802-A050-B346FA8E6A01}"/>
              </a:ext>
            </a:extLst>
          </p:cNvPr>
          <p:cNvSpPr/>
          <p:nvPr/>
        </p:nvSpPr>
        <p:spPr>
          <a:xfrm>
            <a:off x="1608667" y="4013054"/>
            <a:ext cx="4487333" cy="77907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6179B15-7737-49A6-86F4-45A8BC3D5BB6}"/>
              </a:ext>
            </a:extLst>
          </p:cNvPr>
          <p:cNvCxnSpPr/>
          <p:nvPr/>
        </p:nvCxnSpPr>
        <p:spPr>
          <a:xfrm>
            <a:off x="626533" y="4792133"/>
            <a:ext cx="1080346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5A0322DE-2F92-40B7-8A4C-5FF70F2B9B08}"/>
              </a:ext>
            </a:extLst>
          </p:cNvPr>
          <p:cNvSpPr/>
          <p:nvPr/>
        </p:nvSpPr>
        <p:spPr>
          <a:xfrm>
            <a:off x="2810934" y="4656666"/>
            <a:ext cx="220133" cy="2878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F623A7-F979-493B-94F0-6B6F4F38EA99}"/>
              </a:ext>
            </a:extLst>
          </p:cNvPr>
          <p:cNvSpPr/>
          <p:nvPr/>
        </p:nvSpPr>
        <p:spPr>
          <a:xfrm>
            <a:off x="4080934" y="4656666"/>
            <a:ext cx="220133" cy="2878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1625E5-5142-4F75-9C7A-582745A3149A}"/>
              </a:ext>
            </a:extLst>
          </p:cNvPr>
          <p:cNvSpPr/>
          <p:nvPr/>
        </p:nvSpPr>
        <p:spPr>
          <a:xfrm>
            <a:off x="4690534" y="4648203"/>
            <a:ext cx="220133" cy="2878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EE9913A-594E-437B-84EC-668EF72D0BFF}"/>
              </a:ext>
            </a:extLst>
          </p:cNvPr>
          <p:cNvSpPr/>
          <p:nvPr/>
        </p:nvSpPr>
        <p:spPr>
          <a:xfrm>
            <a:off x="2929467" y="4910667"/>
            <a:ext cx="1862666" cy="812937"/>
          </a:xfrm>
          <a:custGeom>
            <a:avLst/>
            <a:gdLst>
              <a:gd name="connsiteX0" fmla="*/ 0 w 1862666"/>
              <a:gd name="connsiteY0" fmla="*/ 50800 h 812937"/>
              <a:gd name="connsiteX1" fmla="*/ 914400 w 1862666"/>
              <a:gd name="connsiteY1" fmla="*/ 812800 h 812937"/>
              <a:gd name="connsiteX2" fmla="*/ 1862666 w 1862666"/>
              <a:gd name="connsiteY2" fmla="*/ 0 h 8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666" h="812937">
                <a:moveTo>
                  <a:pt x="0" y="50800"/>
                </a:moveTo>
                <a:cubicBezTo>
                  <a:pt x="301978" y="436033"/>
                  <a:pt x="603956" y="821267"/>
                  <a:pt x="914400" y="812800"/>
                </a:cubicBezTo>
                <a:cubicBezTo>
                  <a:pt x="1224844" y="804333"/>
                  <a:pt x="1543755" y="402166"/>
                  <a:pt x="186266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FEF888-0E12-4418-BDF6-3A4E59D73ADE}"/>
              </a:ext>
            </a:extLst>
          </p:cNvPr>
          <p:cNvSpPr txBox="1"/>
          <p:nvPr/>
        </p:nvSpPr>
        <p:spPr>
          <a:xfrm>
            <a:off x="3471333" y="5875867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F5EC2-1F51-4E64-ACE5-23C420ED7BFD}"/>
              </a:ext>
            </a:extLst>
          </p:cNvPr>
          <p:cNvSpPr txBox="1"/>
          <p:nvPr/>
        </p:nvSpPr>
        <p:spPr>
          <a:xfrm>
            <a:off x="457199" y="612801"/>
            <a:ext cx="546946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 Check</a:t>
            </a:r>
            <a:r>
              <a:rPr lang="ko-KR" altLang="en-US" sz="2500" dirty="0"/>
              <a:t> </a:t>
            </a:r>
            <a:r>
              <a:rPr lang="en-US" altLang="ko-KR" sz="2500" dirty="0"/>
              <a:t>point</a:t>
            </a:r>
            <a:r>
              <a:rPr lang="ko-KR" altLang="en-US" sz="2500" dirty="0"/>
              <a:t>가 짧은 간격으로 밀집되어 있을 경우 병합해주는 알고리즘을 생각한다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7FA7034-FAFA-4221-B377-1C62F8D59562}"/>
              </a:ext>
            </a:extLst>
          </p:cNvPr>
          <p:cNvSpPr/>
          <p:nvPr/>
        </p:nvSpPr>
        <p:spPr>
          <a:xfrm>
            <a:off x="9601201" y="468871"/>
            <a:ext cx="220133" cy="2878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903D0-AB6C-40A2-8EF9-E4A065F7E2ED}"/>
              </a:ext>
            </a:extLst>
          </p:cNvPr>
          <p:cNvSpPr txBox="1"/>
          <p:nvPr/>
        </p:nvSpPr>
        <p:spPr>
          <a:xfrm>
            <a:off x="10024533" y="468871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Check point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4A01-E5C0-483F-A562-089C2022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FC5BE-AB8C-4F06-BECB-0D5E4D96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보드</a:t>
            </a:r>
            <a:endParaRPr lang="en-US" altLang="ko-KR" dirty="0"/>
          </a:p>
          <a:p>
            <a:r>
              <a:rPr lang="ko-KR" altLang="en-US" dirty="0"/>
              <a:t>음성 센서</a:t>
            </a:r>
            <a:endParaRPr lang="en-US" altLang="ko-KR" dirty="0"/>
          </a:p>
          <a:p>
            <a:r>
              <a:rPr lang="ko-KR" altLang="en-US" dirty="0"/>
              <a:t>심박수 센서</a:t>
            </a:r>
            <a:endParaRPr lang="en-US" altLang="ko-KR" dirty="0"/>
          </a:p>
          <a:p>
            <a:r>
              <a:rPr lang="ko-KR" altLang="en-US" dirty="0"/>
              <a:t>외장 메모리</a:t>
            </a:r>
            <a:endParaRPr lang="en-US" altLang="ko-KR" dirty="0"/>
          </a:p>
          <a:p>
            <a:r>
              <a:rPr lang="ko-KR" altLang="en-US" dirty="0"/>
              <a:t>마이크</a:t>
            </a:r>
            <a:endParaRPr lang="en-US" altLang="ko-KR" dirty="0"/>
          </a:p>
          <a:p>
            <a:r>
              <a:rPr lang="ko-KR" altLang="en-US" dirty="0"/>
              <a:t>추가 베터리</a:t>
            </a:r>
            <a:endParaRPr lang="en-US" altLang="ko-KR" dirty="0"/>
          </a:p>
          <a:p>
            <a:r>
              <a:rPr lang="ko-KR" altLang="en-US" dirty="0"/>
              <a:t>블루투스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309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CF747-C429-42D1-B50D-ABE7BD2D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D9210-B267-457B-AF48-3F0B1543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6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D1EB2-9179-4323-A8F0-5ED5AB6A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E66B9-D346-4B97-87B1-90A9C408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EDA37-F748-4E0F-9BB0-6F0F9BE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86CBD-0233-4340-8FCD-15D0881F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point (1) – </a:t>
            </a:r>
            <a:r>
              <a:rPr lang="ko-KR" altLang="en-US" dirty="0"/>
              <a:t>센서</a:t>
            </a:r>
            <a:endParaRPr lang="en-US" altLang="ko-KR" dirty="0"/>
          </a:p>
          <a:p>
            <a:r>
              <a:rPr lang="en-US" altLang="ko-KR" dirty="0"/>
              <a:t>STT</a:t>
            </a:r>
          </a:p>
          <a:p>
            <a:r>
              <a:rPr lang="en-US" altLang="ko-KR" dirty="0"/>
              <a:t>Check point(2) – </a:t>
            </a:r>
            <a:r>
              <a:rPr lang="ko-KR" altLang="en-US" dirty="0"/>
              <a:t>키워드 탐색</a:t>
            </a:r>
            <a:endParaRPr lang="en-US" altLang="ko-KR" dirty="0"/>
          </a:p>
          <a:p>
            <a:r>
              <a:rPr lang="ko-KR" altLang="en-US" dirty="0"/>
              <a:t>블루투스 통신 </a:t>
            </a:r>
            <a:r>
              <a:rPr lang="en-US" altLang="ko-KR" dirty="0"/>
              <a:t>– </a:t>
            </a:r>
            <a:r>
              <a:rPr lang="ko-KR" altLang="en-US" dirty="0"/>
              <a:t>기기 </a:t>
            </a:r>
            <a:r>
              <a:rPr lang="en-US" altLang="ko-KR" dirty="0"/>
              <a:t>&lt;-&gt;</a:t>
            </a:r>
            <a:r>
              <a:rPr lang="ko-KR" altLang="en-US" dirty="0"/>
              <a:t>핸드폰</a:t>
            </a:r>
            <a:endParaRPr lang="en-US" altLang="ko-KR" dirty="0"/>
          </a:p>
          <a:p>
            <a:r>
              <a:rPr lang="ko-KR" altLang="en-US" dirty="0"/>
              <a:t>북마크 기능</a:t>
            </a:r>
            <a:endParaRPr lang="en-US" altLang="ko-KR" dirty="0"/>
          </a:p>
          <a:p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32702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603</Words>
  <Application>Microsoft Office PowerPoint</Application>
  <PresentationFormat>와이드스크린</PresentationFormat>
  <Paragraphs>165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함초롬바탕</vt:lpstr>
      <vt:lpstr>Arial</vt:lpstr>
      <vt:lpstr>Symbol</vt:lpstr>
      <vt:lpstr>Office 테마</vt:lpstr>
      <vt:lpstr>기능 및 하드웨어</vt:lpstr>
      <vt:lpstr>고려사항</vt:lpstr>
      <vt:lpstr>기능</vt:lpstr>
      <vt:lpstr>센서와 stt 사용 이유</vt:lpstr>
      <vt:lpstr>PowerPoint 프레젠테이션</vt:lpstr>
      <vt:lpstr>하드웨어</vt:lpstr>
      <vt:lpstr>하드웨어 추가합니다.</vt:lpstr>
      <vt:lpstr>GUI추가합니다.</vt:lpstr>
      <vt:lpstr>유스케이스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기능 및 하드웨어</dc:title>
  <dc:creator>이건주</dc:creator>
  <cp:lastModifiedBy>이건주</cp:lastModifiedBy>
  <cp:revision>1</cp:revision>
  <dcterms:created xsi:type="dcterms:W3CDTF">2019-11-26T09:58:39Z</dcterms:created>
  <dcterms:modified xsi:type="dcterms:W3CDTF">2019-11-26T10:01:39Z</dcterms:modified>
</cp:coreProperties>
</file>