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7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5FB"/>
    <a:srgbClr val="ECF5E7"/>
    <a:srgbClr val="4A929C"/>
    <a:srgbClr val="5EA8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66" autoAdjust="0"/>
    <p:restoredTop sz="94660"/>
  </p:normalViewPr>
  <p:slideViewPr>
    <p:cSldViewPr snapToGrid="0">
      <p:cViewPr>
        <p:scale>
          <a:sx n="33" d="100"/>
          <a:sy n="33" d="100"/>
        </p:scale>
        <p:origin x="816" y="-5006"/>
      </p:cViewPr>
      <p:guideLst>
        <p:guide orient="horz" pos="13607"/>
        <p:guide pos="1020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er\Desktop\final_project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er\Desktop\final_project_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400" b="1" dirty="0"/>
              <a:t>Deep Learning with </a:t>
            </a:r>
            <a:r>
              <a:rPr lang="en-US" sz="4400" b="1" dirty="0" err="1"/>
              <a:t>PyTorch</a:t>
            </a:r>
            <a:endParaRPr lang="en-US" sz="4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'Deep Learning'!$B$1</c:f>
              <c:strCache>
                <c:ptCount val="1"/>
                <c:pt idx="0">
                  <c:v>Test Set Accuracy</c:v>
                </c:pt>
              </c:strCache>
            </c:strRef>
          </c:tx>
          <c:spPr>
            <a:ln w="762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'Deep Learning'!$A$2:$A$12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'Deep Learning'!$B$2:$B$12</c:f>
              <c:numCache>
                <c:formatCode>0.00%</c:formatCode>
                <c:ptCount val="11"/>
                <c:pt idx="0">
                  <c:v>0.84719999999999995</c:v>
                </c:pt>
                <c:pt idx="1">
                  <c:v>0.84279999999999999</c:v>
                </c:pt>
                <c:pt idx="2">
                  <c:v>0.90190000000000003</c:v>
                </c:pt>
                <c:pt idx="3">
                  <c:v>0.875</c:v>
                </c:pt>
                <c:pt idx="4">
                  <c:v>0.90010000000000001</c:v>
                </c:pt>
                <c:pt idx="5">
                  <c:v>0.91490000000000005</c:v>
                </c:pt>
                <c:pt idx="6">
                  <c:v>0.90269999999999995</c:v>
                </c:pt>
                <c:pt idx="7">
                  <c:v>0.90269999999999995</c:v>
                </c:pt>
                <c:pt idx="8">
                  <c:v>0.90449999999999997</c:v>
                </c:pt>
                <c:pt idx="9">
                  <c:v>0.89670000000000005</c:v>
                </c:pt>
                <c:pt idx="10">
                  <c:v>0.91669999999999996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09-407D-BA2E-9A56DD2693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9715279"/>
        <c:axId val="590452783"/>
      </c:lineChart>
      <c:catAx>
        <c:axId val="509715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 dirty="0"/>
                  <a:t>Epoch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452783"/>
        <c:crosses val="autoZero"/>
        <c:auto val="1"/>
        <c:lblAlgn val="ctr"/>
        <c:lblOffset val="100"/>
        <c:noMultiLvlLbl val="0"/>
      </c:catAx>
      <c:valAx>
        <c:axId val="590452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 dirty="0"/>
                  <a:t>Test</a:t>
                </a:r>
                <a:r>
                  <a:rPr lang="en-US" sz="2000" b="1" baseline="0" dirty="0"/>
                  <a:t> Set Accuracy</a:t>
                </a:r>
                <a:br>
                  <a:rPr lang="en-US" sz="2000" b="1" baseline="0" dirty="0"/>
                </a:br>
                <a:endParaRPr lang="en-US" sz="20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715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38100">
      <a:solidFill>
        <a:schemeClr val="accent6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400" b="1" dirty="0"/>
              <a:t>Machine</a:t>
            </a:r>
            <a:r>
              <a:rPr lang="en-US" sz="4400" b="1" baseline="0" dirty="0"/>
              <a:t> Learning with </a:t>
            </a:r>
            <a:r>
              <a:rPr lang="en-US" sz="4400" b="1" baseline="0" dirty="0" err="1"/>
              <a:t>XGBoost</a:t>
            </a:r>
            <a:endParaRPr lang="en-US" sz="4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762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'Machine Learning'!$A$1:$A$19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</c:numCache>
            </c:numRef>
          </c:cat>
          <c:val>
            <c:numRef>
              <c:f>'Machine Learning'!$E$1:$E$19</c:f>
              <c:numCache>
                <c:formatCode>0.00%</c:formatCode>
                <c:ptCount val="19"/>
                <c:pt idx="0">
                  <c:v>0.85209999999999997</c:v>
                </c:pt>
                <c:pt idx="1">
                  <c:v>0.90849999999999997</c:v>
                </c:pt>
                <c:pt idx="2">
                  <c:v>0.91600000000000004</c:v>
                </c:pt>
                <c:pt idx="3">
                  <c:v>0.92479999999999996</c:v>
                </c:pt>
                <c:pt idx="4">
                  <c:v>0.92359999999999998</c:v>
                </c:pt>
                <c:pt idx="5">
                  <c:v>0.92610000000000003</c:v>
                </c:pt>
                <c:pt idx="6">
                  <c:v>0.92730000000000001</c:v>
                </c:pt>
                <c:pt idx="7">
                  <c:v>0.93110000000000004</c:v>
                </c:pt>
                <c:pt idx="8">
                  <c:v>0.93230000000000002</c:v>
                </c:pt>
                <c:pt idx="9">
                  <c:v>0.93610000000000004</c:v>
                </c:pt>
                <c:pt idx="10">
                  <c:v>0.93859999999999999</c:v>
                </c:pt>
                <c:pt idx="11">
                  <c:v>0.93859999999999999</c:v>
                </c:pt>
                <c:pt idx="12">
                  <c:v>0.93730000000000002</c:v>
                </c:pt>
                <c:pt idx="13">
                  <c:v>0.94359999999999999</c:v>
                </c:pt>
                <c:pt idx="14">
                  <c:v>0.94240000000000002</c:v>
                </c:pt>
                <c:pt idx="15">
                  <c:v>0.94240000000000002</c:v>
                </c:pt>
                <c:pt idx="16">
                  <c:v>0.94240000000000002</c:v>
                </c:pt>
                <c:pt idx="17">
                  <c:v>0.94240000000000002</c:v>
                </c:pt>
                <c:pt idx="18">
                  <c:v>0.94610000000000005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BE-4569-AD71-949A51A07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3942287"/>
        <c:axId val="32925279"/>
      </c:lineChart>
      <c:catAx>
        <c:axId val="163942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 dirty="0"/>
                  <a:t>Round</a:t>
                </a:r>
                <a:r>
                  <a:rPr lang="en-US" sz="2000" b="1" baseline="0" dirty="0"/>
                  <a:t> Number</a:t>
                </a:r>
                <a:endParaRPr lang="en-US" sz="20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25279"/>
        <c:crosses val="autoZero"/>
        <c:auto val="1"/>
        <c:lblAlgn val="ctr"/>
        <c:lblOffset val="100"/>
        <c:noMultiLvlLbl val="0"/>
      </c:catAx>
      <c:valAx>
        <c:axId val="32925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 dirty="0"/>
                  <a:t>Test Set Accuracy</a:t>
                </a:r>
                <a:br>
                  <a:rPr lang="en-US" sz="2000" b="1" dirty="0"/>
                </a:br>
                <a:endParaRPr lang="en-US" sz="20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4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38100">
      <a:solidFill>
        <a:schemeClr val="accent4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EDE935F5-7F57-4816-93D7-67C61357E0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r>
              <a:rPr lang="he-IL"/>
              <a:t>כלדלכמגכחדגמכחלדגמכלחגדכמגלדחכמגדלחכמגדלחכמגדלכח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F397D35-1F81-4A10-8E28-A96D96B83D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423D65E1-BF1B-43A0-A64E-D882DE63038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2813B59-5E8F-4176-A429-19660654EF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796A6B3-53E3-44C7-88C9-36FA244F92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CC7C2AAA-5F4A-4B26-9A82-717145FE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9767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r>
              <a:rPr lang="he-IL"/>
              <a:t>כלדלכמגכחדגמכחלדגמכלחגדכמגלדחכמגדלחכמגדלחכמגדלכח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D8640558-36E9-44A0-A71D-DC973EA5971D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CD1D85F3-B280-49C8-98DB-50DB3B45A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5059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0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0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5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3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4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1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6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9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4AE6-67FA-47BA-AFB9-5352F8767A9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5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A4AE6-67FA-47BA-AFB9-5352F8767A9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6609C-54D6-43B2-8EB1-E673A5BC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7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chart" Target="../charts/chart2.xml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chart" Target="../charts/chart1.xml"/><Relationship Id="rId2" Type="http://schemas.openxmlformats.org/officeDocument/2006/relationships/image" Target="../media/image1.emf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תמונה 3">
            <a:extLst>
              <a:ext uri="{FF2B5EF4-FFF2-40B4-BE49-F238E27FC236}">
                <a16:creationId xmlns:a16="http://schemas.microsoft.com/office/drawing/2014/main" id="{6DB0820E-9902-4236-A48D-1FE7BFFE45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32399288" cy="432006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30" name="Picture 6" descr="×ª××¦××ª ×ª××× × ×¢×××¨ âªpytorchâ¬â">
            <a:extLst>
              <a:ext uri="{FF2B5EF4-FFF2-40B4-BE49-F238E27FC236}">
                <a16:creationId xmlns:a16="http://schemas.microsoft.com/office/drawing/2014/main" id="{9E7901AC-236E-47DF-9657-F12287F1B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9" r="10246"/>
          <a:stretch/>
        </p:blipFill>
        <p:spPr bwMode="auto">
          <a:xfrm>
            <a:off x="21341739" y="38937545"/>
            <a:ext cx="6178092" cy="223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84DBF4-DF45-4B2D-969F-BEC76192D759}"/>
              </a:ext>
            </a:extLst>
          </p:cNvPr>
          <p:cNvSpPr txBox="1"/>
          <p:nvPr/>
        </p:nvSpPr>
        <p:spPr>
          <a:xfrm>
            <a:off x="4491985" y="4867805"/>
            <a:ext cx="2116078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Machine Learning &amp; Deep Learning </a:t>
            </a:r>
            <a:br>
              <a:rPr lang="en-US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</a:br>
            <a:r>
              <a:rPr lang="en-US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for Malware Classification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42DD90C-09F5-47D4-922E-E301BFFA4C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" t="29356" r="1892" b="28124"/>
          <a:stretch/>
        </p:blipFill>
        <p:spPr>
          <a:xfrm>
            <a:off x="315257" y="1197926"/>
            <a:ext cx="6660585" cy="33913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0D79A6-456E-4EA2-94B9-F02ACC5AED4A}"/>
              </a:ext>
            </a:extLst>
          </p:cNvPr>
          <p:cNvSpPr txBox="1"/>
          <p:nvPr/>
        </p:nvSpPr>
        <p:spPr>
          <a:xfrm>
            <a:off x="5519074" y="9720578"/>
            <a:ext cx="21160785" cy="1434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361" dirty="0">
              <a:cs typeface="Times New Roman" panose="02020603050405020304" pitchFamily="18" charset="0"/>
            </a:endParaRPr>
          </a:p>
          <a:p>
            <a:pPr algn="ctr"/>
            <a:r>
              <a:rPr lang="en-US" sz="4361" dirty="0">
                <a:cs typeface="Times New Roman" panose="02020603050405020304" pitchFamily="18" charset="0"/>
              </a:rPr>
              <a:t>Under the guidance of </a:t>
            </a:r>
            <a:r>
              <a:rPr lang="en-US" sz="4361" b="1" dirty="0">
                <a:cs typeface="Times New Roman" panose="02020603050405020304" pitchFamily="18" charset="0"/>
              </a:rPr>
              <a:t>Mr</a:t>
            </a:r>
            <a:r>
              <a:rPr lang="en-US" sz="4361" dirty="0">
                <a:cs typeface="Times New Roman" panose="02020603050405020304" pitchFamily="18" charset="0"/>
              </a:rPr>
              <a:t>. </a:t>
            </a:r>
            <a:r>
              <a:rPr lang="en-US" sz="4361" b="1" dirty="0">
                <a:cs typeface="Times New Roman" panose="02020603050405020304" pitchFamily="18" charset="0"/>
              </a:rPr>
              <a:t>Assaf</a:t>
            </a:r>
            <a:r>
              <a:rPr lang="en-US" sz="4361" dirty="0">
                <a:cs typeface="Times New Roman" panose="02020603050405020304" pitchFamily="18" charset="0"/>
              </a:rPr>
              <a:t> </a:t>
            </a:r>
            <a:r>
              <a:rPr lang="en-US" sz="4361" b="1" dirty="0">
                <a:cs typeface="Times New Roman" panose="02020603050405020304" pitchFamily="18" charset="0"/>
              </a:rPr>
              <a:t>Barak</a:t>
            </a:r>
            <a:r>
              <a:rPr lang="en-US" sz="4361" dirty="0">
                <a:cs typeface="Times New Roman" panose="02020603050405020304" pitchFamily="18" charset="0"/>
              </a:rPr>
              <a:t> of the </a:t>
            </a:r>
            <a:r>
              <a:rPr lang="en-US" sz="4361" u="sng" dirty="0">
                <a:cs typeface="Times New Roman" panose="02020603050405020304" pitchFamily="18" charset="0"/>
              </a:rPr>
              <a:t>BIU Cyber Center </a:t>
            </a:r>
            <a:endParaRPr lang="he-IL" sz="4361" u="sng" dirty="0">
              <a:cs typeface="Times New Roman" panose="02020603050405020304" pitchFamily="18" charset="0"/>
            </a:endParaRPr>
          </a:p>
        </p:txBody>
      </p:sp>
      <p:pic>
        <p:nvPicPr>
          <p:cNvPr id="1026" name="Picture 2" descr="×ª××¦××ª ×ª××× × ×¢×××¨ âªxgboostâ¬â">
            <a:extLst>
              <a:ext uri="{FF2B5EF4-FFF2-40B4-BE49-F238E27FC236}">
                <a16:creationId xmlns:a16="http://schemas.microsoft.com/office/drawing/2014/main" id="{15D64795-F8B6-4EEE-84AC-477080062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126" y="38964716"/>
            <a:ext cx="4427263" cy="186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×ª××¦××ª ×ª××× × ×¢×××¨ âªnodejs expressâ¬â">
            <a:extLst>
              <a:ext uri="{FF2B5EF4-FFF2-40B4-BE49-F238E27FC236}">
                <a16:creationId xmlns:a16="http://schemas.microsoft.com/office/drawing/2014/main" id="{2A73A5A6-4CF9-4EE7-B9CD-699AE72B9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690" y="38919374"/>
            <a:ext cx="3882086" cy="213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×ª××¦××ª ×ª××× × ×¢×××¨ âªmongodbâ¬â">
            <a:extLst>
              <a:ext uri="{FF2B5EF4-FFF2-40B4-BE49-F238E27FC236}">
                <a16:creationId xmlns:a16="http://schemas.microsoft.com/office/drawing/2014/main" id="{F6ADC8D9-C2FA-4BA5-A15B-CE3E7E5BC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553" y="38611383"/>
            <a:ext cx="2369423" cy="277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×ª××¦××ª ×ª××× × ×¢×××¨ âªgithubâ¬â">
            <a:extLst>
              <a:ext uri="{FF2B5EF4-FFF2-40B4-BE49-F238E27FC236}">
                <a16:creationId xmlns:a16="http://schemas.microsoft.com/office/drawing/2014/main" id="{CA938D79-4C80-4F3D-9334-0F73E4D00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7" r="24133"/>
          <a:stretch/>
        </p:blipFill>
        <p:spPr bwMode="auto">
          <a:xfrm>
            <a:off x="4209767" y="38824546"/>
            <a:ext cx="2328048" cy="235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×ª××¦××ª ×ª××× × ×¢×××¨ âªpythonâ¬â">
            <a:extLst>
              <a:ext uri="{FF2B5EF4-FFF2-40B4-BE49-F238E27FC236}">
                <a16:creationId xmlns:a16="http://schemas.microsoft.com/office/drawing/2014/main" id="{2A819F9D-4B78-47F5-BB41-27D33C3D9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09" y="38850221"/>
            <a:ext cx="2442024" cy="244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4E83FB5-5BCF-4C6D-AD23-F9D22F9D46D0}"/>
              </a:ext>
            </a:extLst>
          </p:cNvPr>
          <p:cNvSpPr/>
          <p:nvPr/>
        </p:nvSpPr>
        <p:spPr>
          <a:xfrm>
            <a:off x="314124" y="11556863"/>
            <a:ext cx="31768769" cy="9521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solidFill>
              <a:schemeClr val="accent6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5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A7CA0E-1E9D-4FEA-A915-3CD0E3C0FA5F}"/>
              </a:ext>
            </a:extLst>
          </p:cNvPr>
          <p:cNvSpPr txBox="1"/>
          <p:nvPr/>
        </p:nvSpPr>
        <p:spPr>
          <a:xfrm>
            <a:off x="544318" y="11939283"/>
            <a:ext cx="31310652" cy="109908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542" b="1" dirty="0">
                <a:solidFill>
                  <a:schemeClr val="bg1"/>
                </a:solidFill>
                <a:latin typeface="+mj-lt"/>
              </a:rPr>
              <a:t>XSS &amp; CSRF Attacks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A2C002-92F7-4AEC-91AB-36837E70EAE7}"/>
              </a:ext>
            </a:extLst>
          </p:cNvPr>
          <p:cNvSpPr txBox="1"/>
          <p:nvPr/>
        </p:nvSpPr>
        <p:spPr>
          <a:xfrm>
            <a:off x="727588" y="13305855"/>
            <a:ext cx="5465820" cy="632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97" u="sng" dirty="0"/>
              <a:t>Goals:</a:t>
            </a:r>
          </a:p>
          <a:p>
            <a:pPr lvl="1"/>
            <a:endParaRPr lang="en-US" sz="1817" dirty="0"/>
          </a:p>
          <a:p>
            <a:pPr marL="1194282" lvl="1" indent="-778879">
              <a:buFont typeface="Arial" panose="020B0604020202020204" pitchFamily="34" charset="0"/>
              <a:buChar char="•"/>
            </a:pPr>
            <a:r>
              <a:rPr lang="en-US" sz="3634" dirty="0"/>
              <a:t>Understanding common JS attacks from attacker’s and attacked party’s angles</a:t>
            </a:r>
          </a:p>
          <a:p>
            <a:pPr marL="1194282" lvl="1" indent="-778879">
              <a:buFont typeface="Arial" panose="020B0604020202020204" pitchFamily="34" charset="0"/>
              <a:buChar char="•"/>
            </a:pPr>
            <a:r>
              <a:rPr lang="en-US" sz="3634" dirty="0"/>
              <a:t>Experience in complex attacks: using one attack for another</a:t>
            </a:r>
          </a:p>
        </p:txBody>
      </p:sp>
      <p:pic>
        <p:nvPicPr>
          <p:cNvPr id="19" name="Picture 2" descr="×ª××¦××ª ×ª××× × ×¢×××¨ âªxssâ¬â">
            <a:extLst>
              <a:ext uri="{FF2B5EF4-FFF2-40B4-BE49-F238E27FC236}">
                <a16:creationId xmlns:a16="http://schemas.microsoft.com/office/drawing/2014/main" id="{588FB003-2E73-4776-8550-94C16AD84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585" y="13428405"/>
            <a:ext cx="8787813" cy="63129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E34E8F-4C0D-4C40-AB84-864D0E013462}"/>
              </a:ext>
            </a:extLst>
          </p:cNvPr>
          <p:cNvSpPr txBox="1"/>
          <p:nvPr/>
        </p:nvSpPr>
        <p:spPr>
          <a:xfrm>
            <a:off x="6536681" y="13477050"/>
            <a:ext cx="4570643" cy="5489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97" u="sng" dirty="0"/>
              <a:t>XSS</a:t>
            </a:r>
            <a:endParaRPr lang="en-US" sz="5997" dirty="0"/>
          </a:p>
          <a:p>
            <a:br>
              <a:rPr lang="en-US" sz="3634" dirty="0"/>
            </a:br>
            <a:r>
              <a:rPr lang="en-US" sz="3634" dirty="0"/>
              <a:t>Created a vulnerable website for each type of attack:</a:t>
            </a:r>
          </a:p>
          <a:p>
            <a:pPr marL="934656" lvl="1" indent="-519253">
              <a:buFont typeface="Arial" panose="020B0604020202020204" pitchFamily="34" charset="0"/>
              <a:buChar char="•"/>
            </a:pPr>
            <a:r>
              <a:rPr lang="en-US" sz="3634" dirty="0"/>
              <a:t>Persistent</a:t>
            </a:r>
          </a:p>
          <a:p>
            <a:pPr marL="934656" lvl="1" indent="-519253">
              <a:buFont typeface="Arial" panose="020B0604020202020204" pitchFamily="34" charset="0"/>
              <a:buChar char="•"/>
            </a:pPr>
            <a:r>
              <a:rPr lang="en-US" sz="3634" dirty="0"/>
              <a:t>Reflected</a:t>
            </a:r>
          </a:p>
          <a:p>
            <a:pPr marL="934656" lvl="1" indent="-519253">
              <a:buFont typeface="Arial" panose="020B0604020202020204" pitchFamily="34" charset="0"/>
              <a:buChar char="•"/>
            </a:pPr>
            <a:r>
              <a:rPr lang="en-US" sz="3634" dirty="0"/>
              <a:t>DOM XSS</a:t>
            </a:r>
          </a:p>
          <a:p>
            <a:r>
              <a:rPr lang="en-US" sz="3634" dirty="0"/>
              <a:t>Then attacking them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AE8E2D-7183-4F38-9101-B67FE0EAD178}"/>
              </a:ext>
            </a:extLst>
          </p:cNvPr>
          <p:cNvSpPr txBox="1"/>
          <p:nvPr/>
        </p:nvSpPr>
        <p:spPr>
          <a:xfrm>
            <a:off x="20758717" y="13445665"/>
            <a:ext cx="10876629" cy="3811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97" u="sng" dirty="0"/>
              <a:t>CSRF</a:t>
            </a:r>
            <a:endParaRPr lang="en-US" sz="5997" dirty="0"/>
          </a:p>
          <a:p>
            <a:pPr marL="519253" indent="-519253">
              <a:buFont typeface="Arial" panose="020B0604020202020204" pitchFamily="34" charset="0"/>
              <a:buChar char="•"/>
            </a:pPr>
            <a:r>
              <a:rPr lang="en-US" sz="3634" dirty="0"/>
              <a:t>Created a vulnerable website</a:t>
            </a:r>
          </a:p>
          <a:p>
            <a:pPr marL="519253" indent="-519253">
              <a:buFont typeface="Arial" panose="020B0604020202020204" pitchFamily="34" charset="0"/>
              <a:buChar char="•"/>
            </a:pPr>
            <a:r>
              <a:rPr lang="en-US" sz="3634" dirty="0"/>
              <a:t>Using our XSS websites to attack “users” who are logged in to first website</a:t>
            </a:r>
          </a:p>
          <a:p>
            <a:pPr marL="519253" indent="-519253">
              <a:buFont typeface="Arial" panose="020B0604020202020204" pitchFamily="34" charset="0"/>
              <a:buChar char="•"/>
            </a:pPr>
            <a:r>
              <a:rPr lang="en-US" sz="3634" dirty="0"/>
              <a:t>Implemented a defense using the token design pattern</a:t>
            </a:r>
          </a:p>
        </p:txBody>
      </p:sp>
      <p:pic>
        <p:nvPicPr>
          <p:cNvPr id="1028" name="Picture 4" descr="×ª××¦××ª ×ª××× × ×¢×××¨ âªcsrfâ¬â">
            <a:extLst>
              <a:ext uri="{FF2B5EF4-FFF2-40B4-BE49-F238E27FC236}">
                <a16:creationId xmlns:a16="http://schemas.microsoft.com/office/drawing/2014/main" id="{988188F9-E47F-4F3B-96D5-32E44DD6F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717" y="17649439"/>
            <a:ext cx="10230279" cy="1721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561B3D-CB66-4011-88CA-4496A3C0D710}"/>
              </a:ext>
            </a:extLst>
          </p:cNvPr>
          <p:cNvSpPr/>
          <p:nvPr/>
        </p:nvSpPr>
        <p:spPr>
          <a:xfrm>
            <a:off x="314124" y="21672179"/>
            <a:ext cx="31768769" cy="1641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0" cmpd="sng">
            <a:solidFill>
              <a:srgbClr val="4A929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C664C-EFAB-4E9C-9B94-F286A3171543}"/>
              </a:ext>
            </a:extLst>
          </p:cNvPr>
          <p:cNvSpPr txBox="1"/>
          <p:nvPr/>
        </p:nvSpPr>
        <p:spPr>
          <a:xfrm>
            <a:off x="561361" y="22025512"/>
            <a:ext cx="31293609" cy="1434688"/>
          </a:xfrm>
          <a:prstGeom prst="rect">
            <a:avLst/>
          </a:prstGeom>
          <a:solidFill>
            <a:srgbClr val="4A929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723" b="1" dirty="0">
                <a:solidFill>
                  <a:schemeClr val="bg1"/>
                </a:solidFill>
                <a:latin typeface="+mj-lt"/>
              </a:rPr>
              <a:t>Malware EXE Classification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E9B7CC-D301-4EBE-A325-FD48E6D23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41652"/>
              </p:ext>
            </p:extLst>
          </p:nvPr>
        </p:nvGraphicFramePr>
        <p:xfrm>
          <a:off x="11905260" y="8888004"/>
          <a:ext cx="11648973" cy="1555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4151">
                  <a:extLst>
                    <a:ext uri="{9D8B030D-6E8A-4147-A177-3AD203B41FA5}">
                      <a16:colId xmlns:a16="http://schemas.microsoft.com/office/drawing/2014/main" val="1949069141"/>
                    </a:ext>
                  </a:extLst>
                </a:gridCol>
                <a:gridCol w="5814822">
                  <a:extLst>
                    <a:ext uri="{9D8B030D-6E8A-4147-A177-3AD203B41FA5}">
                      <a16:colId xmlns:a16="http://schemas.microsoft.com/office/drawing/2014/main" val="4264546817"/>
                    </a:ext>
                  </a:extLst>
                </a:gridCol>
              </a:tblGrid>
              <a:tr h="747676">
                <a:tc>
                  <a:txBody>
                    <a:bodyPr/>
                    <a:lstStyle/>
                    <a:p>
                      <a:pPr marL="0" marR="0" lvl="0" indent="0" algn="l" defTabSz="3566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/>
                        <a:t>Tomer Gill</a:t>
                      </a:r>
                    </a:p>
                  </a:txBody>
                  <a:tcPr marL="83075" marR="83075" marT="41538" marB="41538"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gilltom@cs.biu.ac.il</a:t>
                      </a:r>
                    </a:p>
                  </a:txBody>
                  <a:tcPr marL="83075" marR="83075" marT="41538" marB="41538"/>
                </a:tc>
                <a:extLst>
                  <a:ext uri="{0D108BD9-81ED-4DB2-BD59-A6C34878D82A}">
                    <a16:rowId xmlns:a16="http://schemas.microsoft.com/office/drawing/2014/main" val="3289793318"/>
                  </a:ext>
                </a:extLst>
              </a:tr>
              <a:tr h="802333">
                <a:tc>
                  <a:txBody>
                    <a:bodyPr/>
                    <a:lstStyle/>
                    <a:p>
                      <a:r>
                        <a:rPr lang="en-US" sz="4400" b="1" dirty="0"/>
                        <a:t>Yossi </a:t>
                      </a:r>
                      <a:r>
                        <a:rPr lang="en-US" sz="4400" b="1" dirty="0" err="1"/>
                        <a:t>Mandil</a:t>
                      </a:r>
                      <a:endParaRPr lang="en-US" sz="4400" b="1" dirty="0"/>
                    </a:p>
                  </a:txBody>
                  <a:tcPr marL="83075" marR="83075" marT="41538" marB="41538"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yossimandil@gmail.com</a:t>
                      </a:r>
                    </a:p>
                  </a:txBody>
                  <a:tcPr marL="83075" marR="83075" marT="41538" marB="41538"/>
                </a:tc>
                <a:extLst>
                  <a:ext uri="{0D108BD9-81ED-4DB2-BD59-A6C34878D82A}">
                    <a16:rowId xmlns:a16="http://schemas.microsoft.com/office/drawing/2014/main" val="280746424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F061324-9601-4B86-A9D3-CAB35E8AB313}"/>
              </a:ext>
            </a:extLst>
          </p:cNvPr>
          <p:cNvSpPr/>
          <p:nvPr/>
        </p:nvSpPr>
        <p:spPr>
          <a:xfrm>
            <a:off x="561361" y="23589297"/>
            <a:ext cx="31073985" cy="2151433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5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48AFD8-F591-481E-8605-83BF99AC1319}"/>
              </a:ext>
            </a:extLst>
          </p:cNvPr>
          <p:cNvCxnSpPr>
            <a:cxnSpLocks/>
          </p:cNvCxnSpPr>
          <p:nvPr/>
        </p:nvCxnSpPr>
        <p:spPr>
          <a:xfrm>
            <a:off x="15783137" y="25740729"/>
            <a:ext cx="0" cy="12083937"/>
          </a:xfrm>
          <a:prstGeom prst="line">
            <a:avLst/>
          </a:prstGeom>
          <a:ln w="88900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0781E4-412E-4E8F-9C71-4386C3B2BC1A}"/>
              </a:ext>
            </a:extLst>
          </p:cNvPr>
          <p:cNvSpPr txBox="1"/>
          <p:nvPr/>
        </p:nvSpPr>
        <p:spPr>
          <a:xfrm>
            <a:off x="761678" y="25996347"/>
            <a:ext cx="14510226" cy="1099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42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Machine Learning</a:t>
            </a:r>
            <a:r>
              <a:rPr lang="en-US" sz="6542" b="1" i="1" u="sng" dirty="0">
                <a:latin typeface="+mj-lt"/>
              </a:rPr>
              <a:t> using </a:t>
            </a:r>
            <a:r>
              <a:rPr lang="en-US" sz="6542" b="1" i="1" u="sng" dirty="0" err="1">
                <a:latin typeface="+mj-lt"/>
              </a:rPr>
              <a:t>XGBoost</a:t>
            </a:r>
            <a:endParaRPr lang="en-US" sz="5997" b="1" i="1" u="sng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361B2-8E6C-43B8-9ECC-B53901AFF4CE}"/>
              </a:ext>
            </a:extLst>
          </p:cNvPr>
          <p:cNvSpPr txBox="1"/>
          <p:nvPr/>
        </p:nvSpPr>
        <p:spPr>
          <a:xfrm>
            <a:off x="1000030" y="27253122"/>
            <a:ext cx="14271856" cy="1602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9253" indent="-519253">
              <a:buFont typeface="Arial" panose="020B0604020202020204" pitchFamily="34" charset="0"/>
              <a:buChar char="•"/>
            </a:pPr>
            <a:r>
              <a:rPr lang="en-US" sz="3272" dirty="0"/>
              <a:t>Reading disassembly of EXE files, splitting opcodes to </a:t>
            </a:r>
            <a:r>
              <a:rPr lang="en-US" sz="3272" i="1" dirty="0"/>
              <a:t>n-grams</a:t>
            </a:r>
          </a:p>
          <a:p>
            <a:pPr marL="519253" indent="-519253">
              <a:buFont typeface="Arial" panose="020B0604020202020204" pitchFamily="34" charset="0"/>
              <a:buChar char="•"/>
            </a:pPr>
            <a:r>
              <a:rPr lang="en-US" sz="3272" dirty="0"/>
              <a:t>Using </a:t>
            </a:r>
            <a:r>
              <a:rPr lang="en-US" sz="3272" dirty="0" err="1"/>
              <a:t>XGBoost</a:t>
            </a:r>
            <a:r>
              <a:rPr lang="en-US" sz="3272" dirty="0"/>
              <a:t> models, constructing different decision trees</a:t>
            </a:r>
          </a:p>
          <a:p>
            <a:pPr marL="519253" indent="-519253">
              <a:buFont typeface="Arial" panose="020B0604020202020204" pitchFamily="34" charset="0"/>
              <a:buChar char="•"/>
            </a:pPr>
            <a:r>
              <a:rPr lang="en-US" sz="3272" i="1" dirty="0"/>
              <a:t>Boosting</a:t>
            </a:r>
            <a:r>
              <a:rPr lang="en-US" sz="3272" dirty="0"/>
              <a:t>: combining them into a much better model</a:t>
            </a:r>
            <a:endParaRPr lang="en-US" sz="3272" i="1" dirty="0"/>
          </a:p>
        </p:txBody>
      </p:sp>
      <p:pic>
        <p:nvPicPr>
          <p:cNvPr id="16" name="Picture 2" descr="×ª××¦××ª ×ª××× × ×¢×××¨ âªxgboostâ¬â">
            <a:extLst>
              <a:ext uri="{FF2B5EF4-FFF2-40B4-BE49-F238E27FC236}">
                <a16:creationId xmlns:a16="http://schemas.microsoft.com/office/drawing/2014/main" id="{8759B26D-7E82-44E3-A6D4-613B8923F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91" y="32199836"/>
            <a:ext cx="7623830" cy="44971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×ª××¦××ª ×ª××× × ×¢×××¨ âªnvidia cudaâ¬â">
            <a:extLst>
              <a:ext uri="{FF2B5EF4-FFF2-40B4-BE49-F238E27FC236}">
                <a16:creationId xmlns:a16="http://schemas.microsoft.com/office/drawing/2014/main" id="{0C31AA99-E89D-4311-B46B-4E15C34EC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4322" y="38867358"/>
            <a:ext cx="2610095" cy="26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C553C4D-ED14-4232-BDF7-9212C4540FAB}"/>
              </a:ext>
            </a:extLst>
          </p:cNvPr>
          <p:cNvSpPr txBox="1"/>
          <p:nvPr/>
        </p:nvSpPr>
        <p:spPr>
          <a:xfrm>
            <a:off x="16198511" y="25993615"/>
            <a:ext cx="15436831" cy="1099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42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Deep Learning </a:t>
            </a:r>
            <a:r>
              <a:rPr lang="en-US" sz="6542" b="1" i="1" u="sng" dirty="0">
                <a:latin typeface="+mj-lt"/>
              </a:rPr>
              <a:t>using </a:t>
            </a:r>
            <a:r>
              <a:rPr lang="en-US" sz="6542" b="1" i="1" u="sng" dirty="0" err="1">
                <a:latin typeface="+mj-lt"/>
              </a:rPr>
              <a:t>PyTorch</a:t>
            </a:r>
            <a:endParaRPr lang="en-US" sz="5997" b="1" i="1" u="sng" dirty="0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0C48CA-B52C-4424-9AD8-7D895BBAA8BE}"/>
              </a:ext>
            </a:extLst>
          </p:cNvPr>
          <p:cNvSpPr txBox="1"/>
          <p:nvPr/>
        </p:nvSpPr>
        <p:spPr>
          <a:xfrm>
            <a:off x="16409415" y="27253122"/>
            <a:ext cx="8782232" cy="412061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19253" indent="-519253">
              <a:buFont typeface="Arial" panose="020B0604020202020204" pitchFamily="34" charset="0"/>
              <a:buChar char="•"/>
            </a:pPr>
            <a:r>
              <a:rPr lang="en-US" sz="3272" dirty="0"/>
              <a:t>An implementation of Raff’s groundbreaking paper: </a:t>
            </a:r>
            <a:br>
              <a:rPr lang="en-US" sz="3272" dirty="0"/>
            </a:br>
            <a:r>
              <a:rPr lang="en-US" sz="327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 Detection by Eating a Whole EXE</a:t>
            </a:r>
            <a:endParaRPr lang="en-US" sz="3272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9253" indent="-519253">
              <a:buFont typeface="Arial" panose="020B0604020202020204" pitchFamily="34" charset="0"/>
              <a:buChar char="•"/>
            </a:pPr>
            <a:r>
              <a:rPr lang="en-US" sz="3272" dirty="0"/>
              <a:t>Net input is whole EXE – a vector of bytes sized 2M (file was rounded up/down as needed)</a:t>
            </a:r>
          </a:p>
          <a:p>
            <a:pPr marL="519253" indent="-519253">
              <a:buFont typeface="Arial" panose="020B0604020202020204" pitchFamily="34" charset="0"/>
              <a:buChar char="•"/>
            </a:pPr>
            <a:r>
              <a:rPr lang="en-US" sz="3272" dirty="0"/>
              <a:t>Convolutional Neural Network using an Embedding matrix</a:t>
            </a:r>
          </a:p>
          <a:p>
            <a:pPr marL="519253" indent="-519253">
              <a:buFont typeface="Arial" panose="020B0604020202020204" pitchFamily="34" charset="0"/>
              <a:buChar char="•"/>
            </a:pPr>
            <a:r>
              <a:rPr lang="en-US" sz="3272" dirty="0"/>
              <a:t>Output goes through a linear layer</a:t>
            </a:r>
          </a:p>
        </p:txBody>
      </p:sp>
      <p:pic>
        <p:nvPicPr>
          <p:cNvPr id="7" name="Picture 2" descr="https://devblogs.nvidia.com/wp-content/uploads/2017/11/Detecting-Malware-Binaries-with-Neural-Networks-3-e1511312760184.png">
            <a:extLst>
              <a:ext uri="{FF2B5EF4-FFF2-40B4-BE49-F238E27FC236}">
                <a16:creationId xmlns:a16="http://schemas.microsoft.com/office/drawing/2014/main" id="{BF9839B3-14EA-4C20-993B-65C8A5B5F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6911" y="27342487"/>
            <a:ext cx="6162518" cy="10048371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971B06-3604-4F42-A5FC-6CCD43D8A6EF}"/>
              </a:ext>
            </a:extLst>
          </p:cNvPr>
          <p:cNvSpPr txBox="1"/>
          <p:nvPr/>
        </p:nvSpPr>
        <p:spPr>
          <a:xfrm>
            <a:off x="727590" y="23804910"/>
            <a:ext cx="4750586" cy="16987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r>
              <a:rPr lang="en-US" sz="5452" b="1" dirty="0"/>
              <a:t>Problem Description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C56D1-DD3B-47B4-947A-F33F058184B9}"/>
              </a:ext>
            </a:extLst>
          </p:cNvPr>
          <p:cNvSpPr txBox="1"/>
          <p:nvPr/>
        </p:nvSpPr>
        <p:spPr>
          <a:xfrm>
            <a:off x="5480012" y="23807217"/>
            <a:ext cx="10303125" cy="1698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normAutofit/>
          </a:bodyPr>
          <a:lstStyle/>
          <a:p>
            <a:r>
              <a:rPr lang="en-US" sz="4906" dirty="0"/>
              <a:t> Given an EXE file, determine whether</a:t>
            </a:r>
            <a:br>
              <a:rPr lang="en-US" sz="4906" dirty="0"/>
            </a:br>
            <a:r>
              <a:rPr lang="en-US" sz="4906" dirty="0"/>
              <a:t> </a:t>
            </a:r>
            <a:r>
              <a:rPr lang="en-US" sz="4906" b="1" dirty="0"/>
              <a:t>malicious</a:t>
            </a:r>
            <a:r>
              <a:rPr lang="en-US" sz="4906" dirty="0"/>
              <a:t> or </a:t>
            </a:r>
            <a:r>
              <a:rPr lang="en-US" sz="4906" b="1" dirty="0"/>
              <a:t>benign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73FA48-19EE-4647-9E96-3953C15D4465}"/>
              </a:ext>
            </a:extLst>
          </p:cNvPr>
          <p:cNvSpPr txBox="1"/>
          <p:nvPr/>
        </p:nvSpPr>
        <p:spPr>
          <a:xfrm>
            <a:off x="15783137" y="23804911"/>
            <a:ext cx="4975582" cy="16987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r>
              <a:rPr lang="en-US" sz="5452" b="1" dirty="0"/>
              <a:t>Data</a:t>
            </a:r>
            <a:br>
              <a:rPr lang="en-US" sz="5452" b="1" dirty="0"/>
            </a:br>
            <a:r>
              <a:rPr lang="en-US" sz="5452" b="1" dirty="0"/>
              <a:t>Description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FF73A3-3418-47B6-9EA6-B32C31661F7F}"/>
              </a:ext>
            </a:extLst>
          </p:cNvPr>
          <p:cNvSpPr txBox="1"/>
          <p:nvPr/>
        </p:nvSpPr>
        <p:spPr>
          <a:xfrm>
            <a:off x="20758718" y="23818285"/>
            <a:ext cx="10687536" cy="16987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normAutofit lnSpcReduction="10000"/>
          </a:bodyPr>
          <a:lstStyle/>
          <a:p>
            <a:r>
              <a:rPr lang="en-US" sz="5452" dirty="0"/>
              <a:t> 11 thousand files split to 10 classes:</a:t>
            </a:r>
            <a:br>
              <a:rPr lang="en-US" sz="5452" dirty="0"/>
            </a:br>
            <a:r>
              <a:rPr lang="en-US" sz="5452" dirty="0"/>
              <a:t> benign and 9 malicious types</a:t>
            </a:r>
          </a:p>
        </p:txBody>
      </p:sp>
      <p:pic>
        <p:nvPicPr>
          <p:cNvPr id="22" name="Picture 21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5ADEEB41-A663-4530-8CB4-65ADE03DDE6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727" y="1473924"/>
            <a:ext cx="12434273" cy="2991557"/>
          </a:xfrm>
          <a:prstGeom prst="rect">
            <a:avLst/>
          </a:prstGeom>
        </p:spPr>
      </p:pic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ABDB949B-4086-41F5-B922-1F59813DB7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5446348"/>
              </p:ext>
            </p:extLst>
          </p:nvPr>
        </p:nvGraphicFramePr>
        <p:xfrm>
          <a:off x="16097261" y="32070857"/>
          <a:ext cx="8996179" cy="5320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B1F6CC37-7CE6-4994-B13E-56A2F1B24F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884680"/>
              </p:ext>
            </p:extLst>
          </p:nvPr>
        </p:nvGraphicFramePr>
        <p:xfrm>
          <a:off x="6873454" y="29117710"/>
          <a:ext cx="8624974" cy="5415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</p:spTree>
    <p:extLst>
      <p:ext uri="{BB962C8B-B14F-4D97-AF65-F5344CB8AC3E}">
        <p14:creationId xmlns:p14="http://schemas.microsoft.com/office/powerpoint/2010/main" val="131377688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1321</TotalTime>
  <Words>175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Tomer Gill</dc:creator>
  <cp:lastModifiedBy>Tomer</cp:lastModifiedBy>
  <cp:revision>221</cp:revision>
  <dcterms:created xsi:type="dcterms:W3CDTF">2018-04-01T13:51:15Z</dcterms:created>
  <dcterms:modified xsi:type="dcterms:W3CDTF">2018-06-08T11:55:25Z</dcterms:modified>
</cp:coreProperties>
</file>