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GGjA67/EUL4iqekydD1bu7vTJ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21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20" Type="http://schemas.openxmlformats.org/officeDocument/2006/relationships/customXml" Target="../customXml/item2.xml"/><Relationship Id="rId11" Type="http://schemas.openxmlformats.org/officeDocument/2006/relationships/slide" Target="slides/slide7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c4fb31c8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c4fb31c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panoramiczny z podpisem">
  <p:cSld name="Obraz panoramiczny z podpisem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71" name="Google Shape;71;p34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podpis">
  <p:cSld name="Tytuł i podpi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ferta z podpisem">
  <p:cSld name="Oferta z podpise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36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88" name="Google Shape;88;p36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pl-PL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6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pl-PL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ta nazwy">
  <p:cSld name="Karta nazw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3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kolumna">
  <p:cSld name="3 kolumn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38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38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38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38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8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kolumna obrazu">
  <p:cSld name="3 kolumna obrazu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9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39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11" name="Google Shape;111;p39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39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39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14" name="Google Shape;114;p39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39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39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17" name="Google Shape;117;p39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3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0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0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4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1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1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</a:pPr>
            <a:r>
              <a:rPr lang="pl-PL"/>
              <a:t>INTELIGENCJA OBLICZENIOWA W ANALIZIE DANYCH CYFROWYCH</a:t>
            </a:r>
            <a:endParaRPr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/>
              <a:t>Lato 2024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/>
              <a:t>26.02.2024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</a:pPr>
            <a:r>
              <a:rPr lang="pl-PL"/>
              <a:t>TEORIA GIER W DZIEDZINIE AI</a:t>
            </a:r>
            <a:endParaRPr/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pl-PL"/>
              <a:t>Liczba graczy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pl-PL"/>
              <a:t>– jednoosobowe, dwuosobowe oraz wieloosobowe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pl-PL"/>
              <a:t>Suma wypłat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pl-PL"/>
              <a:t>– gry o sumie zerowej (zyski i straty uczestników bilansują się)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pl-PL"/>
              <a:t>– gry o sumie niezerowej (wygrane i przegrane nie muszą się bilansować)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pl-PL"/>
              <a:t>Dostępna wiedza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pl-PL"/>
              <a:t>– gry z pełną informacją (precyzyjna wiedza o sytuacji i celach przeciwnika)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pl-PL"/>
              <a:t>– gry z niepełną informacją (brak wiedzy na temat przeciwnika, czynnik losowy źródłem niepewności)</a:t>
            </a:r>
            <a:endParaRPr/>
          </a:p>
          <a:p>
            <a:pPr indent="-1111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</a:pPr>
            <a:r>
              <a:rPr lang="pl-PL"/>
              <a:t>GRY DWUOSOBOWE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pl-PL"/>
              <a:t>Dwóch przeciwników posiadających pełną informację o stanie gry i wszystkich możliwych ruchach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pl-PL"/>
              <a:t>• </a:t>
            </a:r>
            <a:r>
              <a:rPr b="1" i="0" lang="pl-PL"/>
              <a:t>Gracz nr 1 nosi nazwę Max, bo: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pl-PL"/>
              <a:t>– maksymalizuje rezultat końcowy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pl-PL"/>
              <a:t>– każdy wzrost wartości funkcji celu oznacza poprawę dla tego gracza i równoważną stratę dla przeciwnika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0" lang="pl-PL"/>
              <a:t>Gracz nr 2 nosi nazwę Min, bo: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pl-PL"/>
              <a:t>– minimalizuje rezultat końcowy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pl-PL"/>
              <a:t>– każdy spadek wartości oznacza poprawę dla tego gracza i równoważną stratę dla przeciwnika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1206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</a:pPr>
            <a:r>
              <a:t/>
            </a:r>
            <a:endParaRPr/>
          </a:p>
        </p:txBody>
      </p:sp>
      <p:pic>
        <p:nvPicPr>
          <p:cNvPr id="204" name="Google Shape;20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87" y="805650"/>
            <a:ext cx="7715333" cy="487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c4fb31c8a_0_0"/>
          <p:cNvSpPr txBox="1"/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bc4fb31c8a_0_0"/>
          <p:cNvSpPr txBox="1"/>
          <p:nvPr>
            <p:ph idx="1" type="body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g2bc4fb31c8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600" y="650091"/>
            <a:ext cx="6216806" cy="55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</a:pPr>
            <a:r>
              <a:rPr lang="pl-PL"/>
              <a:t>AGENDA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Wprowadzenie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Forma zajęć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Zaliczenie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Projekty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</a:pPr>
            <a:r>
              <a:rPr lang="pl-PL"/>
              <a:t>PROWADZĄCY</a:t>
            </a:r>
            <a:endParaRPr/>
          </a:p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Dr inż. Mateusz Baran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Dr inż. Tomasz Nabagło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Mgr inż. Fabian Bogusz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MS Teams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</a:pPr>
            <a:r>
              <a:rPr lang="pl-PL"/>
              <a:t>FORMA ZAJĘĆ</a:t>
            </a:r>
            <a:endParaRPr/>
          </a:p>
        </p:txBody>
      </p:sp>
      <p:sp>
        <p:nvSpPr>
          <p:cNvPr id="156" name="Google Shape;156;p4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Zajęcia – ćwiczenia laboratoryjne – komputerowe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Narzędzie pracy -  Jupyter Notebook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Obecność obowiązkowa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Tryb wyrównywania zaległości powstałych wskutek nieobecności studenta na zajęciach będzie ustalany indywidualnie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Praca w zespołach 2-3 osobowych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Mini projekt – kod + sprawozdanie (MS Teams)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</a:pPr>
            <a:r>
              <a:rPr lang="pl-PL"/>
              <a:t>SPRAWOZDANIA</a:t>
            </a:r>
            <a:endParaRPr/>
          </a:p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 sz="6400"/>
              <a:t>W formie elektronicznej na platformie MS Teams – stworzony kanał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 sz="6400"/>
              <a:t>Projekt_GRA_OCENA_IMIE_NAZWISKO.pdf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 sz="6400"/>
              <a:t>Plik python</a:t>
            </a:r>
            <a:endParaRPr sz="6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6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 sz="6400"/>
              <a:t>Sprawozdanie powinno zawierać: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 sz="6400"/>
              <a:t>	cel ćwiczenia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 sz="6400"/>
              <a:t>	opis problemu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 sz="6400"/>
              <a:t>	realizacja rozwiązania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 sz="6400"/>
              <a:t>	podjęte próby rozwiązania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 sz="6400"/>
              <a:t>	liczba wygranych, przegranych, zremisowanych podejść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 sz="6400"/>
              <a:t>	przemyślenia i wnioski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 sz="6400"/>
              <a:t>	załącznik plik</a:t>
            </a:r>
            <a:endParaRPr/>
          </a:p>
          <a:p>
            <a:pPr indent="-15081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900"/>
          </a:p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</a:pPr>
            <a:r>
              <a:rPr lang="pl-PL"/>
              <a:t>ZASADY ZALICZENIA</a:t>
            </a:r>
            <a:endParaRPr/>
          </a:p>
        </p:txBody>
      </p:sp>
      <p:sp>
        <p:nvSpPr>
          <p:cNvPr id="168" name="Google Shape;168;p6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Ocena końcowa jest równa ocenie z ćwiczeń laboratoryjnych.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Oceny z ćwiczeń będą wystawiane na podstawie mini-projektów realizowanych w grupach do trzech osób.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Zadanych zostanie 6 lub 7 mini-projektów.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Do zaliczenia ćwiczeń konieczne jest zaliczenie wszystkich mini-projektów.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Ocena z ćwiczeń jest równa zaokrąglonej średniej z ocen z mini-projektów.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Ocena z mini-projektu będzie wystawiana między innymi w oparciu o: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Czy program realizuje funkcjonalność opisaną w zadaniu.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Poprawny opis rozwiązania w raporcie.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Umiejętność wyjaśnienia (ustnie) działania programu.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Jeśli zadany mini-projekt nie zostanie przesłany w zadanym terminie konieczne będzie rozwiązanie zadania poprawkowego, które może mieć inną treść i zasady oceny niż oryginalne.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</a:pPr>
            <a:r>
              <a:rPr lang="pl-PL"/>
              <a:t>PRZESZUKIWANIE HEURYSTYCZNE</a:t>
            </a:r>
            <a:endParaRPr/>
          </a:p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67818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l-PL" sz="1600">
                <a:latin typeface="Rockwell"/>
                <a:ea typeface="Rockwell"/>
                <a:cs typeface="Rockwell"/>
                <a:sym typeface="Rockwell"/>
              </a:rPr>
              <a:t>Szukanie (np. najkrótszej drogi) jest jedną z najważniejszych metod sztucznej inteligencji. Wiele praktycznych problemów może być przedstawionych w postaci zadania przeszukiwania grafu. Przeszukiwanie grafu (przechodzenie grafu) jest działaniem polegającym na odwiedzeniu w pewien usystematyzowany sposób wszystkich wierzchołków grafu w celu zebrania potrzebnych informacji.</a:t>
            </a:r>
            <a:endParaRPr/>
          </a:p>
          <a:p>
            <a:pPr indent="-449580" lvl="0" marL="67818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l-PL" sz="1600">
                <a:latin typeface="Rockwell"/>
                <a:ea typeface="Rockwell"/>
                <a:cs typeface="Rockwell"/>
                <a:sym typeface="Rockwell"/>
              </a:rPr>
              <a:t>Heurystyka (metoda ”intuicyjna”) jest to metoda znajdowania rozwiązań, która pozwala na znalezienie w akceptowalnym czasie przynajmniej „dostatecznie dobrego”, przybliżonego rozwiązania problemu. Metod tych używa się np. wtedy , gdy pełny algorytm dla danego problemu jest nieznany lub jest kosztowny obliczeniowo.</a:t>
            </a:r>
            <a:endParaRPr/>
          </a:p>
          <a:p>
            <a:pPr indent="-449580" lvl="0" marL="67818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l-PL" sz="1600">
                <a:latin typeface="Rockwell"/>
                <a:ea typeface="Rockwell"/>
                <a:cs typeface="Rockwell"/>
                <a:sym typeface="Rockwell"/>
              </a:rPr>
              <a:t>Strategie heurystyczne korzystają z dodatkowej, heurystycznej funkcji oceny stanu (np. szacującej koszt rozwiązania od bieżącego stanu do celu) by określić, którą część drzewa najpierw rozwijać. Metody te prawie zawsze gwarantują podjęcie lepszej decyzji wskazując dobre ( wg pewnego kryterium) kierunki poszukiwania, choć mogą pominąć ważne rozwiązania</a:t>
            </a:r>
            <a:endParaRPr sz="16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</a:pPr>
            <a:r>
              <a:rPr lang="pl-PL"/>
              <a:t>ELEMENTY SKŁADOWE HEURYSTYCZNYCH METOD PRZESZUKIWANIA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Definicja stanu przestrzeni (silnie zależna od zastosowania)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Stany startowe (początkowe, inicjujące)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Stany końcowe (terminalne)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Generator następników stanu (zbiór dopuszczalnych operatorów/akcji/ruchów)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Procedura przeszukiwania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Mechanizm wyboru następnego wierzchołka w grafie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Mechanizm nawrotów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Mechanizmy wykrywania cykli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/>
              <a:t>Funkcja heurystycznej oceny stanu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</a:pPr>
            <a:r>
              <a:rPr lang="pl-PL"/>
              <a:t>PODSTAWOWE POJĘCIA TEORII GRAFÓW PRZESZUKIWANIA</a:t>
            </a:r>
            <a:endParaRPr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l-PL"/>
              <a:t>Korzeń grafu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/>
              <a:t>Stan, od którego zaczynamy przeszukiwanie grafu (drzewa)- początkowy stan gry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l-PL"/>
              <a:t>Wierzchołek końcowy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/>
              <a:t>Stan, który ma określoną wartość z punktu widzenia wyniku danej gry (porażka, wygrana, remis)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l-PL"/>
              <a:t>Liść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/>
              <a:t>Dowolny stan w grafie, któremu przypisujemy ocenę heurystyczną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l-PL"/>
              <a:t>Wierzchołek wewnętrzny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/>
              <a:t>Każdy inny stan, którego wartość zależy od jego następników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l-PL"/>
              <a:t>Głębokość przeszukiwania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/>
              <a:t>Liczba przejść stanów (ruchów) od korzenia grafu do stanu aktualnego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l-PL"/>
              <a:t>Branching factor</a:t>
            </a:r>
            <a:endParaRPr b="1"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/>
              <a:t>Średnia liczba następników stanu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mask">
  <a:themeElements>
    <a:clrScheme name="Fioletowy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E456C5CAFC70A45928E5DBA9A5980F1" ma:contentTypeVersion="0" ma:contentTypeDescription="Utwórz nowy dokument." ma:contentTypeScope="" ma:versionID="865289f7a4527fe2577e9c892e3b20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87af33324d3c5e7cc78c986de44d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58005B-00F6-4AD2-8EF4-8261D059D7EA}"/>
</file>

<file path=customXml/itemProps2.xml><?xml version="1.0" encoding="utf-8"?>
<ds:datastoreItem xmlns:ds="http://schemas.openxmlformats.org/officeDocument/2006/customXml" ds:itemID="{21B1CAD8-90ED-4F81-90A7-48CB4B16B4E8}"/>
</file>

<file path=customXml/itemProps3.xml><?xml version="1.0" encoding="utf-8"?>
<ds:datastoreItem xmlns:ds="http://schemas.openxmlformats.org/officeDocument/2006/customXml" ds:itemID="{01DC2EB6-CDA7-45BC-AF8F-ED83E662330F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Elżbieta Pociask</dc:creator>
  <dcterms:created xsi:type="dcterms:W3CDTF">2023-02-24T17:39:15Z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0x010100DE456C5CAFC70A45928E5DBA9A5980F1</vt:lpwstr>
  </property>
</Properties>
</file>