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aven Pro" panose="020B0604020202020204" charset="0"/>
      <p:regular r:id="rId30"/>
      <p:bold r:id="rId31"/>
    </p:embeddedFont>
    <p:embeddedFont>
      <p:font typeface="Nunito" panose="020B0604020202020204"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74"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0b2a3ac96_0_7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0b2a3ac96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e0b2a3ac96_0_7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e0b2a3ac96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0b2a3ac96_0_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0b2a3ac96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0b2a3ac96_0_7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0b2a3ac96_0_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e0b2a3ac96_0_7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e0b2a3ac96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e0b2a3ac96_0_7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e0b2a3ac96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dcf9c81d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dcf9c81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 choices: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e0ffb3d63d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0ffb3d63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 choices: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ddcf9c81dc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ddcf9c81d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 choices: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0b2a3ac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0b2a3ac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Heat Map: Comparing rating v Year of Review? Other options could include:</a:t>
            </a:r>
            <a:endParaRPr/>
          </a:p>
          <a:p>
            <a:pPr marL="457200" lvl="0" indent="-298450" algn="l" rtl="0">
              <a:spcBef>
                <a:spcPts val="0"/>
              </a:spcBef>
              <a:spcAft>
                <a:spcPts val="0"/>
              </a:spcAft>
              <a:buSzPts val="1100"/>
              <a:buChar char="-"/>
            </a:pPr>
            <a:r>
              <a:rPr lang="en"/>
              <a:t>Rating v price</a:t>
            </a:r>
            <a:endParaRPr/>
          </a:p>
          <a:p>
            <a:pPr marL="457200" lvl="0" indent="-298450" algn="l" rtl="0">
              <a:spcBef>
                <a:spcPts val="0"/>
              </a:spcBef>
              <a:spcAft>
                <a:spcPts val="0"/>
              </a:spcAft>
              <a:buSzPts val="1100"/>
              <a:buChar char="-"/>
            </a:pPr>
            <a:r>
              <a:rPr lang="en"/>
              <a:t>Year of Review v price</a:t>
            </a:r>
            <a:endParaRPr/>
          </a:p>
          <a:p>
            <a:pPr marL="914400" lvl="1" indent="-298450" algn="l" rtl="0">
              <a:spcBef>
                <a:spcPts val="0"/>
              </a:spcBef>
              <a:spcAft>
                <a:spcPts val="0"/>
              </a:spcAft>
              <a:buSzPts val="1100"/>
              <a:buChar char="-"/>
            </a:pPr>
            <a:r>
              <a:rPr lang="en"/>
              <a:t>All pulling from the amazon dataset</a:t>
            </a:r>
            <a:endParaRPr/>
          </a:p>
          <a:p>
            <a:pPr marL="0" lvl="0" indent="0" algn="l" rtl="0">
              <a:spcBef>
                <a:spcPts val="0"/>
              </a:spcBef>
              <a:spcAft>
                <a:spcPts val="0"/>
              </a:spcAft>
              <a:buNone/>
            </a:pPr>
            <a:endParaRPr/>
          </a:p>
          <a:p>
            <a:pPr marL="0" lvl="0" indent="0" algn="l" rtl="0">
              <a:spcBef>
                <a:spcPts val="0"/>
              </a:spcBef>
              <a:spcAft>
                <a:spcPts val="0"/>
              </a:spcAft>
              <a:buNone/>
            </a:pPr>
            <a:r>
              <a:rPr lang="en"/>
              <a:t>Bar Char</a:t>
            </a:r>
            <a:endParaRPr/>
          </a:p>
          <a:p>
            <a:pPr marL="457200" lvl="0" indent="-298450" algn="l" rtl="0">
              <a:spcBef>
                <a:spcPts val="0"/>
              </a:spcBef>
              <a:spcAft>
                <a:spcPts val="0"/>
              </a:spcAft>
              <a:buSzPts val="1100"/>
              <a:buChar char="-"/>
            </a:pPr>
            <a:r>
              <a:rPr lang="en"/>
              <a:t>Showing ratings per product from amazon dataset</a:t>
            </a:r>
            <a:endParaRPr/>
          </a:p>
          <a:p>
            <a:pPr marL="0" lvl="0" indent="0" algn="l" rtl="0">
              <a:spcBef>
                <a:spcPts val="0"/>
              </a:spcBef>
              <a:spcAft>
                <a:spcPts val="0"/>
              </a:spcAft>
              <a:buNone/>
            </a:pPr>
            <a:r>
              <a:rPr lang="en"/>
              <a:t>Bar Chart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0b2a3ac9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0b2a3ac9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Clr>
                <a:schemeClr val="dk1"/>
              </a:buClr>
              <a:buSzPts val="1100"/>
              <a:buFont typeface="Arial"/>
              <a:buNone/>
            </a:pPr>
            <a:r>
              <a:rPr lang="en" sz="1000">
                <a:solidFill>
                  <a:srgbClr val="2B2B2B"/>
                </a:solidFill>
                <a:latin typeface="Roboto"/>
                <a:ea typeface="Roboto"/>
                <a:cs typeface="Roboto"/>
                <a:sym typeface="Roboto"/>
              </a:rPr>
              <a:t>Content: The presentation should tell a cohesive story about the project and include the following:</a:t>
            </a:r>
            <a:endParaRPr sz="1000">
              <a:solidFill>
                <a:srgbClr val="2B2B2B"/>
              </a:solidFill>
              <a:latin typeface="Roboto"/>
              <a:ea typeface="Roboto"/>
              <a:cs typeface="Roboto"/>
              <a:sym typeface="Roboto"/>
            </a:endParaRPr>
          </a:p>
          <a:p>
            <a:pPr marL="457200" lvl="0" indent="-292100" algn="l" rtl="0">
              <a:lnSpc>
                <a:spcPct val="150000"/>
              </a:lnSpc>
              <a:spcBef>
                <a:spcPts val="1600"/>
              </a:spcBef>
              <a:spcAft>
                <a:spcPts val="0"/>
              </a:spcAft>
              <a:buClr>
                <a:srgbClr val="2B2B2B"/>
              </a:buClr>
              <a:buSzPts val="1000"/>
              <a:buFont typeface="Roboto"/>
              <a:buChar char="●"/>
            </a:pPr>
            <a:r>
              <a:rPr lang="en" sz="1000">
                <a:solidFill>
                  <a:srgbClr val="2B2B2B"/>
                </a:solidFill>
                <a:latin typeface="Roboto"/>
                <a:ea typeface="Roboto"/>
                <a:cs typeface="Roboto"/>
                <a:sym typeface="Roboto"/>
              </a:rPr>
              <a:t>Selected topic</a:t>
            </a:r>
            <a:endParaRPr sz="1000">
              <a:solidFill>
                <a:srgbClr val="2B2B2B"/>
              </a:solidFill>
              <a:latin typeface="Roboto"/>
              <a:ea typeface="Roboto"/>
              <a:cs typeface="Roboto"/>
              <a:sym typeface="Roboto"/>
            </a:endParaRPr>
          </a:p>
          <a:p>
            <a:pPr marL="457200" lvl="0" indent="-292100" algn="l" rtl="0">
              <a:lnSpc>
                <a:spcPct val="150000"/>
              </a:lnSpc>
              <a:spcBef>
                <a:spcPts val="0"/>
              </a:spcBef>
              <a:spcAft>
                <a:spcPts val="0"/>
              </a:spcAft>
              <a:buClr>
                <a:srgbClr val="2B2B2B"/>
              </a:buClr>
              <a:buSzPts val="1000"/>
              <a:buFont typeface="Roboto"/>
              <a:buChar char="●"/>
            </a:pPr>
            <a:r>
              <a:rPr lang="en" sz="1000">
                <a:solidFill>
                  <a:srgbClr val="2B2B2B"/>
                </a:solidFill>
                <a:latin typeface="Roboto"/>
                <a:ea typeface="Roboto"/>
                <a:cs typeface="Roboto"/>
                <a:sym typeface="Roboto"/>
              </a:rPr>
              <a:t>Reason the topic was selected</a:t>
            </a:r>
            <a:endParaRPr sz="1000">
              <a:solidFill>
                <a:srgbClr val="2B2B2B"/>
              </a:solidFill>
              <a:latin typeface="Roboto"/>
              <a:ea typeface="Roboto"/>
              <a:cs typeface="Roboto"/>
              <a:sym typeface="Roboto"/>
            </a:endParaRPr>
          </a:p>
          <a:p>
            <a:pPr marL="457200" lvl="0" indent="-292100" algn="l" rtl="0">
              <a:lnSpc>
                <a:spcPct val="150000"/>
              </a:lnSpc>
              <a:spcBef>
                <a:spcPts val="0"/>
              </a:spcBef>
              <a:spcAft>
                <a:spcPts val="0"/>
              </a:spcAft>
              <a:buClr>
                <a:srgbClr val="2B2B2B"/>
              </a:buClr>
              <a:buSzPts val="1000"/>
              <a:buFont typeface="Roboto"/>
              <a:buChar char="●"/>
            </a:pPr>
            <a:r>
              <a:rPr lang="en" sz="1000">
                <a:solidFill>
                  <a:srgbClr val="2B2B2B"/>
                </a:solidFill>
                <a:latin typeface="Roboto"/>
                <a:ea typeface="Roboto"/>
                <a:cs typeface="Roboto"/>
                <a:sym typeface="Roboto"/>
              </a:rPr>
              <a:t>Description of the source of data</a:t>
            </a:r>
            <a:endParaRPr sz="1000">
              <a:solidFill>
                <a:srgbClr val="2B2B2B"/>
              </a:solidFill>
              <a:latin typeface="Roboto"/>
              <a:ea typeface="Roboto"/>
              <a:cs typeface="Roboto"/>
              <a:sym typeface="Roboto"/>
            </a:endParaRPr>
          </a:p>
          <a:p>
            <a:pPr marL="457200" lvl="0" indent="-292100" algn="l" rtl="0">
              <a:lnSpc>
                <a:spcPct val="150000"/>
              </a:lnSpc>
              <a:spcBef>
                <a:spcPts val="0"/>
              </a:spcBef>
              <a:spcAft>
                <a:spcPts val="0"/>
              </a:spcAft>
              <a:buClr>
                <a:srgbClr val="2B2B2B"/>
              </a:buClr>
              <a:buSzPts val="1000"/>
              <a:buFont typeface="Roboto"/>
              <a:buChar char="●"/>
            </a:pPr>
            <a:r>
              <a:rPr lang="en" sz="1000">
                <a:solidFill>
                  <a:srgbClr val="2B2B2B"/>
                </a:solidFill>
                <a:latin typeface="Roboto"/>
                <a:ea typeface="Roboto"/>
                <a:cs typeface="Roboto"/>
                <a:sym typeface="Roboto"/>
              </a:rPr>
              <a:t>Questions the team hopes to answer with the data</a:t>
            </a:r>
            <a:endParaRPr sz="1000">
              <a:solidFill>
                <a:srgbClr val="2B2B2B"/>
              </a:solidFill>
              <a:latin typeface="Roboto"/>
              <a:ea typeface="Roboto"/>
              <a:cs typeface="Roboto"/>
              <a:sym typeface="Roboto"/>
            </a:endParaRPr>
          </a:p>
          <a:p>
            <a:pPr marL="457200" lvl="0" indent="-292100" algn="l" rtl="0">
              <a:lnSpc>
                <a:spcPct val="150000"/>
              </a:lnSpc>
              <a:spcBef>
                <a:spcPts val="0"/>
              </a:spcBef>
              <a:spcAft>
                <a:spcPts val="0"/>
              </a:spcAft>
              <a:buClr>
                <a:srgbClr val="2B2B2B"/>
              </a:buClr>
              <a:buSzPts val="1000"/>
              <a:buFont typeface="Roboto"/>
              <a:buChar char="●"/>
            </a:pPr>
            <a:r>
              <a:rPr lang="en" sz="1000">
                <a:solidFill>
                  <a:srgbClr val="2B2B2B"/>
                </a:solidFill>
                <a:latin typeface="Roboto"/>
                <a:ea typeface="Roboto"/>
                <a:cs typeface="Roboto"/>
                <a:sym typeface="Roboto"/>
              </a:rPr>
              <a:t>Description of the data exploration phase of the project</a:t>
            </a:r>
            <a:endParaRPr sz="1000">
              <a:solidFill>
                <a:srgbClr val="2B2B2B"/>
              </a:solidFill>
              <a:latin typeface="Roboto"/>
              <a:ea typeface="Roboto"/>
              <a:cs typeface="Roboto"/>
              <a:sym typeface="Roboto"/>
            </a:endParaRPr>
          </a:p>
          <a:p>
            <a:pPr marL="457200" lvl="0" indent="-292100" algn="l" rtl="0">
              <a:lnSpc>
                <a:spcPct val="150000"/>
              </a:lnSpc>
              <a:spcBef>
                <a:spcPts val="0"/>
              </a:spcBef>
              <a:spcAft>
                <a:spcPts val="0"/>
              </a:spcAft>
              <a:buClr>
                <a:srgbClr val="2B2B2B"/>
              </a:buClr>
              <a:buSzPts val="1000"/>
              <a:buFont typeface="Roboto"/>
              <a:buChar char="●"/>
            </a:pPr>
            <a:r>
              <a:rPr lang="en" sz="1000">
                <a:solidFill>
                  <a:srgbClr val="2B2B2B"/>
                </a:solidFill>
                <a:latin typeface="Roboto"/>
                <a:ea typeface="Roboto"/>
                <a:cs typeface="Roboto"/>
                <a:sym typeface="Roboto"/>
              </a:rPr>
              <a:t>Description of the analysis phase of the project</a:t>
            </a:r>
            <a:endParaRPr sz="1000">
              <a:solidFill>
                <a:srgbClr val="2B2B2B"/>
              </a:solidFill>
              <a:latin typeface="Roboto"/>
              <a:ea typeface="Roboto"/>
              <a:cs typeface="Roboto"/>
              <a:sym typeface="Roboto"/>
            </a:endParaRPr>
          </a:p>
          <a:p>
            <a:pPr marL="457200" lvl="0" indent="-292100" algn="l" rtl="0">
              <a:lnSpc>
                <a:spcPct val="150000"/>
              </a:lnSpc>
              <a:spcBef>
                <a:spcPts val="0"/>
              </a:spcBef>
              <a:spcAft>
                <a:spcPts val="0"/>
              </a:spcAft>
              <a:buClr>
                <a:srgbClr val="2B2B2B"/>
              </a:buClr>
              <a:buSzPts val="1000"/>
              <a:buFont typeface="Roboto"/>
              <a:buChar char="●"/>
            </a:pPr>
            <a:r>
              <a:rPr lang="en" sz="1000">
                <a:solidFill>
                  <a:srgbClr val="2B2B2B"/>
                </a:solidFill>
                <a:latin typeface="Roboto"/>
                <a:ea typeface="Roboto"/>
                <a:cs typeface="Roboto"/>
                <a:sym typeface="Roboto"/>
              </a:rPr>
              <a:t>Technologies, languages, tools, and algorithms used throughout the project</a:t>
            </a:r>
            <a:endParaRPr sz="1000">
              <a:solidFill>
                <a:srgbClr val="2B2B2B"/>
              </a:solidFill>
              <a:latin typeface="Roboto"/>
              <a:ea typeface="Roboto"/>
              <a:cs typeface="Roboto"/>
              <a:sym typeface="Roboto"/>
            </a:endParaRPr>
          </a:p>
          <a:p>
            <a:pPr marL="457200" lvl="0" indent="-292100" algn="l" rtl="0">
              <a:lnSpc>
                <a:spcPct val="150000"/>
              </a:lnSpc>
              <a:spcBef>
                <a:spcPts val="0"/>
              </a:spcBef>
              <a:spcAft>
                <a:spcPts val="0"/>
              </a:spcAft>
              <a:buClr>
                <a:srgbClr val="2B2B2B"/>
              </a:buClr>
              <a:buSzPts val="1000"/>
              <a:buFont typeface="Roboto"/>
              <a:buChar char="●"/>
            </a:pPr>
            <a:r>
              <a:rPr lang="en" sz="1000">
                <a:solidFill>
                  <a:srgbClr val="2B2B2B"/>
                </a:solidFill>
                <a:latin typeface="Roboto"/>
                <a:ea typeface="Roboto"/>
                <a:cs typeface="Roboto"/>
                <a:sym typeface="Roboto"/>
              </a:rPr>
              <a:t>Result of analysis</a:t>
            </a:r>
            <a:endParaRPr sz="1000">
              <a:solidFill>
                <a:srgbClr val="2B2B2B"/>
              </a:solidFill>
              <a:latin typeface="Roboto"/>
              <a:ea typeface="Roboto"/>
              <a:cs typeface="Roboto"/>
              <a:sym typeface="Roboto"/>
            </a:endParaRPr>
          </a:p>
          <a:p>
            <a:pPr marL="457200" lvl="0" indent="-292100" algn="l" rtl="0">
              <a:lnSpc>
                <a:spcPct val="150000"/>
              </a:lnSpc>
              <a:spcBef>
                <a:spcPts val="0"/>
              </a:spcBef>
              <a:spcAft>
                <a:spcPts val="0"/>
              </a:spcAft>
              <a:buClr>
                <a:srgbClr val="2B2B2B"/>
              </a:buClr>
              <a:buSzPts val="1000"/>
              <a:buFont typeface="Roboto"/>
              <a:buChar char="●"/>
            </a:pPr>
            <a:r>
              <a:rPr lang="en" sz="1000">
                <a:solidFill>
                  <a:srgbClr val="2B2B2B"/>
                </a:solidFill>
                <a:latin typeface="Roboto"/>
                <a:ea typeface="Roboto"/>
                <a:cs typeface="Roboto"/>
                <a:sym typeface="Roboto"/>
              </a:rPr>
              <a:t>Recommendation for future analysis</a:t>
            </a:r>
            <a:endParaRPr sz="1000">
              <a:solidFill>
                <a:srgbClr val="2B2B2B"/>
              </a:solidFill>
              <a:latin typeface="Roboto"/>
              <a:ea typeface="Roboto"/>
              <a:cs typeface="Roboto"/>
              <a:sym typeface="Roboto"/>
            </a:endParaRPr>
          </a:p>
          <a:p>
            <a:pPr marL="457200" lvl="0" indent="-292100" algn="l" rtl="0">
              <a:lnSpc>
                <a:spcPct val="150000"/>
              </a:lnSpc>
              <a:spcBef>
                <a:spcPts val="0"/>
              </a:spcBef>
              <a:spcAft>
                <a:spcPts val="0"/>
              </a:spcAft>
              <a:buClr>
                <a:srgbClr val="2B2B2B"/>
              </a:buClr>
              <a:buSzPts val="1000"/>
              <a:buFont typeface="Roboto"/>
              <a:buChar char="●"/>
            </a:pPr>
            <a:r>
              <a:rPr lang="en" sz="1000">
                <a:solidFill>
                  <a:srgbClr val="2B2B2B"/>
                </a:solidFill>
                <a:latin typeface="Roboto"/>
                <a:ea typeface="Roboto"/>
                <a:cs typeface="Roboto"/>
                <a:sym typeface="Roboto"/>
              </a:rPr>
              <a:t>Anything the team would have done differently</a:t>
            </a:r>
            <a:endParaRPr sz="1000">
              <a:solidFill>
                <a:srgbClr val="2B2B2B"/>
              </a:solidFill>
              <a:latin typeface="Roboto"/>
              <a:ea typeface="Roboto"/>
              <a:cs typeface="Roboto"/>
              <a:sym typeface="Roboto"/>
            </a:endParaRPr>
          </a:p>
          <a:p>
            <a:pPr marL="0" lvl="0" indent="0" algn="l" rtl="0">
              <a:spcBef>
                <a:spcPts val="380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e0b2a3ac96_0_7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e0b2a3ac96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b6e380a26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b6e380a26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b2a3ac96_0_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b2a3ac96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e0b2a3ac96_0_7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e0b2a3ac96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0b2a3ac96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0b2a3ac9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df3733a24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df3733a2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f3733a24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f3733a24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b6e380a26b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b6e380a26b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0b2a3ac96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0b2a3ac96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e0b2a3ac96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e0b2a3ac96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0b2a3ac96_0_6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0b2a3ac9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0b2a3ac96_0_7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0b2a3ac9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e0b2a3ac96_0_7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e0b2a3ac96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e0b2a3ac96_0_7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e0b2a3ac96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e0b2a3ac96_0_7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e0b2a3ac96_0_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deepyeti.ucsd.edu/jianmo/amazon/index.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1708" y="99975"/>
            <a:ext cx="8520600" cy="205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solidFill>
                  <a:schemeClr val="dk2"/>
                </a:solidFill>
              </a:rPr>
              <a:t>Artificial Meat Review Predictions</a:t>
            </a:r>
            <a:endParaRPr b="1">
              <a:solidFill>
                <a:schemeClr val="dk2"/>
              </a:solidFill>
            </a:endParaRPr>
          </a:p>
        </p:txBody>
      </p:sp>
      <p:sp>
        <p:nvSpPr>
          <p:cNvPr id="278" name="Google Shape;278;p13"/>
          <p:cNvSpPr txBox="1">
            <a:spLocks noGrp="1"/>
          </p:cNvSpPr>
          <p:nvPr>
            <p:ph type="subTitle" idx="1"/>
          </p:nvPr>
        </p:nvSpPr>
        <p:spPr>
          <a:xfrm>
            <a:off x="219625" y="4754400"/>
            <a:ext cx="8520600" cy="389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00" i="1">
                <a:solidFill>
                  <a:srgbClr val="24292E"/>
                </a:solidFill>
                <a:highlight>
                  <a:srgbClr val="FAFBFC"/>
                </a:highlight>
              </a:rPr>
              <a:t> Tamar Brand-Perez, Tiffany Price, Ben Tubbs, and Jose Santos</a:t>
            </a:r>
            <a:endParaRPr sz="15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2"/>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45"/>
        <p:cNvGrpSpPr/>
        <p:nvPr/>
      </p:nvGrpSpPr>
      <p:grpSpPr>
        <a:xfrm>
          <a:off x="0" y="0"/>
          <a:ext cx="0" cy="0"/>
          <a:chOff x="0" y="0"/>
          <a:chExt cx="0" cy="0"/>
        </a:xfrm>
      </p:grpSpPr>
      <p:sp>
        <p:nvSpPr>
          <p:cNvPr id="346" name="Google Shape;346;p23"/>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dk2"/>
                </a:solidFill>
              </a:rPr>
              <a:t>Machine Learning</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Splitting, Training &amp; Testing</a:t>
            </a:r>
            <a:endParaRPr/>
          </a:p>
        </p:txBody>
      </p:sp>
      <p:sp>
        <p:nvSpPr>
          <p:cNvPr id="352" name="Google Shape;352;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5"/>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1"/>
        <p:cNvGrpSpPr/>
        <p:nvPr/>
      </p:nvGrpSpPr>
      <p:grpSpPr>
        <a:xfrm>
          <a:off x="0" y="0"/>
          <a:ext cx="0" cy="0"/>
          <a:chOff x="0" y="0"/>
          <a:chExt cx="0" cy="0"/>
        </a:xfrm>
      </p:grpSpPr>
      <p:sp>
        <p:nvSpPr>
          <p:cNvPr id="362" name="Google Shape;362;p26"/>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dk2"/>
                </a:solidFill>
              </a:rPr>
              <a:t>Dashboard</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7"/>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a:t>Dashboard Design</a:t>
            </a:r>
            <a:endParaRPr sz="21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8"/>
          <p:cNvSpPr txBox="1">
            <a:spLocks noGrp="1"/>
          </p:cNvSpPr>
          <p:nvPr>
            <p:ph type="title"/>
          </p:nvPr>
        </p:nvSpPr>
        <p:spPr>
          <a:xfrm>
            <a:off x="311700" y="117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Fake Meat Brand Sentiment</a:t>
            </a:r>
            <a:endParaRPr/>
          </a:p>
        </p:txBody>
      </p:sp>
      <p:sp>
        <p:nvSpPr>
          <p:cNvPr id="373" name="Google Shape;373;p28"/>
          <p:cNvSpPr txBox="1">
            <a:spLocks noGrp="1"/>
          </p:cNvSpPr>
          <p:nvPr>
            <p:ph type="body" idx="1"/>
          </p:nvPr>
        </p:nvSpPr>
        <p:spPr>
          <a:xfrm>
            <a:off x="1908900" y="850975"/>
            <a:ext cx="12117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sp>
        <p:nvSpPr>
          <p:cNvPr id="374" name="Google Shape;374;p28"/>
          <p:cNvSpPr txBox="1"/>
          <p:nvPr/>
        </p:nvSpPr>
        <p:spPr>
          <a:xfrm>
            <a:off x="311700" y="1194813"/>
            <a:ext cx="2230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Review word frequency</a:t>
            </a:r>
            <a:r>
              <a:rPr lang="en" sz="1200"/>
              <a:t> </a:t>
            </a:r>
            <a:endParaRPr sz="1200"/>
          </a:p>
        </p:txBody>
      </p:sp>
      <p:pic>
        <p:nvPicPr>
          <p:cNvPr id="375" name="Google Shape;375;p28"/>
          <p:cNvPicPr preferRelativeResize="0"/>
          <p:nvPr/>
        </p:nvPicPr>
        <p:blipFill>
          <a:blip r:embed="rId3">
            <a:alphaModFix/>
          </a:blip>
          <a:stretch>
            <a:fillRect/>
          </a:stretch>
        </p:blipFill>
        <p:spPr>
          <a:xfrm>
            <a:off x="471300" y="1914875"/>
            <a:ext cx="1784025" cy="1670800"/>
          </a:xfrm>
          <a:prstGeom prst="rect">
            <a:avLst/>
          </a:prstGeom>
          <a:noFill/>
          <a:ln>
            <a:noFill/>
          </a:ln>
        </p:spPr>
      </p:pic>
      <p:sp>
        <p:nvSpPr>
          <p:cNvPr id="376" name="Google Shape;376;p28"/>
          <p:cNvSpPr txBox="1"/>
          <p:nvPr/>
        </p:nvSpPr>
        <p:spPr>
          <a:xfrm>
            <a:off x="2474125" y="1153025"/>
            <a:ext cx="237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Negative Review Word Frequency</a:t>
            </a:r>
            <a:r>
              <a:rPr lang="en" sz="1200"/>
              <a:t> </a:t>
            </a:r>
            <a:endParaRPr sz="1200"/>
          </a:p>
        </p:txBody>
      </p:sp>
      <p:pic>
        <p:nvPicPr>
          <p:cNvPr id="377" name="Google Shape;377;p28"/>
          <p:cNvPicPr preferRelativeResize="0"/>
          <p:nvPr/>
        </p:nvPicPr>
        <p:blipFill>
          <a:blip r:embed="rId3">
            <a:alphaModFix/>
          </a:blip>
          <a:stretch>
            <a:fillRect/>
          </a:stretch>
        </p:blipFill>
        <p:spPr>
          <a:xfrm>
            <a:off x="2542500" y="1914875"/>
            <a:ext cx="1784025" cy="1670807"/>
          </a:xfrm>
          <a:prstGeom prst="rect">
            <a:avLst/>
          </a:prstGeom>
          <a:noFill/>
          <a:ln>
            <a:noFill/>
          </a:ln>
        </p:spPr>
      </p:pic>
      <p:pic>
        <p:nvPicPr>
          <p:cNvPr id="378" name="Google Shape;378;p28"/>
          <p:cNvPicPr preferRelativeResize="0"/>
          <p:nvPr/>
        </p:nvPicPr>
        <p:blipFill>
          <a:blip r:embed="rId4">
            <a:alphaModFix/>
          </a:blip>
          <a:stretch>
            <a:fillRect/>
          </a:stretch>
        </p:blipFill>
        <p:spPr>
          <a:xfrm>
            <a:off x="7861350" y="76199"/>
            <a:ext cx="1211601" cy="983875"/>
          </a:xfrm>
          <a:prstGeom prst="rect">
            <a:avLst/>
          </a:prstGeom>
          <a:noFill/>
          <a:ln>
            <a:noFill/>
          </a:ln>
        </p:spPr>
      </p:pic>
      <p:sp>
        <p:nvSpPr>
          <p:cNvPr id="379" name="Google Shape;379;p28"/>
          <p:cNvSpPr txBox="1"/>
          <p:nvPr/>
        </p:nvSpPr>
        <p:spPr>
          <a:xfrm>
            <a:off x="5643700" y="1169825"/>
            <a:ext cx="2710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&amp; Negative Reviews per month</a:t>
            </a:r>
            <a:r>
              <a:rPr lang="en" sz="1200"/>
              <a:t> </a:t>
            </a:r>
            <a:endParaRPr sz="1200"/>
          </a:p>
        </p:txBody>
      </p:sp>
      <p:sp>
        <p:nvSpPr>
          <p:cNvPr id="380" name="Google Shape;380;p28"/>
          <p:cNvSpPr txBox="1">
            <a:spLocks noGrp="1"/>
          </p:cNvSpPr>
          <p:nvPr>
            <p:ph type="body" idx="1"/>
          </p:nvPr>
        </p:nvSpPr>
        <p:spPr>
          <a:xfrm>
            <a:off x="6330175" y="853450"/>
            <a:ext cx="12117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pic>
        <p:nvPicPr>
          <p:cNvPr id="381" name="Google Shape;381;p28"/>
          <p:cNvPicPr preferRelativeResize="0"/>
          <p:nvPr/>
        </p:nvPicPr>
        <p:blipFill>
          <a:blip r:embed="rId3">
            <a:alphaModFix/>
          </a:blip>
          <a:stretch>
            <a:fillRect/>
          </a:stretch>
        </p:blipFill>
        <p:spPr>
          <a:xfrm>
            <a:off x="5132075" y="2019000"/>
            <a:ext cx="1784025" cy="1670800"/>
          </a:xfrm>
          <a:prstGeom prst="rect">
            <a:avLst/>
          </a:prstGeom>
          <a:noFill/>
          <a:ln>
            <a:noFill/>
          </a:ln>
        </p:spPr>
      </p:pic>
      <p:pic>
        <p:nvPicPr>
          <p:cNvPr id="382" name="Google Shape;382;p28"/>
          <p:cNvPicPr preferRelativeResize="0"/>
          <p:nvPr/>
        </p:nvPicPr>
        <p:blipFill>
          <a:blip r:embed="rId3">
            <a:alphaModFix/>
          </a:blip>
          <a:stretch>
            <a:fillRect/>
          </a:stretch>
        </p:blipFill>
        <p:spPr>
          <a:xfrm>
            <a:off x="7359975" y="2019000"/>
            <a:ext cx="1784025" cy="16708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9"/>
          <p:cNvSpPr txBox="1">
            <a:spLocks noGrp="1"/>
          </p:cNvSpPr>
          <p:nvPr>
            <p:ph type="title"/>
          </p:nvPr>
        </p:nvSpPr>
        <p:spPr>
          <a:xfrm>
            <a:off x="311700" y="117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Fake Meat Brand Sentiment</a:t>
            </a:r>
            <a:endParaRPr/>
          </a:p>
        </p:txBody>
      </p:sp>
      <p:sp>
        <p:nvSpPr>
          <p:cNvPr id="388" name="Google Shape;388;p29"/>
          <p:cNvSpPr txBox="1">
            <a:spLocks noGrp="1"/>
          </p:cNvSpPr>
          <p:nvPr>
            <p:ph type="body" idx="1"/>
          </p:nvPr>
        </p:nvSpPr>
        <p:spPr>
          <a:xfrm>
            <a:off x="1908900" y="850975"/>
            <a:ext cx="12675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pic>
        <p:nvPicPr>
          <p:cNvPr id="389" name="Google Shape;389;p29"/>
          <p:cNvPicPr preferRelativeResize="0"/>
          <p:nvPr/>
        </p:nvPicPr>
        <p:blipFill>
          <a:blip r:embed="rId3">
            <a:alphaModFix/>
          </a:blip>
          <a:stretch>
            <a:fillRect/>
          </a:stretch>
        </p:blipFill>
        <p:spPr>
          <a:xfrm>
            <a:off x="7861350" y="76199"/>
            <a:ext cx="1211601" cy="983875"/>
          </a:xfrm>
          <a:prstGeom prst="rect">
            <a:avLst/>
          </a:prstGeom>
          <a:noFill/>
          <a:ln>
            <a:noFill/>
          </a:ln>
        </p:spPr>
      </p:pic>
      <p:pic>
        <p:nvPicPr>
          <p:cNvPr id="390" name="Google Shape;390;p29"/>
          <p:cNvPicPr preferRelativeResize="0"/>
          <p:nvPr/>
        </p:nvPicPr>
        <p:blipFill>
          <a:blip r:embed="rId4">
            <a:alphaModFix/>
          </a:blip>
          <a:stretch>
            <a:fillRect/>
          </a:stretch>
        </p:blipFill>
        <p:spPr>
          <a:xfrm>
            <a:off x="230921" y="2939700"/>
            <a:ext cx="4278599" cy="1080775"/>
          </a:xfrm>
          <a:prstGeom prst="rect">
            <a:avLst/>
          </a:prstGeom>
          <a:noFill/>
          <a:ln>
            <a:noFill/>
          </a:ln>
        </p:spPr>
      </p:pic>
      <p:sp>
        <p:nvSpPr>
          <p:cNvPr id="391" name="Google Shape;391;p29"/>
          <p:cNvSpPr txBox="1"/>
          <p:nvPr/>
        </p:nvSpPr>
        <p:spPr>
          <a:xfrm>
            <a:off x="5643700" y="1246025"/>
            <a:ext cx="2710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&amp; Negative Reviews per month</a:t>
            </a:r>
            <a:r>
              <a:rPr lang="en" sz="1200"/>
              <a:t> </a:t>
            </a:r>
            <a:endParaRPr sz="1200"/>
          </a:p>
        </p:txBody>
      </p:sp>
      <p:sp>
        <p:nvSpPr>
          <p:cNvPr id="392" name="Google Shape;392;p29"/>
          <p:cNvSpPr txBox="1">
            <a:spLocks noGrp="1"/>
          </p:cNvSpPr>
          <p:nvPr>
            <p:ph type="body" idx="1"/>
          </p:nvPr>
        </p:nvSpPr>
        <p:spPr>
          <a:xfrm>
            <a:off x="6330175" y="853450"/>
            <a:ext cx="12777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pic>
        <p:nvPicPr>
          <p:cNvPr id="393" name="Google Shape;393;p29"/>
          <p:cNvPicPr preferRelativeResize="0"/>
          <p:nvPr/>
        </p:nvPicPr>
        <p:blipFill>
          <a:blip r:embed="rId4">
            <a:alphaModFix/>
          </a:blip>
          <a:stretch>
            <a:fillRect/>
          </a:stretch>
        </p:blipFill>
        <p:spPr>
          <a:xfrm>
            <a:off x="4859646" y="2836725"/>
            <a:ext cx="4278599" cy="1080775"/>
          </a:xfrm>
          <a:prstGeom prst="rect">
            <a:avLst/>
          </a:prstGeom>
          <a:noFill/>
          <a:ln>
            <a:noFill/>
          </a:ln>
        </p:spPr>
      </p:pic>
      <p:pic>
        <p:nvPicPr>
          <p:cNvPr id="394" name="Google Shape;394;p29"/>
          <p:cNvPicPr preferRelativeResize="0"/>
          <p:nvPr/>
        </p:nvPicPr>
        <p:blipFill>
          <a:blip r:embed="rId5">
            <a:alphaModFix/>
          </a:blip>
          <a:stretch>
            <a:fillRect/>
          </a:stretch>
        </p:blipFill>
        <p:spPr>
          <a:xfrm>
            <a:off x="3242167" y="1831775"/>
            <a:ext cx="1267366" cy="1157775"/>
          </a:xfrm>
          <a:prstGeom prst="rect">
            <a:avLst/>
          </a:prstGeom>
          <a:noFill/>
          <a:ln>
            <a:noFill/>
          </a:ln>
        </p:spPr>
      </p:pic>
      <p:pic>
        <p:nvPicPr>
          <p:cNvPr id="395" name="Google Shape;395;p29"/>
          <p:cNvPicPr preferRelativeResize="0"/>
          <p:nvPr/>
        </p:nvPicPr>
        <p:blipFill>
          <a:blip r:embed="rId5">
            <a:alphaModFix/>
          </a:blip>
          <a:stretch>
            <a:fillRect/>
          </a:stretch>
        </p:blipFill>
        <p:spPr>
          <a:xfrm>
            <a:off x="7607767" y="1831775"/>
            <a:ext cx="1267366" cy="1157775"/>
          </a:xfrm>
          <a:prstGeom prst="rect">
            <a:avLst/>
          </a:prstGeom>
          <a:noFill/>
          <a:ln>
            <a:noFill/>
          </a:ln>
        </p:spPr>
      </p:pic>
      <p:sp>
        <p:nvSpPr>
          <p:cNvPr id="396" name="Google Shape;396;p29"/>
          <p:cNvSpPr txBox="1"/>
          <p:nvPr/>
        </p:nvSpPr>
        <p:spPr>
          <a:xfrm>
            <a:off x="1123250" y="1271800"/>
            <a:ext cx="2710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&amp; Negative Reviews per month</a:t>
            </a:r>
            <a:r>
              <a:rPr lang="en" sz="1200"/>
              <a:t>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0"/>
          <p:cNvSpPr txBox="1">
            <a:spLocks noGrp="1"/>
          </p:cNvSpPr>
          <p:nvPr>
            <p:ph type="title"/>
          </p:nvPr>
        </p:nvSpPr>
        <p:spPr>
          <a:xfrm>
            <a:off x="311700" y="117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Fake Meat Brand Sentiment</a:t>
            </a:r>
            <a:endParaRPr/>
          </a:p>
        </p:txBody>
      </p:sp>
      <p:sp>
        <p:nvSpPr>
          <p:cNvPr id="402" name="Google Shape;402;p30"/>
          <p:cNvSpPr txBox="1">
            <a:spLocks noGrp="1"/>
          </p:cNvSpPr>
          <p:nvPr>
            <p:ph type="body" idx="1"/>
          </p:nvPr>
        </p:nvSpPr>
        <p:spPr>
          <a:xfrm>
            <a:off x="437125" y="812888"/>
            <a:ext cx="10842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sp>
        <p:nvSpPr>
          <p:cNvPr id="403" name="Google Shape;403;p30"/>
          <p:cNvSpPr txBox="1"/>
          <p:nvPr/>
        </p:nvSpPr>
        <p:spPr>
          <a:xfrm>
            <a:off x="403500" y="1305413"/>
            <a:ext cx="2230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Review word frequency</a:t>
            </a:r>
            <a:r>
              <a:rPr lang="en" sz="1200"/>
              <a:t> </a:t>
            </a:r>
            <a:endParaRPr sz="1200"/>
          </a:p>
        </p:txBody>
      </p:sp>
      <p:sp>
        <p:nvSpPr>
          <p:cNvPr id="404" name="Google Shape;404;p30"/>
          <p:cNvSpPr/>
          <p:nvPr/>
        </p:nvSpPr>
        <p:spPr>
          <a:xfrm>
            <a:off x="437125" y="1657900"/>
            <a:ext cx="4084500" cy="340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4747800" y="1657900"/>
            <a:ext cx="4278600" cy="340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6" name="Google Shape;406;p30"/>
          <p:cNvPicPr preferRelativeResize="0"/>
          <p:nvPr/>
        </p:nvPicPr>
        <p:blipFill>
          <a:blip r:embed="rId3">
            <a:alphaModFix/>
          </a:blip>
          <a:stretch>
            <a:fillRect/>
          </a:stretch>
        </p:blipFill>
        <p:spPr>
          <a:xfrm>
            <a:off x="437125" y="1657900"/>
            <a:ext cx="1784025" cy="1670800"/>
          </a:xfrm>
          <a:prstGeom prst="rect">
            <a:avLst/>
          </a:prstGeom>
          <a:noFill/>
          <a:ln>
            <a:noFill/>
          </a:ln>
        </p:spPr>
      </p:pic>
      <p:sp>
        <p:nvSpPr>
          <p:cNvPr id="407" name="Google Shape;407;p30"/>
          <p:cNvSpPr txBox="1"/>
          <p:nvPr/>
        </p:nvSpPr>
        <p:spPr>
          <a:xfrm>
            <a:off x="2474125" y="1305425"/>
            <a:ext cx="237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Negative Review Word Frequency</a:t>
            </a:r>
            <a:r>
              <a:rPr lang="en" sz="1200"/>
              <a:t> </a:t>
            </a:r>
            <a:endParaRPr sz="1200"/>
          </a:p>
        </p:txBody>
      </p:sp>
      <p:pic>
        <p:nvPicPr>
          <p:cNvPr id="408" name="Google Shape;408;p30"/>
          <p:cNvPicPr preferRelativeResize="0"/>
          <p:nvPr/>
        </p:nvPicPr>
        <p:blipFill>
          <a:blip r:embed="rId3">
            <a:alphaModFix/>
          </a:blip>
          <a:stretch>
            <a:fillRect/>
          </a:stretch>
        </p:blipFill>
        <p:spPr>
          <a:xfrm>
            <a:off x="2592462" y="1691525"/>
            <a:ext cx="1784025" cy="1670807"/>
          </a:xfrm>
          <a:prstGeom prst="rect">
            <a:avLst/>
          </a:prstGeom>
          <a:noFill/>
          <a:ln>
            <a:noFill/>
          </a:ln>
        </p:spPr>
      </p:pic>
      <p:pic>
        <p:nvPicPr>
          <p:cNvPr id="409" name="Google Shape;409;p30"/>
          <p:cNvPicPr preferRelativeResize="0"/>
          <p:nvPr/>
        </p:nvPicPr>
        <p:blipFill>
          <a:blip r:embed="rId4">
            <a:alphaModFix/>
          </a:blip>
          <a:stretch>
            <a:fillRect/>
          </a:stretch>
        </p:blipFill>
        <p:spPr>
          <a:xfrm>
            <a:off x="437125" y="3528400"/>
            <a:ext cx="1997251" cy="1408173"/>
          </a:xfrm>
          <a:prstGeom prst="rect">
            <a:avLst/>
          </a:prstGeom>
          <a:noFill/>
          <a:ln>
            <a:noFill/>
          </a:ln>
        </p:spPr>
      </p:pic>
      <p:pic>
        <p:nvPicPr>
          <p:cNvPr id="410" name="Google Shape;410;p30"/>
          <p:cNvPicPr preferRelativeResize="0"/>
          <p:nvPr/>
        </p:nvPicPr>
        <p:blipFill>
          <a:blip r:embed="rId4">
            <a:alphaModFix/>
          </a:blip>
          <a:stretch>
            <a:fillRect/>
          </a:stretch>
        </p:blipFill>
        <p:spPr>
          <a:xfrm>
            <a:off x="2592450" y="3603559"/>
            <a:ext cx="1890650" cy="1333016"/>
          </a:xfrm>
          <a:prstGeom prst="rect">
            <a:avLst/>
          </a:prstGeom>
          <a:noFill/>
          <a:ln>
            <a:noFill/>
          </a:ln>
        </p:spPr>
      </p:pic>
      <p:sp>
        <p:nvSpPr>
          <p:cNvPr id="411" name="Google Shape;411;p30"/>
          <p:cNvSpPr txBox="1"/>
          <p:nvPr/>
        </p:nvSpPr>
        <p:spPr>
          <a:xfrm>
            <a:off x="647225" y="3252500"/>
            <a:ext cx="1647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Review Length</a:t>
            </a:r>
            <a:r>
              <a:rPr lang="en" sz="1200"/>
              <a:t> </a:t>
            </a:r>
            <a:endParaRPr sz="1200"/>
          </a:p>
        </p:txBody>
      </p:sp>
      <p:sp>
        <p:nvSpPr>
          <p:cNvPr id="412" name="Google Shape;412;p30"/>
          <p:cNvSpPr txBox="1"/>
          <p:nvPr/>
        </p:nvSpPr>
        <p:spPr>
          <a:xfrm>
            <a:off x="2697513" y="3328700"/>
            <a:ext cx="1647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Negative Review Length</a:t>
            </a:r>
            <a:r>
              <a:rPr lang="en" sz="1200"/>
              <a:t> </a:t>
            </a:r>
            <a:endParaRPr sz="1200"/>
          </a:p>
        </p:txBody>
      </p:sp>
      <p:sp>
        <p:nvSpPr>
          <p:cNvPr id="413" name="Google Shape;413;p30"/>
          <p:cNvSpPr txBox="1"/>
          <p:nvPr/>
        </p:nvSpPr>
        <p:spPr>
          <a:xfrm>
            <a:off x="1678250" y="3698000"/>
            <a:ext cx="649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F0000"/>
                </a:solidFill>
              </a:rPr>
              <a:t>Overlay training set data?</a:t>
            </a:r>
            <a:endParaRPr sz="1000">
              <a:solidFill>
                <a:srgbClr val="FF0000"/>
              </a:solidFill>
            </a:endParaRPr>
          </a:p>
        </p:txBody>
      </p:sp>
      <p:sp>
        <p:nvSpPr>
          <p:cNvPr id="414" name="Google Shape;414;p30"/>
          <p:cNvSpPr txBox="1"/>
          <p:nvPr/>
        </p:nvSpPr>
        <p:spPr>
          <a:xfrm>
            <a:off x="3629200" y="3741150"/>
            <a:ext cx="649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F0000"/>
                </a:solidFill>
              </a:rPr>
              <a:t>Overlay training set data?</a:t>
            </a:r>
            <a:endParaRPr sz="1000">
              <a:solidFill>
                <a:srgbClr val="FF0000"/>
              </a:solidFill>
            </a:endParaRPr>
          </a:p>
        </p:txBody>
      </p:sp>
      <p:pic>
        <p:nvPicPr>
          <p:cNvPr id="415" name="Google Shape;415;p30"/>
          <p:cNvPicPr preferRelativeResize="0"/>
          <p:nvPr/>
        </p:nvPicPr>
        <p:blipFill>
          <a:blip r:embed="rId5">
            <a:alphaModFix/>
          </a:blip>
          <a:stretch>
            <a:fillRect/>
          </a:stretch>
        </p:blipFill>
        <p:spPr>
          <a:xfrm>
            <a:off x="7861350" y="76199"/>
            <a:ext cx="1211601" cy="983875"/>
          </a:xfrm>
          <a:prstGeom prst="rect">
            <a:avLst/>
          </a:prstGeom>
          <a:noFill/>
          <a:ln>
            <a:noFill/>
          </a:ln>
        </p:spPr>
      </p:pic>
      <p:pic>
        <p:nvPicPr>
          <p:cNvPr id="416" name="Google Shape;416;p30"/>
          <p:cNvPicPr preferRelativeResize="0"/>
          <p:nvPr/>
        </p:nvPicPr>
        <p:blipFill>
          <a:blip r:embed="rId6">
            <a:alphaModFix/>
          </a:blip>
          <a:stretch>
            <a:fillRect/>
          </a:stretch>
        </p:blipFill>
        <p:spPr>
          <a:xfrm>
            <a:off x="4747771" y="1657900"/>
            <a:ext cx="4278599" cy="1080775"/>
          </a:xfrm>
          <a:prstGeom prst="rect">
            <a:avLst/>
          </a:prstGeom>
          <a:noFill/>
          <a:ln>
            <a:noFill/>
          </a:ln>
        </p:spPr>
      </p:pic>
      <p:sp>
        <p:nvSpPr>
          <p:cNvPr id="417" name="Google Shape;417;p30"/>
          <p:cNvSpPr txBox="1"/>
          <p:nvPr/>
        </p:nvSpPr>
        <p:spPr>
          <a:xfrm>
            <a:off x="5643700" y="1322225"/>
            <a:ext cx="2710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&amp; Negative Reviews per month</a:t>
            </a:r>
            <a:r>
              <a:rPr lang="en" sz="1200"/>
              <a:t> </a:t>
            </a:r>
            <a:endParaRPr sz="1200"/>
          </a:p>
        </p:txBody>
      </p:sp>
      <p:sp>
        <p:nvSpPr>
          <p:cNvPr id="418" name="Google Shape;418;p30"/>
          <p:cNvSpPr txBox="1"/>
          <p:nvPr/>
        </p:nvSpPr>
        <p:spPr>
          <a:xfrm>
            <a:off x="5802325" y="229575"/>
            <a:ext cx="1997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Number of Reviews:</a:t>
            </a:r>
            <a:endParaRPr/>
          </a:p>
          <a:p>
            <a:pPr marL="0" lvl="0" indent="0" algn="l" rtl="0">
              <a:spcBef>
                <a:spcPts val="0"/>
              </a:spcBef>
              <a:spcAft>
                <a:spcPts val="0"/>
              </a:spcAft>
              <a:buNone/>
            </a:pPr>
            <a:r>
              <a:rPr lang="en" sz="1800" b="1"/>
              <a:t>           353</a:t>
            </a:r>
            <a:endParaRPr sz="1800" b="1"/>
          </a:p>
        </p:txBody>
      </p:sp>
      <p:pic>
        <p:nvPicPr>
          <p:cNvPr id="419" name="Google Shape;419;p30"/>
          <p:cNvPicPr preferRelativeResize="0"/>
          <p:nvPr/>
        </p:nvPicPr>
        <p:blipFill>
          <a:blip r:embed="rId7">
            <a:alphaModFix/>
          </a:blip>
          <a:stretch>
            <a:fillRect/>
          </a:stretch>
        </p:blipFill>
        <p:spPr>
          <a:xfrm>
            <a:off x="4747788" y="3031000"/>
            <a:ext cx="2085975" cy="1905575"/>
          </a:xfrm>
          <a:prstGeom prst="rect">
            <a:avLst/>
          </a:prstGeom>
          <a:noFill/>
          <a:ln>
            <a:noFill/>
          </a:ln>
        </p:spPr>
      </p:pic>
      <p:sp>
        <p:nvSpPr>
          <p:cNvPr id="420" name="Google Shape;420;p30"/>
          <p:cNvSpPr txBox="1"/>
          <p:nvPr/>
        </p:nvSpPr>
        <p:spPr>
          <a:xfrm>
            <a:off x="5719350" y="2705050"/>
            <a:ext cx="2710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Breakdown of Positive / Negative Reviews</a:t>
            </a:r>
            <a:r>
              <a:rPr lang="en" sz="1200"/>
              <a:t> </a:t>
            </a:r>
            <a:endParaRPr sz="1200"/>
          </a:p>
        </p:txBody>
      </p:sp>
      <p:pic>
        <p:nvPicPr>
          <p:cNvPr id="421" name="Google Shape;421;p30"/>
          <p:cNvPicPr preferRelativeResize="0"/>
          <p:nvPr/>
        </p:nvPicPr>
        <p:blipFill>
          <a:blip r:embed="rId8">
            <a:alphaModFix/>
          </a:blip>
          <a:stretch>
            <a:fillRect/>
          </a:stretch>
        </p:blipFill>
        <p:spPr>
          <a:xfrm>
            <a:off x="1800950" y="690925"/>
            <a:ext cx="1038866" cy="572700"/>
          </a:xfrm>
          <a:prstGeom prst="rect">
            <a:avLst/>
          </a:prstGeom>
          <a:noFill/>
          <a:ln>
            <a:noFill/>
          </a:ln>
        </p:spPr>
      </p:pic>
      <p:pic>
        <p:nvPicPr>
          <p:cNvPr id="422" name="Google Shape;422;p30"/>
          <p:cNvPicPr preferRelativeResize="0"/>
          <p:nvPr/>
        </p:nvPicPr>
        <p:blipFill>
          <a:blip r:embed="rId9">
            <a:alphaModFix/>
          </a:blip>
          <a:stretch>
            <a:fillRect/>
          </a:stretch>
        </p:blipFill>
        <p:spPr>
          <a:xfrm>
            <a:off x="3056025" y="653400"/>
            <a:ext cx="1084200" cy="616194"/>
          </a:xfrm>
          <a:prstGeom prst="rect">
            <a:avLst/>
          </a:prstGeom>
          <a:noFill/>
          <a:ln>
            <a:noFill/>
          </a:ln>
        </p:spPr>
      </p:pic>
      <p:pic>
        <p:nvPicPr>
          <p:cNvPr id="423" name="Google Shape;423;p30"/>
          <p:cNvPicPr preferRelativeResize="0"/>
          <p:nvPr/>
        </p:nvPicPr>
        <p:blipFill>
          <a:blip r:embed="rId10">
            <a:alphaModFix/>
          </a:blip>
          <a:stretch>
            <a:fillRect/>
          </a:stretch>
        </p:blipFill>
        <p:spPr>
          <a:xfrm>
            <a:off x="4438500" y="715350"/>
            <a:ext cx="1280850" cy="4922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429" name="Google Shape;429;p31"/>
          <p:cNvPicPr preferRelativeResize="0"/>
          <p:nvPr/>
        </p:nvPicPr>
        <p:blipFill>
          <a:blip r:embed="rId3">
            <a:alphaModFix/>
          </a:blip>
          <a:stretch>
            <a:fillRect/>
          </a:stretch>
        </p:blipFill>
        <p:spPr>
          <a:xfrm>
            <a:off x="153075" y="1375000"/>
            <a:ext cx="3957802" cy="2636226"/>
          </a:xfrm>
          <a:prstGeom prst="rect">
            <a:avLst/>
          </a:prstGeom>
          <a:noFill/>
          <a:ln>
            <a:noFill/>
          </a:ln>
        </p:spPr>
      </p:pic>
      <p:pic>
        <p:nvPicPr>
          <p:cNvPr id="430" name="Google Shape;430;p31"/>
          <p:cNvPicPr preferRelativeResize="0"/>
          <p:nvPr/>
        </p:nvPicPr>
        <p:blipFill>
          <a:blip r:embed="rId4">
            <a:alphaModFix/>
          </a:blip>
          <a:stretch>
            <a:fillRect/>
          </a:stretch>
        </p:blipFill>
        <p:spPr>
          <a:xfrm>
            <a:off x="4247977" y="1170125"/>
            <a:ext cx="4743624" cy="31175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Executive Summary</a:t>
            </a:r>
            <a:endParaRPr/>
          </a:p>
        </p:txBody>
      </p:sp>
      <p:sp>
        <p:nvSpPr>
          <p:cNvPr id="284" name="Google Shape;284;p14"/>
          <p:cNvSpPr txBox="1">
            <a:spLocks noGrp="1"/>
          </p:cNvSpPr>
          <p:nvPr>
            <p:ph type="body" idx="1"/>
          </p:nvPr>
        </p:nvSpPr>
        <p:spPr>
          <a:xfrm>
            <a:off x="311700" y="1234075"/>
            <a:ext cx="8610000" cy="3060300"/>
          </a:xfrm>
          <a:prstGeom prst="rect">
            <a:avLst/>
          </a:prstGeom>
        </p:spPr>
        <p:txBody>
          <a:bodyPr spcFirstLastPara="1" wrap="square" lIns="91425" tIns="91425" rIns="91425" bIns="91425" anchor="t" anchorCtr="0">
            <a:normAutofit/>
          </a:bodyPr>
          <a:lstStyle/>
          <a:p>
            <a:pPr marL="0" lvl="0" indent="0" algn="l" rtl="0">
              <a:lnSpc>
                <a:spcPct val="100000"/>
              </a:lnSpc>
              <a:spcBef>
                <a:spcPts val="1500"/>
              </a:spcBef>
              <a:spcAft>
                <a:spcPts val="0"/>
              </a:spcAft>
              <a:buNone/>
            </a:pPr>
            <a:r>
              <a:rPr lang="en" sz="2000" b="1" i="1">
                <a:solidFill>
                  <a:srgbClr val="2B2B2B"/>
                </a:solidFill>
                <a:latin typeface="Roboto"/>
                <a:ea typeface="Roboto"/>
                <a:cs typeface="Roboto"/>
                <a:sym typeface="Roboto"/>
              </a:rPr>
              <a:t>Overview</a:t>
            </a:r>
            <a:endParaRPr sz="2000" b="1" i="1">
              <a:solidFill>
                <a:srgbClr val="2B2B2B"/>
              </a:solidFill>
              <a:latin typeface="Roboto"/>
              <a:ea typeface="Roboto"/>
              <a:cs typeface="Roboto"/>
              <a:sym typeface="Roboto"/>
            </a:endParaRPr>
          </a:p>
          <a:p>
            <a:pPr marL="0" lvl="0" indent="0" algn="l" rtl="0">
              <a:lnSpc>
                <a:spcPct val="100000"/>
              </a:lnSpc>
              <a:spcBef>
                <a:spcPts val="1500"/>
              </a:spcBef>
              <a:spcAft>
                <a:spcPts val="0"/>
              </a:spcAft>
              <a:buNone/>
            </a:pPr>
            <a:r>
              <a:rPr lang="en" sz="1600">
                <a:solidFill>
                  <a:srgbClr val="2B2B2B"/>
                </a:solidFill>
                <a:latin typeface="Roboto"/>
                <a:ea typeface="Roboto"/>
                <a:cs typeface="Roboto"/>
                <a:sym typeface="Roboto"/>
              </a:rPr>
              <a:t>The fake meat industry has recently experienced a dramatic positive shift in consumer interest and exponential growth. Our team wants to predict how consumer reviews affect ratings, which will assist store owners in their decision making process of which brand to sell.</a:t>
            </a:r>
            <a:endParaRPr sz="1600">
              <a:solidFill>
                <a:srgbClr val="2B2B2B"/>
              </a:solidFill>
              <a:latin typeface="Roboto"/>
              <a:ea typeface="Roboto"/>
              <a:cs typeface="Roboto"/>
              <a:sym typeface="Roboto"/>
            </a:endParaRPr>
          </a:p>
          <a:p>
            <a:pPr marL="0" lvl="0" indent="0" algn="l" rtl="0">
              <a:lnSpc>
                <a:spcPct val="100000"/>
              </a:lnSpc>
              <a:spcBef>
                <a:spcPts val="1500"/>
              </a:spcBef>
              <a:spcAft>
                <a:spcPts val="0"/>
              </a:spcAft>
              <a:buNone/>
            </a:pPr>
            <a:r>
              <a:rPr lang="en" sz="2000" b="1" i="1">
                <a:solidFill>
                  <a:srgbClr val="2B2B2B"/>
                </a:solidFill>
                <a:latin typeface="Roboto"/>
                <a:ea typeface="Roboto"/>
                <a:cs typeface="Roboto"/>
                <a:sym typeface="Roboto"/>
              </a:rPr>
              <a:t>Objectives</a:t>
            </a:r>
            <a:endParaRPr sz="2000" b="1" i="1">
              <a:solidFill>
                <a:srgbClr val="2B2B2B"/>
              </a:solidFill>
              <a:latin typeface="Roboto"/>
              <a:ea typeface="Roboto"/>
              <a:cs typeface="Roboto"/>
              <a:sym typeface="Roboto"/>
            </a:endParaRPr>
          </a:p>
          <a:p>
            <a:pPr marL="0" lvl="0" indent="0" algn="l" rtl="0">
              <a:lnSpc>
                <a:spcPct val="100000"/>
              </a:lnSpc>
              <a:spcBef>
                <a:spcPts val="1500"/>
              </a:spcBef>
              <a:spcAft>
                <a:spcPts val="1100"/>
              </a:spcAft>
              <a:buNone/>
            </a:pPr>
            <a:r>
              <a:rPr lang="en" sz="1600">
                <a:solidFill>
                  <a:srgbClr val="2B2B2B"/>
                </a:solidFill>
                <a:latin typeface="Roboto"/>
                <a:ea typeface="Roboto"/>
                <a:cs typeface="Roboto"/>
                <a:sym typeface="Roboto"/>
              </a:rPr>
              <a:t>By analyzing the Amazon consumer reviews between *** - ***, our machine learning tool will predict whether a non-rated review will be positive negative.</a:t>
            </a:r>
            <a:endParaRPr sz="2000" b="1" i="1">
              <a:solidFill>
                <a:srgbClr val="2B2B2B"/>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2"/>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t>Interactive Dashboard</a:t>
            </a:r>
            <a:endParaRPr sz="20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441" name="Google Shape;441;p3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42" name="Google Shape;442;p33"/>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46"/>
        <p:cNvGrpSpPr/>
        <p:nvPr/>
      </p:nvGrpSpPr>
      <p:grpSpPr>
        <a:xfrm>
          <a:off x="0" y="0"/>
          <a:ext cx="0" cy="0"/>
          <a:chOff x="0" y="0"/>
          <a:chExt cx="0" cy="0"/>
        </a:xfrm>
      </p:grpSpPr>
      <p:sp>
        <p:nvSpPr>
          <p:cNvPr id="447" name="Google Shape;447;p34"/>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dk2"/>
                </a:solidFill>
              </a:rPr>
              <a:t>Conclusion</a:t>
            </a:r>
            <a:endParaRPr>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sp>
        <p:nvSpPr>
          <p:cNvPr id="453" name="Google Shape;453;p3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459" name="Google Shape;459;p3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0" lvl="0" indent="0" algn="ctr" rtl="0">
              <a:lnSpc>
                <a:spcPct val="150000"/>
              </a:lnSpc>
              <a:spcBef>
                <a:spcPts val="1600"/>
              </a:spcBef>
              <a:spcAft>
                <a:spcPts val="0"/>
              </a:spcAft>
              <a:buNone/>
            </a:pPr>
            <a:r>
              <a:rPr lang="en" sz="1000" b="1" u="sng">
                <a:solidFill>
                  <a:srgbClr val="2B2B2B"/>
                </a:solidFill>
                <a:latin typeface="Roboto"/>
                <a:ea typeface="Roboto"/>
                <a:cs typeface="Roboto"/>
                <a:sym typeface="Roboto"/>
              </a:rPr>
              <a:t>Recommendation for future analysis</a:t>
            </a:r>
            <a:endParaRPr sz="1000" b="1" u="sng">
              <a:solidFill>
                <a:srgbClr val="2B2B2B"/>
              </a:solidFill>
              <a:latin typeface="Roboto"/>
              <a:ea typeface="Roboto"/>
              <a:cs typeface="Roboto"/>
              <a:sym typeface="Roboto"/>
            </a:endParaRPr>
          </a:p>
          <a:p>
            <a:pPr marL="0" lvl="0" indent="0" algn="l" rtl="0">
              <a:lnSpc>
                <a:spcPct val="150000"/>
              </a:lnSpc>
              <a:spcBef>
                <a:spcPts val="4600"/>
              </a:spcBef>
              <a:spcAft>
                <a:spcPts val="0"/>
              </a:spcAft>
              <a:buNone/>
            </a:pPr>
            <a:endParaRPr sz="1000">
              <a:solidFill>
                <a:srgbClr val="2B2B2B"/>
              </a:solidFill>
              <a:latin typeface="Roboto"/>
              <a:ea typeface="Roboto"/>
              <a:cs typeface="Roboto"/>
              <a:sym typeface="Roboto"/>
            </a:endParaRPr>
          </a:p>
          <a:p>
            <a:pPr marL="0" lvl="0" indent="0" algn="l" rtl="0">
              <a:spcBef>
                <a:spcPts val="3800"/>
              </a:spcBef>
              <a:spcAft>
                <a:spcPts val="1200"/>
              </a:spcAft>
              <a:buNone/>
            </a:pPr>
            <a:endParaRPr/>
          </a:p>
        </p:txBody>
      </p:sp>
      <p:sp>
        <p:nvSpPr>
          <p:cNvPr id="460" name="Google Shape;460;p36"/>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0" lvl="0" indent="0" algn="ctr" rtl="0">
              <a:lnSpc>
                <a:spcPct val="150000"/>
              </a:lnSpc>
              <a:spcBef>
                <a:spcPts val="1600"/>
              </a:spcBef>
              <a:spcAft>
                <a:spcPts val="3800"/>
              </a:spcAft>
              <a:buNone/>
            </a:pPr>
            <a:r>
              <a:rPr lang="en" sz="1000" b="1" u="sng">
                <a:solidFill>
                  <a:srgbClr val="2B2B2B"/>
                </a:solidFill>
                <a:latin typeface="Roboto"/>
                <a:ea typeface="Roboto"/>
                <a:cs typeface="Roboto"/>
                <a:sym typeface="Roboto"/>
              </a:rPr>
              <a:t>What our  team would have done differently</a:t>
            </a:r>
            <a:endParaRPr b="1" u="sng"/>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Things to include from the module</a:t>
            </a:r>
            <a:endParaRPr/>
          </a:p>
        </p:txBody>
      </p:sp>
      <p:sp>
        <p:nvSpPr>
          <p:cNvPr id="466" name="Google Shape;466;p3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25000" lnSpcReduction="20000"/>
          </a:bodyPr>
          <a:lstStyle/>
          <a:p>
            <a:pPr marL="0" lvl="0" indent="0" algn="l" rtl="0">
              <a:lnSpc>
                <a:spcPct val="100000"/>
              </a:lnSpc>
              <a:spcBef>
                <a:spcPts val="1500"/>
              </a:spcBef>
              <a:spcAft>
                <a:spcPts val="0"/>
              </a:spcAft>
              <a:buClr>
                <a:schemeClr val="dk1"/>
              </a:buClr>
              <a:buSzPct val="26142"/>
              <a:buFont typeface="Arial"/>
              <a:buNone/>
            </a:pPr>
            <a:r>
              <a:rPr lang="en" sz="4207">
                <a:solidFill>
                  <a:srgbClr val="2B2B2B"/>
                </a:solidFill>
                <a:latin typeface="Roboto"/>
                <a:ea typeface="Roboto"/>
                <a:cs typeface="Roboto"/>
                <a:sym typeface="Roboto"/>
              </a:rPr>
              <a:t>Content: The presentation should tell a cohesive story about the project and include the following:</a:t>
            </a:r>
            <a:endParaRPr sz="4207">
              <a:solidFill>
                <a:srgbClr val="2B2B2B"/>
              </a:solidFill>
              <a:latin typeface="Roboto"/>
              <a:ea typeface="Roboto"/>
              <a:cs typeface="Roboto"/>
              <a:sym typeface="Roboto"/>
            </a:endParaRPr>
          </a:p>
          <a:p>
            <a:pPr marL="457200" lvl="0" indent="-295397" algn="l" rtl="0">
              <a:lnSpc>
                <a:spcPct val="150000"/>
              </a:lnSpc>
              <a:spcBef>
                <a:spcPts val="1600"/>
              </a:spcBef>
              <a:spcAft>
                <a:spcPts val="0"/>
              </a:spcAft>
              <a:buClr>
                <a:srgbClr val="2B2B2B"/>
              </a:buClr>
              <a:buSzPct val="100000"/>
              <a:buFont typeface="Roboto"/>
              <a:buChar char="●"/>
            </a:pPr>
            <a:r>
              <a:rPr lang="en" sz="4207" strike="sngStrike">
                <a:solidFill>
                  <a:srgbClr val="2B2B2B"/>
                </a:solidFill>
                <a:latin typeface="Roboto"/>
                <a:ea typeface="Roboto"/>
                <a:cs typeface="Roboto"/>
                <a:sym typeface="Roboto"/>
              </a:rPr>
              <a:t>Selected topic</a:t>
            </a:r>
            <a:endParaRPr sz="4207" strike="sngStrike">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strike="sngStrike">
                <a:solidFill>
                  <a:srgbClr val="2B2B2B"/>
                </a:solidFill>
                <a:latin typeface="Roboto"/>
                <a:ea typeface="Roboto"/>
                <a:cs typeface="Roboto"/>
                <a:sym typeface="Roboto"/>
              </a:rPr>
              <a:t>Reason the topic was selected</a:t>
            </a:r>
            <a:endParaRPr sz="4207" strike="sngStrike">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strike="sngStrike">
                <a:solidFill>
                  <a:srgbClr val="2B2B2B"/>
                </a:solidFill>
                <a:latin typeface="Roboto"/>
                <a:ea typeface="Roboto"/>
                <a:cs typeface="Roboto"/>
                <a:sym typeface="Roboto"/>
              </a:rPr>
              <a:t>Description of the source of data</a:t>
            </a:r>
            <a:endParaRPr sz="4207" strike="sngStrike">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strike="sngStrike">
                <a:solidFill>
                  <a:srgbClr val="2B2B2B"/>
                </a:solidFill>
                <a:latin typeface="Roboto"/>
                <a:ea typeface="Roboto"/>
                <a:cs typeface="Roboto"/>
                <a:sym typeface="Roboto"/>
              </a:rPr>
              <a:t>Questions the team hopes to answer with the data</a:t>
            </a:r>
            <a:endParaRPr sz="4207" strike="sngStrike">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a:solidFill>
                  <a:srgbClr val="2B2B2B"/>
                </a:solidFill>
                <a:latin typeface="Roboto"/>
                <a:ea typeface="Roboto"/>
                <a:cs typeface="Roboto"/>
                <a:sym typeface="Roboto"/>
              </a:rPr>
              <a:t>Description of the data exploration phase of the project</a:t>
            </a:r>
            <a:endParaRPr sz="4207">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a:solidFill>
                  <a:srgbClr val="2B2B2B"/>
                </a:solidFill>
                <a:latin typeface="Roboto"/>
                <a:ea typeface="Roboto"/>
                <a:cs typeface="Roboto"/>
                <a:sym typeface="Roboto"/>
              </a:rPr>
              <a:t>Description of the analysis phase of the project</a:t>
            </a:r>
            <a:endParaRPr sz="4207">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a:solidFill>
                  <a:srgbClr val="2B2B2B"/>
                </a:solidFill>
                <a:latin typeface="Roboto"/>
                <a:ea typeface="Roboto"/>
                <a:cs typeface="Roboto"/>
                <a:sym typeface="Roboto"/>
              </a:rPr>
              <a:t>Technologies, languages, tools, and algorithms used throughout the project</a:t>
            </a:r>
            <a:endParaRPr sz="4207">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a:solidFill>
                  <a:srgbClr val="2B2B2B"/>
                </a:solidFill>
                <a:latin typeface="Roboto"/>
                <a:ea typeface="Roboto"/>
                <a:cs typeface="Roboto"/>
                <a:sym typeface="Roboto"/>
              </a:rPr>
              <a:t>Result of analysis</a:t>
            </a:r>
            <a:endParaRPr sz="4207">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a:solidFill>
                  <a:srgbClr val="2B2B2B"/>
                </a:solidFill>
                <a:latin typeface="Roboto"/>
                <a:ea typeface="Roboto"/>
                <a:cs typeface="Roboto"/>
                <a:sym typeface="Roboto"/>
              </a:rPr>
              <a:t>Recommendation for future analysis</a:t>
            </a:r>
            <a:endParaRPr sz="4207">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a:solidFill>
                  <a:srgbClr val="2B2B2B"/>
                </a:solidFill>
                <a:latin typeface="Roboto"/>
                <a:ea typeface="Roboto"/>
                <a:cs typeface="Roboto"/>
                <a:sym typeface="Roboto"/>
              </a:rPr>
              <a:t>Anything the team would have done differently</a:t>
            </a:r>
            <a:endParaRPr sz="4207">
              <a:solidFill>
                <a:srgbClr val="2B2B2B"/>
              </a:solidFill>
              <a:latin typeface="Roboto"/>
              <a:ea typeface="Roboto"/>
              <a:cs typeface="Roboto"/>
              <a:sym typeface="Roboto"/>
            </a:endParaRPr>
          </a:p>
          <a:p>
            <a:pPr marL="457200" lvl="0" indent="0" algn="l" rtl="0">
              <a:lnSpc>
                <a:spcPct val="150000"/>
              </a:lnSpc>
              <a:spcBef>
                <a:spcPts val="3800"/>
              </a:spcBef>
              <a:spcAft>
                <a:spcPts val="0"/>
              </a:spcAft>
              <a:buNone/>
            </a:pPr>
            <a:endParaRPr sz="1500">
              <a:solidFill>
                <a:srgbClr val="2B2B2B"/>
              </a:solidFill>
              <a:latin typeface="Roboto"/>
              <a:ea typeface="Roboto"/>
              <a:cs typeface="Roboto"/>
              <a:sym typeface="Roboto"/>
            </a:endParaRPr>
          </a:p>
          <a:p>
            <a:pPr marL="0" lvl="0" indent="0" algn="l" rtl="0">
              <a:spcBef>
                <a:spcPts val="380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472" name="Google Shape;472;p3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77500" lnSpcReduction="20000"/>
          </a:bodyPr>
          <a:lstStyle/>
          <a:p>
            <a:pPr marL="0" lvl="0" indent="0" algn="l" rtl="0">
              <a:lnSpc>
                <a:spcPct val="100000"/>
              </a:lnSpc>
              <a:spcBef>
                <a:spcPts val="1500"/>
              </a:spcBef>
              <a:spcAft>
                <a:spcPts val="0"/>
              </a:spcAft>
              <a:buClr>
                <a:schemeClr val="dk1"/>
              </a:buClr>
              <a:buSzPct val="110000"/>
              <a:buFont typeface="Arial"/>
              <a:buNone/>
            </a:pPr>
            <a:r>
              <a:rPr lang="en" sz="1000" b="1">
                <a:solidFill>
                  <a:schemeClr val="dk1"/>
                </a:solidFill>
                <a:latin typeface="Roboto"/>
                <a:ea typeface="Roboto"/>
                <a:cs typeface="Roboto"/>
                <a:sym typeface="Roboto"/>
              </a:rPr>
              <a:t>Live Presentation</a:t>
            </a:r>
            <a:endParaRPr sz="1000" b="1">
              <a:solidFill>
                <a:schemeClr val="dk1"/>
              </a:solidFill>
              <a:latin typeface="Roboto"/>
              <a:ea typeface="Roboto"/>
              <a:cs typeface="Roboto"/>
              <a:sym typeface="Roboto"/>
            </a:endParaRPr>
          </a:p>
          <a:p>
            <a:pPr marL="0" marR="1435100" lvl="0" indent="0" algn="l" rtl="0">
              <a:spcBef>
                <a:spcPts val="1900"/>
              </a:spcBef>
              <a:spcAft>
                <a:spcPts val="0"/>
              </a:spcAft>
              <a:buClr>
                <a:schemeClr val="dk1"/>
              </a:buClr>
              <a:buSzPct val="73333"/>
              <a:buFont typeface="Arial"/>
              <a:buNone/>
            </a:pPr>
            <a:r>
              <a:rPr lang="en" sz="1500">
                <a:solidFill>
                  <a:srgbClr val="2B2B2B"/>
                </a:solidFill>
                <a:latin typeface="Roboto"/>
                <a:ea typeface="Roboto"/>
                <a:cs typeface="Roboto"/>
                <a:sym typeface="Roboto"/>
              </a:rPr>
              <a:t>Requirements for the live presentation follow:</a:t>
            </a:r>
            <a:endParaRPr sz="1500">
              <a:solidFill>
                <a:srgbClr val="2B2B2B"/>
              </a:solidFill>
              <a:latin typeface="Roboto"/>
              <a:ea typeface="Roboto"/>
              <a:cs typeface="Roboto"/>
              <a:sym typeface="Roboto"/>
            </a:endParaRPr>
          </a:p>
          <a:p>
            <a:pPr marL="457200" lvl="0" indent="-302418" algn="l" rtl="0">
              <a:lnSpc>
                <a:spcPct val="150000"/>
              </a:lnSpc>
              <a:spcBef>
                <a:spcPts val="1900"/>
              </a:spcBef>
              <a:spcAft>
                <a:spcPts val="0"/>
              </a:spcAft>
              <a:buClr>
                <a:srgbClr val="2B2B2B"/>
              </a:buClr>
              <a:buSzPct val="100000"/>
              <a:buFont typeface="Roboto"/>
              <a:buChar char="●"/>
            </a:pPr>
            <a:r>
              <a:rPr lang="en" sz="1500">
                <a:solidFill>
                  <a:srgbClr val="2B2B2B"/>
                </a:solidFill>
                <a:latin typeface="Roboto"/>
                <a:ea typeface="Roboto"/>
                <a:cs typeface="Roboto"/>
                <a:sym typeface="Roboto"/>
              </a:rPr>
              <a:t>All team members present in equal proportions.</a:t>
            </a:r>
            <a:endParaRPr sz="1500">
              <a:solidFill>
                <a:srgbClr val="2B2B2B"/>
              </a:solidFill>
              <a:latin typeface="Roboto"/>
              <a:ea typeface="Roboto"/>
              <a:cs typeface="Roboto"/>
              <a:sym typeface="Roboto"/>
            </a:endParaRPr>
          </a:p>
          <a:p>
            <a:pPr marL="457200" lvl="0" indent="-302418" algn="l" rtl="0">
              <a:lnSpc>
                <a:spcPct val="150000"/>
              </a:lnSpc>
              <a:spcBef>
                <a:spcPts val="0"/>
              </a:spcBef>
              <a:spcAft>
                <a:spcPts val="0"/>
              </a:spcAft>
              <a:buClr>
                <a:srgbClr val="2B2B2B"/>
              </a:buClr>
              <a:buSzPct val="100000"/>
              <a:buFont typeface="Roboto"/>
              <a:buChar char="●"/>
            </a:pPr>
            <a:r>
              <a:rPr lang="en" sz="1500">
                <a:solidFill>
                  <a:srgbClr val="2B2B2B"/>
                </a:solidFill>
                <a:latin typeface="Roboto"/>
                <a:ea typeface="Roboto"/>
                <a:cs typeface="Roboto"/>
                <a:sym typeface="Roboto"/>
              </a:rPr>
              <a:t>The team demonstrates the dashboard's real-time interactivity.</a:t>
            </a:r>
            <a:endParaRPr sz="1500">
              <a:solidFill>
                <a:srgbClr val="2B2B2B"/>
              </a:solidFill>
              <a:latin typeface="Roboto"/>
              <a:ea typeface="Roboto"/>
              <a:cs typeface="Roboto"/>
              <a:sym typeface="Roboto"/>
            </a:endParaRPr>
          </a:p>
          <a:p>
            <a:pPr marL="457200" lvl="0" indent="-302418" algn="l" rtl="0">
              <a:lnSpc>
                <a:spcPct val="150000"/>
              </a:lnSpc>
              <a:spcBef>
                <a:spcPts val="0"/>
              </a:spcBef>
              <a:spcAft>
                <a:spcPts val="0"/>
              </a:spcAft>
              <a:buClr>
                <a:srgbClr val="2B2B2B"/>
              </a:buClr>
              <a:buSzPct val="100000"/>
              <a:buFont typeface="Roboto"/>
              <a:buChar char="●"/>
            </a:pPr>
            <a:r>
              <a:rPr lang="en" sz="1500">
                <a:solidFill>
                  <a:srgbClr val="2B2B2B"/>
                </a:solidFill>
                <a:latin typeface="Roboto"/>
                <a:ea typeface="Roboto"/>
                <a:cs typeface="Roboto"/>
                <a:sym typeface="Roboto"/>
              </a:rPr>
              <a:t>The presentation falls within any time limits provided by the instructor.</a:t>
            </a:r>
            <a:endParaRPr sz="1500">
              <a:solidFill>
                <a:srgbClr val="2B2B2B"/>
              </a:solidFill>
              <a:latin typeface="Roboto"/>
              <a:ea typeface="Roboto"/>
              <a:cs typeface="Roboto"/>
              <a:sym typeface="Roboto"/>
            </a:endParaRPr>
          </a:p>
          <a:p>
            <a:pPr marL="457200" lvl="0" indent="-302418" algn="l" rtl="0">
              <a:lnSpc>
                <a:spcPct val="150000"/>
              </a:lnSpc>
              <a:spcBef>
                <a:spcPts val="0"/>
              </a:spcBef>
              <a:spcAft>
                <a:spcPts val="0"/>
              </a:spcAft>
              <a:buClr>
                <a:srgbClr val="2B2B2B"/>
              </a:buClr>
              <a:buSzPct val="100000"/>
              <a:buFont typeface="Roboto"/>
              <a:buChar char="●"/>
            </a:pPr>
            <a:r>
              <a:rPr lang="en" sz="1500">
                <a:solidFill>
                  <a:srgbClr val="2B2B2B"/>
                </a:solidFill>
                <a:latin typeface="Roboto"/>
                <a:ea typeface="Roboto"/>
                <a:cs typeface="Roboto"/>
                <a:sym typeface="Roboto"/>
              </a:rPr>
              <a:t>The submission includes speaker notes, flashcards, or a video of the presentation rehearsal.</a:t>
            </a:r>
            <a:endParaRPr sz="1500">
              <a:solidFill>
                <a:srgbClr val="2B2B2B"/>
              </a:solidFill>
              <a:latin typeface="Roboto"/>
              <a:ea typeface="Roboto"/>
              <a:cs typeface="Roboto"/>
              <a:sym typeface="Roboto"/>
            </a:endParaRPr>
          </a:p>
          <a:p>
            <a:pPr marL="0" lvl="0" indent="0" algn="l" rtl="0">
              <a:spcBef>
                <a:spcPts val="38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478" name="Google Shape;478;p3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79" name="Google Shape;479;p39"/>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Members &amp; Responsibilities</a:t>
            </a:r>
            <a:endParaRPr/>
          </a:p>
        </p:txBody>
      </p:sp>
      <p:sp>
        <p:nvSpPr>
          <p:cNvPr id="290" name="Google Shape;290;p15"/>
          <p:cNvSpPr txBox="1">
            <a:spLocks noGrp="1"/>
          </p:cNvSpPr>
          <p:nvPr>
            <p:ph type="body" idx="1"/>
          </p:nvPr>
        </p:nvSpPr>
        <p:spPr>
          <a:xfrm>
            <a:off x="1462350" y="1749925"/>
            <a:ext cx="2010000" cy="905700"/>
          </a:xfrm>
          <a:prstGeom prst="rect">
            <a:avLst/>
          </a:prstGeom>
          <a:solidFill>
            <a:schemeClr val="lt2"/>
          </a:solidFill>
          <a:ln w="7620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400" b="1"/>
              <a:t>Tiffany Price:</a:t>
            </a:r>
            <a:endParaRPr sz="1400" b="1"/>
          </a:p>
          <a:p>
            <a:pPr marL="0" lvl="0" indent="0" algn="l" rtl="0">
              <a:spcBef>
                <a:spcPts val="1200"/>
              </a:spcBef>
              <a:spcAft>
                <a:spcPts val="1200"/>
              </a:spcAft>
              <a:buNone/>
            </a:pPr>
            <a:r>
              <a:rPr lang="en" sz="1400" b="1"/>
              <a:t>Project Manager</a:t>
            </a:r>
            <a:endParaRPr sz="1400" b="1"/>
          </a:p>
        </p:txBody>
      </p:sp>
      <p:sp>
        <p:nvSpPr>
          <p:cNvPr id="291" name="Google Shape;291;p15"/>
          <p:cNvSpPr txBox="1">
            <a:spLocks noGrp="1"/>
          </p:cNvSpPr>
          <p:nvPr>
            <p:ph type="body" idx="2"/>
          </p:nvPr>
        </p:nvSpPr>
        <p:spPr>
          <a:xfrm>
            <a:off x="5133950" y="1749913"/>
            <a:ext cx="2183700" cy="905700"/>
          </a:xfrm>
          <a:prstGeom prst="rect">
            <a:avLst/>
          </a:prstGeom>
          <a:solidFill>
            <a:schemeClr val="lt2"/>
          </a:solidFill>
          <a:ln w="7620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400" b="1"/>
              <a:t>Ben Tubbs:</a:t>
            </a:r>
            <a:endParaRPr sz="1400" b="1"/>
          </a:p>
          <a:p>
            <a:pPr marL="0" lvl="0" indent="0" algn="l" rtl="0">
              <a:spcBef>
                <a:spcPts val="1200"/>
              </a:spcBef>
              <a:spcAft>
                <a:spcPts val="1200"/>
              </a:spcAft>
              <a:buClr>
                <a:schemeClr val="dk2"/>
              </a:buClr>
              <a:buSzPts val="1100"/>
              <a:buFont typeface="Arial"/>
              <a:buNone/>
            </a:pPr>
            <a:r>
              <a:rPr lang="en" sz="1400" b="1"/>
              <a:t>Machine Learning Lead</a:t>
            </a:r>
            <a:endParaRPr sz="1400" b="1"/>
          </a:p>
        </p:txBody>
      </p:sp>
      <p:sp>
        <p:nvSpPr>
          <p:cNvPr id="292" name="Google Shape;292;p15"/>
          <p:cNvSpPr txBox="1">
            <a:spLocks noGrp="1"/>
          </p:cNvSpPr>
          <p:nvPr>
            <p:ph type="body" idx="2"/>
          </p:nvPr>
        </p:nvSpPr>
        <p:spPr>
          <a:xfrm>
            <a:off x="5133950" y="3163500"/>
            <a:ext cx="2183700" cy="905700"/>
          </a:xfrm>
          <a:prstGeom prst="rect">
            <a:avLst/>
          </a:prstGeom>
          <a:solidFill>
            <a:schemeClr val="lt2"/>
          </a:solidFill>
          <a:ln w="7620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400" b="1"/>
              <a:t>Jose Santos:</a:t>
            </a:r>
            <a:endParaRPr sz="1400" b="1"/>
          </a:p>
          <a:p>
            <a:pPr marL="0" lvl="0" indent="0" algn="l" rtl="0">
              <a:spcBef>
                <a:spcPts val="1200"/>
              </a:spcBef>
              <a:spcAft>
                <a:spcPts val="1200"/>
              </a:spcAft>
              <a:buClr>
                <a:schemeClr val="dk2"/>
              </a:buClr>
              <a:buSzPts val="1100"/>
              <a:buFont typeface="Arial"/>
              <a:buNone/>
            </a:pPr>
            <a:r>
              <a:rPr lang="en" sz="1400" b="1"/>
              <a:t>Dashboard Lead</a:t>
            </a:r>
            <a:endParaRPr sz="1400" b="1"/>
          </a:p>
        </p:txBody>
      </p:sp>
      <p:sp>
        <p:nvSpPr>
          <p:cNvPr id="293" name="Google Shape;293;p15"/>
          <p:cNvSpPr txBox="1">
            <a:spLocks noGrp="1"/>
          </p:cNvSpPr>
          <p:nvPr>
            <p:ph type="body" idx="2"/>
          </p:nvPr>
        </p:nvSpPr>
        <p:spPr>
          <a:xfrm>
            <a:off x="1462350" y="3163500"/>
            <a:ext cx="2010000" cy="905700"/>
          </a:xfrm>
          <a:prstGeom prst="rect">
            <a:avLst/>
          </a:prstGeom>
          <a:solidFill>
            <a:schemeClr val="lt2"/>
          </a:solidFill>
          <a:ln w="7620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400" b="1"/>
              <a:t>Tamar Brand-Perez:</a:t>
            </a:r>
            <a:endParaRPr sz="1400" b="1"/>
          </a:p>
          <a:p>
            <a:pPr marL="0" lvl="0" indent="0" algn="l" rtl="0">
              <a:spcBef>
                <a:spcPts val="1200"/>
              </a:spcBef>
              <a:spcAft>
                <a:spcPts val="1200"/>
              </a:spcAft>
              <a:buClr>
                <a:schemeClr val="dk2"/>
              </a:buClr>
              <a:buSzPts val="1100"/>
              <a:buFont typeface="Arial"/>
              <a:buNone/>
            </a:pPr>
            <a:r>
              <a:rPr lang="en" sz="1400" b="1"/>
              <a:t>Database Lead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Products Used</a:t>
            </a:r>
            <a:endParaRPr/>
          </a:p>
        </p:txBody>
      </p:sp>
      <p:sp>
        <p:nvSpPr>
          <p:cNvPr id="299" name="Google Shape;299;p16"/>
          <p:cNvSpPr txBox="1">
            <a:spLocks noGrp="1"/>
          </p:cNvSpPr>
          <p:nvPr>
            <p:ph type="body" idx="1"/>
          </p:nvPr>
        </p:nvSpPr>
        <p:spPr>
          <a:xfrm>
            <a:off x="1076200" y="1528350"/>
            <a:ext cx="3430500" cy="461700"/>
          </a:xfrm>
          <a:prstGeom prst="rect">
            <a:avLst/>
          </a:prstGeom>
          <a:solidFill>
            <a:schemeClr val="accent2"/>
          </a:solidFill>
        </p:spPr>
        <p:txBody>
          <a:bodyPr spcFirstLastPara="1" wrap="square" lIns="91425" tIns="91425" rIns="91425" bIns="91425" anchor="t" anchorCtr="0">
            <a:spAutoFit/>
          </a:bodyPr>
          <a:lstStyle/>
          <a:p>
            <a:pPr marL="0" lvl="0" indent="0" algn="ctr" rtl="0">
              <a:spcBef>
                <a:spcPts val="0"/>
              </a:spcBef>
              <a:spcAft>
                <a:spcPts val="1200"/>
              </a:spcAft>
              <a:buNone/>
            </a:pPr>
            <a:r>
              <a:rPr lang="en" sz="1800" b="1"/>
              <a:t>Technology</a:t>
            </a:r>
            <a:endParaRPr sz="1800" b="1"/>
          </a:p>
        </p:txBody>
      </p:sp>
      <p:sp>
        <p:nvSpPr>
          <p:cNvPr id="300" name="Google Shape;300;p16"/>
          <p:cNvSpPr txBox="1">
            <a:spLocks noGrp="1"/>
          </p:cNvSpPr>
          <p:nvPr>
            <p:ph type="body" idx="2"/>
          </p:nvPr>
        </p:nvSpPr>
        <p:spPr>
          <a:xfrm>
            <a:off x="4572000" y="1528350"/>
            <a:ext cx="3430500" cy="461700"/>
          </a:xfrm>
          <a:prstGeom prst="rect">
            <a:avLst/>
          </a:prstGeom>
          <a:solidFill>
            <a:schemeClr val="accent3"/>
          </a:solidFill>
        </p:spPr>
        <p:txBody>
          <a:bodyPr spcFirstLastPara="1" wrap="square" lIns="91425" tIns="91425" rIns="91425" bIns="91425" anchor="t" anchorCtr="0">
            <a:spAutoFit/>
          </a:bodyPr>
          <a:lstStyle/>
          <a:p>
            <a:pPr marL="0" lvl="0" indent="0" algn="ctr" rtl="0">
              <a:spcBef>
                <a:spcPts val="0"/>
              </a:spcBef>
              <a:spcAft>
                <a:spcPts val="1200"/>
              </a:spcAft>
              <a:buNone/>
            </a:pPr>
            <a:r>
              <a:rPr lang="en" sz="1800" b="1"/>
              <a:t>Tools</a:t>
            </a:r>
            <a:endParaRPr sz="1800" b="1"/>
          </a:p>
        </p:txBody>
      </p:sp>
      <p:sp>
        <p:nvSpPr>
          <p:cNvPr id="301" name="Google Shape;301;p16"/>
          <p:cNvSpPr txBox="1">
            <a:spLocks noGrp="1"/>
          </p:cNvSpPr>
          <p:nvPr>
            <p:ph type="body" idx="1"/>
          </p:nvPr>
        </p:nvSpPr>
        <p:spPr>
          <a:xfrm>
            <a:off x="1076200" y="3472475"/>
            <a:ext cx="3430500" cy="461700"/>
          </a:xfrm>
          <a:prstGeom prst="rect">
            <a:avLst/>
          </a:prstGeom>
          <a:solidFill>
            <a:schemeClr val="accent4"/>
          </a:solidFill>
        </p:spPr>
        <p:txBody>
          <a:bodyPr spcFirstLastPara="1" wrap="square" lIns="91425" tIns="91425" rIns="91425" bIns="91425" anchor="t" anchorCtr="0">
            <a:spAutoFit/>
          </a:bodyPr>
          <a:lstStyle/>
          <a:p>
            <a:pPr marL="0" lvl="0" indent="0" algn="ctr" rtl="0">
              <a:spcBef>
                <a:spcPts val="0"/>
              </a:spcBef>
              <a:spcAft>
                <a:spcPts val="1200"/>
              </a:spcAft>
              <a:buNone/>
            </a:pPr>
            <a:r>
              <a:rPr lang="en" sz="1800" b="1"/>
              <a:t>Language</a:t>
            </a:r>
            <a:endParaRPr sz="1800" b="1"/>
          </a:p>
        </p:txBody>
      </p:sp>
      <p:sp>
        <p:nvSpPr>
          <p:cNvPr id="302" name="Google Shape;302;p16"/>
          <p:cNvSpPr txBox="1">
            <a:spLocks noGrp="1"/>
          </p:cNvSpPr>
          <p:nvPr>
            <p:ph type="body" idx="1"/>
          </p:nvPr>
        </p:nvSpPr>
        <p:spPr>
          <a:xfrm>
            <a:off x="4572000" y="3472475"/>
            <a:ext cx="3430500" cy="461700"/>
          </a:xfrm>
          <a:prstGeom prst="rect">
            <a:avLst/>
          </a:prstGeom>
          <a:solidFill>
            <a:schemeClr val="accent6"/>
          </a:solidFill>
        </p:spPr>
        <p:txBody>
          <a:bodyPr spcFirstLastPara="1" wrap="square" lIns="91425" tIns="91425" rIns="91425" bIns="91425" anchor="t" anchorCtr="0">
            <a:spAutoFit/>
          </a:bodyPr>
          <a:lstStyle/>
          <a:p>
            <a:pPr marL="0" lvl="0" indent="0" algn="ctr" rtl="0">
              <a:spcBef>
                <a:spcPts val="0"/>
              </a:spcBef>
              <a:spcAft>
                <a:spcPts val="1200"/>
              </a:spcAft>
              <a:buNone/>
            </a:pPr>
            <a:r>
              <a:rPr lang="en" sz="1800" b="1"/>
              <a:t>Algorithms</a:t>
            </a:r>
            <a:endParaRPr sz="1800" b="1"/>
          </a:p>
        </p:txBody>
      </p:sp>
      <p:pic>
        <p:nvPicPr>
          <p:cNvPr id="303" name="Google Shape;303;p16"/>
          <p:cNvPicPr preferRelativeResize="0"/>
          <p:nvPr/>
        </p:nvPicPr>
        <p:blipFill>
          <a:blip r:embed="rId3">
            <a:alphaModFix/>
          </a:blip>
          <a:stretch>
            <a:fillRect/>
          </a:stretch>
        </p:blipFill>
        <p:spPr>
          <a:xfrm>
            <a:off x="1608975" y="2110050"/>
            <a:ext cx="2220090" cy="461700"/>
          </a:xfrm>
          <a:prstGeom prst="rect">
            <a:avLst/>
          </a:prstGeom>
          <a:noFill/>
          <a:ln>
            <a:noFill/>
          </a:ln>
        </p:spPr>
      </p:pic>
      <p:pic>
        <p:nvPicPr>
          <p:cNvPr id="304" name="Google Shape;304;p16"/>
          <p:cNvPicPr preferRelativeResize="0"/>
          <p:nvPr/>
        </p:nvPicPr>
        <p:blipFill>
          <a:blip r:embed="rId4">
            <a:alphaModFix/>
          </a:blip>
          <a:stretch>
            <a:fillRect/>
          </a:stretch>
        </p:blipFill>
        <p:spPr>
          <a:xfrm>
            <a:off x="4657150" y="2110050"/>
            <a:ext cx="741550" cy="741550"/>
          </a:xfrm>
          <a:prstGeom prst="rect">
            <a:avLst/>
          </a:prstGeom>
          <a:noFill/>
          <a:ln>
            <a:noFill/>
          </a:ln>
        </p:spPr>
      </p:pic>
      <p:pic>
        <p:nvPicPr>
          <p:cNvPr id="305" name="Google Shape;305;p16"/>
          <p:cNvPicPr preferRelativeResize="0"/>
          <p:nvPr/>
        </p:nvPicPr>
        <p:blipFill>
          <a:blip r:embed="rId5">
            <a:alphaModFix/>
          </a:blip>
          <a:stretch>
            <a:fillRect/>
          </a:stretch>
        </p:blipFill>
        <p:spPr>
          <a:xfrm>
            <a:off x="2216175" y="2791263"/>
            <a:ext cx="1005702" cy="461700"/>
          </a:xfrm>
          <a:prstGeom prst="rect">
            <a:avLst/>
          </a:prstGeom>
          <a:noFill/>
          <a:ln>
            <a:noFill/>
          </a:ln>
        </p:spPr>
      </p:pic>
      <p:sp>
        <p:nvSpPr>
          <p:cNvPr id="306" name="Google Shape;306;p16"/>
          <p:cNvSpPr txBox="1"/>
          <p:nvPr/>
        </p:nvSpPr>
        <p:spPr>
          <a:xfrm>
            <a:off x="4572075" y="4036425"/>
            <a:ext cx="3430500" cy="1062000"/>
          </a:xfrm>
          <a:prstGeom prst="rect">
            <a:avLst/>
          </a:prstGeom>
          <a:solidFill>
            <a:schemeClr val="lt2"/>
          </a:solidFill>
          <a:ln>
            <a:noFill/>
          </a:ln>
        </p:spPr>
        <p:txBody>
          <a:bodyPr spcFirstLastPara="1" wrap="square" lIns="91425" tIns="91425" rIns="91425" bIns="91425" anchor="t" anchorCtr="0">
            <a:spAutoFit/>
          </a:bodyPr>
          <a:lstStyle/>
          <a:p>
            <a:pPr marL="457200" lvl="0" indent="-323850" algn="l" rtl="0">
              <a:spcBef>
                <a:spcPts val="0"/>
              </a:spcBef>
              <a:spcAft>
                <a:spcPts val="0"/>
              </a:spcAft>
              <a:buClr>
                <a:srgbClr val="24292E"/>
              </a:buClr>
              <a:buSzPts val="1500"/>
              <a:buChar char="❏"/>
            </a:pPr>
            <a:r>
              <a:rPr lang="en" sz="1500">
                <a:solidFill>
                  <a:srgbClr val="24292E"/>
                </a:solidFill>
                <a:highlight>
                  <a:schemeClr val="lt2"/>
                </a:highlight>
              </a:rPr>
              <a:t>Algorithm: Bag of Words Model </a:t>
            </a:r>
            <a:endParaRPr sz="1500">
              <a:solidFill>
                <a:srgbClr val="24292E"/>
              </a:solidFill>
              <a:highlight>
                <a:schemeClr val="lt2"/>
              </a:highlight>
            </a:endParaRPr>
          </a:p>
          <a:p>
            <a:pPr marL="457200" lvl="0" indent="-323850" algn="l" rtl="0">
              <a:spcBef>
                <a:spcPts val="0"/>
              </a:spcBef>
              <a:spcAft>
                <a:spcPts val="0"/>
              </a:spcAft>
              <a:buClr>
                <a:srgbClr val="24292E"/>
              </a:buClr>
              <a:buSzPts val="1500"/>
              <a:buChar char="❏"/>
            </a:pPr>
            <a:r>
              <a:rPr lang="en" sz="1500">
                <a:solidFill>
                  <a:srgbClr val="24292E"/>
                </a:solidFill>
                <a:highlight>
                  <a:schemeClr val="lt2"/>
                </a:highlight>
              </a:rPr>
              <a:t>Machine Learning: Naive Bayes Classifier</a:t>
            </a:r>
            <a:endParaRPr sz="1500">
              <a:solidFill>
                <a:srgbClr val="24292E"/>
              </a:solidFill>
              <a:highlight>
                <a:schemeClr val="lt2"/>
              </a:highlight>
            </a:endParaRPr>
          </a:p>
          <a:p>
            <a:pPr marL="0" lvl="0" indent="0" algn="l" rtl="0">
              <a:spcBef>
                <a:spcPts val="0"/>
              </a:spcBef>
              <a:spcAft>
                <a:spcPts val="0"/>
              </a:spcAft>
              <a:buNone/>
            </a:pPr>
            <a:endParaRPr sz="1200">
              <a:solidFill>
                <a:srgbClr val="24292E"/>
              </a:solidFill>
              <a:highlight>
                <a:srgbClr val="FFFFFF"/>
              </a:highlight>
            </a:endParaRPr>
          </a:p>
        </p:txBody>
      </p:sp>
      <p:pic>
        <p:nvPicPr>
          <p:cNvPr id="307" name="Google Shape;307;p16"/>
          <p:cNvPicPr preferRelativeResize="0"/>
          <p:nvPr/>
        </p:nvPicPr>
        <p:blipFill>
          <a:blip r:embed="rId6">
            <a:alphaModFix/>
          </a:blip>
          <a:stretch>
            <a:fillRect/>
          </a:stretch>
        </p:blipFill>
        <p:spPr>
          <a:xfrm>
            <a:off x="1783225" y="3934175"/>
            <a:ext cx="2016450" cy="570150"/>
          </a:xfrm>
          <a:prstGeom prst="rect">
            <a:avLst/>
          </a:prstGeom>
          <a:noFill/>
          <a:ln>
            <a:noFill/>
          </a:ln>
        </p:spPr>
      </p:pic>
      <p:pic>
        <p:nvPicPr>
          <p:cNvPr id="308" name="Google Shape;308;p16"/>
          <p:cNvPicPr preferRelativeResize="0"/>
          <p:nvPr/>
        </p:nvPicPr>
        <p:blipFill>
          <a:blip r:embed="rId7">
            <a:alphaModFix/>
          </a:blip>
          <a:stretch>
            <a:fillRect/>
          </a:stretch>
        </p:blipFill>
        <p:spPr>
          <a:xfrm>
            <a:off x="6226775" y="2097438"/>
            <a:ext cx="2016449" cy="672150"/>
          </a:xfrm>
          <a:prstGeom prst="rect">
            <a:avLst/>
          </a:prstGeom>
          <a:noFill/>
          <a:ln>
            <a:noFill/>
          </a:ln>
        </p:spPr>
      </p:pic>
      <p:pic>
        <p:nvPicPr>
          <p:cNvPr id="309" name="Google Shape;309;p16"/>
          <p:cNvPicPr preferRelativeResize="0"/>
          <p:nvPr/>
        </p:nvPicPr>
        <p:blipFill>
          <a:blip r:embed="rId8">
            <a:alphaModFix/>
          </a:blip>
          <a:stretch>
            <a:fillRect/>
          </a:stretch>
        </p:blipFill>
        <p:spPr>
          <a:xfrm>
            <a:off x="5216550" y="2876950"/>
            <a:ext cx="1456661" cy="57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13"/>
        <p:cNvGrpSpPr/>
        <p:nvPr/>
      </p:nvGrpSpPr>
      <p:grpSpPr>
        <a:xfrm>
          <a:off x="0" y="0"/>
          <a:ext cx="0" cy="0"/>
          <a:chOff x="0" y="0"/>
          <a:chExt cx="0" cy="0"/>
        </a:xfrm>
      </p:grpSpPr>
      <p:sp>
        <p:nvSpPr>
          <p:cNvPr id="314" name="Google Shape;314;p17"/>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dk2"/>
                </a:solidFill>
              </a:rPr>
              <a:t>Data Exploration &amp; Analysis</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Purpose &amp; Sourcing</a:t>
            </a:r>
            <a:endParaRPr/>
          </a:p>
        </p:txBody>
      </p:sp>
      <p:sp>
        <p:nvSpPr>
          <p:cNvPr id="320" name="Google Shape;320;p18"/>
          <p:cNvSpPr txBox="1">
            <a:spLocks noGrp="1"/>
          </p:cNvSpPr>
          <p:nvPr>
            <p:ph type="body" idx="1"/>
          </p:nvPr>
        </p:nvSpPr>
        <p:spPr>
          <a:xfrm>
            <a:off x="1303800" y="1597875"/>
            <a:ext cx="7030500" cy="2878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Arial"/>
              <a:buChar char="❖"/>
            </a:pPr>
            <a:r>
              <a:rPr lang="en" sz="1500">
                <a:solidFill>
                  <a:srgbClr val="24292E"/>
                </a:solidFill>
                <a:highlight>
                  <a:srgbClr val="FFFFFF"/>
                </a:highlight>
                <a:latin typeface="Arial"/>
                <a:ea typeface="Arial"/>
                <a:cs typeface="Arial"/>
                <a:sym typeface="Arial"/>
              </a:rPr>
              <a:t>Our data set was pulled from the Amazon Grocery and Gourmet Food section (</a:t>
            </a:r>
            <a:r>
              <a:rPr lang="en" sz="1500">
                <a:solidFill>
                  <a:schemeClr val="hlink"/>
                </a:solidFill>
                <a:highlight>
                  <a:srgbClr val="FFFFFF"/>
                </a:highlight>
                <a:uFill>
                  <a:noFill/>
                </a:uFill>
                <a:latin typeface="Arial"/>
                <a:ea typeface="Arial"/>
                <a:cs typeface="Arial"/>
                <a:sym typeface="Arial"/>
                <a:hlinkClick r:id="rId3"/>
              </a:rPr>
              <a:t>http://deepyeti.ucsd.edu/jianmo/amazon/index.html</a:t>
            </a:r>
            <a:r>
              <a:rPr lang="en" sz="1500">
                <a:solidFill>
                  <a:srgbClr val="24292E"/>
                </a:solidFill>
                <a:highlight>
                  <a:srgbClr val="FFFFFF"/>
                </a:highlight>
                <a:latin typeface="Arial"/>
                <a:ea typeface="Arial"/>
                <a:cs typeface="Arial"/>
                <a:sym typeface="Arial"/>
              </a:rPr>
              <a:t>).</a:t>
            </a:r>
            <a:endParaRPr sz="1500">
              <a:solidFill>
                <a:srgbClr val="24292E"/>
              </a:solidFill>
              <a:highlight>
                <a:srgbClr val="FFFFFF"/>
              </a:highlight>
              <a:latin typeface="Arial"/>
              <a:ea typeface="Arial"/>
              <a:cs typeface="Arial"/>
              <a:sym typeface="Arial"/>
            </a:endParaRPr>
          </a:p>
          <a:p>
            <a:pPr marL="457200" lvl="0" indent="-323850" algn="l" rtl="0">
              <a:spcBef>
                <a:spcPts val="0"/>
              </a:spcBef>
              <a:spcAft>
                <a:spcPts val="0"/>
              </a:spcAft>
              <a:buClr>
                <a:srgbClr val="24292E"/>
              </a:buClr>
              <a:buSzPts val="1500"/>
              <a:buFont typeface="Arial"/>
              <a:buChar char="❖"/>
            </a:pPr>
            <a:r>
              <a:rPr lang="en" sz="1500">
                <a:solidFill>
                  <a:srgbClr val="24292E"/>
                </a:solidFill>
                <a:highlight>
                  <a:srgbClr val="FFFFFF"/>
                </a:highlight>
                <a:latin typeface="Arial"/>
                <a:ea typeface="Arial"/>
                <a:cs typeface="Arial"/>
                <a:sym typeface="Arial"/>
              </a:rPr>
              <a:t>In this project we used a Natural Language Processing machine learning model to train a sentiment classifier on the dataset containing over 1 million reviews.</a:t>
            </a:r>
            <a:endParaRPr sz="1500">
              <a:solidFill>
                <a:srgbClr val="24292E"/>
              </a:solidFill>
              <a:highlight>
                <a:srgbClr val="FFFFFF"/>
              </a:highlight>
              <a:latin typeface="Arial"/>
              <a:ea typeface="Arial"/>
              <a:cs typeface="Arial"/>
              <a:sym typeface="Arial"/>
            </a:endParaRPr>
          </a:p>
          <a:p>
            <a:pPr marL="457200" lvl="0" indent="-323850" algn="l" rtl="0">
              <a:spcBef>
                <a:spcPts val="0"/>
              </a:spcBef>
              <a:spcAft>
                <a:spcPts val="0"/>
              </a:spcAft>
              <a:buClr>
                <a:srgbClr val="24292E"/>
              </a:buClr>
              <a:buSzPts val="1500"/>
              <a:buFont typeface="Arial"/>
              <a:buChar char="❖"/>
            </a:pPr>
            <a:r>
              <a:rPr lang="en" sz="1500">
                <a:solidFill>
                  <a:srgbClr val="24292E"/>
                </a:solidFill>
                <a:highlight>
                  <a:srgbClr val="FFFFFF"/>
                </a:highlight>
                <a:latin typeface="Arial"/>
                <a:ea typeface="Arial"/>
                <a:cs typeface="Arial"/>
                <a:sym typeface="Arial"/>
              </a:rPr>
              <a:t>The goal of this classifier is to predict user sentiment (positive or negative) for artificial meat products.</a:t>
            </a:r>
            <a:endParaRPr sz="1500">
              <a:solidFill>
                <a:srgbClr val="24292E"/>
              </a:solidFill>
              <a:highlight>
                <a:srgbClr val="FFFFFF"/>
              </a:highlight>
              <a:latin typeface="Arial"/>
              <a:ea typeface="Arial"/>
              <a:cs typeface="Arial"/>
              <a:sym typeface="Arial"/>
            </a:endParaRPr>
          </a:p>
          <a:p>
            <a:pPr marL="457200" lvl="0" indent="-323850" algn="l" rtl="0">
              <a:spcBef>
                <a:spcPts val="0"/>
              </a:spcBef>
              <a:spcAft>
                <a:spcPts val="0"/>
              </a:spcAft>
              <a:buClr>
                <a:srgbClr val="24292E"/>
              </a:buClr>
              <a:buSzPts val="1500"/>
              <a:buFont typeface="Arial"/>
              <a:buChar char="❖"/>
            </a:pPr>
            <a:r>
              <a:rPr lang="en" sz="1500">
                <a:solidFill>
                  <a:srgbClr val="24292E"/>
                </a:solidFill>
                <a:highlight>
                  <a:srgbClr val="FFFFFF"/>
                </a:highlight>
                <a:latin typeface="Arial"/>
                <a:ea typeface="Arial"/>
                <a:cs typeface="Arial"/>
                <a:sym typeface="Arial"/>
              </a:rPr>
              <a:t>We believe this analysis and our interactive dashboard will assist store owners in their decisions regarding which artificial meat products to sell in their stores.</a:t>
            </a:r>
            <a:endParaRPr sz="1500">
              <a:solidFill>
                <a:srgbClr val="24292E"/>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Exploration</a:t>
            </a:r>
            <a:endParaRPr/>
          </a:p>
        </p:txBody>
      </p:sp>
      <p:sp>
        <p:nvSpPr>
          <p:cNvPr id="326" name="Google Shape;326;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35"/>
        <p:cNvGrpSpPr/>
        <p:nvPr/>
      </p:nvGrpSpPr>
      <p:grpSpPr>
        <a:xfrm>
          <a:off x="0" y="0"/>
          <a:ext cx="0" cy="0"/>
          <a:chOff x="0" y="0"/>
          <a:chExt cx="0" cy="0"/>
        </a:xfrm>
      </p:grpSpPr>
      <p:sp>
        <p:nvSpPr>
          <p:cNvPr id="336" name="Google Shape;336;p21"/>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dk2"/>
                </a:solidFill>
              </a:rPr>
              <a:t>Database</a:t>
            </a:r>
            <a:endParaRPr>
              <a:solidFill>
                <a:schemeClr val="dk2"/>
              </a:solidFil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646</Words>
  <Application>Microsoft Office PowerPoint</Application>
  <PresentationFormat>On-screen Show (16:9)</PresentationFormat>
  <Paragraphs>105</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Maven Pro</vt:lpstr>
      <vt:lpstr>Nunito</vt:lpstr>
      <vt:lpstr>Arial</vt:lpstr>
      <vt:lpstr>Roboto</vt:lpstr>
      <vt:lpstr>Momentum</vt:lpstr>
      <vt:lpstr>Artificial Meat Review Predictions</vt:lpstr>
      <vt:lpstr>Executive Summary</vt:lpstr>
      <vt:lpstr>Team Members &amp; Responsibilities</vt:lpstr>
      <vt:lpstr>Products Used</vt:lpstr>
      <vt:lpstr>Data Exploration &amp; Analysis</vt:lpstr>
      <vt:lpstr>Purpose &amp; Sourcing</vt:lpstr>
      <vt:lpstr>Exploration</vt:lpstr>
      <vt:lpstr>Analysis</vt:lpstr>
      <vt:lpstr>Database</vt:lpstr>
      <vt:lpstr>PowerPoint Presentation</vt:lpstr>
      <vt:lpstr>Machine Learning</vt:lpstr>
      <vt:lpstr>Data Splitting, Training &amp; Testing</vt:lpstr>
      <vt:lpstr>PowerPoint Presentation</vt:lpstr>
      <vt:lpstr>Dashboard</vt:lpstr>
      <vt:lpstr>PowerPoint Presentation</vt:lpstr>
      <vt:lpstr>Fake Meat Brand Sentiment</vt:lpstr>
      <vt:lpstr>Fake Meat Brand Sentiment</vt:lpstr>
      <vt:lpstr>Fake Meat Brand Sentiment</vt:lpstr>
      <vt:lpstr>PowerPoint Presentation</vt:lpstr>
      <vt:lpstr>PowerPoint Presentation</vt:lpstr>
      <vt:lpstr>PowerPoint Presentation</vt:lpstr>
      <vt:lpstr>Conclusion</vt:lpstr>
      <vt:lpstr>Results</vt:lpstr>
      <vt:lpstr>Conclusion</vt:lpstr>
      <vt:lpstr>Things to include from the module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Meat Review Predictions</dc:title>
  <dc:creator>Tiffany Price</dc:creator>
  <cp:lastModifiedBy>Tiffany Price</cp:lastModifiedBy>
  <cp:revision>1</cp:revision>
  <dcterms:modified xsi:type="dcterms:W3CDTF">2021-06-23T15:24:02Z</dcterms:modified>
</cp:coreProperties>
</file>