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Lobster"/>
      <p:regular r:id="rId39"/>
    </p:embeddedFont>
    <p:embeddedFont>
      <p:font typeface="Maven Pro"/>
      <p:regular r:id="rId40"/>
      <p:bold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88F08-001A-4D64-B6D5-33919B912726}">
  <a:tblStyle styleId="{57488F08-001A-4D64-B6D5-33919B9127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Lobster-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tunebusinessinsights.com/industry-reports/meat-substitutes-market-100239" TargetMode="External"/><Relationship Id="rId3" Type="http://schemas.openxmlformats.org/officeDocument/2006/relationships/hyperlink" Target="https://www.nytimes.com/2020/04/17/climate/meat-industry-climate-impact.html" TargetMode="External"/><Relationship Id="rId4" Type="http://schemas.openxmlformats.org/officeDocument/2006/relationships/hyperlink" Target="https://www.marketsandmarkets.com/Market-Reports/plant-based-meat-market-44922705.html" TargetMode="External"/><Relationship Id="rId5" Type="http://schemas.openxmlformats.org/officeDocument/2006/relationships/hyperlink" Target="https://www.bloomberg.com/news/articles/2021-04-16/beyond-meat-bynd-impossible-foods-battle-over-future-of-fake-meat-industry"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3512851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3512851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questions our team hoped to answer with this data:</a:t>
            </a:r>
            <a:endParaRPr/>
          </a:p>
          <a:p>
            <a:pPr indent="0" lvl="0" marL="0" rtl="0" algn="l">
              <a:spcBef>
                <a:spcPts val="0"/>
              </a:spcBef>
              <a:spcAft>
                <a:spcPts val="0"/>
              </a:spcAft>
              <a:buNone/>
            </a:pPr>
            <a:r>
              <a:rPr lang="en"/>
              <a:t>We wanted to collect information about fake meat and provide it to stakeholders so they can make informed decisions. We wanted to provide a better understanding of how people feel about fake meat products:</a:t>
            </a:r>
            <a:endParaRPr/>
          </a:p>
          <a:p>
            <a:pPr indent="-298450" lvl="0" marL="457200" rtl="0" algn="l">
              <a:spcBef>
                <a:spcPts val="0"/>
              </a:spcBef>
              <a:spcAft>
                <a:spcPts val="0"/>
              </a:spcAft>
              <a:buSzPts val="1100"/>
              <a:buAutoNum type="arabicPeriod"/>
            </a:pPr>
            <a:r>
              <a:rPr lang="en"/>
              <a:t>Did a fake meat product receive a positive or negative review?</a:t>
            </a:r>
            <a:endParaRPr/>
          </a:p>
          <a:p>
            <a:pPr indent="-298450" lvl="0" marL="457200" rtl="0" algn="l">
              <a:spcBef>
                <a:spcPts val="0"/>
              </a:spcBef>
              <a:spcAft>
                <a:spcPts val="0"/>
              </a:spcAft>
              <a:buSzPts val="1100"/>
              <a:buAutoNum type="arabicPeriod"/>
            </a:pPr>
            <a:r>
              <a:rPr lang="en"/>
              <a:t>What are some keywords that users use to describe specific products, which may provide insight into what characterizes a specific product in the eyes of reviewers. </a:t>
            </a:r>
            <a:endParaRPr/>
          </a:p>
          <a:p>
            <a:pPr indent="-298450" lvl="0" marL="457200" rtl="0" algn="l">
              <a:spcBef>
                <a:spcPts val="0"/>
              </a:spcBef>
              <a:spcAft>
                <a:spcPts val="0"/>
              </a:spcAft>
              <a:buSzPts val="1100"/>
              <a:buAutoNum type="arabicPeriod"/>
            </a:pPr>
            <a:r>
              <a:rPr lang="en"/>
              <a:t>Did the price of these fake meat product change over time?</a:t>
            </a:r>
            <a:endParaRPr/>
          </a:p>
          <a:p>
            <a:pPr indent="-298450" lvl="0" marL="457200" rtl="0" algn="l">
              <a:spcBef>
                <a:spcPts val="0"/>
              </a:spcBef>
              <a:spcAft>
                <a:spcPts val="0"/>
              </a:spcAft>
              <a:buSzPts val="1100"/>
              <a:buAutoNum type="arabicPeriod"/>
            </a:pPr>
            <a:r>
              <a:rPr lang="en"/>
              <a:t>Did the rating of these products change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this information would be provided for example to groceries store owners to help them decide which products and brands they might choose to sell in their stores. </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0b2a3ac96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0b2a3ac96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creating a sentiment analyzer that classifies reviews as positive or negative.</a:t>
            </a:r>
            <a:endParaRPr/>
          </a:p>
          <a:p>
            <a:pPr indent="0" lvl="0" marL="0" rtl="0" algn="l">
              <a:spcBef>
                <a:spcPts val="0"/>
              </a:spcBef>
              <a:spcAft>
                <a:spcPts val="0"/>
              </a:spcAft>
              <a:buNone/>
            </a:pPr>
            <a:r>
              <a:rPr lang="en" sz="1050">
                <a:solidFill>
                  <a:srgbClr val="333333"/>
                </a:solidFill>
                <a:highlight>
                  <a:srgbClr val="FFFFFF"/>
                </a:highlight>
              </a:rPr>
              <a:t>Our dataset is a collection of Amazon reviews that we used to train the model. Amazon reviews may contain any type of lexicon including words that are misspelled, abbreviated, capitalized, contain punctuation, etc. The first step is to normalize this lexicon so that items such as “I’m”, “Im”, “i’m” and “im” are not treated as different words.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0b2a3ac96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0b2a3ac96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We need to split the sentence into a list of words for processing.  We could do something simple like split the sentence at each word space. Tokenizers split words in an intelligent way, so that words with periods, such as “Mr.” are not treated as separate tokens.</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Normalization</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b="1" lang="en" sz="1050">
                <a:solidFill>
                  <a:srgbClr val="333333"/>
                </a:solidFill>
                <a:highlight>
                  <a:srgbClr val="FFFFFF"/>
                </a:highlight>
              </a:rPr>
              <a:t>Casing</a:t>
            </a:r>
            <a:r>
              <a:rPr lang="en" sz="1050">
                <a:solidFill>
                  <a:srgbClr val="333333"/>
                </a:solidFill>
                <a:highlight>
                  <a:srgbClr val="FFFFFF"/>
                </a:highlight>
              </a:rPr>
              <a:t> - The first step was to switch every letter of every token to lowercase, so that tokens such as “The” and “the” would not be treated as separate entries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b="1" lang="en" sz="1050">
                <a:solidFill>
                  <a:srgbClr val="333333"/>
                </a:solidFill>
                <a:highlight>
                  <a:srgbClr val="FFFFFF"/>
                </a:highlight>
              </a:rPr>
              <a:t>Removing Non Alphanumerics</a:t>
            </a:r>
            <a:r>
              <a:rPr lang="en" sz="1050">
                <a:solidFill>
                  <a:srgbClr val="333333"/>
                </a:solidFill>
                <a:highlight>
                  <a:srgbClr val="FFFFFF"/>
                </a:highlight>
              </a:rPr>
              <a:t> - Next all letters that were not alphanumeric were removed to prevent words such as “mr” and “mr.” from being treated as separate tokens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b="1" lang="en" sz="1050">
                <a:solidFill>
                  <a:srgbClr val="333333"/>
                </a:solidFill>
                <a:highlight>
                  <a:srgbClr val="FFFFFF"/>
                </a:highlight>
              </a:rPr>
              <a:t>Length</a:t>
            </a:r>
            <a:r>
              <a:rPr lang="en" sz="1050">
                <a:solidFill>
                  <a:srgbClr val="333333"/>
                </a:solidFill>
                <a:highlight>
                  <a:srgbClr val="FFFFFF"/>
                </a:highlight>
              </a:rPr>
              <a:t> - All tokens that were less than length 2 were also removed</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b="1" lang="en" sz="1050">
                <a:solidFill>
                  <a:srgbClr val="333333"/>
                </a:solidFill>
                <a:highlight>
                  <a:srgbClr val="FFFFFF"/>
                </a:highlight>
              </a:rPr>
              <a:t>Stop Words</a:t>
            </a:r>
            <a:r>
              <a:rPr lang="en" sz="1050">
                <a:solidFill>
                  <a:srgbClr val="333333"/>
                </a:solidFill>
                <a:highlight>
                  <a:srgbClr val="FFFFFF"/>
                </a:highlight>
              </a:rPr>
              <a:t> - Stop words were removed</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b="1" lang="en" sz="1050">
                <a:solidFill>
                  <a:srgbClr val="333333"/>
                </a:solidFill>
                <a:highlight>
                  <a:srgbClr val="FFFFFF"/>
                </a:highlight>
              </a:rPr>
              <a:t>Lemmatization</a:t>
            </a:r>
            <a:r>
              <a:rPr lang="en" sz="1050">
                <a:solidFill>
                  <a:srgbClr val="333333"/>
                </a:solidFill>
                <a:highlight>
                  <a:srgbClr val="FFFFFF"/>
                </a:highlight>
              </a:rPr>
              <a:t> - All words were lemmatized for greater normalization</a:t>
            </a:r>
            <a:endParaRPr sz="1050">
              <a:solidFill>
                <a:srgbClr val="333333"/>
              </a:solidFill>
              <a:highlight>
                <a:srgbClr val="FFFFFF"/>
              </a:highlight>
            </a:endParaRPr>
          </a:p>
          <a:p>
            <a:pPr indent="0" lvl="0" marL="0" rtl="0" algn="l">
              <a:spcBef>
                <a:spcPts val="80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3a1cb4c0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3a1cb4c0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Stop words are words that do not add a lot of meaning to the text such as “the”, “it”, “as” and “about”.  Stop </a:t>
            </a:r>
            <a:r>
              <a:rPr lang="en" sz="1050">
                <a:solidFill>
                  <a:srgbClr val="333333"/>
                </a:solidFill>
                <a:highlight>
                  <a:srgbClr val="FFFFFF"/>
                </a:highlight>
              </a:rPr>
              <a:t>words</a:t>
            </a:r>
            <a:r>
              <a:rPr lang="en" sz="1050">
                <a:solidFill>
                  <a:srgbClr val="333333"/>
                </a:solidFill>
                <a:highlight>
                  <a:srgbClr val="FFFFFF"/>
                </a:highlight>
              </a:rPr>
              <a:t> were removed.</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The same word may come in many forms, such as: “eat”, “ate”, “eaten”, etc. All of these words can be normalized to what are called lemmas so that they are not treated as separate tokens, but as the same token.</a:t>
            </a:r>
            <a:endParaRPr sz="105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3a1cb4c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3a1cb4c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need to create the labeled data.  We used only the five star reviews as positive and the one star as negative.  There were many more positive than negative reviews, so we used only 1000 of each to eliminate bias in the model.  We used monograms which means each word is treated separately and word order is not taken into account.  We then turned each review into a vector (a python dictionary) of the 3000 most common words in all of the </a:t>
            </a:r>
            <a:r>
              <a:rPr lang="en"/>
              <a:t>reviews.  This dictionary stores the presence or absence of each of the 3000 most common words in all of the reviews.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3a1cb4c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3a1cb4c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top fifteen most informative features along with whether they are positive or negative and the percentage of how telling they 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0b2a3ac9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0b2a3ac9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 - introduction</a:t>
            </a:r>
            <a:endParaRPr/>
          </a:p>
          <a:p>
            <a:pPr indent="0" lvl="0" marL="0" rtl="0" algn="l">
              <a:spcBef>
                <a:spcPts val="0"/>
              </a:spcBef>
              <a:spcAft>
                <a:spcPts val="0"/>
              </a:spcAft>
              <a:buNone/>
            </a:pPr>
            <a:r>
              <a:rPr lang="en"/>
              <a:t>To create visualizations in Tableau, we scraped amazon for reviews and ratings of 5 fake meat brands.  Using over 1,000 reviews we were able to analyze various aspects of the data.  Jose will explain in detail.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292d2a4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292d2a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scrapped reviews for fake meat products from 5 popular brands: Beyond Meat, BOCA, gardein, Quorn and Tofurky.</a:t>
            </a:r>
            <a:endParaRPr/>
          </a:p>
          <a:p>
            <a:pPr indent="0" lvl="0" marL="0" rtl="0" algn="l">
              <a:spcBef>
                <a:spcPts val="0"/>
              </a:spcBef>
              <a:spcAft>
                <a:spcPts val="0"/>
              </a:spcAft>
              <a:buNone/>
            </a:pPr>
            <a:r>
              <a:rPr lang="en"/>
              <a:t>On average we scrapped reviews from 2 products for each brand:  3 products for Beyond Meat, 2 products for BOCA, 3 products for gardein, 3 products for Quorn and 2 products from the Tofurky brand.</a:t>
            </a:r>
            <a:endParaRPr/>
          </a:p>
          <a:p>
            <a:pPr indent="0" lvl="0" marL="0" rtl="0" algn="l">
              <a:spcBef>
                <a:spcPts val="0"/>
              </a:spcBef>
              <a:spcAft>
                <a:spcPts val="0"/>
              </a:spcAft>
              <a:buNone/>
            </a:pPr>
            <a:r>
              <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180c0252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180c0252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word clouds to show the 10 most frequent words used in positive (blue circles) and negative reviews (red circles) of Beyond Meat products.  </a:t>
            </a:r>
            <a:endParaRPr/>
          </a:p>
          <a:p>
            <a:pPr indent="0" lvl="0" marL="0" rtl="0" algn="l">
              <a:spcBef>
                <a:spcPts val="0"/>
              </a:spcBef>
              <a:spcAft>
                <a:spcPts val="0"/>
              </a:spcAft>
              <a:buNone/>
            </a:pPr>
            <a:r>
              <a:rPr lang="en"/>
              <a:t>Area of circle is proportional to the frequency that the word appeared in the reviews (normalized per sentiment).</a:t>
            </a:r>
            <a:endParaRPr/>
          </a:p>
          <a:p>
            <a:pPr indent="0" lvl="0" marL="0" rtl="0" algn="l">
              <a:spcBef>
                <a:spcPts val="0"/>
              </a:spcBef>
              <a:spcAft>
                <a:spcPts val="0"/>
              </a:spcAft>
              <a:buNone/>
            </a:pPr>
            <a:r>
              <a:rPr lang="en"/>
              <a:t>Stars indicate words that are only used in one sentiment review (positive or negative).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This view allows a stakeholder to associate keywords that define a brand with positive and negative reviews</a:t>
            </a:r>
            <a:r>
              <a:rPr lang="en"/>
              <a:t>.  By doing so, the stake holder is afforded a comparison between positive and negative “traits” per brand (as shown here) or positive/negative traits for a brand comparison (alternative 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Starred words indicate words  with high frequency in a sentiment review and that do not show up in high frequency on the opposite sentiment review.</a:t>
            </a:r>
            <a:endParaRPr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180c0252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180c0252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 on how often a keyword (top 10 from all reviews) is used in a review of a product of a brand - brand to brand comparison.  E.g. out of total number of times that “flavor” was used in positive reviews for all brands (100%), 36% of those instances were found in reviews of Beyond meat products.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This view allows the store owner to perceive how each reviewer associates a keyword in a POSITIVE review with a certain brand.</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The bordered cells indicate the brand for which that particular word was used with the highest frequency.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Cells are colored from light blue (low frequency) to dark blue (high frequency) according to percent observed down a column.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0b2a3ac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0b2a3ac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i="1" lang="en" sz="1800">
                <a:solidFill>
                  <a:srgbClr val="2B2B2B"/>
                </a:solidFill>
                <a:latin typeface="Roboto"/>
                <a:ea typeface="Roboto"/>
                <a:cs typeface="Roboto"/>
                <a:sym typeface="Roboto"/>
              </a:rPr>
              <a:t>Tiffany</a:t>
            </a:r>
            <a:endParaRPr b="1" i="1" sz="1800">
              <a:solidFill>
                <a:srgbClr val="2B2B2B"/>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Good evening everyone. Tonight we are going to answer the question of “Where’s the beef?”</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Meat substitutes are emerging options for food security, food safety, and sustainability</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Per Fortune Business Insights, the global population is projected to reach 9.8 billion in 2050; it is not feasible to sustain such an enormous population on animal meat alone</a:t>
            </a:r>
            <a:r>
              <a:rPr lang="en" sz="800">
                <a:solidFill>
                  <a:schemeClr val="dk1"/>
                </a:solidFill>
              </a:rPr>
              <a:t>.(</a:t>
            </a:r>
            <a:r>
              <a:rPr lang="en" sz="800" u="sng">
                <a:solidFill>
                  <a:schemeClr val="hlink"/>
                </a:solidFill>
                <a:hlinkClick r:id="rId2"/>
              </a:rPr>
              <a:t>https://www.fortunebusinessinsights.com/industry-reports/meat-substitutes-market-100239</a:t>
            </a:r>
            <a:r>
              <a:rPr lang="en" sz="800">
                <a:solidFill>
                  <a:schemeClr val="dk1"/>
                </a:solidFill>
              </a:rPr>
              <a:t>)</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highlight>
                  <a:srgbClr val="FFFFFF"/>
                </a:highlight>
              </a:rPr>
              <a:t>One of the most significant wake up calls is related to the pandemic.  According to the NYT, </a:t>
            </a:r>
            <a:r>
              <a:rPr lang="en" sz="1800">
                <a:solidFill>
                  <a:srgbClr val="333333"/>
                </a:solidFill>
                <a:highlight>
                  <a:srgbClr val="FFFFFF"/>
                </a:highlight>
              </a:rPr>
              <a:t>farmers and ranchers who supply the nation with meat products were confronted with several crises at once: for example, during 2020, large processing plants shut down as workers fell ill as a result of COVID, and many producers were already strained by the trade war with China.</a:t>
            </a:r>
            <a:endParaRPr sz="1800">
              <a:solidFill>
                <a:srgbClr val="333333"/>
              </a:solidFill>
              <a:highlight>
                <a:srgbClr val="FFFFFF"/>
              </a:highlight>
            </a:endParaRPr>
          </a:p>
          <a:p>
            <a:pPr indent="0" lvl="0" marL="139700" marR="139700" rtl="0" algn="l">
              <a:lnSpc>
                <a:spcPct val="115000"/>
              </a:lnSpc>
              <a:spcBef>
                <a:spcPts val="1200"/>
              </a:spcBef>
              <a:spcAft>
                <a:spcPts val="0"/>
              </a:spcAft>
              <a:buClr>
                <a:schemeClr val="dk1"/>
              </a:buClr>
              <a:buSzPts val="1100"/>
              <a:buFont typeface="Arial"/>
              <a:buNone/>
            </a:pPr>
            <a:r>
              <a:rPr lang="en" sz="1800">
                <a:solidFill>
                  <a:srgbClr val="333333"/>
                </a:solidFill>
                <a:highlight>
                  <a:srgbClr val="FFFFFF"/>
                </a:highlight>
              </a:rPr>
              <a:t>A larger concern is around global warming; the meat business has been under growing scrutiny in recent years for its climate change consequences, with scientists and environmentalists urging Americans to eat less meat.  </a:t>
            </a:r>
            <a:r>
              <a:rPr lang="en" sz="800">
                <a:solidFill>
                  <a:srgbClr val="333333"/>
                </a:solidFill>
                <a:highlight>
                  <a:srgbClr val="FFFFFF"/>
                </a:highlight>
              </a:rPr>
              <a:t>(</a:t>
            </a:r>
            <a:r>
              <a:rPr b="1" i="1" lang="en" sz="800" u="sng">
                <a:solidFill>
                  <a:schemeClr val="hlink"/>
                </a:solidFill>
                <a:highlight>
                  <a:srgbClr val="FFFFFF"/>
                </a:highlight>
                <a:hlinkClick r:id="rId3"/>
              </a:rPr>
              <a:t>https://www.nytimes.com/2020/04/17/climate/meat-industry-climate-impact.html</a:t>
            </a:r>
            <a:r>
              <a:rPr b="1" i="1" lang="en" sz="800">
                <a:solidFill>
                  <a:srgbClr val="2B2B2B"/>
                </a:solidFill>
                <a:highlight>
                  <a:srgbClr val="FFFFFF"/>
                </a:highlight>
              </a:rPr>
              <a:t>)</a:t>
            </a:r>
            <a:endParaRPr b="1" i="1" sz="800">
              <a:solidFill>
                <a:srgbClr val="2B2B2B"/>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800">
                <a:solidFill>
                  <a:srgbClr val="153043"/>
                </a:solidFill>
                <a:highlight>
                  <a:srgbClr val="FFFFFF"/>
                </a:highlight>
              </a:rPr>
              <a:t>The plant-based meat market was estimated to be valued at $4.3 billion in 2020. </a:t>
            </a:r>
            <a:r>
              <a:rPr lang="en" sz="800">
                <a:solidFill>
                  <a:srgbClr val="153043"/>
                </a:solidFill>
                <a:highlight>
                  <a:srgbClr val="FFFFFF"/>
                </a:highlight>
              </a:rPr>
              <a:t>(</a:t>
            </a:r>
            <a:r>
              <a:rPr b="1" i="1" lang="en" sz="800" u="sng">
                <a:solidFill>
                  <a:schemeClr val="hlink"/>
                </a:solidFill>
                <a:highlight>
                  <a:srgbClr val="FFFFFF"/>
                </a:highlight>
                <a:hlinkClick r:id="rId4"/>
              </a:rPr>
              <a:t>https://www.marketsandmarkets.com/Market-Reports/plant-based-meat-market-44922705.html</a:t>
            </a:r>
            <a:r>
              <a:rPr b="1" i="1" lang="en" sz="800">
                <a:solidFill>
                  <a:srgbClr val="2B2B2B"/>
                </a:solidFill>
                <a:highlight>
                  <a:srgbClr val="FFFFFF"/>
                </a:highlight>
              </a:rPr>
              <a:t>)  </a:t>
            </a:r>
            <a:r>
              <a:rPr lang="en" sz="1800">
                <a:solidFill>
                  <a:srgbClr val="2B2B2B"/>
                </a:solidFill>
                <a:highlight>
                  <a:srgbClr val="FFFFFF"/>
                </a:highlight>
              </a:rPr>
              <a:t>And </a:t>
            </a:r>
            <a:r>
              <a:rPr lang="en" sz="1800">
                <a:solidFill>
                  <a:schemeClr val="dk1"/>
                </a:solidFill>
                <a:highlight>
                  <a:srgbClr val="FFFFFF"/>
                </a:highlight>
              </a:rPr>
              <a:t>could be a $450 billion market by 2040. </a:t>
            </a:r>
            <a:r>
              <a:rPr lang="en" sz="800">
                <a:solidFill>
                  <a:schemeClr val="dk1"/>
                </a:solidFill>
                <a:highlight>
                  <a:srgbClr val="FFFFFF"/>
                </a:highlight>
              </a:rPr>
              <a:t>(</a:t>
            </a:r>
            <a:r>
              <a:rPr lang="en" sz="800" u="sng">
                <a:solidFill>
                  <a:schemeClr val="hlink"/>
                </a:solidFill>
                <a:highlight>
                  <a:srgbClr val="FFFFFF"/>
                </a:highlight>
                <a:hlinkClick r:id="rId5"/>
              </a:rPr>
              <a:t>https://www.bloomberg.com/news/articles/2021-04-16/beyond-meat-bynd-impossible-foods-battle-over-future-of-fake-meat-industry</a:t>
            </a:r>
            <a:r>
              <a:rPr lang="en" sz="1800">
                <a:solidFill>
                  <a:schemeClr val="dk1"/>
                </a:solidFill>
                <a:highlight>
                  <a:srgbClr val="FFFFFF"/>
                </a:highlight>
              </a:rPr>
              <a:t>)   </a:t>
            </a:r>
            <a:r>
              <a:rPr b="1" i="1" lang="en" sz="1800">
                <a:solidFill>
                  <a:srgbClr val="2B2B2B"/>
                </a:solidFill>
                <a:highlight>
                  <a:srgbClr val="FFFFFF"/>
                </a:highlight>
              </a:rPr>
              <a:t>OVERVIEW</a:t>
            </a:r>
            <a:endParaRPr b="1" i="1" sz="1800">
              <a:solidFill>
                <a:srgbClr val="2B2B2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800">
                <a:solidFill>
                  <a:srgbClr val="2B2B2B"/>
                </a:solidFill>
              </a:rPr>
              <a:t>The fake meat industry has recently experienced a dramatic shift in positive user sentiment. We wanted to explore this concept to ultimately provide stakeholders with the information and tools to assist them in determining which artificial meat brand to sell.</a:t>
            </a:r>
            <a:r>
              <a:rPr lang="en">
                <a:solidFill>
                  <a:schemeClr val="dk1"/>
                </a:solidFill>
              </a:rPr>
              <a:t>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800">
                <a:solidFill>
                  <a:srgbClr val="2B2B2B"/>
                </a:solidFill>
              </a:rPr>
              <a:t>We feel passionately about the subject and hope that our efforts will aid in increasing the awareness and sales of artificial meat products.</a:t>
            </a:r>
            <a:endParaRPr sz="1800">
              <a:solidFill>
                <a:srgbClr val="2B2B2B"/>
              </a:solidFill>
            </a:endParaRPr>
          </a:p>
          <a:p>
            <a:pPr indent="0" lvl="0" marL="0" rtl="0" algn="l">
              <a:spcBef>
                <a:spcPts val="1500"/>
              </a:spcBef>
              <a:spcAft>
                <a:spcPts val="1100"/>
              </a:spcAft>
              <a:buNone/>
            </a:pPr>
            <a:r>
              <a:t/>
            </a:r>
            <a:endParaRPr b="1" i="1" sz="1800">
              <a:solidFill>
                <a:srgbClr val="2B2B2B"/>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180c0252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180c0252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plot of the evolution of average price and average review rating for each brand.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plot allows the </a:t>
            </a:r>
            <a:r>
              <a:rPr lang="en"/>
              <a:t>stakeholder</a:t>
            </a:r>
            <a:r>
              <a:rPr lang="en"/>
              <a:t> to perceive 1) evolution of </a:t>
            </a:r>
            <a:r>
              <a:rPr lang="en"/>
              <a:t>consumer</a:t>
            </a:r>
            <a:r>
              <a:rPr lang="en"/>
              <a:t> sentiment for each brand, and 2) how the evolution in sentiment correlates with evolution in price.</a:t>
            </a:r>
            <a:endParaRPr/>
          </a:p>
          <a:p>
            <a:pPr indent="0" lvl="0" marL="0" rtl="0" algn="l">
              <a:spcBef>
                <a:spcPts val="0"/>
              </a:spcBef>
              <a:spcAft>
                <a:spcPts val="0"/>
              </a:spcAft>
              <a:buNone/>
            </a:pPr>
            <a:r>
              <a:rPr lang="en"/>
              <a:t>For example, for the “Beyond Meat” products reviewed, the average price appears to be well correlated with the average review rating since when the average price appears to change at the same rate and in the same direction as the average review rating.  For the other brands there appears to be no correlation between price and consumer sentiment evolution.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0b2a3ac9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0b2a3ac9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a:t>
            </a:r>
            <a:endParaRPr/>
          </a:p>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rPr>
              <a:t>RESULTS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In conclusion, our hope is to facilitate increased sales of artificial meat products by way of empowering store owners in their decision making process of which products/brands to sell.</a:t>
            </a:r>
            <a:endParaRPr sz="1800">
              <a:solidFill>
                <a:schemeClr val="dk1"/>
              </a:solidFill>
            </a:endParaRPr>
          </a:p>
          <a:p>
            <a:pPr indent="0" lvl="0" marL="38100" rtl="0" algn="l">
              <a:lnSpc>
                <a:spcPct val="115000"/>
              </a:lnSpc>
              <a:spcBef>
                <a:spcPts val="1200"/>
              </a:spcBef>
              <a:spcAft>
                <a:spcPts val="0"/>
              </a:spcAft>
              <a:buClr>
                <a:schemeClr val="dk1"/>
              </a:buClr>
              <a:buSzPts val="1100"/>
              <a:buFont typeface="Arial"/>
              <a:buNone/>
            </a:pPr>
            <a:r>
              <a:rPr lang="en" sz="1800">
                <a:solidFill>
                  <a:srgbClr val="424242"/>
                </a:solidFill>
              </a:rPr>
              <a:t>Our ML model predicts the sentiment of user entered reviews with approximately 82% accuracy.  We have seen a range of 80-84% depending on which data is used to train the model.</a:t>
            </a:r>
            <a:endParaRPr sz="1800">
              <a:solidFill>
                <a:srgbClr val="424242"/>
              </a:solidFill>
            </a:endParaRPr>
          </a:p>
          <a:p>
            <a:pPr indent="0" lvl="0" marL="38100" rtl="0" algn="l">
              <a:lnSpc>
                <a:spcPct val="115000"/>
              </a:lnSpc>
              <a:spcBef>
                <a:spcPts val="0"/>
              </a:spcBef>
              <a:spcAft>
                <a:spcPts val="0"/>
              </a:spcAft>
              <a:buClr>
                <a:schemeClr val="dk1"/>
              </a:buClr>
              <a:buSzPts val="1100"/>
              <a:buFont typeface="Arial"/>
              <a:buNone/>
            </a:pPr>
            <a:r>
              <a:rPr lang="en" sz="1800">
                <a:solidFill>
                  <a:srgbClr val="424242"/>
                </a:solidFill>
              </a:rPr>
              <a:t> </a:t>
            </a:r>
            <a:endParaRPr sz="1800">
              <a:solidFill>
                <a:srgbClr val="424242"/>
              </a:solidFill>
            </a:endParaRPr>
          </a:p>
          <a:p>
            <a:pPr indent="0" lvl="0" marL="38100" rtl="0" algn="l">
              <a:lnSpc>
                <a:spcPct val="115000"/>
              </a:lnSpc>
              <a:spcBef>
                <a:spcPts val="0"/>
              </a:spcBef>
              <a:spcAft>
                <a:spcPts val="0"/>
              </a:spcAft>
              <a:buClr>
                <a:schemeClr val="dk1"/>
              </a:buClr>
              <a:buSzPts val="1100"/>
              <a:buFont typeface="Arial"/>
              <a:buNone/>
            </a:pPr>
            <a:r>
              <a:rPr lang="en" sz="1800">
                <a:solidFill>
                  <a:srgbClr val="1D1C1D"/>
                </a:solidFill>
                <a:highlight>
                  <a:srgbClr val="F8F8F8"/>
                </a:highlight>
              </a:rPr>
              <a:t>Also, through use of our interactive website, stakeholders have the ability to understand customer sentiment upon testing reviews.</a:t>
            </a:r>
            <a:endParaRPr sz="1800">
              <a:solidFill>
                <a:srgbClr val="1D1C1D"/>
              </a:solidFill>
              <a:highlight>
                <a:srgbClr val="F8F8F8"/>
              </a:highlight>
            </a:endParaRPr>
          </a:p>
          <a:p>
            <a:pPr indent="0" lvl="0" marL="38100" rtl="0" algn="l">
              <a:lnSpc>
                <a:spcPct val="115000"/>
              </a:lnSpc>
              <a:spcBef>
                <a:spcPts val="1200"/>
              </a:spcBef>
              <a:spcAft>
                <a:spcPts val="0"/>
              </a:spcAft>
              <a:buClr>
                <a:schemeClr val="dk1"/>
              </a:buClr>
              <a:buSzPts val="1100"/>
              <a:buFont typeface="Arial"/>
              <a:buNone/>
            </a:pPr>
            <a:r>
              <a:rPr lang="en" sz="1800">
                <a:solidFill>
                  <a:srgbClr val="1D1C1D"/>
                </a:solidFill>
                <a:highlight>
                  <a:srgbClr val="F8F8F8"/>
                </a:highlight>
              </a:rPr>
              <a:t>Finally, from the word clouds and the table analysis of the reviews, the stakeholder will be able to associate specific product description words with the respective brand. This allows for a deeper understanding of how customers choose to comment about a specific product</a:t>
            </a:r>
            <a:r>
              <a:rPr lang="en">
                <a:solidFill>
                  <a:schemeClr val="dk1"/>
                </a:solidFill>
              </a:rPr>
              <a:t> and brand.</a:t>
            </a:r>
            <a:endParaRPr>
              <a:solidFill>
                <a:schemeClr val="dk1"/>
              </a:solidFill>
            </a:endParaRPr>
          </a:p>
          <a:p>
            <a:pPr indent="0" lvl="0" marL="38100" rtl="0" algn="l">
              <a:lnSpc>
                <a:spcPct val="115000"/>
              </a:lnSpc>
              <a:spcBef>
                <a:spcPts val="1200"/>
              </a:spcBef>
              <a:spcAft>
                <a:spcPts val="0"/>
              </a:spcAft>
              <a:buClr>
                <a:schemeClr val="dk1"/>
              </a:buClr>
              <a:buSzPts val="1100"/>
              <a:buFont typeface="Arial"/>
              <a:buNone/>
            </a:pPr>
            <a:r>
              <a:rPr b="1" lang="en" sz="1800">
                <a:solidFill>
                  <a:schemeClr val="dk1"/>
                </a:solidFill>
              </a:rPr>
              <a:t>LIMITATIONS</a:t>
            </a:r>
            <a:endParaRPr b="1" sz="18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r>
              <a:rPr lang="en" sz="1800">
                <a:solidFill>
                  <a:srgbClr val="424242"/>
                </a:solidFill>
              </a:rPr>
              <a:t>Our time frame was rushed; as were learning about the limitations of our data set, we were already using it</a:t>
            </a:r>
            <a:endParaRPr sz="1800">
              <a:solidFill>
                <a:srgbClr val="424242"/>
              </a:solidFill>
            </a:endParaRPr>
          </a:p>
          <a:p>
            <a:pPr indent="0" lvl="0" marL="0" rtl="0" algn="l">
              <a:spcBef>
                <a:spcPts val="0"/>
              </a:spcBef>
              <a:spcAft>
                <a:spcPts val="0"/>
              </a:spcAft>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endParaRPr sz="700">
              <a:solidFill>
                <a:srgbClr val="42424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424242"/>
                </a:solidFill>
              </a:rPr>
              <a:t>Since our initial data set was limited, we were not</a:t>
            </a:r>
            <a:endParaRPr sz="1800">
              <a:solidFill>
                <a:srgbClr val="424242"/>
              </a:solidFill>
            </a:endParaRPr>
          </a:p>
          <a:p>
            <a:pPr indent="0" lvl="0" marL="0" rtl="0" algn="l">
              <a:spcBef>
                <a:spcPts val="0"/>
              </a:spcBef>
              <a:spcAft>
                <a:spcPts val="0"/>
              </a:spcAft>
              <a:buNone/>
            </a:pPr>
            <a:r>
              <a:rPr lang="en" sz="1800">
                <a:solidFill>
                  <a:srgbClr val="424242"/>
                </a:solidFill>
              </a:rPr>
              <a:t>necessarily focused on the best data set available.  We operated with what we had and made the</a:t>
            </a:r>
            <a:endParaRPr sz="1800">
              <a:solidFill>
                <a:srgbClr val="424242"/>
              </a:solidFill>
            </a:endParaRPr>
          </a:p>
          <a:p>
            <a:pPr indent="0" lvl="0" marL="0" rtl="0" algn="l">
              <a:spcBef>
                <a:spcPts val="0"/>
              </a:spcBef>
              <a:spcAft>
                <a:spcPts val="0"/>
              </a:spcAft>
              <a:buNone/>
            </a:pPr>
            <a:r>
              <a:rPr lang="en" sz="1800">
                <a:solidFill>
                  <a:srgbClr val="424242"/>
                </a:solidFill>
              </a:rPr>
              <a:t>most of it due to time and resource constraints, including but not limited to,</a:t>
            </a:r>
            <a:endParaRPr sz="1800">
              <a:solidFill>
                <a:srgbClr val="424242"/>
              </a:solidFill>
            </a:endParaRPr>
          </a:p>
          <a:p>
            <a:pPr indent="0" lvl="0" marL="0" rtl="0" algn="l">
              <a:spcBef>
                <a:spcPts val="0"/>
              </a:spcBef>
              <a:spcAft>
                <a:spcPts val="0"/>
              </a:spcAft>
              <a:buNone/>
            </a:pPr>
            <a:r>
              <a:rPr lang="en" sz="1800">
                <a:solidFill>
                  <a:srgbClr val="424242"/>
                </a:solidFill>
              </a:rPr>
              <a:t>computer capacity and also eventually being blocked by Amazon during our web</a:t>
            </a:r>
            <a:endParaRPr sz="1800">
              <a:solidFill>
                <a:srgbClr val="424242"/>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424242"/>
                </a:solidFill>
              </a:rPr>
              <a:t>scraping.</a:t>
            </a:r>
            <a:endParaRPr sz="1800">
              <a:solidFill>
                <a:srgbClr val="424242"/>
              </a:solidFill>
            </a:endParaRPr>
          </a:p>
          <a:p>
            <a:pPr indent="0" lvl="0" marL="0" rtl="0" algn="l">
              <a:spcBef>
                <a:spcPts val="0"/>
              </a:spcBef>
              <a:spcAft>
                <a:spcPts val="0"/>
              </a:spcAft>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endParaRPr sz="700">
              <a:solidFill>
                <a:srgbClr val="42424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424242"/>
                </a:solidFill>
              </a:rPr>
              <a:t>Finally, the algorithm does not consider the order</a:t>
            </a:r>
            <a:endParaRPr sz="1800">
              <a:solidFill>
                <a:srgbClr val="424242"/>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424242"/>
                </a:solidFill>
              </a:rPr>
              <a:t>of words</a:t>
            </a:r>
            <a:r>
              <a:rPr lang="en">
                <a:solidFill>
                  <a:schemeClr val="dk1"/>
                </a:solidFill>
              </a:rPr>
              <a:t> (ie food tastes great v great tasting food)</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424242"/>
                </a:solidFill>
              </a:rPr>
              <a:t> </a:t>
            </a:r>
            <a:endParaRPr sz="1800">
              <a:solidFill>
                <a:srgbClr val="424242"/>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0b2a3ac9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0b2a3ac9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Tiffany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rPr>
              <a:t>FURTHER ANALYSIS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If we were to continue future analysis, we would:</a:t>
            </a:r>
            <a:endParaRPr sz="1800">
              <a:solidFill>
                <a:schemeClr val="dk1"/>
              </a:solidFill>
            </a:endParaRPr>
          </a:p>
          <a:p>
            <a:pPr indent="0" lvl="0" marL="457200" rtl="0" algn="l">
              <a:lnSpc>
                <a:spcPct val="115000"/>
              </a:lnSpc>
              <a:spcBef>
                <a:spcPts val="1600"/>
              </a:spcBef>
              <a:spcAft>
                <a:spcPts val="0"/>
              </a:spcAft>
              <a:buClr>
                <a:schemeClr val="dk1"/>
              </a:buClr>
              <a:buSzPts val="1100"/>
              <a:buFont typeface="Arial"/>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r>
              <a:rPr lang="en" sz="1800">
                <a:solidFill>
                  <a:srgbClr val="2B2B2B"/>
                </a:solidFill>
              </a:rPr>
              <a:t>Include more interactive visualizations</a:t>
            </a:r>
            <a:r>
              <a:rPr lang="en">
                <a:solidFill>
                  <a:schemeClr val="dk1"/>
                </a:solidFill>
              </a:rPr>
              <a:t> for the end user</a:t>
            </a:r>
            <a:endParaRPr>
              <a:solidFill>
                <a:schemeClr val="dk1"/>
              </a:solidFill>
            </a:endParaRPr>
          </a:p>
          <a:p>
            <a:pPr indent="0" lvl="0" marL="0" rtl="0" algn="l">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800">
                <a:solidFill>
                  <a:srgbClr val="2B2B2B"/>
                </a:solidFill>
              </a:rPr>
              <a:t>Scrape in a larger data set, as available</a:t>
            </a:r>
            <a:endParaRPr sz="1800">
              <a:solidFill>
                <a:srgbClr val="2B2B2B"/>
              </a:solidFill>
            </a:endParaRPr>
          </a:p>
          <a:p>
            <a:pPr indent="0" lvl="0" marL="0" rtl="0" algn="l">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2B2B2B"/>
                </a:solidFill>
              </a:rPr>
              <a:t>Pull in location data of reviews to further enable</a:t>
            </a:r>
            <a:endParaRPr sz="1800">
              <a:solidFill>
                <a:srgbClr val="2B2B2B"/>
              </a:solidFill>
            </a:endParaRPr>
          </a:p>
          <a:p>
            <a:pPr indent="0" lvl="0" marL="0" rtl="0" algn="l">
              <a:spcBef>
                <a:spcPts val="0"/>
              </a:spcBef>
              <a:spcAft>
                <a:spcPts val="0"/>
              </a:spcAft>
              <a:buNone/>
            </a:pPr>
            <a:r>
              <a:rPr lang="en" sz="1800">
                <a:solidFill>
                  <a:srgbClr val="2B2B2B"/>
                </a:solidFill>
              </a:rPr>
              <a:t>stakeholders’ insight into consumer sentiment by location. This would allow for</a:t>
            </a:r>
            <a:endParaRPr sz="1800">
              <a:solidFill>
                <a:srgbClr val="2B2B2B"/>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2B2B2B"/>
                </a:solidFill>
              </a:rPr>
              <a:t>more market focused guidance.</a:t>
            </a:r>
            <a:endParaRPr sz="1800">
              <a:solidFill>
                <a:srgbClr val="2B2B2B"/>
              </a:solidFill>
            </a:endParaRPr>
          </a:p>
          <a:p>
            <a:pPr indent="0" lvl="0" marL="457200" rtl="0" algn="l">
              <a:lnSpc>
                <a:spcPct val="115000"/>
              </a:lnSpc>
              <a:spcBef>
                <a:spcPts val="0"/>
              </a:spcBef>
              <a:spcAft>
                <a:spcPts val="0"/>
              </a:spcAft>
              <a:buClr>
                <a:schemeClr val="dk1"/>
              </a:buClr>
              <a:buSzPts val="1100"/>
              <a:buFont typeface="Arial"/>
              <a:buNone/>
            </a:pPr>
            <a:r>
              <a:rPr lang="en" sz="1800">
                <a:solidFill>
                  <a:srgbClr val="2B2B2B"/>
                </a:solidFill>
              </a:rPr>
              <a:t> </a:t>
            </a:r>
            <a:endParaRPr sz="1800">
              <a:solidFill>
                <a:srgbClr val="2B2B2B"/>
              </a:solidFill>
            </a:endParaRPr>
          </a:p>
          <a:p>
            <a:pPr indent="0" lvl="0" marL="38100" rtl="0" algn="l">
              <a:lnSpc>
                <a:spcPct val="115000"/>
              </a:lnSpc>
              <a:spcBef>
                <a:spcPts val="0"/>
              </a:spcBef>
              <a:spcAft>
                <a:spcPts val="0"/>
              </a:spcAft>
              <a:buClr>
                <a:schemeClr val="dk1"/>
              </a:buClr>
              <a:buSzPts val="1100"/>
              <a:buFont typeface="Arial"/>
              <a:buNone/>
            </a:pPr>
            <a:r>
              <a:rPr b="1" lang="en" sz="1800">
                <a:solidFill>
                  <a:schemeClr val="dk1"/>
                </a:solidFill>
              </a:rPr>
              <a:t>WAYS TO IMPROVE PROJECT</a:t>
            </a:r>
            <a:endParaRPr b="1" sz="1800">
              <a:solidFill>
                <a:schemeClr val="dk1"/>
              </a:solidFill>
            </a:endParaRPr>
          </a:p>
          <a:p>
            <a:pPr indent="0" lvl="0" marL="457200" rtl="0" algn="l">
              <a:lnSpc>
                <a:spcPct val="115000"/>
              </a:lnSpc>
              <a:spcBef>
                <a:spcPts val="1600"/>
              </a:spcBef>
              <a:spcAft>
                <a:spcPts val="0"/>
              </a:spcAft>
              <a:buClr>
                <a:schemeClr val="dk1"/>
              </a:buClr>
              <a:buSzPts val="1100"/>
              <a:buFont typeface="Arial"/>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r>
              <a:rPr lang="en" sz="1800">
                <a:solidFill>
                  <a:srgbClr val="2B2B2B"/>
                </a:solidFill>
              </a:rPr>
              <a:t>We would search for a more accurate algorithm</a:t>
            </a:r>
            <a:endParaRPr sz="1800">
              <a:solidFill>
                <a:srgbClr val="2B2B2B"/>
              </a:solidFill>
            </a:endParaRPr>
          </a:p>
          <a:p>
            <a:pPr indent="0" lvl="0" marL="0" rtl="0" algn="l">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800">
                <a:solidFill>
                  <a:srgbClr val="2B2B2B"/>
                </a:solidFill>
              </a:rPr>
              <a:t>We would have our algorithm consider word order</a:t>
            </a:r>
            <a:endParaRPr sz="1800">
              <a:solidFill>
                <a:srgbClr val="2B2B2B"/>
              </a:solidFill>
            </a:endParaRPr>
          </a:p>
          <a:p>
            <a:pPr indent="0" lvl="0" marL="0" rtl="0" algn="l">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800">
                <a:solidFill>
                  <a:srgbClr val="2B2B2B"/>
                </a:solidFill>
              </a:rPr>
              <a:t>Finally, we would host our website on a server</a:t>
            </a:r>
            <a:endParaRPr sz="1800">
              <a:solidFill>
                <a:srgbClr val="2B2B2B"/>
              </a:solidFill>
            </a:endParaRPr>
          </a:p>
          <a:p>
            <a:pPr indent="0" lvl="0" marL="0" rtl="0" algn="l">
              <a:lnSpc>
                <a:spcPct val="115000"/>
              </a:lnSpc>
              <a:spcBef>
                <a:spcPts val="4600"/>
              </a:spcBef>
              <a:spcAft>
                <a:spcPts val="0"/>
              </a:spcAft>
              <a:buClr>
                <a:schemeClr val="dk1"/>
              </a:buClr>
              <a:buSzPts val="1100"/>
              <a:buFont typeface="Arial"/>
              <a:buNone/>
            </a:pPr>
            <a:r>
              <a:rPr lang="en" sz="1800">
                <a:solidFill>
                  <a:srgbClr val="2B2B2B"/>
                </a:solidFill>
              </a:rPr>
              <a:t>Thank you and now Ben will present our website and the informative interactive features.</a:t>
            </a:r>
            <a:endParaRPr sz="1800">
              <a:solidFill>
                <a:srgbClr val="2B2B2B"/>
              </a:solidFill>
            </a:endParaRPr>
          </a:p>
          <a:p>
            <a:pPr indent="0" lvl="0" marL="0" rtl="0" algn="l">
              <a:spcBef>
                <a:spcPts val="460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4164a4f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4164a4f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6e380a2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6e380a2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rPr lang="en"/>
              <a:t>Explanation of website/dashboard and interactivity features to predict if a review will be classified as a </a:t>
            </a:r>
            <a:r>
              <a:rPr lang="en"/>
              <a:t>positive</a:t>
            </a:r>
            <a:r>
              <a:rPr lang="en"/>
              <a:t> or negative review.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0b2a3ac9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0b2a3ac9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Tiffany</a:t>
            </a:r>
            <a:endParaRPr/>
          </a:p>
          <a:p>
            <a:pPr indent="0" lvl="0" marL="0" rtl="0" algn="l">
              <a:spcBef>
                <a:spcPts val="0"/>
              </a:spcBef>
              <a:spcAft>
                <a:spcPts val="0"/>
              </a:spcAft>
              <a:buNone/>
            </a:pPr>
            <a:r>
              <a:rPr lang="en"/>
              <a:t>Technology used: Tableau &amp; SQ Lite</a:t>
            </a:r>
            <a:endParaRPr/>
          </a:p>
          <a:p>
            <a:pPr indent="0" lvl="0" marL="0" rtl="0" algn="l">
              <a:spcBef>
                <a:spcPts val="0"/>
              </a:spcBef>
              <a:spcAft>
                <a:spcPts val="0"/>
              </a:spcAft>
              <a:buNone/>
            </a:pPr>
            <a:r>
              <a:rPr lang="en"/>
              <a:t>Tools used: Git Hub, Flask, TablePlus</a:t>
            </a:r>
            <a:endParaRPr/>
          </a:p>
          <a:p>
            <a:pPr indent="0" lvl="0" marL="0" rtl="0" algn="l">
              <a:spcBef>
                <a:spcPts val="0"/>
              </a:spcBef>
              <a:spcAft>
                <a:spcPts val="0"/>
              </a:spcAft>
              <a:buNone/>
            </a:pPr>
            <a:r>
              <a:rPr lang="en"/>
              <a:t>Language used: Python, sql, NLTK</a:t>
            </a:r>
            <a:endParaRPr/>
          </a:p>
          <a:p>
            <a:pPr indent="0" lvl="0" marL="0" rtl="0" algn="l">
              <a:spcBef>
                <a:spcPts val="0"/>
              </a:spcBef>
              <a:spcAft>
                <a:spcPts val="0"/>
              </a:spcAft>
              <a:buNone/>
            </a:pPr>
            <a:r>
              <a:rPr lang="en"/>
              <a:t>Algorithms used: Bag of words model, Machine Learning: Naive Bayes Classifier</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Now we will discuss Data Exploration &amp; Analysis. Tamar will next spend the next few minutes sharing about our data gathering process and database.</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0b2a3ac96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0b2a3ac96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a3ef05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a3ef05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initial goal was to use amazon reviews to create a machine learning model that accurately predicts whether a review is positive or negative.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goal was to focus on fake meat products but in the reviews dataset there was no brand and product information so we added the metadata dataset hoping to combine the two and find reviews specifically about fake meat. </a:t>
            </a:r>
            <a:endParaRPr>
              <a:solidFill>
                <a:schemeClr val="dk1"/>
              </a:solidFill>
            </a:endParaRPr>
          </a:p>
          <a:p>
            <a:pPr indent="0" lvl="0" marL="0" rtl="0" algn="l">
              <a:spcBef>
                <a:spcPts val="0"/>
              </a:spcBef>
              <a:spcAft>
                <a:spcPts val="0"/>
              </a:spcAft>
              <a:buNone/>
            </a:pPr>
            <a:r>
              <a:rPr lang="en">
                <a:solidFill>
                  <a:schemeClr val="dk1"/>
                </a:solidFill>
              </a:rPr>
              <a:t>That did not work so we added the scraped data.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scraped reviews from amazon as well as reviews from reddit.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2a3ef05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2a3ef05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Amazon and reddit scraped reviews were specifically of fake meat products.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2a3ef05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2a3ef05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shows an overview of the data available in each of the datasets we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UCSD Amazon - general groceries reviews</a:t>
            </a:r>
            <a:endParaRPr/>
          </a:p>
          <a:p>
            <a:pPr indent="0" lvl="0" marL="0" rtl="0" algn="l">
              <a:spcBef>
                <a:spcPts val="0"/>
              </a:spcBef>
              <a:spcAft>
                <a:spcPts val="0"/>
              </a:spcAft>
              <a:buNone/>
            </a:pPr>
            <a:r>
              <a:rPr lang="en"/>
              <a:t>UCSD metadata - fake meat product and brand information supposed to be of the same dataset as the UCSD Amazon. </a:t>
            </a:r>
            <a:endParaRPr/>
          </a:p>
          <a:p>
            <a:pPr indent="0" lvl="0" marL="0" rtl="0" algn="l">
              <a:spcBef>
                <a:spcPts val="0"/>
              </a:spcBef>
              <a:spcAft>
                <a:spcPts val="0"/>
              </a:spcAft>
              <a:buNone/>
            </a:pPr>
            <a:r>
              <a:rPr lang="en"/>
              <a:t>Scraped Amazon - review of fake meat </a:t>
            </a:r>
            <a:endParaRPr/>
          </a:p>
          <a:p>
            <a:pPr indent="0" lvl="0" marL="0" rtl="0" algn="l">
              <a:spcBef>
                <a:spcPts val="0"/>
              </a:spcBef>
              <a:spcAft>
                <a:spcPts val="0"/>
              </a:spcAft>
              <a:buNone/>
            </a:pPr>
            <a:r>
              <a:rPr lang="en"/>
              <a:t>Scraped Reddit - </a:t>
            </a:r>
            <a:r>
              <a:rPr lang="en">
                <a:solidFill>
                  <a:schemeClr val="dk1"/>
                </a:solidFill>
              </a:rPr>
              <a:t>review of fake meat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wanted a dataset that had all of the columns mentioned here and most </a:t>
            </a:r>
            <a:r>
              <a:rPr lang="en"/>
              <a:t>importantly</a:t>
            </a:r>
            <a:r>
              <a:rPr lang="en"/>
              <a:t>, the review text as well as the product and price information because we wanted to focus only on fake meat reviews. Since the dataset from UCSD had groceries reviews but no product and brand information, w</a:t>
            </a:r>
            <a:r>
              <a:rPr lang="en"/>
              <a:t>e tried to merge it with the metadata that was supposed to belong to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general groceries dataset from ucsd had more than 5 million reviews. After cleaning the data we had more than 1 million reviews. The metadata had a similar number initially but after choosing only the fake meat reviews, the metadata set had only 116 reviews. Then when we merged the UCSD amazon with the metadata we were left with only 12 rows. </a:t>
            </a:r>
            <a:r>
              <a:rPr lang="en">
                <a:solidFill>
                  <a:schemeClr val="dk1"/>
                </a:solidFill>
              </a:rPr>
              <a:t>We tried many different variations of merge, join, concatinate, with an inner, outer, left joins with no success. The only common column in these datasets was the asin which is the Amazon’s product number. When we looked further into the data we found that the asin in one of the datasets was made of letters and digits and the other one was digits only so this explained why the merging of these datasets did not work. </a:t>
            </a:r>
            <a:endParaRPr>
              <a:solidFill>
                <a:srgbClr val="C0791B"/>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to shift to scraped data from Amazon website. We got the information we needed. </a:t>
            </a:r>
            <a:endParaRPr/>
          </a:p>
          <a:p>
            <a:pPr indent="0" lvl="0" marL="0" rtl="0" algn="l">
              <a:spcBef>
                <a:spcPts val="0"/>
              </a:spcBef>
              <a:spcAft>
                <a:spcPts val="0"/>
              </a:spcAft>
              <a:buNone/>
            </a:pPr>
            <a:r>
              <a:rPr lang="en"/>
              <a:t>Scraped data was specifically about fake meat products. when scraping we had to input multiple url’s to get the data.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reddit reviews did not have star ratings. We scraped the reddit reviews about fake meat to show that our machine learning model could predict if a review is positive or negative therefore expanding the number of reviews that store owners could use to help them in understanding how people feel about different fake meat products and ultimately, help them decide which brands and products they may want to sell in their stores.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rgbClr val="C0791B"/>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2a3ef05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2a3ef05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dropped columns that were not relevant for our goal:( columns that were dropped were: verified, reviewer name, summary of the review text, unix review time,( vote, image and style - had little data in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 added the review length column because we were going to find out if there was a connection between the length of a review and its sentiment (We ended up not using that). This column showed the number of words in each review.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a:t>
            </a:r>
            <a:r>
              <a:rPr lang="en"/>
              <a:t>ropped duplicate rows that is rows that all data was identical were dropped. </a:t>
            </a:r>
            <a:endParaRPr/>
          </a:p>
          <a:p>
            <a:pPr indent="0" lvl="0" marL="0" rtl="0" algn="l">
              <a:spcBef>
                <a:spcPts val="0"/>
              </a:spcBef>
              <a:spcAft>
                <a:spcPts val="0"/>
              </a:spcAft>
              <a:buNone/>
            </a:pPr>
            <a:r>
              <a:rPr lang="en"/>
              <a:t>We narrowed the data to include only the 1 and 5 starred reviews so the difference between the positive and negative was more obvious. </a:t>
            </a:r>
            <a:endParaRPr/>
          </a:p>
          <a:p>
            <a:pPr indent="0" lvl="0" marL="0" rtl="0" algn="l">
              <a:spcBef>
                <a:spcPts val="0"/>
              </a:spcBef>
              <a:spcAft>
                <a:spcPts val="0"/>
              </a:spcAft>
              <a:buNone/>
            </a:pPr>
            <a:r>
              <a:rPr lang="en"/>
              <a:t>We trimmed the 5 star reviews from more than 3 million reviews to 600,000 to match the number of reviews we had for 1 star to feed a balanced set into the machine learning model.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0b2a3ac96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0b2a3ac96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424242"/>
                </a:solidFill>
                <a:latin typeface="Nunito"/>
                <a:ea typeface="Nunito"/>
                <a:cs typeface="Nunito"/>
                <a:sym typeface="Nunito"/>
              </a:rPr>
              <a:t>Database</a:t>
            </a:r>
            <a:endParaRPr b="1">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rgbClr val="24292E"/>
                </a:solidFill>
                <a:highlight>
                  <a:schemeClr val="lt1"/>
                </a:highlight>
              </a:rPr>
              <a:t>We used Sqlite and sqlalchemy to create the database. This was a local database that is suitable for the development stage of a project. </a:t>
            </a:r>
            <a:endParaRPr>
              <a:solidFill>
                <a:srgbClr val="24292E"/>
              </a:solidFill>
              <a:highlight>
                <a:schemeClr val="lt1"/>
              </a:highlight>
            </a:endParaRPr>
          </a:p>
          <a:p>
            <a:pPr indent="0" lvl="0" marL="0" rtl="0" algn="l">
              <a:spcBef>
                <a:spcPts val="0"/>
              </a:spcBef>
              <a:spcAft>
                <a:spcPts val="0"/>
              </a:spcAft>
              <a:buNone/>
            </a:pPr>
            <a:r>
              <a:rPr lang="en">
                <a:solidFill>
                  <a:srgbClr val="24292E"/>
                </a:solidFill>
                <a:highlight>
                  <a:schemeClr val="lt1"/>
                </a:highlight>
              </a:rPr>
              <a:t>We interacted with the database using python, and table plus. </a:t>
            </a:r>
            <a:endParaRPr>
              <a:solidFill>
                <a:srgbClr val="24292E"/>
              </a:solidFill>
              <a:highlight>
                <a:schemeClr val="lt1"/>
              </a:highlight>
            </a:endParaRPr>
          </a:p>
          <a:p>
            <a:pPr indent="0" lvl="0" marL="0" rtl="0" algn="l">
              <a:spcBef>
                <a:spcPts val="0"/>
              </a:spcBef>
              <a:spcAft>
                <a:spcPts val="0"/>
              </a:spcAft>
              <a:buClr>
                <a:schemeClr val="dk1"/>
              </a:buClr>
              <a:buSzPts val="1100"/>
              <a:buFont typeface="Arial"/>
              <a:buNone/>
            </a:pPr>
            <a:r>
              <a:rPr lang="en">
                <a:solidFill>
                  <a:srgbClr val="24292E"/>
                </a:solidFill>
                <a:highlight>
                  <a:schemeClr val="lt1"/>
                </a:highlight>
              </a:rPr>
              <a:t>This ERD is showing the tables in the database. The first one is the data from UCSD amazon general groceries. (I did not include the metadata because we did not use it.) The three in the middle are from the amazon scraped data. The first one is of the brands. The second is the products. Since each brand has several products, the connection is one to many. Since each product has multiple reviews the connection between the product and the review table was also one to many. Lastly we have the reddit table with Reddit reviews. </a:t>
            </a:r>
            <a:endParaRPr>
              <a:solidFill>
                <a:srgbClr val="24292E"/>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image" Target="../media/image17.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6.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jpg"/><Relationship Id="rId10"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6.gif"/><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276" name="Shape 276"/>
        <p:cNvGrpSpPr/>
        <p:nvPr/>
      </p:nvGrpSpPr>
      <p:grpSpPr>
        <a:xfrm>
          <a:off x="0" y="0"/>
          <a:ext cx="0" cy="0"/>
          <a:chOff x="0" y="0"/>
          <a:chExt cx="0" cy="0"/>
        </a:xfrm>
      </p:grpSpPr>
      <p:sp>
        <p:nvSpPr>
          <p:cNvPr id="277" name="Google Shape;277;p13"/>
          <p:cNvSpPr txBox="1"/>
          <p:nvPr>
            <p:ph idx="4294967295" type="title"/>
          </p:nvPr>
        </p:nvSpPr>
        <p:spPr>
          <a:xfrm>
            <a:off x="1056750" y="245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300"/>
              <a:t>Where’s the Beef?</a:t>
            </a:r>
            <a:endParaRPr b="1" sz="5300"/>
          </a:p>
        </p:txBody>
      </p:sp>
      <p:sp>
        <p:nvSpPr>
          <p:cNvPr id="278" name="Google Shape;278;p13"/>
          <p:cNvSpPr txBox="1"/>
          <p:nvPr>
            <p:ph idx="4294967295" type="body"/>
          </p:nvPr>
        </p:nvSpPr>
        <p:spPr>
          <a:xfrm>
            <a:off x="144000" y="4340150"/>
            <a:ext cx="90000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i="1" lang="en" sz="2300">
                <a:solidFill>
                  <a:srgbClr val="2B2B2B"/>
                </a:solidFill>
              </a:rPr>
              <a:t> </a:t>
            </a:r>
            <a:r>
              <a:rPr b="1" i="1" lang="en" sz="2300"/>
              <a:t>Tamar Brand-Perez, Tiffany Price, Ben Tubbs, and Jose Santos</a:t>
            </a:r>
            <a:endParaRPr b="1" i="1" sz="2300"/>
          </a:p>
        </p:txBody>
      </p:sp>
      <p:pic>
        <p:nvPicPr>
          <p:cNvPr id="279" name="Google Shape;279;p13"/>
          <p:cNvPicPr preferRelativeResize="0"/>
          <p:nvPr/>
        </p:nvPicPr>
        <p:blipFill>
          <a:blip r:embed="rId3">
            <a:alphaModFix/>
          </a:blip>
          <a:stretch>
            <a:fillRect/>
          </a:stretch>
        </p:blipFill>
        <p:spPr>
          <a:xfrm>
            <a:off x="1675250" y="1106200"/>
            <a:ext cx="5830725" cy="291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t>
            </a:r>
            <a:endParaRPr/>
          </a:p>
        </p:txBody>
      </p:sp>
      <p:sp>
        <p:nvSpPr>
          <p:cNvPr id="366" name="Google Shape;366;p22"/>
          <p:cNvSpPr txBox="1"/>
          <p:nvPr>
            <p:ph idx="1" type="body"/>
          </p:nvPr>
        </p:nvSpPr>
        <p:spPr>
          <a:xfrm>
            <a:off x="1141750" y="1315200"/>
            <a:ext cx="6783000" cy="34473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1600"/>
              </a:spcBef>
              <a:spcAft>
                <a:spcPts val="0"/>
              </a:spcAft>
              <a:buClr>
                <a:srgbClr val="2B2B2B"/>
              </a:buClr>
              <a:buSzPts val="2200"/>
              <a:buFont typeface="Roboto"/>
              <a:buChar char="●"/>
            </a:pPr>
            <a:r>
              <a:rPr lang="en" sz="1800">
                <a:solidFill>
                  <a:srgbClr val="2B2B2B"/>
                </a:solidFill>
                <a:latin typeface="Roboto"/>
                <a:ea typeface="Roboto"/>
                <a:cs typeface="Roboto"/>
                <a:sym typeface="Roboto"/>
              </a:rPr>
              <a:t>How do people feel about fake meat products</a:t>
            </a:r>
            <a:endParaRPr sz="1800">
              <a:solidFill>
                <a:srgbClr val="2B2B2B"/>
              </a:solidFill>
              <a:latin typeface="Roboto"/>
              <a:ea typeface="Roboto"/>
              <a:cs typeface="Roboto"/>
              <a:sym typeface="Roboto"/>
            </a:endParaRPr>
          </a:p>
          <a:p>
            <a:pPr indent="-342900" lvl="1" marL="914400" rtl="0" algn="l">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P</a:t>
            </a:r>
            <a:r>
              <a:rPr lang="en" sz="1600">
                <a:solidFill>
                  <a:srgbClr val="000000"/>
                </a:solidFill>
                <a:latin typeface="Arial"/>
                <a:ea typeface="Arial"/>
                <a:cs typeface="Arial"/>
                <a:sym typeface="Arial"/>
              </a:rPr>
              <a:t>ositive or negative review?</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Frequent words reviewers associate with a brand.</a:t>
            </a:r>
            <a:endParaRPr sz="1600">
              <a:solidFill>
                <a:srgbClr val="000000"/>
              </a:solidFill>
              <a:latin typeface="Arial"/>
              <a:ea typeface="Arial"/>
              <a:cs typeface="Arial"/>
              <a:sym typeface="Arial"/>
            </a:endParaRPr>
          </a:p>
          <a:p>
            <a:pPr indent="-342900" lvl="1" marL="914400" rtl="0" algn="l">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Price change over time?</a:t>
            </a:r>
            <a:endParaRPr sz="1600">
              <a:solidFill>
                <a:srgbClr val="000000"/>
              </a:solidFill>
              <a:latin typeface="Arial"/>
              <a:ea typeface="Arial"/>
              <a:cs typeface="Arial"/>
              <a:sym typeface="Arial"/>
            </a:endParaRPr>
          </a:p>
          <a:p>
            <a:pPr indent="-342900" lvl="1" marL="914400" rtl="0" algn="l">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Rating change over time?</a:t>
            </a:r>
            <a:endParaRPr sz="1800">
              <a:solidFill>
                <a:srgbClr val="000000"/>
              </a:solidFill>
              <a:latin typeface="Arial"/>
              <a:ea typeface="Arial"/>
              <a:cs typeface="Arial"/>
              <a:sym typeface="Arial"/>
            </a:endParaRPr>
          </a:p>
          <a:p>
            <a:pPr indent="-368300" lvl="0" marL="457200" rtl="0" algn="l">
              <a:lnSpc>
                <a:spcPct val="150000"/>
              </a:lnSpc>
              <a:spcBef>
                <a:spcPts val="0"/>
              </a:spcBef>
              <a:spcAft>
                <a:spcPts val="0"/>
              </a:spcAft>
              <a:buClr>
                <a:srgbClr val="000000"/>
              </a:buClr>
              <a:buSzPts val="2200"/>
              <a:buFont typeface="Arial"/>
              <a:buChar char="●"/>
            </a:pPr>
            <a:r>
              <a:rPr lang="en" sz="1800">
                <a:solidFill>
                  <a:srgbClr val="000000"/>
                </a:solidFill>
                <a:latin typeface="Arial"/>
                <a:ea typeface="Arial"/>
                <a:cs typeface="Arial"/>
                <a:sym typeface="Arial"/>
              </a:rPr>
              <a:t>Inform grocery store owners</a:t>
            </a:r>
            <a:endParaRPr sz="18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370" name="Shape 370"/>
        <p:cNvGrpSpPr/>
        <p:nvPr/>
      </p:nvGrpSpPr>
      <p:grpSpPr>
        <a:xfrm>
          <a:off x="0" y="0"/>
          <a:ext cx="0" cy="0"/>
          <a:chOff x="0" y="0"/>
          <a:chExt cx="0" cy="0"/>
        </a:xfrm>
      </p:grpSpPr>
      <p:sp>
        <p:nvSpPr>
          <p:cNvPr id="371" name="Google Shape;371;p2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Machine Learning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and Normalization</a:t>
            </a:r>
            <a:endParaRPr/>
          </a:p>
        </p:txBody>
      </p:sp>
      <p:pic>
        <p:nvPicPr>
          <p:cNvPr id="377" name="Google Shape;377;p24"/>
          <p:cNvPicPr preferRelativeResize="0"/>
          <p:nvPr/>
        </p:nvPicPr>
        <p:blipFill>
          <a:blip r:embed="rId3">
            <a:alphaModFix/>
          </a:blip>
          <a:stretch>
            <a:fillRect/>
          </a:stretch>
        </p:blipFill>
        <p:spPr>
          <a:xfrm>
            <a:off x="3417613" y="1389188"/>
            <a:ext cx="5191125" cy="3209925"/>
          </a:xfrm>
          <a:prstGeom prst="rect">
            <a:avLst/>
          </a:prstGeom>
          <a:noFill/>
          <a:ln>
            <a:noFill/>
          </a:ln>
        </p:spPr>
      </p:pic>
      <p:sp>
        <p:nvSpPr>
          <p:cNvPr id="378" name="Google Shape;378;p24"/>
          <p:cNvSpPr txBox="1"/>
          <p:nvPr/>
        </p:nvSpPr>
        <p:spPr>
          <a:xfrm>
            <a:off x="248475" y="1553000"/>
            <a:ext cx="3018900" cy="3166800"/>
          </a:xfrm>
          <a:prstGeom prst="rect">
            <a:avLst/>
          </a:prstGeom>
          <a:noFill/>
          <a:ln>
            <a:noFill/>
          </a:ln>
        </p:spPr>
        <p:txBody>
          <a:bodyPr anchorCtr="0" anchor="t" bIns="91425" lIns="91425" spcFirstLastPara="1" rIns="91425" wrap="square" tIns="91425">
            <a:spAutoFit/>
          </a:bodyPr>
          <a:lstStyle/>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Tokenization</a:t>
            </a:r>
            <a:endParaRPr b="1"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Casing</a:t>
            </a:r>
            <a:r>
              <a:rPr lang="en" sz="2150">
                <a:solidFill>
                  <a:srgbClr val="333333"/>
                </a:solidFill>
                <a:highlight>
                  <a:srgbClr val="FFFFFF"/>
                </a:highlight>
              </a:rPr>
              <a:t> </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Removing Non Alphanumerics</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Length</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Stop Words</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Char char="●"/>
            </a:pPr>
            <a:r>
              <a:rPr b="1" lang="en" sz="2150">
                <a:solidFill>
                  <a:srgbClr val="333333"/>
                </a:solidFill>
                <a:highlight>
                  <a:srgbClr val="FFFFFF"/>
                </a:highlight>
              </a:rPr>
              <a:t>Lemmatization</a:t>
            </a:r>
            <a:r>
              <a:rPr lang="en" sz="2150">
                <a:solidFill>
                  <a:srgbClr val="333333"/>
                </a:solidFill>
                <a:highlight>
                  <a:srgbClr val="FFFFFF"/>
                </a:highlight>
              </a:rPr>
              <a:t> </a:t>
            </a:r>
            <a:endParaRPr sz="2150">
              <a:solidFill>
                <a:srgbClr val="333333"/>
              </a:solidFill>
              <a:highlight>
                <a:srgbClr val="FFFFFF"/>
              </a:highlight>
            </a:endParaRPr>
          </a:p>
          <a:p>
            <a:pPr indent="0" lvl="0" marL="0" rtl="0" algn="l">
              <a:spcBef>
                <a:spcPts val="80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a:t>
            </a:r>
            <a:endParaRPr/>
          </a:p>
        </p:txBody>
      </p:sp>
      <p:pic>
        <p:nvPicPr>
          <p:cNvPr id="384" name="Google Shape;384;p25"/>
          <p:cNvPicPr preferRelativeResize="0"/>
          <p:nvPr/>
        </p:nvPicPr>
        <p:blipFill rotWithShape="1">
          <a:blip r:embed="rId3">
            <a:alphaModFix/>
          </a:blip>
          <a:srcRect b="0" l="21370" r="28038" t="4406"/>
          <a:stretch/>
        </p:blipFill>
        <p:spPr>
          <a:xfrm>
            <a:off x="6029450" y="282075"/>
            <a:ext cx="2882349" cy="2815600"/>
          </a:xfrm>
          <a:prstGeom prst="rect">
            <a:avLst/>
          </a:prstGeom>
          <a:noFill/>
          <a:ln>
            <a:noFill/>
          </a:ln>
        </p:spPr>
      </p:pic>
      <p:pic>
        <p:nvPicPr>
          <p:cNvPr id="385" name="Google Shape;385;p25"/>
          <p:cNvPicPr preferRelativeResize="0"/>
          <p:nvPr/>
        </p:nvPicPr>
        <p:blipFill>
          <a:blip r:embed="rId4">
            <a:alphaModFix/>
          </a:blip>
          <a:stretch>
            <a:fillRect/>
          </a:stretch>
        </p:blipFill>
        <p:spPr>
          <a:xfrm>
            <a:off x="223600" y="1797800"/>
            <a:ext cx="5930100" cy="271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Set</a:t>
            </a:r>
            <a:endParaRPr/>
          </a:p>
        </p:txBody>
      </p:sp>
      <p:pic>
        <p:nvPicPr>
          <p:cNvPr id="391" name="Google Shape;391;p26"/>
          <p:cNvPicPr preferRelativeResize="0"/>
          <p:nvPr/>
        </p:nvPicPr>
        <p:blipFill>
          <a:blip r:embed="rId3">
            <a:alphaModFix/>
          </a:blip>
          <a:stretch>
            <a:fillRect/>
          </a:stretch>
        </p:blipFill>
        <p:spPr>
          <a:xfrm>
            <a:off x="230001" y="2433025"/>
            <a:ext cx="5736799" cy="2548975"/>
          </a:xfrm>
          <a:prstGeom prst="rect">
            <a:avLst/>
          </a:prstGeom>
          <a:noFill/>
          <a:ln>
            <a:noFill/>
          </a:ln>
        </p:spPr>
      </p:pic>
      <p:pic>
        <p:nvPicPr>
          <p:cNvPr id="392" name="Google Shape;392;p26"/>
          <p:cNvPicPr preferRelativeResize="0"/>
          <p:nvPr/>
        </p:nvPicPr>
        <p:blipFill rotWithShape="1">
          <a:blip r:embed="rId4">
            <a:alphaModFix/>
          </a:blip>
          <a:srcRect b="12645" l="0" r="0" t="11585"/>
          <a:stretch/>
        </p:blipFill>
        <p:spPr>
          <a:xfrm>
            <a:off x="3479077" y="153350"/>
            <a:ext cx="5532566" cy="2418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8207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Informative Features</a:t>
            </a:r>
            <a:endParaRPr/>
          </a:p>
        </p:txBody>
      </p:sp>
      <p:pic>
        <p:nvPicPr>
          <p:cNvPr id="398" name="Google Shape;398;p27"/>
          <p:cNvPicPr preferRelativeResize="0"/>
          <p:nvPr/>
        </p:nvPicPr>
        <p:blipFill>
          <a:blip r:embed="rId3">
            <a:alphaModFix/>
          </a:blip>
          <a:stretch>
            <a:fillRect/>
          </a:stretch>
        </p:blipFill>
        <p:spPr>
          <a:xfrm>
            <a:off x="325713" y="647501"/>
            <a:ext cx="8492575" cy="4399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402" name="Shape 402"/>
        <p:cNvGrpSpPr/>
        <p:nvPr/>
      </p:nvGrpSpPr>
      <p:grpSpPr>
        <a:xfrm>
          <a:off x="0" y="0"/>
          <a:ext cx="0" cy="0"/>
          <a:chOff x="0" y="0"/>
          <a:chExt cx="0" cy="0"/>
        </a:xfrm>
      </p:grpSpPr>
      <p:sp>
        <p:nvSpPr>
          <p:cNvPr id="403" name="Google Shape;403;p2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Visualizations</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311700" y="11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Fake Meat Products Reviewed</a:t>
            </a:r>
            <a:endParaRPr/>
          </a:p>
        </p:txBody>
      </p:sp>
      <p:pic>
        <p:nvPicPr>
          <p:cNvPr id="409" name="Google Shape;409;p29"/>
          <p:cNvPicPr preferRelativeResize="0"/>
          <p:nvPr/>
        </p:nvPicPr>
        <p:blipFill>
          <a:blip r:embed="rId3">
            <a:alphaModFix/>
          </a:blip>
          <a:stretch>
            <a:fillRect/>
          </a:stretch>
        </p:blipFill>
        <p:spPr>
          <a:xfrm>
            <a:off x="7861350" y="76199"/>
            <a:ext cx="1211601" cy="983875"/>
          </a:xfrm>
          <a:prstGeom prst="rect">
            <a:avLst/>
          </a:prstGeom>
          <a:noFill/>
          <a:ln>
            <a:noFill/>
          </a:ln>
        </p:spPr>
      </p:pic>
      <p:grpSp>
        <p:nvGrpSpPr>
          <p:cNvPr id="410" name="Google Shape;410;p29"/>
          <p:cNvGrpSpPr/>
          <p:nvPr/>
        </p:nvGrpSpPr>
        <p:grpSpPr>
          <a:xfrm>
            <a:off x="457200" y="1620250"/>
            <a:ext cx="8202026" cy="2689400"/>
            <a:chOff x="152400" y="1620250"/>
            <a:chExt cx="8202026" cy="2689400"/>
          </a:xfrm>
        </p:grpSpPr>
        <p:pic>
          <p:nvPicPr>
            <p:cNvPr id="411" name="Google Shape;411;p29"/>
            <p:cNvPicPr preferRelativeResize="0"/>
            <p:nvPr/>
          </p:nvPicPr>
          <p:blipFill rotWithShape="1">
            <a:blip r:embed="rId4">
              <a:alphaModFix/>
            </a:blip>
            <a:srcRect b="0" l="0" r="8767" t="0"/>
            <a:stretch/>
          </p:blipFill>
          <p:spPr>
            <a:xfrm>
              <a:off x="1273025" y="1620250"/>
              <a:ext cx="7081401" cy="2689400"/>
            </a:xfrm>
            <a:prstGeom prst="rect">
              <a:avLst/>
            </a:prstGeom>
            <a:noFill/>
            <a:ln>
              <a:noFill/>
            </a:ln>
          </p:spPr>
        </p:pic>
        <p:pic>
          <p:nvPicPr>
            <p:cNvPr id="412" name="Google Shape;412;p29"/>
            <p:cNvPicPr preferRelativeResize="0"/>
            <p:nvPr/>
          </p:nvPicPr>
          <p:blipFill>
            <a:blip r:embed="rId5">
              <a:alphaModFix/>
            </a:blip>
            <a:stretch>
              <a:fillRect/>
            </a:stretch>
          </p:blipFill>
          <p:spPr>
            <a:xfrm>
              <a:off x="152400" y="1762088"/>
              <a:ext cx="1008524" cy="555975"/>
            </a:xfrm>
            <a:prstGeom prst="rect">
              <a:avLst/>
            </a:prstGeom>
            <a:noFill/>
            <a:ln>
              <a:noFill/>
            </a:ln>
          </p:spPr>
        </p:pic>
        <p:pic>
          <p:nvPicPr>
            <p:cNvPr id="413" name="Google Shape;413;p29"/>
            <p:cNvPicPr preferRelativeResize="0"/>
            <p:nvPr/>
          </p:nvPicPr>
          <p:blipFill>
            <a:blip r:embed="rId6">
              <a:alphaModFix/>
            </a:blip>
            <a:stretch>
              <a:fillRect/>
            </a:stretch>
          </p:blipFill>
          <p:spPr>
            <a:xfrm>
              <a:off x="152400" y="2316350"/>
              <a:ext cx="1008525" cy="387626"/>
            </a:xfrm>
            <a:prstGeom prst="rect">
              <a:avLst/>
            </a:prstGeom>
            <a:noFill/>
            <a:ln>
              <a:noFill/>
            </a:ln>
          </p:spPr>
        </p:pic>
        <p:pic>
          <p:nvPicPr>
            <p:cNvPr id="414" name="Google Shape;414;p29"/>
            <p:cNvPicPr preferRelativeResize="0"/>
            <p:nvPr/>
          </p:nvPicPr>
          <p:blipFill>
            <a:blip r:embed="rId7">
              <a:alphaModFix/>
            </a:blip>
            <a:stretch>
              <a:fillRect/>
            </a:stretch>
          </p:blipFill>
          <p:spPr>
            <a:xfrm>
              <a:off x="152400" y="2800350"/>
              <a:ext cx="1047900" cy="458800"/>
            </a:xfrm>
            <a:prstGeom prst="rect">
              <a:avLst/>
            </a:prstGeom>
            <a:noFill/>
            <a:ln>
              <a:noFill/>
            </a:ln>
          </p:spPr>
        </p:pic>
        <p:pic>
          <p:nvPicPr>
            <p:cNvPr id="415" name="Google Shape;415;p29"/>
            <p:cNvPicPr preferRelativeResize="0"/>
            <p:nvPr/>
          </p:nvPicPr>
          <p:blipFill>
            <a:blip r:embed="rId8">
              <a:alphaModFix/>
            </a:blip>
            <a:stretch>
              <a:fillRect/>
            </a:stretch>
          </p:blipFill>
          <p:spPr>
            <a:xfrm>
              <a:off x="205000" y="3324194"/>
              <a:ext cx="1008525" cy="415463"/>
            </a:xfrm>
            <a:prstGeom prst="rect">
              <a:avLst/>
            </a:prstGeom>
            <a:noFill/>
            <a:ln>
              <a:noFill/>
            </a:ln>
          </p:spPr>
        </p:pic>
        <p:pic>
          <p:nvPicPr>
            <p:cNvPr id="416" name="Google Shape;416;p29"/>
            <p:cNvPicPr preferRelativeResize="0"/>
            <p:nvPr/>
          </p:nvPicPr>
          <p:blipFill>
            <a:blip r:embed="rId9">
              <a:alphaModFix/>
            </a:blip>
            <a:stretch>
              <a:fillRect/>
            </a:stretch>
          </p:blipFill>
          <p:spPr>
            <a:xfrm>
              <a:off x="237325" y="3803850"/>
              <a:ext cx="878050" cy="4588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0"/>
          <p:cNvPicPr preferRelativeResize="0"/>
          <p:nvPr/>
        </p:nvPicPr>
        <p:blipFill>
          <a:blip r:embed="rId3">
            <a:alphaModFix/>
          </a:blip>
          <a:stretch>
            <a:fillRect/>
          </a:stretch>
        </p:blipFill>
        <p:spPr>
          <a:xfrm>
            <a:off x="5101225" y="1572275"/>
            <a:ext cx="3031850" cy="2968625"/>
          </a:xfrm>
          <a:prstGeom prst="rect">
            <a:avLst/>
          </a:prstGeom>
          <a:noFill/>
          <a:ln>
            <a:noFill/>
          </a:ln>
        </p:spPr>
      </p:pic>
      <p:sp>
        <p:nvSpPr>
          <p:cNvPr id="422" name="Google Shape;422;p30"/>
          <p:cNvSpPr txBox="1"/>
          <p:nvPr>
            <p:ph type="title"/>
          </p:nvPr>
        </p:nvSpPr>
        <p:spPr>
          <a:xfrm>
            <a:off x="311700" y="11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Fake Meat Brand Sentiment</a:t>
            </a:r>
            <a:endParaRPr/>
          </a:p>
        </p:txBody>
      </p:sp>
      <p:pic>
        <p:nvPicPr>
          <p:cNvPr id="423" name="Google Shape;423;p30"/>
          <p:cNvPicPr preferRelativeResize="0"/>
          <p:nvPr/>
        </p:nvPicPr>
        <p:blipFill>
          <a:blip r:embed="rId4">
            <a:alphaModFix/>
          </a:blip>
          <a:stretch>
            <a:fillRect/>
          </a:stretch>
        </p:blipFill>
        <p:spPr>
          <a:xfrm>
            <a:off x="7861350" y="76199"/>
            <a:ext cx="1211601" cy="983875"/>
          </a:xfrm>
          <a:prstGeom prst="rect">
            <a:avLst/>
          </a:prstGeom>
          <a:noFill/>
          <a:ln>
            <a:noFill/>
          </a:ln>
        </p:spPr>
      </p:pic>
      <p:pic>
        <p:nvPicPr>
          <p:cNvPr id="424" name="Google Shape;424;p30"/>
          <p:cNvPicPr preferRelativeResize="0"/>
          <p:nvPr/>
        </p:nvPicPr>
        <p:blipFill>
          <a:blip r:embed="rId5">
            <a:alphaModFix/>
          </a:blip>
          <a:stretch>
            <a:fillRect/>
          </a:stretch>
        </p:blipFill>
        <p:spPr>
          <a:xfrm>
            <a:off x="5025525" y="63300"/>
            <a:ext cx="2107975" cy="1162075"/>
          </a:xfrm>
          <a:prstGeom prst="rect">
            <a:avLst/>
          </a:prstGeom>
          <a:noFill/>
          <a:ln>
            <a:noFill/>
          </a:ln>
        </p:spPr>
      </p:pic>
      <p:grpSp>
        <p:nvGrpSpPr>
          <p:cNvPr id="425" name="Google Shape;425;p30"/>
          <p:cNvGrpSpPr/>
          <p:nvPr/>
        </p:nvGrpSpPr>
        <p:grpSpPr>
          <a:xfrm>
            <a:off x="453150" y="1378138"/>
            <a:ext cx="3591351" cy="3248838"/>
            <a:chOff x="453150" y="1759138"/>
            <a:chExt cx="3591351" cy="3248838"/>
          </a:xfrm>
        </p:grpSpPr>
        <p:pic>
          <p:nvPicPr>
            <p:cNvPr id="426" name="Google Shape;426;p30"/>
            <p:cNvPicPr preferRelativeResize="0"/>
            <p:nvPr/>
          </p:nvPicPr>
          <p:blipFill>
            <a:blip r:embed="rId6">
              <a:alphaModFix/>
            </a:blip>
            <a:stretch>
              <a:fillRect/>
            </a:stretch>
          </p:blipFill>
          <p:spPr>
            <a:xfrm>
              <a:off x="453150" y="1759138"/>
              <a:ext cx="3591351" cy="3248838"/>
            </a:xfrm>
            <a:prstGeom prst="rect">
              <a:avLst/>
            </a:prstGeom>
            <a:noFill/>
            <a:ln>
              <a:noFill/>
            </a:ln>
          </p:spPr>
        </p:pic>
        <p:sp>
          <p:nvSpPr>
            <p:cNvPr id="427" name="Google Shape;427;p30"/>
            <p:cNvSpPr/>
            <p:nvPr/>
          </p:nvSpPr>
          <p:spPr>
            <a:xfrm>
              <a:off x="2242975" y="2276400"/>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961950" y="2571750"/>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3487600" y="3273913"/>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2704050" y="3156488"/>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2242975" y="3873838"/>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0"/>
          <p:cNvSpPr/>
          <p:nvPr/>
        </p:nvSpPr>
        <p:spPr>
          <a:xfrm>
            <a:off x="5955025" y="1971450"/>
            <a:ext cx="202500" cy="219300"/>
          </a:xfrm>
          <a:prstGeom prst="star6">
            <a:avLst>
              <a:gd fmla="val 28868" name="adj"/>
              <a:gd fmla="val 115470" name="h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5752525" y="2673625"/>
            <a:ext cx="202500" cy="219300"/>
          </a:xfrm>
          <a:prstGeom prst="star6">
            <a:avLst>
              <a:gd fmla="val 28868" name="adj"/>
              <a:gd fmla="val 115470" name="h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508225" y="2410050"/>
            <a:ext cx="202500" cy="219300"/>
          </a:xfrm>
          <a:prstGeom prst="star6">
            <a:avLst>
              <a:gd fmla="val 28868" name="adj"/>
              <a:gd fmla="val 115470" name="h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0"/>
          <p:cNvGrpSpPr/>
          <p:nvPr/>
        </p:nvGrpSpPr>
        <p:grpSpPr>
          <a:xfrm>
            <a:off x="704275" y="4667100"/>
            <a:ext cx="3142200" cy="384900"/>
            <a:chOff x="780475" y="4743300"/>
            <a:chExt cx="3142200" cy="384900"/>
          </a:xfrm>
        </p:grpSpPr>
        <p:sp>
          <p:nvSpPr>
            <p:cNvPr id="436" name="Google Shape;436;p30"/>
            <p:cNvSpPr txBox="1"/>
            <p:nvPr/>
          </p:nvSpPr>
          <p:spPr>
            <a:xfrm>
              <a:off x="780475" y="4743300"/>
              <a:ext cx="3142200" cy="384900"/>
            </a:xfrm>
            <a:prstGeom prst="rect">
              <a:avLst/>
            </a:prstGeom>
            <a:noFill/>
            <a:ln cap="flat" cmpd="sng" w="9525">
              <a:solidFill>
                <a:srgbClr val="2B2B2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      </a:t>
              </a:r>
              <a:r>
                <a:rPr lang="en" sz="1300">
                  <a:latin typeface="Nunito"/>
                  <a:ea typeface="Nunito"/>
                  <a:cs typeface="Nunito"/>
                  <a:sym typeface="Nunito"/>
                </a:rPr>
                <a:t>Vegan, love, good, really, great</a:t>
              </a:r>
              <a:endParaRPr sz="1300">
                <a:latin typeface="Nunito"/>
                <a:ea typeface="Nunito"/>
                <a:cs typeface="Nunito"/>
                <a:sym typeface="Nunito"/>
              </a:endParaRPr>
            </a:p>
          </p:txBody>
        </p:sp>
        <p:sp>
          <p:nvSpPr>
            <p:cNvPr id="437" name="Google Shape;437;p30"/>
            <p:cNvSpPr/>
            <p:nvPr/>
          </p:nvSpPr>
          <p:spPr>
            <a:xfrm>
              <a:off x="863250" y="4833750"/>
              <a:ext cx="202500" cy="219300"/>
            </a:xfrm>
            <a:prstGeom prst="star6">
              <a:avLst>
                <a:gd fmla="val 28868" name="adj"/>
                <a:gd fmla="val 115470" name="h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38" name="Google Shape;438;p30"/>
          <p:cNvGrpSpPr/>
          <p:nvPr/>
        </p:nvGrpSpPr>
        <p:grpSpPr>
          <a:xfrm>
            <a:off x="4990875" y="4659450"/>
            <a:ext cx="3142200" cy="400200"/>
            <a:chOff x="5025525" y="4626975"/>
            <a:chExt cx="3142200" cy="400200"/>
          </a:xfrm>
        </p:grpSpPr>
        <p:sp>
          <p:nvSpPr>
            <p:cNvPr id="439" name="Google Shape;439;p30"/>
            <p:cNvSpPr txBox="1"/>
            <p:nvPr/>
          </p:nvSpPr>
          <p:spPr>
            <a:xfrm>
              <a:off x="5025525" y="4626975"/>
              <a:ext cx="31422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a:t>
              </a:r>
              <a:r>
                <a:rPr lang="en" sz="1300">
                  <a:latin typeface="Nunito"/>
                  <a:ea typeface="Nunito"/>
                  <a:cs typeface="Nunito"/>
                  <a:sym typeface="Nunito"/>
                </a:rPr>
                <a:t>Product, bad, smell</a:t>
              </a:r>
              <a:endParaRPr sz="1300">
                <a:latin typeface="Nunito"/>
                <a:ea typeface="Nunito"/>
                <a:cs typeface="Nunito"/>
                <a:sym typeface="Nunito"/>
              </a:endParaRPr>
            </a:p>
          </p:txBody>
        </p:sp>
        <p:sp>
          <p:nvSpPr>
            <p:cNvPr id="440" name="Google Shape;440;p30"/>
            <p:cNvSpPr/>
            <p:nvPr/>
          </p:nvSpPr>
          <p:spPr>
            <a:xfrm>
              <a:off x="5106425" y="4725075"/>
              <a:ext cx="202500" cy="219300"/>
            </a:xfrm>
            <a:prstGeom prst="star6">
              <a:avLst>
                <a:gd fmla="val 28868" name="adj"/>
                <a:gd fmla="val 115470" name="hf"/>
              </a:avLst>
            </a:prstGeom>
            <a:solidFill>
              <a:srgbClr val="00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 frequency by brand in </a:t>
            </a:r>
            <a:r>
              <a:rPr lang="en">
                <a:solidFill>
                  <a:srgbClr val="4A86E8"/>
                </a:solidFill>
              </a:rPr>
              <a:t>positive</a:t>
            </a:r>
            <a:r>
              <a:rPr lang="en"/>
              <a:t> reviews</a:t>
            </a:r>
            <a:endParaRPr/>
          </a:p>
        </p:txBody>
      </p:sp>
      <p:grpSp>
        <p:nvGrpSpPr>
          <p:cNvPr id="446" name="Google Shape;446;p31"/>
          <p:cNvGrpSpPr/>
          <p:nvPr/>
        </p:nvGrpSpPr>
        <p:grpSpPr>
          <a:xfrm>
            <a:off x="210150" y="2055075"/>
            <a:ext cx="8592074" cy="1731725"/>
            <a:chOff x="210150" y="2055075"/>
            <a:chExt cx="8592074" cy="1731725"/>
          </a:xfrm>
        </p:grpSpPr>
        <p:pic>
          <p:nvPicPr>
            <p:cNvPr id="447" name="Google Shape;447;p31"/>
            <p:cNvPicPr preferRelativeResize="0"/>
            <p:nvPr/>
          </p:nvPicPr>
          <p:blipFill>
            <a:blip r:embed="rId3">
              <a:alphaModFix/>
            </a:blip>
            <a:stretch>
              <a:fillRect/>
            </a:stretch>
          </p:blipFill>
          <p:spPr>
            <a:xfrm>
              <a:off x="844950" y="2055075"/>
              <a:ext cx="7957274" cy="1731725"/>
            </a:xfrm>
            <a:prstGeom prst="rect">
              <a:avLst/>
            </a:prstGeom>
            <a:noFill/>
            <a:ln>
              <a:noFill/>
            </a:ln>
          </p:spPr>
        </p:pic>
        <p:grpSp>
          <p:nvGrpSpPr>
            <p:cNvPr id="448" name="Google Shape;448;p31"/>
            <p:cNvGrpSpPr/>
            <p:nvPr/>
          </p:nvGrpSpPr>
          <p:grpSpPr>
            <a:xfrm>
              <a:off x="210150" y="2181300"/>
              <a:ext cx="641675" cy="1417825"/>
              <a:chOff x="210150" y="1876500"/>
              <a:chExt cx="641675" cy="1417825"/>
            </a:xfrm>
          </p:grpSpPr>
          <p:pic>
            <p:nvPicPr>
              <p:cNvPr id="449" name="Google Shape;449;p31"/>
              <p:cNvPicPr preferRelativeResize="0"/>
              <p:nvPr/>
            </p:nvPicPr>
            <p:blipFill>
              <a:blip r:embed="rId4">
                <a:alphaModFix/>
              </a:blip>
              <a:stretch>
                <a:fillRect/>
              </a:stretch>
            </p:blipFill>
            <p:spPr>
              <a:xfrm>
                <a:off x="210150" y="1876500"/>
                <a:ext cx="590025" cy="325250"/>
              </a:xfrm>
              <a:prstGeom prst="rect">
                <a:avLst/>
              </a:prstGeom>
              <a:noFill/>
              <a:ln>
                <a:noFill/>
              </a:ln>
            </p:spPr>
          </p:pic>
          <p:pic>
            <p:nvPicPr>
              <p:cNvPr id="450" name="Google Shape;450;p31"/>
              <p:cNvPicPr preferRelativeResize="0"/>
              <p:nvPr/>
            </p:nvPicPr>
            <p:blipFill>
              <a:blip r:embed="rId5">
                <a:alphaModFix/>
              </a:blip>
              <a:stretch>
                <a:fillRect/>
              </a:stretch>
            </p:blipFill>
            <p:spPr>
              <a:xfrm>
                <a:off x="210150" y="2248925"/>
                <a:ext cx="590025" cy="226773"/>
              </a:xfrm>
              <a:prstGeom prst="rect">
                <a:avLst/>
              </a:prstGeom>
              <a:noFill/>
              <a:ln>
                <a:noFill/>
              </a:ln>
            </p:spPr>
          </p:pic>
          <p:pic>
            <p:nvPicPr>
              <p:cNvPr id="451" name="Google Shape;451;p31"/>
              <p:cNvPicPr preferRelativeResize="0"/>
              <p:nvPr/>
            </p:nvPicPr>
            <p:blipFill>
              <a:blip r:embed="rId6">
                <a:alphaModFix/>
              </a:blip>
              <a:stretch>
                <a:fillRect/>
              </a:stretch>
            </p:blipFill>
            <p:spPr>
              <a:xfrm>
                <a:off x="210150" y="2466525"/>
                <a:ext cx="641675" cy="280942"/>
              </a:xfrm>
              <a:prstGeom prst="rect">
                <a:avLst/>
              </a:prstGeom>
              <a:noFill/>
              <a:ln>
                <a:noFill/>
              </a:ln>
            </p:spPr>
          </p:pic>
          <p:pic>
            <p:nvPicPr>
              <p:cNvPr id="452" name="Google Shape;452;p31"/>
              <p:cNvPicPr preferRelativeResize="0"/>
              <p:nvPr/>
            </p:nvPicPr>
            <p:blipFill>
              <a:blip r:embed="rId7">
                <a:alphaModFix/>
              </a:blip>
              <a:stretch>
                <a:fillRect/>
              </a:stretch>
            </p:blipFill>
            <p:spPr>
              <a:xfrm>
                <a:off x="210150" y="2794650"/>
                <a:ext cx="505926" cy="208425"/>
              </a:xfrm>
              <a:prstGeom prst="rect">
                <a:avLst/>
              </a:prstGeom>
              <a:noFill/>
              <a:ln>
                <a:noFill/>
              </a:ln>
            </p:spPr>
          </p:pic>
          <p:pic>
            <p:nvPicPr>
              <p:cNvPr id="453" name="Google Shape;453;p31"/>
              <p:cNvPicPr preferRelativeResize="0"/>
              <p:nvPr/>
            </p:nvPicPr>
            <p:blipFill>
              <a:blip r:embed="rId8">
                <a:alphaModFix/>
              </a:blip>
              <a:stretch>
                <a:fillRect/>
              </a:stretch>
            </p:blipFill>
            <p:spPr>
              <a:xfrm>
                <a:off x="210150" y="3029975"/>
                <a:ext cx="505912" cy="264350"/>
              </a:xfrm>
              <a:prstGeom prst="rect">
                <a:avLst/>
              </a:prstGeom>
              <a:noFill/>
              <a:ln>
                <a:noFill/>
              </a:ln>
            </p:spPr>
          </p:pic>
        </p:grpSp>
        <p:sp>
          <p:nvSpPr>
            <p:cNvPr id="454" name="Google Shape;454;p31"/>
            <p:cNvSpPr/>
            <p:nvPr/>
          </p:nvSpPr>
          <p:spPr>
            <a:xfrm>
              <a:off x="1898250" y="2257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2584050" y="2257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3269850" y="2807208"/>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3955650" y="2257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4626864" y="2807208"/>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5295150" y="2807208"/>
              <a:ext cx="6555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6013050" y="2257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6698850" y="2257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7360920" y="2816352"/>
              <a:ext cx="6555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8055864" y="3400500"/>
              <a:ext cx="641700" cy="280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4" name="Google Shape;464;p31"/>
          <p:cNvPicPr preferRelativeResize="0"/>
          <p:nvPr/>
        </p:nvPicPr>
        <p:blipFill>
          <a:blip r:embed="rId9">
            <a:alphaModFix/>
          </a:blip>
          <a:stretch>
            <a:fillRect/>
          </a:stretch>
        </p:blipFill>
        <p:spPr>
          <a:xfrm>
            <a:off x="7861350" y="76199"/>
            <a:ext cx="1211601" cy="98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Artificial Meat Industry</a:t>
            </a:r>
            <a:endParaRPr/>
          </a:p>
        </p:txBody>
      </p:sp>
      <p:sp>
        <p:nvSpPr>
          <p:cNvPr id="285" name="Google Shape;285;p14"/>
          <p:cNvSpPr txBox="1"/>
          <p:nvPr>
            <p:ph idx="1" type="body"/>
          </p:nvPr>
        </p:nvSpPr>
        <p:spPr>
          <a:xfrm>
            <a:off x="311700" y="1828375"/>
            <a:ext cx="6294300" cy="23322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1500"/>
              </a:spcBef>
              <a:spcAft>
                <a:spcPts val="0"/>
              </a:spcAft>
              <a:buClr>
                <a:srgbClr val="2B2B2B"/>
              </a:buClr>
              <a:buSzPts val="2000"/>
              <a:buFont typeface="Roboto"/>
              <a:buChar char="●"/>
            </a:pPr>
            <a:r>
              <a:rPr b="1" lang="en" sz="2000">
                <a:solidFill>
                  <a:srgbClr val="2B2B2B"/>
                </a:solidFill>
                <a:latin typeface="Roboto"/>
                <a:ea typeface="Roboto"/>
                <a:cs typeface="Roboto"/>
                <a:sym typeface="Roboto"/>
              </a:rPr>
              <a:t>Security</a:t>
            </a:r>
            <a:endParaRPr b="1" sz="2000">
              <a:solidFill>
                <a:srgbClr val="2B2B2B"/>
              </a:solidFill>
              <a:latin typeface="Roboto"/>
              <a:ea typeface="Roboto"/>
              <a:cs typeface="Roboto"/>
              <a:sym typeface="Roboto"/>
            </a:endParaRPr>
          </a:p>
          <a:p>
            <a:pPr indent="-355600" lvl="0" marL="457200" rtl="0" algn="l">
              <a:lnSpc>
                <a:spcPct val="150000"/>
              </a:lnSpc>
              <a:spcBef>
                <a:spcPts val="0"/>
              </a:spcBef>
              <a:spcAft>
                <a:spcPts val="0"/>
              </a:spcAft>
              <a:buClr>
                <a:srgbClr val="2B2B2B"/>
              </a:buClr>
              <a:buSzPts val="2000"/>
              <a:buFont typeface="Roboto"/>
              <a:buChar char="●"/>
            </a:pPr>
            <a:r>
              <a:rPr b="1" lang="en" sz="2000">
                <a:solidFill>
                  <a:srgbClr val="2B2B2B"/>
                </a:solidFill>
                <a:latin typeface="Roboto"/>
                <a:ea typeface="Roboto"/>
                <a:cs typeface="Roboto"/>
                <a:sym typeface="Roboto"/>
              </a:rPr>
              <a:t>Safety</a:t>
            </a:r>
            <a:endParaRPr b="1" sz="2000">
              <a:solidFill>
                <a:srgbClr val="2B2B2B"/>
              </a:solidFill>
              <a:latin typeface="Roboto"/>
              <a:ea typeface="Roboto"/>
              <a:cs typeface="Roboto"/>
              <a:sym typeface="Roboto"/>
            </a:endParaRPr>
          </a:p>
          <a:p>
            <a:pPr indent="-355600" lvl="0" marL="457200" rtl="0" algn="l">
              <a:lnSpc>
                <a:spcPct val="150000"/>
              </a:lnSpc>
              <a:spcBef>
                <a:spcPts val="0"/>
              </a:spcBef>
              <a:spcAft>
                <a:spcPts val="0"/>
              </a:spcAft>
              <a:buClr>
                <a:srgbClr val="2B2B2B"/>
              </a:buClr>
              <a:buSzPts val="2000"/>
              <a:buFont typeface="Roboto"/>
              <a:buChar char="●"/>
            </a:pPr>
            <a:r>
              <a:rPr b="1" lang="en" sz="2000">
                <a:solidFill>
                  <a:srgbClr val="2B2B2B"/>
                </a:solidFill>
                <a:latin typeface="Roboto"/>
                <a:ea typeface="Roboto"/>
                <a:cs typeface="Roboto"/>
                <a:sym typeface="Roboto"/>
              </a:rPr>
              <a:t>Sustainability</a:t>
            </a:r>
            <a:endParaRPr b="1" sz="2000">
              <a:solidFill>
                <a:srgbClr val="2B2B2B"/>
              </a:solidFill>
              <a:latin typeface="Roboto"/>
              <a:ea typeface="Roboto"/>
              <a:cs typeface="Roboto"/>
              <a:sym typeface="Roboto"/>
            </a:endParaRPr>
          </a:p>
          <a:p>
            <a:pPr indent="-355600" lvl="0" marL="457200" rtl="0" algn="l">
              <a:lnSpc>
                <a:spcPct val="150000"/>
              </a:lnSpc>
              <a:spcBef>
                <a:spcPts val="0"/>
              </a:spcBef>
              <a:spcAft>
                <a:spcPts val="0"/>
              </a:spcAft>
              <a:buClr>
                <a:srgbClr val="2B2B2B"/>
              </a:buClr>
              <a:buSzPts val="2000"/>
              <a:buFont typeface="Roboto"/>
              <a:buChar char="●"/>
            </a:pPr>
            <a:r>
              <a:rPr b="1" lang="en" sz="2000">
                <a:solidFill>
                  <a:srgbClr val="2B2B2B"/>
                </a:solidFill>
                <a:latin typeface="Roboto"/>
                <a:ea typeface="Roboto"/>
                <a:cs typeface="Roboto"/>
                <a:sym typeface="Roboto"/>
              </a:rPr>
              <a:t>$4.3 billion Industry</a:t>
            </a:r>
            <a:endParaRPr b="1" sz="2000">
              <a:solidFill>
                <a:srgbClr val="2B2B2B"/>
              </a:solidFill>
              <a:latin typeface="Roboto"/>
              <a:ea typeface="Roboto"/>
              <a:cs typeface="Roboto"/>
              <a:sym typeface="Roboto"/>
            </a:endParaRPr>
          </a:p>
          <a:p>
            <a:pPr indent="0" lvl="0" marL="457200" rtl="0" algn="l">
              <a:lnSpc>
                <a:spcPct val="150000"/>
              </a:lnSpc>
              <a:spcBef>
                <a:spcPts val="1500"/>
              </a:spcBef>
              <a:spcAft>
                <a:spcPts val="1100"/>
              </a:spcAft>
              <a:buNone/>
            </a:pPr>
            <a:r>
              <a:t/>
            </a:r>
            <a:endParaRPr b="1" sz="2000">
              <a:solidFill>
                <a:srgbClr val="2B2B2B"/>
              </a:solidFill>
              <a:latin typeface="Roboto"/>
              <a:ea typeface="Roboto"/>
              <a:cs typeface="Roboto"/>
              <a:sym typeface="Roboto"/>
            </a:endParaRPr>
          </a:p>
        </p:txBody>
      </p:sp>
      <p:pic>
        <p:nvPicPr>
          <p:cNvPr id="286" name="Google Shape;286;p14"/>
          <p:cNvPicPr preferRelativeResize="0"/>
          <p:nvPr/>
        </p:nvPicPr>
        <p:blipFill>
          <a:blip r:embed="rId3">
            <a:alphaModFix/>
          </a:blip>
          <a:stretch>
            <a:fillRect/>
          </a:stretch>
        </p:blipFill>
        <p:spPr>
          <a:xfrm>
            <a:off x="6606003" y="1583841"/>
            <a:ext cx="2443600" cy="31066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Review v. Price by Brand per Year</a:t>
            </a:r>
            <a:endParaRPr sz="3300"/>
          </a:p>
        </p:txBody>
      </p:sp>
      <p:pic>
        <p:nvPicPr>
          <p:cNvPr id="470" name="Google Shape;470;p32"/>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471" name="Google Shape;471;p32"/>
          <p:cNvPicPr preferRelativeResize="0"/>
          <p:nvPr/>
        </p:nvPicPr>
        <p:blipFill>
          <a:blip r:embed="rId4">
            <a:alphaModFix/>
          </a:blip>
          <a:stretch>
            <a:fillRect/>
          </a:stretch>
        </p:blipFill>
        <p:spPr>
          <a:xfrm>
            <a:off x="152400" y="1371600"/>
            <a:ext cx="8839204" cy="338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475" name="Shape 475"/>
        <p:cNvGrpSpPr/>
        <p:nvPr/>
      </p:nvGrpSpPr>
      <p:grpSpPr>
        <a:xfrm>
          <a:off x="0" y="0"/>
          <a:ext cx="0" cy="0"/>
          <a:chOff x="0" y="0"/>
          <a:chExt cx="0" cy="0"/>
        </a:xfrm>
      </p:grpSpPr>
      <p:sp>
        <p:nvSpPr>
          <p:cNvPr id="476" name="Google Shape;47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77" name="Google Shape;477;p33"/>
          <p:cNvSpPr txBox="1"/>
          <p:nvPr>
            <p:ph idx="1" type="body"/>
          </p:nvPr>
        </p:nvSpPr>
        <p:spPr>
          <a:xfrm>
            <a:off x="1303800" y="1300950"/>
            <a:ext cx="7030500" cy="366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latin typeface="Maven Pro"/>
                <a:ea typeface="Maven Pro"/>
                <a:cs typeface="Maven Pro"/>
                <a:sym typeface="Maven Pro"/>
              </a:rPr>
              <a:t>Results</a:t>
            </a:r>
            <a:endParaRPr sz="2400"/>
          </a:p>
          <a:p>
            <a:pPr indent="-361950" lvl="0" marL="457200" rtl="0" algn="l">
              <a:lnSpc>
                <a:spcPct val="100000"/>
              </a:lnSpc>
              <a:spcBef>
                <a:spcPts val="0"/>
              </a:spcBef>
              <a:spcAft>
                <a:spcPts val="0"/>
              </a:spcAft>
              <a:buSzPts val="2100"/>
              <a:buChar char="●"/>
            </a:pPr>
            <a:r>
              <a:rPr lang="en" sz="2100"/>
              <a:t>ML model accuracy is 82% </a:t>
            </a:r>
            <a:endParaRPr sz="2100"/>
          </a:p>
          <a:p>
            <a:pPr indent="-361950" lvl="0" marL="457200" rtl="0" algn="l">
              <a:lnSpc>
                <a:spcPct val="100000"/>
              </a:lnSpc>
              <a:spcBef>
                <a:spcPts val="0"/>
              </a:spcBef>
              <a:spcAft>
                <a:spcPts val="0"/>
              </a:spcAft>
              <a:buSzPts val="2100"/>
              <a:buChar char="●"/>
            </a:pPr>
            <a:r>
              <a:rPr lang="en" sz="2100"/>
              <a:t>Stakeholders’ prediction of customer sentiment</a:t>
            </a:r>
            <a:endParaRPr sz="2100"/>
          </a:p>
          <a:p>
            <a:pPr indent="-361950" lvl="0" marL="457200" rtl="0" algn="l">
              <a:lnSpc>
                <a:spcPct val="100000"/>
              </a:lnSpc>
              <a:spcBef>
                <a:spcPts val="0"/>
              </a:spcBef>
              <a:spcAft>
                <a:spcPts val="0"/>
              </a:spcAft>
              <a:buSzPts val="2100"/>
              <a:buChar char="●"/>
            </a:pPr>
            <a:r>
              <a:rPr lang="en" sz="2100"/>
              <a:t>Specific words and brand association</a:t>
            </a:r>
            <a:endParaRPr sz="2100"/>
          </a:p>
          <a:p>
            <a:pPr indent="0" lvl="0" marL="0" rtl="0" algn="l">
              <a:lnSpc>
                <a:spcPct val="100000"/>
              </a:lnSpc>
              <a:spcBef>
                <a:spcPts val="1200"/>
              </a:spcBef>
              <a:spcAft>
                <a:spcPts val="0"/>
              </a:spcAft>
              <a:buNone/>
            </a:pPr>
            <a:r>
              <a:t/>
            </a:r>
            <a:endParaRPr b="1" sz="2400">
              <a:latin typeface="Maven Pro"/>
              <a:ea typeface="Maven Pro"/>
              <a:cs typeface="Maven Pro"/>
              <a:sym typeface="Maven Pro"/>
            </a:endParaRPr>
          </a:p>
          <a:p>
            <a:pPr indent="0" lvl="0" marL="0" rtl="0" algn="l">
              <a:lnSpc>
                <a:spcPct val="100000"/>
              </a:lnSpc>
              <a:spcBef>
                <a:spcPts val="0"/>
              </a:spcBef>
              <a:spcAft>
                <a:spcPts val="0"/>
              </a:spcAft>
              <a:buNone/>
            </a:pPr>
            <a:r>
              <a:rPr b="1" lang="en" sz="2400">
                <a:latin typeface="Maven Pro"/>
                <a:ea typeface="Maven Pro"/>
                <a:cs typeface="Maven Pro"/>
                <a:sym typeface="Maven Pro"/>
              </a:rPr>
              <a:t>Limitations</a:t>
            </a:r>
            <a:endParaRPr b="1" sz="2400">
              <a:latin typeface="Maven Pro"/>
              <a:ea typeface="Maven Pro"/>
              <a:cs typeface="Maven Pro"/>
              <a:sym typeface="Maven Pro"/>
            </a:endParaRPr>
          </a:p>
          <a:p>
            <a:pPr indent="-361950" lvl="0" marL="457200" rtl="0" algn="l">
              <a:lnSpc>
                <a:spcPct val="100000"/>
              </a:lnSpc>
              <a:spcBef>
                <a:spcPts val="0"/>
              </a:spcBef>
              <a:spcAft>
                <a:spcPts val="0"/>
              </a:spcAft>
              <a:buSzPts val="2100"/>
              <a:buChar char="●"/>
            </a:pPr>
            <a:r>
              <a:rPr lang="en" sz="2100"/>
              <a:t>Rushed time frame</a:t>
            </a:r>
            <a:endParaRPr sz="2100"/>
          </a:p>
          <a:p>
            <a:pPr indent="-361950" lvl="0" marL="457200" rtl="0" algn="l">
              <a:lnSpc>
                <a:spcPct val="100000"/>
              </a:lnSpc>
              <a:spcBef>
                <a:spcPts val="0"/>
              </a:spcBef>
              <a:spcAft>
                <a:spcPts val="0"/>
              </a:spcAft>
              <a:buSzPts val="2100"/>
              <a:buChar char="●"/>
            </a:pPr>
            <a:r>
              <a:rPr lang="en" sz="2100"/>
              <a:t>Limited </a:t>
            </a:r>
            <a:r>
              <a:rPr lang="en" sz="2100"/>
              <a:t>initial</a:t>
            </a:r>
            <a:r>
              <a:rPr lang="en" sz="2100"/>
              <a:t> data set</a:t>
            </a:r>
            <a:endParaRPr sz="2100"/>
          </a:p>
          <a:p>
            <a:pPr indent="-361950" lvl="0" marL="457200" rtl="0" algn="l">
              <a:lnSpc>
                <a:spcPct val="150000"/>
              </a:lnSpc>
              <a:spcBef>
                <a:spcPts val="0"/>
              </a:spcBef>
              <a:spcAft>
                <a:spcPts val="0"/>
              </a:spcAft>
              <a:buSzPts val="2100"/>
              <a:buChar char="●"/>
            </a:pPr>
            <a:r>
              <a:rPr lang="en" sz="2100"/>
              <a:t>Algorithm does not consider the order of words</a:t>
            </a:r>
            <a:endParaRPr sz="2100"/>
          </a:p>
          <a:p>
            <a:pPr indent="0" lvl="0" marL="0" rtl="0" algn="l">
              <a:spcBef>
                <a:spcPts val="4600"/>
              </a:spcBef>
              <a:spcAft>
                <a:spcPts val="120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481" name="Shape 481"/>
        <p:cNvGrpSpPr/>
        <p:nvPr/>
      </p:nvGrpSpPr>
      <p:grpSpPr>
        <a:xfrm>
          <a:off x="0" y="0"/>
          <a:ext cx="0" cy="0"/>
          <a:chOff x="0" y="0"/>
          <a:chExt cx="0" cy="0"/>
        </a:xfrm>
      </p:grpSpPr>
      <p:sp>
        <p:nvSpPr>
          <p:cNvPr id="482" name="Google Shape;482;p34"/>
          <p:cNvSpPr txBox="1"/>
          <p:nvPr>
            <p:ph idx="4294967295" type="body"/>
          </p:nvPr>
        </p:nvSpPr>
        <p:spPr>
          <a:xfrm>
            <a:off x="435750" y="1341450"/>
            <a:ext cx="3448200" cy="20124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00000"/>
              </a:lnSpc>
              <a:spcBef>
                <a:spcPts val="1600"/>
              </a:spcBef>
              <a:spcAft>
                <a:spcPts val="0"/>
              </a:spcAft>
              <a:buNone/>
            </a:pPr>
            <a:r>
              <a:rPr b="1" lang="en" sz="9340" u="sng">
                <a:solidFill>
                  <a:srgbClr val="2B2B2B"/>
                </a:solidFill>
                <a:latin typeface="Roboto"/>
                <a:ea typeface="Roboto"/>
                <a:cs typeface="Roboto"/>
                <a:sym typeface="Roboto"/>
              </a:rPr>
              <a:t>Future Analysis</a:t>
            </a:r>
            <a:endParaRPr b="1" sz="9340" u="sng">
              <a:solidFill>
                <a:srgbClr val="2B2B2B"/>
              </a:solidFill>
              <a:latin typeface="Roboto"/>
              <a:ea typeface="Roboto"/>
              <a:cs typeface="Roboto"/>
              <a:sym typeface="Roboto"/>
            </a:endParaRPr>
          </a:p>
          <a:p>
            <a:pPr indent="-345122" lvl="0" marL="457200" rtl="0" algn="l">
              <a:lnSpc>
                <a:spcPct val="150000"/>
              </a:lnSpc>
              <a:spcBef>
                <a:spcPts val="160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Interactive visualizations</a:t>
            </a:r>
            <a:endParaRPr sz="7340">
              <a:solidFill>
                <a:srgbClr val="2B2B2B"/>
              </a:solidFill>
              <a:latin typeface="Roboto"/>
              <a:ea typeface="Roboto"/>
              <a:cs typeface="Roboto"/>
              <a:sym typeface="Roboto"/>
            </a:endParaRPr>
          </a:p>
          <a:p>
            <a:pPr indent="-345122" lvl="0" marL="457200" rtl="0" algn="l">
              <a:lnSpc>
                <a:spcPct val="150000"/>
              </a:lnSpc>
              <a:spcBef>
                <a:spcPts val="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Larger data set </a:t>
            </a:r>
            <a:endParaRPr sz="7340">
              <a:solidFill>
                <a:srgbClr val="2B2B2B"/>
              </a:solidFill>
              <a:latin typeface="Roboto"/>
              <a:ea typeface="Roboto"/>
              <a:cs typeface="Roboto"/>
              <a:sym typeface="Roboto"/>
            </a:endParaRPr>
          </a:p>
          <a:p>
            <a:pPr indent="-345122" lvl="0" marL="457200" rtl="0" algn="l">
              <a:lnSpc>
                <a:spcPct val="150000"/>
              </a:lnSpc>
              <a:spcBef>
                <a:spcPts val="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Location data</a:t>
            </a:r>
            <a:endParaRPr sz="7340">
              <a:solidFill>
                <a:srgbClr val="2B2B2B"/>
              </a:solidFill>
              <a:latin typeface="Roboto"/>
              <a:ea typeface="Roboto"/>
              <a:cs typeface="Roboto"/>
              <a:sym typeface="Roboto"/>
            </a:endParaRPr>
          </a:p>
          <a:p>
            <a:pPr indent="0" lvl="0" marL="457200" rtl="0" algn="l">
              <a:lnSpc>
                <a:spcPct val="150000"/>
              </a:lnSpc>
              <a:spcBef>
                <a:spcPts val="4600"/>
              </a:spcBef>
              <a:spcAft>
                <a:spcPts val="0"/>
              </a:spcAft>
              <a:buNone/>
            </a:pPr>
            <a:r>
              <a:t/>
            </a:r>
            <a:endParaRPr sz="7340">
              <a:solidFill>
                <a:srgbClr val="2B2B2B"/>
              </a:solidFill>
              <a:latin typeface="Roboto"/>
              <a:ea typeface="Roboto"/>
              <a:cs typeface="Roboto"/>
              <a:sym typeface="Roboto"/>
            </a:endParaRPr>
          </a:p>
          <a:p>
            <a:pPr indent="0" lvl="0" marL="0" rtl="0" algn="l">
              <a:lnSpc>
                <a:spcPct val="150000"/>
              </a:lnSpc>
              <a:spcBef>
                <a:spcPts val="4600"/>
              </a:spcBef>
              <a:spcAft>
                <a:spcPts val="0"/>
              </a:spcAft>
              <a:buNone/>
            </a:pPr>
            <a:r>
              <a:t/>
            </a:r>
            <a:endParaRPr sz="1000">
              <a:solidFill>
                <a:srgbClr val="2B2B2B"/>
              </a:solidFill>
              <a:latin typeface="Roboto"/>
              <a:ea typeface="Roboto"/>
              <a:cs typeface="Roboto"/>
              <a:sym typeface="Roboto"/>
            </a:endParaRPr>
          </a:p>
          <a:p>
            <a:pPr indent="0" lvl="0" marL="0" rtl="0" algn="l">
              <a:spcBef>
                <a:spcPts val="3800"/>
              </a:spcBef>
              <a:spcAft>
                <a:spcPts val="1200"/>
              </a:spcAft>
              <a:buNone/>
            </a:pPr>
            <a:r>
              <a:t/>
            </a:r>
            <a:endParaRPr/>
          </a:p>
        </p:txBody>
      </p:sp>
      <p:sp>
        <p:nvSpPr>
          <p:cNvPr id="483" name="Google Shape;483;p34"/>
          <p:cNvSpPr txBox="1"/>
          <p:nvPr>
            <p:ph idx="4294967295" type="body"/>
          </p:nvPr>
        </p:nvSpPr>
        <p:spPr>
          <a:xfrm>
            <a:off x="4324200" y="2393475"/>
            <a:ext cx="4689600" cy="2541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u="sng">
                <a:solidFill>
                  <a:srgbClr val="2B2B2B"/>
                </a:solidFill>
                <a:latin typeface="Roboto"/>
                <a:ea typeface="Roboto"/>
                <a:cs typeface="Roboto"/>
                <a:sym typeface="Roboto"/>
              </a:rPr>
              <a:t>Ways to Improve Project</a:t>
            </a:r>
            <a:endParaRPr b="1" sz="2300" u="sng">
              <a:solidFill>
                <a:srgbClr val="2B2B2B"/>
              </a:solidFill>
              <a:latin typeface="Roboto"/>
              <a:ea typeface="Roboto"/>
              <a:cs typeface="Roboto"/>
              <a:sym typeface="Roboto"/>
            </a:endParaRPr>
          </a:p>
          <a:p>
            <a:pPr indent="-345050" lvl="0" marL="457200" rtl="0" algn="l">
              <a:lnSpc>
                <a:spcPct val="150000"/>
              </a:lnSpc>
              <a:spcBef>
                <a:spcPts val="100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Search for a more accurate algorithm</a:t>
            </a:r>
            <a:endParaRPr sz="1833">
              <a:solidFill>
                <a:srgbClr val="2B2B2B"/>
              </a:solidFill>
              <a:latin typeface="Roboto"/>
              <a:ea typeface="Roboto"/>
              <a:cs typeface="Roboto"/>
              <a:sym typeface="Roboto"/>
            </a:endParaRPr>
          </a:p>
          <a:p>
            <a:pPr indent="-345050" lvl="0" marL="457200" rtl="0" algn="l">
              <a:lnSpc>
                <a:spcPct val="150000"/>
              </a:lnSpc>
              <a:spcBef>
                <a:spcPts val="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Have algorithm consider word order</a:t>
            </a:r>
            <a:endParaRPr sz="1833">
              <a:solidFill>
                <a:srgbClr val="2B2B2B"/>
              </a:solidFill>
              <a:latin typeface="Roboto"/>
              <a:ea typeface="Roboto"/>
              <a:cs typeface="Roboto"/>
              <a:sym typeface="Roboto"/>
            </a:endParaRPr>
          </a:p>
          <a:p>
            <a:pPr indent="-345050" lvl="0" marL="457200" rtl="0" algn="l">
              <a:lnSpc>
                <a:spcPct val="150000"/>
              </a:lnSpc>
              <a:spcBef>
                <a:spcPts val="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Host website on server</a:t>
            </a:r>
            <a:endParaRPr sz="1833">
              <a:solidFill>
                <a:srgbClr val="2B2B2B"/>
              </a:solidFill>
              <a:latin typeface="Roboto"/>
              <a:ea typeface="Roboto"/>
              <a:cs typeface="Roboto"/>
              <a:sym typeface="Roboto"/>
            </a:endParaRPr>
          </a:p>
        </p:txBody>
      </p:sp>
      <p:pic>
        <p:nvPicPr>
          <p:cNvPr id="484" name="Google Shape;484;p34"/>
          <p:cNvPicPr preferRelativeResize="0"/>
          <p:nvPr/>
        </p:nvPicPr>
        <p:blipFill>
          <a:blip r:embed="rId3">
            <a:alphaModFix/>
          </a:blip>
          <a:stretch>
            <a:fillRect/>
          </a:stretch>
        </p:blipFill>
        <p:spPr>
          <a:xfrm>
            <a:off x="4324199" y="417150"/>
            <a:ext cx="3448325" cy="180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488" name="Shape 488"/>
        <p:cNvGrpSpPr/>
        <p:nvPr/>
      </p:nvGrpSpPr>
      <p:grpSpPr>
        <a:xfrm>
          <a:off x="0" y="0"/>
          <a:ext cx="0" cy="0"/>
          <a:chOff x="0" y="0"/>
          <a:chExt cx="0" cy="0"/>
        </a:xfrm>
      </p:grpSpPr>
      <p:sp>
        <p:nvSpPr>
          <p:cNvPr id="489" name="Google Shape;489;p35"/>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100">
                <a:solidFill>
                  <a:schemeClr val="dk2"/>
                </a:solidFill>
              </a:rPr>
              <a:t>Interactive Website Demo</a:t>
            </a:r>
            <a:endParaRPr sz="6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Interactive Dashboard</a:t>
            </a:r>
            <a:endParaRPr b="1" sz="2000"/>
          </a:p>
        </p:txBody>
      </p:sp>
      <p:pic>
        <p:nvPicPr>
          <p:cNvPr id="495" name="Google Shape;495;p36"/>
          <p:cNvPicPr preferRelativeResize="0"/>
          <p:nvPr/>
        </p:nvPicPr>
        <p:blipFill>
          <a:blip r:embed="rId3">
            <a:alphaModFix/>
          </a:blip>
          <a:stretch>
            <a:fillRect/>
          </a:stretch>
        </p:blipFill>
        <p:spPr>
          <a:xfrm>
            <a:off x="206100" y="472826"/>
            <a:ext cx="8839199" cy="285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35875"/>
            <a:ext cx="3925800" cy="106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Technology, Tools &amp;</a:t>
            </a:r>
            <a:endParaRPr/>
          </a:p>
          <a:p>
            <a:pPr indent="0" lvl="0" marL="0" rtl="0" algn="ctr">
              <a:spcBef>
                <a:spcPts val="0"/>
              </a:spcBef>
              <a:spcAft>
                <a:spcPts val="0"/>
              </a:spcAft>
              <a:buNone/>
            </a:pPr>
            <a:r>
              <a:rPr lang="en"/>
              <a:t>Language Used</a:t>
            </a:r>
            <a:endParaRPr/>
          </a:p>
        </p:txBody>
      </p:sp>
      <p:pic>
        <p:nvPicPr>
          <p:cNvPr id="292" name="Google Shape;292;p15"/>
          <p:cNvPicPr preferRelativeResize="0"/>
          <p:nvPr/>
        </p:nvPicPr>
        <p:blipFill>
          <a:blip r:embed="rId3">
            <a:alphaModFix/>
          </a:blip>
          <a:stretch>
            <a:fillRect/>
          </a:stretch>
        </p:blipFill>
        <p:spPr>
          <a:xfrm>
            <a:off x="1984900" y="1861775"/>
            <a:ext cx="2385375" cy="496075"/>
          </a:xfrm>
          <a:prstGeom prst="rect">
            <a:avLst/>
          </a:prstGeom>
          <a:noFill/>
          <a:ln>
            <a:noFill/>
          </a:ln>
        </p:spPr>
      </p:pic>
      <p:pic>
        <p:nvPicPr>
          <p:cNvPr id="293" name="Google Shape;293;p15"/>
          <p:cNvPicPr preferRelativeResize="0"/>
          <p:nvPr/>
        </p:nvPicPr>
        <p:blipFill>
          <a:blip r:embed="rId4">
            <a:alphaModFix amt="62000"/>
          </a:blip>
          <a:stretch>
            <a:fillRect/>
          </a:stretch>
        </p:blipFill>
        <p:spPr>
          <a:xfrm>
            <a:off x="4817475" y="1492325"/>
            <a:ext cx="1200600" cy="1200600"/>
          </a:xfrm>
          <a:prstGeom prst="rect">
            <a:avLst/>
          </a:prstGeom>
          <a:noFill/>
          <a:ln>
            <a:noFill/>
          </a:ln>
        </p:spPr>
      </p:pic>
      <p:pic>
        <p:nvPicPr>
          <p:cNvPr id="294" name="Google Shape;294;p15"/>
          <p:cNvPicPr preferRelativeResize="0"/>
          <p:nvPr/>
        </p:nvPicPr>
        <p:blipFill>
          <a:blip r:embed="rId5">
            <a:alphaModFix amt="71000"/>
          </a:blip>
          <a:stretch>
            <a:fillRect/>
          </a:stretch>
        </p:blipFill>
        <p:spPr>
          <a:xfrm>
            <a:off x="1601777" y="3129999"/>
            <a:ext cx="1615276" cy="741550"/>
          </a:xfrm>
          <a:prstGeom prst="rect">
            <a:avLst/>
          </a:prstGeom>
          <a:noFill/>
          <a:ln>
            <a:noFill/>
          </a:ln>
        </p:spPr>
      </p:pic>
      <p:sp>
        <p:nvSpPr>
          <p:cNvPr id="295" name="Google Shape;295;p15"/>
          <p:cNvSpPr txBox="1"/>
          <p:nvPr/>
        </p:nvSpPr>
        <p:spPr>
          <a:xfrm>
            <a:off x="4572000" y="3740525"/>
            <a:ext cx="4429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4292E"/>
                </a:solidFill>
              </a:rPr>
              <a:t>                                     </a:t>
            </a:r>
            <a:r>
              <a:rPr b="1" lang="en" sz="2000">
                <a:solidFill>
                  <a:srgbClr val="24292E"/>
                </a:solidFill>
                <a:latin typeface="Lobster"/>
                <a:ea typeface="Lobster"/>
                <a:cs typeface="Lobster"/>
                <a:sym typeface="Lobster"/>
              </a:rPr>
              <a:t>Bag of Words Model</a:t>
            </a:r>
            <a:r>
              <a:rPr lang="en" sz="1500">
                <a:solidFill>
                  <a:srgbClr val="24292E"/>
                </a:solidFill>
              </a:rPr>
              <a:t> </a:t>
            </a:r>
            <a:endParaRPr sz="1500">
              <a:solidFill>
                <a:srgbClr val="24292E"/>
              </a:solidFill>
            </a:endParaRPr>
          </a:p>
          <a:p>
            <a:pPr indent="0" lvl="0" marL="0" rtl="0" algn="l">
              <a:spcBef>
                <a:spcPts val="0"/>
              </a:spcBef>
              <a:spcAft>
                <a:spcPts val="0"/>
              </a:spcAft>
              <a:buNone/>
            </a:pPr>
            <a:r>
              <a:t/>
            </a:r>
            <a:endParaRPr sz="1500">
              <a:solidFill>
                <a:srgbClr val="24292E"/>
              </a:solidFill>
              <a:highlight>
                <a:schemeClr val="lt2"/>
              </a:highlight>
            </a:endParaRPr>
          </a:p>
          <a:p>
            <a:pPr indent="0" lvl="0" marL="0" rtl="0" algn="l">
              <a:spcBef>
                <a:spcPts val="0"/>
              </a:spcBef>
              <a:spcAft>
                <a:spcPts val="0"/>
              </a:spcAft>
              <a:buNone/>
            </a:pPr>
            <a:r>
              <a:rPr lang="en" sz="1900">
                <a:solidFill>
                  <a:srgbClr val="24292E"/>
                </a:solidFill>
                <a:latin typeface="Oswald"/>
                <a:ea typeface="Oswald"/>
                <a:cs typeface="Oswald"/>
                <a:sym typeface="Oswald"/>
              </a:rPr>
              <a:t>Machine Learning: Naive Bayes Classifier</a:t>
            </a:r>
            <a:endParaRPr sz="1900">
              <a:solidFill>
                <a:srgbClr val="24292E"/>
              </a:solidFill>
              <a:latin typeface="Oswald"/>
              <a:ea typeface="Oswald"/>
              <a:cs typeface="Oswald"/>
              <a:sym typeface="Oswald"/>
            </a:endParaRPr>
          </a:p>
          <a:p>
            <a:pPr indent="0" lvl="0" marL="0" rtl="0" algn="l">
              <a:spcBef>
                <a:spcPts val="0"/>
              </a:spcBef>
              <a:spcAft>
                <a:spcPts val="0"/>
              </a:spcAft>
              <a:buNone/>
            </a:pPr>
            <a:r>
              <a:t/>
            </a:r>
            <a:endParaRPr sz="1200">
              <a:solidFill>
                <a:srgbClr val="24292E"/>
              </a:solidFill>
              <a:highlight>
                <a:srgbClr val="FFFFFF"/>
              </a:highlight>
            </a:endParaRPr>
          </a:p>
        </p:txBody>
      </p:sp>
      <p:pic>
        <p:nvPicPr>
          <p:cNvPr id="296" name="Google Shape;296;p15"/>
          <p:cNvPicPr preferRelativeResize="0"/>
          <p:nvPr/>
        </p:nvPicPr>
        <p:blipFill>
          <a:blip r:embed="rId6">
            <a:alphaModFix/>
          </a:blip>
          <a:stretch>
            <a:fillRect/>
          </a:stretch>
        </p:blipFill>
        <p:spPr>
          <a:xfrm>
            <a:off x="697610" y="4208900"/>
            <a:ext cx="2622641" cy="741550"/>
          </a:xfrm>
          <a:prstGeom prst="rect">
            <a:avLst/>
          </a:prstGeom>
          <a:noFill/>
          <a:ln>
            <a:noFill/>
          </a:ln>
        </p:spPr>
      </p:pic>
      <p:pic>
        <p:nvPicPr>
          <p:cNvPr id="297" name="Google Shape;297;p15"/>
          <p:cNvPicPr preferRelativeResize="0"/>
          <p:nvPr/>
        </p:nvPicPr>
        <p:blipFill>
          <a:blip r:embed="rId7">
            <a:alphaModFix/>
          </a:blip>
          <a:stretch>
            <a:fillRect/>
          </a:stretch>
        </p:blipFill>
        <p:spPr>
          <a:xfrm>
            <a:off x="4286900" y="2998975"/>
            <a:ext cx="1894552" cy="741550"/>
          </a:xfrm>
          <a:prstGeom prst="rect">
            <a:avLst/>
          </a:prstGeom>
          <a:noFill/>
          <a:ln>
            <a:noFill/>
          </a:ln>
        </p:spPr>
      </p:pic>
      <p:pic>
        <p:nvPicPr>
          <p:cNvPr id="298" name="Google Shape;298;p15"/>
          <p:cNvPicPr preferRelativeResize="0"/>
          <p:nvPr/>
        </p:nvPicPr>
        <p:blipFill>
          <a:blip r:embed="rId8">
            <a:alphaModFix/>
          </a:blip>
          <a:stretch>
            <a:fillRect/>
          </a:stretch>
        </p:blipFill>
        <p:spPr>
          <a:xfrm>
            <a:off x="7272300" y="1936963"/>
            <a:ext cx="1062000" cy="1062000"/>
          </a:xfrm>
          <a:prstGeom prst="rect">
            <a:avLst/>
          </a:prstGeom>
          <a:noFill/>
          <a:ln>
            <a:noFill/>
          </a:ln>
        </p:spPr>
      </p:pic>
      <p:pic>
        <p:nvPicPr>
          <p:cNvPr id="299" name="Google Shape;299;p15"/>
          <p:cNvPicPr preferRelativeResize="0"/>
          <p:nvPr/>
        </p:nvPicPr>
        <p:blipFill>
          <a:blip r:embed="rId9">
            <a:alphaModFix/>
          </a:blip>
          <a:stretch>
            <a:fillRect/>
          </a:stretch>
        </p:blipFill>
        <p:spPr>
          <a:xfrm>
            <a:off x="5904100" y="339788"/>
            <a:ext cx="2857500" cy="1152525"/>
          </a:xfrm>
          <a:prstGeom prst="rect">
            <a:avLst/>
          </a:prstGeom>
          <a:noFill/>
          <a:ln>
            <a:noFill/>
          </a:ln>
        </p:spPr>
      </p:pic>
      <p:pic>
        <p:nvPicPr>
          <p:cNvPr id="300" name="Google Shape;300;p15"/>
          <p:cNvPicPr preferRelativeResize="0"/>
          <p:nvPr/>
        </p:nvPicPr>
        <p:blipFill>
          <a:blip r:embed="rId10">
            <a:alphaModFix amt="63000"/>
          </a:blip>
          <a:stretch>
            <a:fillRect/>
          </a:stretch>
        </p:blipFill>
        <p:spPr>
          <a:xfrm>
            <a:off x="310400" y="1843140"/>
            <a:ext cx="1062000" cy="11558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37000">
              <a:schemeClr val="lt1"/>
            </a:gs>
            <a:gs pos="100000">
              <a:schemeClr val="accent3"/>
            </a:gs>
          </a:gsLst>
          <a:lin ang="5400700" scaled="0"/>
        </a:gradFill>
      </p:bgPr>
    </p:bg>
    <p:spTree>
      <p:nvGrpSpPr>
        <p:cNvPr id="304" name="Shape 304"/>
        <p:cNvGrpSpPr/>
        <p:nvPr/>
      </p:nvGrpSpPr>
      <p:grpSpPr>
        <a:xfrm>
          <a:off x="0" y="0"/>
          <a:ext cx="0" cy="0"/>
          <a:chOff x="0" y="0"/>
          <a:chExt cx="0" cy="0"/>
        </a:xfrm>
      </p:grpSpPr>
      <p:sp>
        <p:nvSpPr>
          <p:cNvPr id="305" name="Google Shape;305;p1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solidFill>
                  <a:schemeClr val="dk2"/>
                </a:solidFill>
              </a:rPr>
              <a:t>Data </a:t>
            </a:r>
            <a:endParaRPr sz="4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311" name="Google Shape;311;p17"/>
          <p:cNvSpPr txBox="1"/>
          <p:nvPr>
            <p:ph idx="1" type="body"/>
          </p:nvPr>
        </p:nvSpPr>
        <p:spPr>
          <a:xfrm>
            <a:off x="1303800" y="1990050"/>
            <a:ext cx="2964300" cy="2541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60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Amazon product data</a:t>
            </a:r>
            <a:endParaRPr sz="1800">
              <a:solidFill>
                <a:srgbClr val="2B2B2B"/>
              </a:solidFill>
              <a:latin typeface="Roboto"/>
              <a:ea typeface="Roboto"/>
              <a:cs typeface="Roboto"/>
              <a:sym typeface="Roboto"/>
            </a:endParaRPr>
          </a:p>
          <a:p>
            <a:pPr indent="-342900" lvl="1" marL="914400" rtl="0" algn="l">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Metadata</a:t>
            </a:r>
            <a:endParaRPr sz="1800">
              <a:solidFill>
                <a:srgbClr val="2B2B2B"/>
              </a:solidFill>
              <a:latin typeface="Roboto"/>
              <a:ea typeface="Roboto"/>
              <a:cs typeface="Roboto"/>
              <a:sym typeface="Roboto"/>
            </a:endParaRPr>
          </a:p>
          <a:p>
            <a:pPr indent="-342900" lvl="0" marL="457200" rtl="0" algn="l">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Amazon scraped data</a:t>
            </a:r>
            <a:endParaRPr sz="1800">
              <a:solidFill>
                <a:srgbClr val="2B2B2B"/>
              </a:solidFill>
              <a:latin typeface="Roboto"/>
              <a:ea typeface="Roboto"/>
              <a:cs typeface="Roboto"/>
              <a:sym typeface="Roboto"/>
            </a:endParaRPr>
          </a:p>
          <a:p>
            <a:pPr indent="-342900" lvl="0" marL="457200" rtl="0" algn="l">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Reddit scraped data </a:t>
            </a:r>
            <a:endParaRPr sz="1800">
              <a:solidFill>
                <a:srgbClr val="2B2B2B"/>
              </a:solidFill>
              <a:latin typeface="Roboto"/>
              <a:ea typeface="Roboto"/>
              <a:cs typeface="Roboto"/>
              <a:sym typeface="Roboto"/>
            </a:endParaRPr>
          </a:p>
        </p:txBody>
      </p:sp>
      <p:pic>
        <p:nvPicPr>
          <p:cNvPr id="312" name="Google Shape;312;p17"/>
          <p:cNvPicPr preferRelativeResize="0"/>
          <p:nvPr/>
        </p:nvPicPr>
        <p:blipFill>
          <a:blip r:embed="rId3">
            <a:alphaModFix/>
          </a:blip>
          <a:stretch>
            <a:fillRect/>
          </a:stretch>
        </p:blipFill>
        <p:spPr>
          <a:xfrm>
            <a:off x="4193775" y="1449700"/>
            <a:ext cx="4625800" cy="3081950"/>
          </a:xfrm>
          <a:prstGeom prst="rect">
            <a:avLst/>
          </a:prstGeom>
          <a:noFill/>
          <a:ln>
            <a:noFill/>
          </a:ln>
        </p:spPr>
      </p:pic>
      <p:sp>
        <p:nvSpPr>
          <p:cNvPr id="313" name="Google Shape;313;p17"/>
          <p:cNvSpPr/>
          <p:nvPr/>
        </p:nvSpPr>
        <p:spPr>
          <a:xfrm>
            <a:off x="2404650" y="2345050"/>
            <a:ext cx="762600" cy="692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Alternatives to Meat</a:t>
            </a:r>
            <a:endParaRPr/>
          </a:p>
        </p:txBody>
      </p:sp>
      <p:pic>
        <p:nvPicPr>
          <p:cNvPr id="319" name="Google Shape;319;p18"/>
          <p:cNvPicPr preferRelativeResize="0"/>
          <p:nvPr/>
        </p:nvPicPr>
        <p:blipFill>
          <a:blip r:embed="rId3">
            <a:alphaModFix/>
          </a:blip>
          <a:stretch>
            <a:fillRect/>
          </a:stretch>
        </p:blipFill>
        <p:spPr>
          <a:xfrm>
            <a:off x="2439502" y="1597874"/>
            <a:ext cx="4264986" cy="283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content</a:t>
            </a:r>
            <a:endParaRPr/>
          </a:p>
        </p:txBody>
      </p:sp>
      <p:graphicFrame>
        <p:nvGraphicFramePr>
          <p:cNvPr id="325" name="Google Shape;325;p19"/>
          <p:cNvGraphicFramePr/>
          <p:nvPr/>
        </p:nvGraphicFramePr>
        <p:xfrm>
          <a:off x="354550" y="1554750"/>
          <a:ext cx="3000000" cy="3000000"/>
        </p:xfrm>
        <a:graphic>
          <a:graphicData uri="http://schemas.openxmlformats.org/drawingml/2006/table">
            <a:tbl>
              <a:tblPr>
                <a:noFill/>
                <a:tableStyleId>{57488F08-001A-4D64-B6D5-33919B912726}</a:tableStyleId>
              </a:tblPr>
              <a:tblGrid>
                <a:gridCol w="949250"/>
                <a:gridCol w="899400"/>
                <a:gridCol w="724300"/>
                <a:gridCol w="838200"/>
                <a:gridCol w="1028500"/>
                <a:gridCol w="640225"/>
                <a:gridCol w="737200"/>
                <a:gridCol w="855275"/>
                <a:gridCol w="645200"/>
                <a:gridCol w="564825"/>
                <a:gridCol w="538175"/>
              </a:tblGrid>
              <a:tr h="613275">
                <a:tc>
                  <a:txBody>
                    <a:bodyPr/>
                    <a:lstStyle/>
                    <a:p>
                      <a:pPr indent="0" lvl="0" marL="0" rtl="0" algn="l">
                        <a:spcBef>
                          <a:spcPts val="0"/>
                        </a:spcBef>
                        <a:spcAft>
                          <a:spcPts val="0"/>
                        </a:spcAft>
                        <a:buNone/>
                      </a:pPr>
                      <a:r>
                        <a:rPr b="1" lang="en"/>
                        <a:t>S</a:t>
                      </a:r>
                      <a:r>
                        <a:rPr b="1" lang="en"/>
                        <a:t>ource</a:t>
                      </a:r>
                      <a:endParaRPr b="1"/>
                    </a:p>
                  </a:txBody>
                  <a:tcPr marT="91425" marB="91425" marR="91425" marL="91425"/>
                </a:tc>
                <a:tc>
                  <a:txBody>
                    <a:bodyPr/>
                    <a:lstStyle/>
                    <a:p>
                      <a:pPr indent="0" lvl="0" marL="0" rtl="0" algn="l">
                        <a:spcBef>
                          <a:spcPts val="0"/>
                        </a:spcBef>
                        <a:spcAft>
                          <a:spcPts val="0"/>
                        </a:spcAft>
                        <a:buNone/>
                      </a:pPr>
                      <a:r>
                        <a:rPr b="1" lang="en"/>
                        <a:t>Amount</a:t>
                      </a:r>
                      <a:endParaRPr b="1"/>
                    </a:p>
                  </a:txBody>
                  <a:tcPr marT="91425" marB="91425" marR="91425" marL="91425"/>
                </a:tc>
                <a:tc>
                  <a:txBody>
                    <a:bodyPr/>
                    <a:lstStyle/>
                    <a:p>
                      <a:pPr indent="0" lvl="0" marL="0" rtl="0" algn="l">
                        <a:spcBef>
                          <a:spcPts val="0"/>
                        </a:spcBef>
                        <a:spcAft>
                          <a:spcPts val="0"/>
                        </a:spcAft>
                        <a:buNone/>
                      </a:pPr>
                      <a:r>
                        <a:rPr b="1" lang="en"/>
                        <a:t>Star rating</a:t>
                      </a:r>
                      <a:endParaRPr b="1"/>
                    </a:p>
                  </a:txBody>
                  <a:tcPr marT="91425" marB="91425" marR="91425" marL="91425"/>
                </a:tc>
                <a:tc>
                  <a:txBody>
                    <a:bodyPr/>
                    <a:lstStyle/>
                    <a:p>
                      <a:pPr indent="0" lvl="0" marL="0" rtl="0" algn="l">
                        <a:spcBef>
                          <a:spcPts val="0"/>
                        </a:spcBef>
                        <a:spcAft>
                          <a:spcPts val="0"/>
                        </a:spcAft>
                        <a:buNone/>
                      </a:pPr>
                      <a:r>
                        <a:rPr b="1" lang="en"/>
                        <a:t>Review Text</a:t>
                      </a:r>
                      <a:endParaRPr b="1"/>
                    </a:p>
                  </a:txBody>
                  <a:tcPr marT="91425" marB="91425" marR="91425" marL="91425"/>
                </a:tc>
                <a:tc>
                  <a:txBody>
                    <a:bodyPr/>
                    <a:lstStyle/>
                    <a:p>
                      <a:pPr indent="0" lvl="0" marL="0" rtl="0" algn="l">
                        <a:spcBef>
                          <a:spcPts val="0"/>
                        </a:spcBef>
                        <a:spcAft>
                          <a:spcPts val="0"/>
                        </a:spcAft>
                        <a:buNone/>
                      </a:pPr>
                      <a:r>
                        <a:rPr b="1" lang="en"/>
                        <a:t>Reviewer</a:t>
                      </a:r>
                      <a:endParaRPr b="1"/>
                    </a:p>
                  </a:txBody>
                  <a:tcPr marT="91425" marB="91425" marR="91425" marL="91425"/>
                </a:tc>
                <a:tc>
                  <a:txBody>
                    <a:bodyPr/>
                    <a:lstStyle/>
                    <a:p>
                      <a:pPr indent="0" lvl="0" marL="0" rtl="0" algn="l">
                        <a:spcBef>
                          <a:spcPts val="0"/>
                        </a:spcBef>
                        <a:spcAft>
                          <a:spcPts val="0"/>
                        </a:spcAft>
                        <a:buNone/>
                      </a:pPr>
                      <a:r>
                        <a:rPr b="1" lang="en"/>
                        <a:t>Date</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Brand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Product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asin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len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UCSD Amazon </a:t>
                      </a:r>
                      <a:endParaRPr/>
                    </a:p>
                  </a:txBody>
                  <a:tcPr marT="91425" marB="91425" marR="91425" marL="91425"/>
                </a:tc>
                <a:tc>
                  <a:txBody>
                    <a:bodyPr/>
                    <a:lstStyle/>
                    <a:p>
                      <a:pPr indent="0" lvl="0" marL="0" rtl="0" algn="l">
                        <a:spcBef>
                          <a:spcPts val="0"/>
                        </a:spcBef>
                        <a:spcAft>
                          <a:spcPts val="0"/>
                        </a:spcAft>
                        <a:buNone/>
                      </a:pPr>
                      <a:r>
                        <a:rPr lang="en"/>
                        <a:t>&gt; 1 million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609575">
                <a:tc>
                  <a:txBody>
                    <a:bodyPr/>
                    <a:lstStyle/>
                    <a:p>
                      <a:pPr indent="0" lvl="0" marL="0" rtl="0" algn="l">
                        <a:spcBef>
                          <a:spcPts val="0"/>
                        </a:spcBef>
                        <a:spcAft>
                          <a:spcPts val="0"/>
                        </a:spcAft>
                        <a:buNone/>
                      </a:pPr>
                      <a:r>
                        <a:rPr lang="en"/>
                        <a:t>UCSD metadata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en"/>
                        <a:t>Scraped Amazon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67325">
                <a:tc>
                  <a:txBody>
                    <a:bodyPr/>
                    <a:lstStyle/>
                    <a:p>
                      <a:pPr indent="0" lvl="0" marL="0" rtl="0" algn="l">
                        <a:spcBef>
                          <a:spcPts val="0"/>
                        </a:spcBef>
                        <a:spcAft>
                          <a:spcPts val="0"/>
                        </a:spcAft>
                        <a:buNone/>
                      </a:pPr>
                      <a:r>
                        <a:rPr lang="en"/>
                        <a:t>Scraped Reddit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26" name="Google Shape;326;p19"/>
          <p:cNvSpPr/>
          <p:nvPr/>
        </p:nvSpPr>
        <p:spPr>
          <a:xfrm>
            <a:off x="2355600" y="2899125"/>
            <a:ext cx="324000" cy="335700"/>
          </a:xfrm>
          <a:prstGeom prst="star5">
            <a:avLst>
              <a:gd fmla="val 18810"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2355600" y="3508725"/>
            <a:ext cx="324000" cy="335700"/>
          </a:xfrm>
          <a:prstGeom prst="star5">
            <a:avLst>
              <a:gd fmla="val 18810"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2355600" y="2289525"/>
            <a:ext cx="324000" cy="335700"/>
          </a:xfrm>
          <a:prstGeom prst="star5">
            <a:avLst>
              <a:gd fmla="val 18810"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19"/>
          <p:cNvPicPr preferRelativeResize="0"/>
          <p:nvPr/>
        </p:nvPicPr>
        <p:blipFill>
          <a:blip r:embed="rId3">
            <a:alphaModFix/>
          </a:blip>
          <a:stretch>
            <a:fillRect/>
          </a:stretch>
        </p:blipFill>
        <p:spPr>
          <a:xfrm>
            <a:off x="3079899" y="2213325"/>
            <a:ext cx="490700" cy="489879"/>
          </a:xfrm>
          <a:prstGeom prst="rect">
            <a:avLst/>
          </a:prstGeom>
          <a:noFill/>
          <a:ln>
            <a:noFill/>
          </a:ln>
        </p:spPr>
      </p:pic>
      <p:pic>
        <p:nvPicPr>
          <p:cNvPr id="330" name="Google Shape;330;p19"/>
          <p:cNvPicPr preferRelativeResize="0"/>
          <p:nvPr/>
        </p:nvPicPr>
        <p:blipFill>
          <a:blip r:embed="rId3">
            <a:alphaModFix/>
          </a:blip>
          <a:stretch>
            <a:fillRect/>
          </a:stretch>
        </p:blipFill>
        <p:spPr>
          <a:xfrm>
            <a:off x="5594499" y="3487581"/>
            <a:ext cx="490700" cy="489879"/>
          </a:xfrm>
          <a:prstGeom prst="rect">
            <a:avLst/>
          </a:prstGeom>
          <a:noFill/>
          <a:ln>
            <a:noFill/>
          </a:ln>
        </p:spPr>
      </p:pic>
      <p:pic>
        <p:nvPicPr>
          <p:cNvPr id="331" name="Google Shape;331;p19"/>
          <p:cNvPicPr preferRelativeResize="0"/>
          <p:nvPr/>
        </p:nvPicPr>
        <p:blipFill>
          <a:blip r:embed="rId3">
            <a:alphaModFix/>
          </a:blip>
          <a:stretch>
            <a:fillRect/>
          </a:stretch>
        </p:blipFill>
        <p:spPr>
          <a:xfrm>
            <a:off x="3079899" y="3466436"/>
            <a:ext cx="490700" cy="489879"/>
          </a:xfrm>
          <a:prstGeom prst="rect">
            <a:avLst/>
          </a:prstGeom>
          <a:noFill/>
          <a:ln>
            <a:noFill/>
          </a:ln>
        </p:spPr>
      </p:pic>
      <p:pic>
        <p:nvPicPr>
          <p:cNvPr id="332" name="Google Shape;332;p19"/>
          <p:cNvPicPr preferRelativeResize="0"/>
          <p:nvPr/>
        </p:nvPicPr>
        <p:blipFill>
          <a:blip r:embed="rId3">
            <a:alphaModFix/>
          </a:blip>
          <a:stretch>
            <a:fillRect/>
          </a:stretch>
        </p:blipFill>
        <p:spPr>
          <a:xfrm>
            <a:off x="3079899" y="4051871"/>
            <a:ext cx="490700" cy="489879"/>
          </a:xfrm>
          <a:prstGeom prst="rect">
            <a:avLst/>
          </a:prstGeom>
          <a:noFill/>
          <a:ln>
            <a:noFill/>
          </a:ln>
        </p:spPr>
      </p:pic>
      <p:pic>
        <p:nvPicPr>
          <p:cNvPr id="333" name="Google Shape;333;p19"/>
          <p:cNvPicPr preferRelativeResize="0"/>
          <p:nvPr/>
        </p:nvPicPr>
        <p:blipFill>
          <a:blip r:embed="rId3">
            <a:alphaModFix/>
          </a:blip>
          <a:stretch>
            <a:fillRect/>
          </a:stretch>
        </p:blipFill>
        <p:spPr>
          <a:xfrm>
            <a:off x="4070499" y="3487581"/>
            <a:ext cx="490700" cy="489879"/>
          </a:xfrm>
          <a:prstGeom prst="rect">
            <a:avLst/>
          </a:prstGeom>
          <a:noFill/>
          <a:ln>
            <a:noFill/>
          </a:ln>
        </p:spPr>
      </p:pic>
      <p:pic>
        <p:nvPicPr>
          <p:cNvPr id="334" name="Google Shape;334;p19"/>
          <p:cNvPicPr preferRelativeResize="0"/>
          <p:nvPr/>
        </p:nvPicPr>
        <p:blipFill>
          <a:blip r:embed="rId3">
            <a:alphaModFix/>
          </a:blip>
          <a:stretch>
            <a:fillRect/>
          </a:stretch>
        </p:blipFill>
        <p:spPr>
          <a:xfrm>
            <a:off x="4908699" y="3487581"/>
            <a:ext cx="490700" cy="489879"/>
          </a:xfrm>
          <a:prstGeom prst="rect">
            <a:avLst/>
          </a:prstGeom>
          <a:noFill/>
          <a:ln>
            <a:noFill/>
          </a:ln>
        </p:spPr>
      </p:pic>
      <p:pic>
        <p:nvPicPr>
          <p:cNvPr id="335" name="Google Shape;335;p19"/>
          <p:cNvPicPr preferRelativeResize="0"/>
          <p:nvPr/>
        </p:nvPicPr>
        <p:blipFill>
          <a:blip r:embed="rId3">
            <a:alphaModFix/>
          </a:blip>
          <a:stretch>
            <a:fillRect/>
          </a:stretch>
        </p:blipFill>
        <p:spPr>
          <a:xfrm>
            <a:off x="5594499" y="2801781"/>
            <a:ext cx="490700" cy="489879"/>
          </a:xfrm>
          <a:prstGeom prst="rect">
            <a:avLst/>
          </a:prstGeom>
          <a:noFill/>
          <a:ln>
            <a:noFill/>
          </a:ln>
        </p:spPr>
      </p:pic>
      <p:pic>
        <p:nvPicPr>
          <p:cNvPr id="336" name="Google Shape;336;p19"/>
          <p:cNvPicPr preferRelativeResize="0"/>
          <p:nvPr/>
        </p:nvPicPr>
        <p:blipFill>
          <a:blip r:embed="rId3">
            <a:alphaModFix/>
          </a:blip>
          <a:stretch>
            <a:fillRect/>
          </a:stretch>
        </p:blipFill>
        <p:spPr>
          <a:xfrm>
            <a:off x="6280299" y="2877981"/>
            <a:ext cx="490700" cy="489879"/>
          </a:xfrm>
          <a:prstGeom prst="rect">
            <a:avLst/>
          </a:prstGeom>
          <a:noFill/>
          <a:ln>
            <a:noFill/>
          </a:ln>
        </p:spPr>
      </p:pic>
      <p:pic>
        <p:nvPicPr>
          <p:cNvPr id="337" name="Google Shape;337;p19"/>
          <p:cNvPicPr preferRelativeResize="0"/>
          <p:nvPr/>
        </p:nvPicPr>
        <p:blipFill>
          <a:blip r:embed="rId3">
            <a:alphaModFix/>
          </a:blip>
          <a:stretch>
            <a:fillRect/>
          </a:stretch>
        </p:blipFill>
        <p:spPr>
          <a:xfrm>
            <a:off x="7118499" y="2801781"/>
            <a:ext cx="490700" cy="489879"/>
          </a:xfrm>
          <a:prstGeom prst="rect">
            <a:avLst/>
          </a:prstGeom>
          <a:noFill/>
          <a:ln>
            <a:noFill/>
          </a:ln>
        </p:spPr>
      </p:pic>
      <p:pic>
        <p:nvPicPr>
          <p:cNvPr id="338" name="Google Shape;338;p19"/>
          <p:cNvPicPr preferRelativeResize="0"/>
          <p:nvPr/>
        </p:nvPicPr>
        <p:blipFill>
          <a:blip r:embed="rId3">
            <a:alphaModFix/>
          </a:blip>
          <a:stretch>
            <a:fillRect/>
          </a:stretch>
        </p:blipFill>
        <p:spPr>
          <a:xfrm>
            <a:off x="7728099" y="2801781"/>
            <a:ext cx="490700" cy="489879"/>
          </a:xfrm>
          <a:prstGeom prst="rect">
            <a:avLst/>
          </a:prstGeom>
          <a:noFill/>
          <a:ln>
            <a:noFill/>
          </a:ln>
        </p:spPr>
      </p:pic>
      <p:pic>
        <p:nvPicPr>
          <p:cNvPr id="339" name="Google Shape;339;p19"/>
          <p:cNvPicPr preferRelativeResize="0"/>
          <p:nvPr/>
        </p:nvPicPr>
        <p:blipFill>
          <a:blip r:embed="rId3">
            <a:alphaModFix/>
          </a:blip>
          <a:stretch>
            <a:fillRect/>
          </a:stretch>
        </p:blipFill>
        <p:spPr>
          <a:xfrm>
            <a:off x="7728099" y="2192181"/>
            <a:ext cx="490700" cy="489879"/>
          </a:xfrm>
          <a:prstGeom prst="rect">
            <a:avLst/>
          </a:prstGeom>
          <a:noFill/>
          <a:ln>
            <a:noFill/>
          </a:ln>
        </p:spPr>
      </p:pic>
      <p:pic>
        <p:nvPicPr>
          <p:cNvPr id="340" name="Google Shape;340;p19"/>
          <p:cNvPicPr preferRelativeResize="0"/>
          <p:nvPr/>
        </p:nvPicPr>
        <p:blipFill>
          <a:blip r:embed="rId3">
            <a:alphaModFix/>
          </a:blip>
          <a:stretch>
            <a:fillRect/>
          </a:stretch>
        </p:blipFill>
        <p:spPr>
          <a:xfrm>
            <a:off x="3918099" y="2213325"/>
            <a:ext cx="490700" cy="489879"/>
          </a:xfrm>
          <a:prstGeom prst="rect">
            <a:avLst/>
          </a:prstGeom>
          <a:noFill/>
          <a:ln>
            <a:noFill/>
          </a:ln>
        </p:spPr>
      </p:pic>
      <p:pic>
        <p:nvPicPr>
          <p:cNvPr id="341" name="Google Shape;341;p19"/>
          <p:cNvPicPr preferRelativeResize="0"/>
          <p:nvPr/>
        </p:nvPicPr>
        <p:blipFill>
          <a:blip r:embed="rId3">
            <a:alphaModFix/>
          </a:blip>
          <a:stretch>
            <a:fillRect/>
          </a:stretch>
        </p:blipFill>
        <p:spPr>
          <a:xfrm>
            <a:off x="4832499" y="2213325"/>
            <a:ext cx="490700" cy="489879"/>
          </a:xfrm>
          <a:prstGeom prst="rect">
            <a:avLst/>
          </a:prstGeom>
          <a:noFill/>
          <a:ln>
            <a:noFill/>
          </a:ln>
        </p:spPr>
      </p:pic>
      <p:pic>
        <p:nvPicPr>
          <p:cNvPr id="342" name="Google Shape;342;p19"/>
          <p:cNvPicPr preferRelativeResize="0"/>
          <p:nvPr/>
        </p:nvPicPr>
        <p:blipFill>
          <a:blip r:embed="rId3">
            <a:alphaModFix/>
          </a:blip>
          <a:stretch>
            <a:fillRect/>
          </a:stretch>
        </p:blipFill>
        <p:spPr>
          <a:xfrm>
            <a:off x="7118499" y="3487581"/>
            <a:ext cx="490700" cy="489879"/>
          </a:xfrm>
          <a:prstGeom prst="rect">
            <a:avLst/>
          </a:prstGeom>
          <a:noFill/>
          <a:ln>
            <a:noFill/>
          </a:ln>
        </p:spPr>
      </p:pic>
      <p:pic>
        <p:nvPicPr>
          <p:cNvPr id="343" name="Google Shape;343;p19"/>
          <p:cNvPicPr preferRelativeResize="0"/>
          <p:nvPr/>
        </p:nvPicPr>
        <p:blipFill>
          <a:blip r:embed="rId3">
            <a:alphaModFix/>
          </a:blip>
          <a:stretch>
            <a:fillRect/>
          </a:stretch>
        </p:blipFill>
        <p:spPr>
          <a:xfrm>
            <a:off x="6356499" y="3487581"/>
            <a:ext cx="490700" cy="489879"/>
          </a:xfrm>
          <a:prstGeom prst="rect">
            <a:avLst/>
          </a:prstGeom>
          <a:noFill/>
          <a:ln>
            <a:noFill/>
          </a:ln>
        </p:spPr>
      </p:pic>
      <p:pic>
        <p:nvPicPr>
          <p:cNvPr id="344" name="Google Shape;344;p19"/>
          <p:cNvPicPr preferRelativeResize="0"/>
          <p:nvPr/>
        </p:nvPicPr>
        <p:blipFill>
          <a:blip r:embed="rId3">
            <a:alphaModFix/>
          </a:blip>
          <a:stretch>
            <a:fillRect/>
          </a:stretch>
        </p:blipFill>
        <p:spPr>
          <a:xfrm>
            <a:off x="8261499" y="2192181"/>
            <a:ext cx="490700" cy="489879"/>
          </a:xfrm>
          <a:prstGeom prst="rect">
            <a:avLst/>
          </a:prstGeom>
          <a:noFill/>
          <a:ln>
            <a:noFill/>
          </a:ln>
        </p:spPr>
      </p:pic>
      <p:pic>
        <p:nvPicPr>
          <p:cNvPr id="345" name="Google Shape;345;p19"/>
          <p:cNvPicPr preferRelativeResize="0"/>
          <p:nvPr/>
        </p:nvPicPr>
        <p:blipFill>
          <a:blip r:embed="rId3">
            <a:alphaModFix/>
          </a:blip>
          <a:stretch>
            <a:fillRect/>
          </a:stretch>
        </p:blipFill>
        <p:spPr>
          <a:xfrm>
            <a:off x="8261499" y="3487581"/>
            <a:ext cx="490700" cy="489879"/>
          </a:xfrm>
          <a:prstGeom prst="rect">
            <a:avLst/>
          </a:prstGeom>
          <a:noFill/>
          <a:ln>
            <a:noFill/>
          </a:ln>
        </p:spPr>
      </p:pic>
      <p:sp>
        <p:nvSpPr>
          <p:cNvPr id="346" name="Google Shape;346;p19"/>
          <p:cNvSpPr/>
          <p:nvPr/>
        </p:nvSpPr>
        <p:spPr>
          <a:xfrm>
            <a:off x="7636125" y="2156325"/>
            <a:ext cx="600900" cy="121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2927850" y="3956550"/>
            <a:ext cx="837900" cy="707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353" name="Google Shape;353;p20"/>
          <p:cNvSpPr txBox="1"/>
          <p:nvPr>
            <p:ph idx="1" type="body"/>
          </p:nvPr>
        </p:nvSpPr>
        <p:spPr>
          <a:xfrm>
            <a:off x="1303800" y="1990050"/>
            <a:ext cx="30111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Dropped columns</a:t>
            </a:r>
            <a:endParaRPr sz="1900"/>
          </a:p>
          <a:p>
            <a:pPr indent="-349250" lvl="0" marL="457200" rtl="0" algn="l">
              <a:spcBef>
                <a:spcPts val="0"/>
              </a:spcBef>
              <a:spcAft>
                <a:spcPts val="0"/>
              </a:spcAft>
              <a:buSzPts val="1900"/>
              <a:buChar char="●"/>
            </a:pPr>
            <a:r>
              <a:rPr lang="en" sz="1900"/>
              <a:t>Added length column</a:t>
            </a:r>
            <a:endParaRPr sz="1900"/>
          </a:p>
          <a:p>
            <a:pPr indent="-349250" lvl="0" marL="457200" rtl="0" algn="l">
              <a:spcBef>
                <a:spcPts val="0"/>
              </a:spcBef>
              <a:spcAft>
                <a:spcPts val="0"/>
              </a:spcAft>
              <a:buSzPts val="1900"/>
              <a:buChar char="●"/>
            </a:pPr>
            <a:r>
              <a:rPr lang="en" sz="1900"/>
              <a:t>Dropped </a:t>
            </a:r>
            <a:r>
              <a:rPr lang="en" sz="1900"/>
              <a:t>duplicates</a:t>
            </a:r>
            <a:endParaRPr sz="1900"/>
          </a:p>
          <a:p>
            <a:pPr indent="-349250" lvl="0" marL="457200" rtl="0" algn="l">
              <a:spcBef>
                <a:spcPts val="0"/>
              </a:spcBef>
              <a:spcAft>
                <a:spcPts val="0"/>
              </a:spcAft>
              <a:buSzPts val="1900"/>
              <a:buChar char="●"/>
            </a:pPr>
            <a:r>
              <a:rPr lang="en" sz="1900"/>
              <a:t>1 and 5 stars </a:t>
            </a:r>
            <a:endParaRPr sz="1900"/>
          </a:p>
          <a:p>
            <a:pPr indent="-349250" lvl="0" marL="457200" rtl="0" algn="l">
              <a:spcBef>
                <a:spcPts val="0"/>
              </a:spcBef>
              <a:spcAft>
                <a:spcPts val="0"/>
              </a:spcAft>
              <a:buSzPts val="1900"/>
              <a:buChar char="●"/>
            </a:pPr>
            <a:r>
              <a:rPr lang="en" sz="1900"/>
              <a:t>Trimmed the 5 stars</a:t>
            </a:r>
            <a:endParaRPr sz="1900"/>
          </a:p>
        </p:txBody>
      </p:sp>
      <p:pic>
        <p:nvPicPr>
          <p:cNvPr id="354" name="Google Shape;354;p20"/>
          <p:cNvPicPr preferRelativeResize="0"/>
          <p:nvPr/>
        </p:nvPicPr>
        <p:blipFill>
          <a:blip r:embed="rId3">
            <a:alphaModFix/>
          </a:blip>
          <a:stretch>
            <a:fillRect/>
          </a:stretch>
        </p:blipFill>
        <p:spPr>
          <a:xfrm>
            <a:off x="5233325" y="1290825"/>
            <a:ext cx="3240826" cy="3240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idx="1" type="body"/>
          </p:nvPr>
        </p:nvSpPr>
        <p:spPr>
          <a:xfrm>
            <a:off x="570375" y="877025"/>
            <a:ext cx="3258600" cy="25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Database</a:t>
            </a:r>
            <a:endParaRPr b="1" sz="2200"/>
          </a:p>
          <a:p>
            <a:pPr indent="0" lvl="0" marL="0" rtl="0" algn="l">
              <a:spcBef>
                <a:spcPts val="0"/>
              </a:spcBef>
              <a:spcAft>
                <a:spcPts val="0"/>
              </a:spcAft>
              <a:buNone/>
            </a:pPr>
            <a:r>
              <a:t/>
            </a:r>
            <a:endParaRPr sz="16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600"/>
          </a:p>
        </p:txBody>
      </p:sp>
      <p:pic>
        <p:nvPicPr>
          <p:cNvPr id="360" name="Google Shape;360;p21"/>
          <p:cNvPicPr preferRelativeResize="0"/>
          <p:nvPr/>
        </p:nvPicPr>
        <p:blipFill>
          <a:blip r:embed="rId3">
            <a:alphaModFix/>
          </a:blip>
          <a:stretch>
            <a:fillRect/>
          </a:stretch>
        </p:blipFill>
        <p:spPr>
          <a:xfrm>
            <a:off x="2318153" y="877023"/>
            <a:ext cx="6343025" cy="3800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