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5143500" type="screen16x9"/>
  <p:notesSz cx="6858000" cy="9144000"/>
  <p:embeddedFontLst>
    <p:embeddedFont>
      <p:font typeface="Maven Pro" panose="020B0604020202020204" charset="0"/>
      <p:regular r:id="rId37"/>
      <p:bold r:id="rId38"/>
    </p:embeddedFont>
    <p:embeddedFont>
      <p:font typeface="Nunito" panose="020B0604020202020204" charset="0"/>
      <p:regular r:id="rId39"/>
      <p:bold r:id="rId40"/>
      <p:italic r:id="rId41"/>
      <p:boldItalic r:id="rId42"/>
    </p:embeddedFont>
    <p:embeddedFont>
      <p:font typeface="Roboto" panose="02000000000000000000"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74" y="3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deepyeti.ucsd.edu/jianmo/amazon/index.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e0b2a3ac96_0_7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e0b2a3ac96_0_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Tamar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e0b2a3ac96_0_7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e0b2a3ac96_0_7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0b2a3ac96_0_7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0b2a3ac96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0b2a3ac96_0_7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0b2a3ac96_0_7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e0b2a3ac96_0_7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e0b2a3ac96_0_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Tiffany - introduction</a:t>
            </a:r>
            <a:endParaRPr/>
          </a:p>
          <a:p>
            <a:pPr marL="0" lvl="0" indent="0" algn="l" rtl="0">
              <a:spcBef>
                <a:spcPts val="0"/>
              </a:spcBef>
              <a:spcAft>
                <a:spcPts val="0"/>
              </a:spcAft>
              <a:buNone/>
            </a:pPr>
            <a:r>
              <a:rPr lang="en"/>
              <a:t>To create visualizations in Tableau, we scraped amazon for reviews and ratings of 5 fake meat brands.  Using over 1,000 reviews we were able to analyze various aspects of the data.  Jose will explain in detail.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e0b2a3ac96_0_7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e0b2a3ac96_0_7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Jose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ddcf9c81d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ddcf9c81d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Brand choices: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e292d2a4d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e292d2a4d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Brand choices: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e292d2a4d3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e292d2a4d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Brand choices: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e292d2a4d3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e292d2a4d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Brand choices: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e0b2a3ac96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e0b2a3ac9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500"/>
              </a:spcBef>
              <a:spcAft>
                <a:spcPts val="0"/>
              </a:spcAft>
              <a:buNone/>
            </a:pPr>
            <a:r>
              <a:rPr lang="en" sz="1800" b="1" i="1">
                <a:solidFill>
                  <a:srgbClr val="2B2B2B"/>
                </a:solidFill>
                <a:latin typeface="Roboto"/>
                <a:ea typeface="Roboto"/>
                <a:cs typeface="Roboto"/>
                <a:sym typeface="Roboto"/>
              </a:rPr>
              <a:t>Tiffany</a:t>
            </a:r>
            <a:endParaRPr sz="1800" b="1" i="1">
              <a:solidFill>
                <a:srgbClr val="2B2B2B"/>
              </a:solidFill>
              <a:latin typeface="Roboto"/>
              <a:ea typeface="Roboto"/>
              <a:cs typeface="Roboto"/>
              <a:sym typeface="Roboto"/>
            </a:endParaRPr>
          </a:p>
          <a:p>
            <a:pPr marL="0" lvl="0" indent="0" algn="l" rtl="0">
              <a:spcBef>
                <a:spcPts val="1500"/>
              </a:spcBef>
              <a:spcAft>
                <a:spcPts val="0"/>
              </a:spcAft>
              <a:buNone/>
            </a:pPr>
            <a:r>
              <a:rPr lang="en" sz="1800" b="1" i="1">
                <a:solidFill>
                  <a:srgbClr val="2B2B2B"/>
                </a:solidFill>
                <a:latin typeface="Roboto"/>
                <a:ea typeface="Roboto"/>
                <a:cs typeface="Roboto"/>
                <a:sym typeface="Roboto"/>
              </a:rPr>
              <a:t>Overview</a:t>
            </a:r>
            <a:endParaRPr sz="1800" b="1" i="1">
              <a:solidFill>
                <a:srgbClr val="2B2B2B"/>
              </a:solidFill>
              <a:latin typeface="Roboto"/>
              <a:ea typeface="Roboto"/>
              <a:cs typeface="Roboto"/>
              <a:sym typeface="Roboto"/>
            </a:endParaRPr>
          </a:p>
          <a:p>
            <a:pPr marL="0" lvl="0" indent="0" algn="l" rtl="0">
              <a:spcBef>
                <a:spcPts val="1500"/>
              </a:spcBef>
              <a:spcAft>
                <a:spcPts val="0"/>
              </a:spcAft>
              <a:buNone/>
            </a:pPr>
            <a:r>
              <a:rPr lang="en" sz="1800">
                <a:solidFill>
                  <a:srgbClr val="2B2B2B"/>
                </a:solidFill>
                <a:latin typeface="Roboto"/>
                <a:ea typeface="Roboto"/>
                <a:cs typeface="Roboto"/>
                <a:sym typeface="Roboto"/>
              </a:rPr>
              <a:t>The fake meat industry has recently experienced a dramatic positive shift in consumer interest and exponential growth. Our team wants to predict how consumer reviews affect ratings, which will assist store owners in their decision making process of which brand to sell.</a:t>
            </a:r>
            <a:endParaRPr sz="1800">
              <a:solidFill>
                <a:srgbClr val="2B2B2B"/>
              </a:solidFill>
              <a:latin typeface="Roboto"/>
              <a:ea typeface="Roboto"/>
              <a:cs typeface="Roboto"/>
              <a:sym typeface="Roboto"/>
            </a:endParaRPr>
          </a:p>
          <a:p>
            <a:pPr marL="0" lvl="0" indent="0" algn="l" rtl="0">
              <a:spcBef>
                <a:spcPts val="1500"/>
              </a:spcBef>
              <a:spcAft>
                <a:spcPts val="0"/>
              </a:spcAft>
              <a:buNone/>
            </a:pPr>
            <a:r>
              <a:rPr lang="en" sz="1800" b="1" i="1">
                <a:solidFill>
                  <a:srgbClr val="2B2B2B"/>
                </a:solidFill>
                <a:latin typeface="Roboto"/>
                <a:ea typeface="Roboto"/>
                <a:cs typeface="Roboto"/>
                <a:sym typeface="Roboto"/>
              </a:rPr>
              <a:t>Objectives</a:t>
            </a:r>
            <a:endParaRPr sz="1800" b="1" i="1">
              <a:solidFill>
                <a:srgbClr val="2B2B2B"/>
              </a:solidFill>
              <a:latin typeface="Roboto"/>
              <a:ea typeface="Roboto"/>
              <a:cs typeface="Roboto"/>
              <a:sym typeface="Roboto"/>
            </a:endParaRPr>
          </a:p>
          <a:p>
            <a:pPr marL="0" lvl="0" indent="0" algn="l" rtl="0">
              <a:spcBef>
                <a:spcPts val="1500"/>
              </a:spcBef>
              <a:spcAft>
                <a:spcPts val="0"/>
              </a:spcAft>
              <a:buNone/>
            </a:pPr>
            <a:r>
              <a:rPr lang="en" sz="1800">
                <a:solidFill>
                  <a:srgbClr val="2B2B2B"/>
                </a:solidFill>
                <a:latin typeface="Roboto"/>
                <a:ea typeface="Roboto"/>
                <a:cs typeface="Roboto"/>
                <a:sym typeface="Roboto"/>
              </a:rPr>
              <a:t>By analyzing the Amazon consumer reviews between 2017 - 2021, our machine learning tool will predict whether a non-rated review will be positive or negative.</a:t>
            </a:r>
            <a:endParaRPr sz="1800" b="1" i="1">
              <a:solidFill>
                <a:srgbClr val="2B2B2B"/>
              </a:solidFill>
              <a:latin typeface="Roboto"/>
              <a:ea typeface="Roboto"/>
              <a:cs typeface="Roboto"/>
              <a:sym typeface="Roboto"/>
            </a:endParaRPr>
          </a:p>
          <a:p>
            <a:pPr marL="0" lvl="0" indent="0" algn="l" rtl="0">
              <a:lnSpc>
                <a:spcPct val="150000"/>
              </a:lnSpc>
              <a:spcBef>
                <a:spcPts val="1600"/>
              </a:spcBef>
              <a:spcAft>
                <a:spcPts val="0"/>
              </a:spcAft>
              <a:buNone/>
            </a:pPr>
            <a:endParaRPr sz="1000">
              <a:solidFill>
                <a:srgbClr val="2B2B2B"/>
              </a:solidFill>
              <a:latin typeface="Roboto"/>
              <a:ea typeface="Roboto"/>
              <a:cs typeface="Roboto"/>
              <a:sym typeface="Roboto"/>
            </a:endParaRPr>
          </a:p>
          <a:p>
            <a:pPr marL="0" lvl="0" indent="0" algn="l" rtl="0">
              <a:spcBef>
                <a:spcPts val="380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e292d2a4d3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e292d2a4d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Brand choices: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e292d2a4d3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e292d2a4d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Brand choices: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e292d2a4d3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e292d2a4d3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Brand choices: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e0ffb3d63d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e0ffb3d63d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Brand choices: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ddcf9c81dc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ddcf9c81dc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Brand choices: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e0b2a3ac9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e0b2a3ac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Tiffany</a:t>
            </a:r>
            <a:endParaRPr/>
          </a:p>
          <a:p>
            <a:pPr marL="0" lvl="0" indent="0" algn="l" rtl="0">
              <a:spcBef>
                <a:spcPts val="0"/>
              </a:spcBef>
              <a:spcAft>
                <a:spcPts val="0"/>
              </a:spcAft>
              <a:buNone/>
            </a:pPr>
            <a:r>
              <a:rPr lang="en"/>
              <a:t>This graph shows the relationship between the average price of the products each brand sells over the span of years scraped from the amazon website.  This may be helpful to a business owner as it shows the trend in the average price of the brands over the years and if they have remained constant or fluctuate.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e0b2a3ac96_0_7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e0b2a3ac96_0_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Tiffany</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This graph shows the relationship between the average review rating of the products each brand sells over the span of years scraped from the amazon website.  This may be helpful to a business owner as it shows the trend in the average ratings of the brands over the years and how they have fluctuated.  What is interesting is Boca and Quorn seem to be on the rise with trending favorable reviews, while Gardein and Tofurky are declining. After a large decline, Beyond Meat is holding steady. Further info could be gathered to determine what has caused the change in consumer sentiment.</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e4164a4ff0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e4164a4ff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Tiffany</a:t>
            </a:r>
            <a:endParaRPr/>
          </a:p>
          <a:p>
            <a:pPr marL="0" lvl="0" indent="0" algn="l" rtl="0">
              <a:spcBef>
                <a:spcPts val="0"/>
              </a:spcBef>
              <a:spcAft>
                <a:spcPts val="0"/>
              </a:spcAft>
              <a:buNone/>
            </a:pPr>
            <a:r>
              <a:rPr lang="en"/>
              <a:t>This slide reflects both price and review by brand each year. We wanted to see if there was a correlation between fluctuation of price v consumer rating.  As you can see, there was a strong correlation between the price drop and ratings of Beyond Meat. Boca’s also seem to be correlated. Interestingly, Gardein’s reviews are decreasing while the prices are slightly increasing.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e0b2a3ac96_0_7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e0b2a3ac96_0_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e0b2a3ac96_0_7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e0b2a3ac96_0_7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Tamar?</a:t>
            </a:r>
            <a:endParaRPr/>
          </a:p>
          <a:p>
            <a:pPr marL="457200" lvl="0" indent="-311150" algn="l" rtl="0">
              <a:lnSpc>
                <a:spcPct val="150000"/>
              </a:lnSpc>
              <a:spcBef>
                <a:spcPts val="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80.### % accuracy from Machine Learning model</a:t>
            </a:r>
            <a:endParaRPr sz="1300">
              <a:solidFill>
                <a:srgbClr val="424242"/>
              </a:solidFill>
              <a:latin typeface="Nunito"/>
              <a:ea typeface="Nunito"/>
              <a:cs typeface="Nunito"/>
              <a:sym typeface="Nunito"/>
            </a:endParaRPr>
          </a:p>
          <a:p>
            <a:pPr marL="457200" lvl="0" indent="-311150" algn="l" rtl="0">
              <a:lnSpc>
                <a:spcPct val="150000"/>
              </a:lnSpc>
              <a:spcBef>
                <a:spcPts val="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Top 3 Positive Words:</a:t>
            </a:r>
            <a:endParaRPr sz="1300">
              <a:solidFill>
                <a:srgbClr val="424242"/>
              </a:solidFill>
              <a:latin typeface="Nunito"/>
              <a:ea typeface="Nunito"/>
              <a:cs typeface="Nunito"/>
              <a:sym typeface="Nunito"/>
            </a:endParaRPr>
          </a:p>
          <a:p>
            <a:pPr marL="457200" lvl="0" indent="-311150" algn="l" rtl="0">
              <a:lnSpc>
                <a:spcPct val="150000"/>
              </a:lnSpc>
              <a:spcBef>
                <a:spcPts val="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Top 3 Negative Words:</a:t>
            </a:r>
            <a:endParaRPr sz="1300">
              <a:solidFill>
                <a:srgbClr val="424242"/>
              </a:solidFill>
              <a:latin typeface="Nunito"/>
              <a:ea typeface="Nunito"/>
              <a:cs typeface="Nunito"/>
              <a:sym typeface="Nunito"/>
            </a:endParaRPr>
          </a:p>
          <a:p>
            <a:pPr marL="457200" lvl="0" indent="-311150" algn="l" rtl="0">
              <a:lnSpc>
                <a:spcPct val="150000"/>
              </a:lnSpc>
              <a:spcBef>
                <a:spcPts val="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Limitations:</a:t>
            </a:r>
            <a:endParaRPr sz="1300">
              <a:solidFill>
                <a:srgbClr val="424242"/>
              </a:solidFill>
              <a:latin typeface="Nunito"/>
              <a:ea typeface="Nunito"/>
              <a:cs typeface="Nunito"/>
              <a:sym typeface="Nunito"/>
            </a:endParaRPr>
          </a:p>
          <a:p>
            <a:pPr marL="0" lvl="0" indent="0" algn="l" rtl="0">
              <a:spcBef>
                <a:spcPts val="120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e0b2a3ac96_0_4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e0b2a3ac96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Tiffany</a:t>
            </a:r>
            <a:endParaRPr/>
          </a:p>
          <a:p>
            <a:pPr marL="0" lvl="0" indent="0" algn="l" rtl="0">
              <a:spcBef>
                <a:spcPts val="0"/>
              </a:spcBef>
              <a:spcAft>
                <a:spcPts val="0"/>
              </a:spcAft>
              <a:buNone/>
            </a:pPr>
            <a:r>
              <a:rPr lang="en"/>
              <a:t>Tiffany: Project Manager</a:t>
            </a:r>
            <a:endParaRPr/>
          </a:p>
          <a:p>
            <a:pPr marL="0" lvl="0" indent="0" algn="l" rtl="0">
              <a:spcBef>
                <a:spcPts val="0"/>
              </a:spcBef>
              <a:spcAft>
                <a:spcPts val="0"/>
              </a:spcAft>
              <a:buNone/>
            </a:pPr>
            <a:r>
              <a:rPr lang="en"/>
              <a:t>Ben: Machine Learning Lead</a:t>
            </a:r>
            <a:endParaRPr/>
          </a:p>
          <a:p>
            <a:pPr marL="0" lvl="0" indent="0" algn="l" rtl="0">
              <a:spcBef>
                <a:spcPts val="0"/>
              </a:spcBef>
              <a:spcAft>
                <a:spcPts val="0"/>
              </a:spcAft>
              <a:buNone/>
            </a:pPr>
            <a:r>
              <a:rPr lang="en"/>
              <a:t>Tamar: Database Lead</a:t>
            </a:r>
            <a:endParaRPr/>
          </a:p>
          <a:p>
            <a:pPr marL="0" lvl="0" indent="0" algn="l" rtl="0">
              <a:spcBef>
                <a:spcPts val="0"/>
              </a:spcBef>
              <a:spcAft>
                <a:spcPts val="0"/>
              </a:spcAft>
              <a:buNone/>
            </a:pPr>
            <a:r>
              <a:rPr lang="en"/>
              <a:t>Jose: Dashboard Lead</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e0b2a3ac96_0_7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e0b2a3ac96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a:p>
            <a:pPr marL="0" lvl="0" indent="0" algn="l" rtl="0">
              <a:spcBef>
                <a:spcPts val="0"/>
              </a:spcBef>
              <a:spcAft>
                <a:spcPts val="0"/>
              </a:spcAft>
              <a:buNone/>
            </a:pPr>
            <a:r>
              <a:rPr lang="en"/>
              <a:t>Recommendations for Future Analysis</a:t>
            </a:r>
            <a:endParaRPr/>
          </a:p>
          <a:p>
            <a:pPr marL="457200" lvl="0" indent="-298450" algn="l" rtl="0">
              <a:spcBef>
                <a:spcPts val="0"/>
              </a:spcBef>
              <a:spcAft>
                <a:spcPts val="0"/>
              </a:spcAft>
              <a:buSzPts val="1100"/>
              <a:buChar char="●"/>
            </a:pPr>
            <a:r>
              <a:rPr lang="en"/>
              <a:t>Algorithm does not consider the order of the words</a:t>
            </a:r>
            <a:endParaRPr/>
          </a:p>
          <a:p>
            <a:pPr marL="457200" lvl="0" indent="-298450" algn="l" rtl="0">
              <a:spcBef>
                <a:spcPts val="0"/>
              </a:spcBef>
              <a:spcAft>
                <a:spcPts val="0"/>
              </a:spcAft>
              <a:buSzPts val="1100"/>
              <a:buChar char="●"/>
            </a:pPr>
            <a:endParaRPr/>
          </a:p>
          <a:p>
            <a:pPr marL="0" lvl="0" indent="0" algn="l" rtl="0">
              <a:spcBef>
                <a:spcPts val="0"/>
              </a:spcBef>
              <a:spcAft>
                <a:spcPts val="0"/>
              </a:spcAft>
              <a:buNone/>
            </a:pPr>
            <a:endParaRPr/>
          </a:p>
          <a:p>
            <a:pPr marL="0" lvl="0" indent="0" algn="l" rtl="0">
              <a:spcBef>
                <a:spcPts val="0"/>
              </a:spcBef>
              <a:spcAft>
                <a:spcPts val="0"/>
              </a:spcAft>
              <a:buNone/>
            </a:pPr>
            <a:r>
              <a:rPr lang="en"/>
              <a:t>What our Team Would Have Done Differently</a:t>
            </a:r>
            <a:endParaRPr/>
          </a:p>
          <a:p>
            <a:pPr marL="457200" lvl="0" indent="-298450" algn="l" rtl="0">
              <a:spcBef>
                <a:spcPts val="0"/>
              </a:spcBef>
              <a:spcAft>
                <a:spcPts val="0"/>
              </a:spcAft>
              <a:buSzPts val="1100"/>
              <a:buChar char="●"/>
            </a:pPr>
            <a:r>
              <a:rPr lang="en"/>
              <a:t>Improve the algorithm to make it more than 80% accurate</a:t>
            </a:r>
            <a:endParaRPr/>
          </a:p>
          <a:p>
            <a:pPr marL="457200" lvl="0" indent="-298450" algn="l" rtl="0">
              <a:spcBef>
                <a:spcPts val="0"/>
              </a:spcBef>
              <a:spcAft>
                <a:spcPts val="0"/>
              </a:spcAft>
              <a:buSzPts val="1100"/>
              <a:buChar char="●"/>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e4164a4ff0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e4164a4ff0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b6e380a26b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b6e380a26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Ben</a:t>
            </a:r>
            <a:endParaRPr/>
          </a:p>
          <a:p>
            <a:pPr marL="0" lvl="0" indent="0" algn="l" rtl="0">
              <a:spcBef>
                <a:spcPts val="0"/>
              </a:spcBef>
              <a:spcAft>
                <a:spcPts val="0"/>
              </a:spcAft>
              <a:buNone/>
            </a:pPr>
            <a:r>
              <a:rPr lang="en"/>
              <a:t>Explanation of website/dashboard and interactivity features to predict if a review will be classified as a positive or negative review.</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df3733a24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df3733a24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df3733a242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df3733a24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e0b2a3ac96_0_6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e0b2a3ac96_0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Tiffany</a:t>
            </a:r>
            <a:endParaRPr/>
          </a:p>
          <a:p>
            <a:pPr marL="0" lvl="0" indent="0" algn="l" rtl="0">
              <a:spcBef>
                <a:spcPts val="0"/>
              </a:spcBef>
              <a:spcAft>
                <a:spcPts val="0"/>
              </a:spcAft>
              <a:buNone/>
            </a:pPr>
            <a:r>
              <a:rPr lang="en"/>
              <a:t>Technology used: Tableau &amp; SQ Lite</a:t>
            </a:r>
            <a:endParaRPr/>
          </a:p>
          <a:p>
            <a:pPr marL="0" lvl="0" indent="0" algn="l" rtl="0">
              <a:spcBef>
                <a:spcPts val="0"/>
              </a:spcBef>
              <a:spcAft>
                <a:spcPts val="0"/>
              </a:spcAft>
              <a:buNone/>
            </a:pPr>
            <a:r>
              <a:rPr lang="en"/>
              <a:t>Tools used: Git Hub, Plotly, Flask, TablePlus</a:t>
            </a:r>
            <a:endParaRPr/>
          </a:p>
          <a:p>
            <a:pPr marL="0" lvl="0" indent="0" algn="l" rtl="0">
              <a:spcBef>
                <a:spcPts val="0"/>
              </a:spcBef>
              <a:spcAft>
                <a:spcPts val="0"/>
              </a:spcAft>
              <a:buNone/>
            </a:pPr>
            <a:r>
              <a:rPr lang="en"/>
              <a:t>Language used: Python</a:t>
            </a:r>
            <a:endParaRPr/>
          </a:p>
          <a:p>
            <a:pPr marL="0" lvl="0" indent="0" algn="l" rtl="0">
              <a:spcBef>
                <a:spcPts val="0"/>
              </a:spcBef>
              <a:spcAft>
                <a:spcPts val="0"/>
              </a:spcAft>
              <a:buNone/>
            </a:pPr>
            <a:r>
              <a:rPr lang="en"/>
              <a:t>Algorithms used: Bag of words model, Machine Learning: Naive Bayes Classifier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e0b2a3ac96_0_6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e0b2a3ac9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e0b2a3ac96_0_7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e0b2a3ac96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lang="en" sz="1500">
                <a:solidFill>
                  <a:srgbClr val="24292E"/>
                </a:solidFill>
                <a:highlight>
                  <a:schemeClr val="lt1"/>
                </a:highlight>
              </a:rPr>
              <a:t>Tiffany</a:t>
            </a:r>
            <a:endParaRPr sz="1500">
              <a:solidFill>
                <a:srgbClr val="24292E"/>
              </a:solidFill>
              <a:highlight>
                <a:schemeClr val="lt1"/>
              </a:highlight>
            </a:endParaRPr>
          </a:p>
          <a:p>
            <a:pPr marL="457200" lvl="0" indent="-323850" algn="l" rtl="0">
              <a:lnSpc>
                <a:spcPct val="115000"/>
              </a:lnSpc>
              <a:spcBef>
                <a:spcPts val="1200"/>
              </a:spcBef>
              <a:spcAft>
                <a:spcPts val="0"/>
              </a:spcAft>
              <a:buClr>
                <a:srgbClr val="424242"/>
              </a:buClr>
              <a:buSzPts val="1500"/>
              <a:buFont typeface="Arial"/>
              <a:buChar char="❖"/>
            </a:pPr>
            <a:r>
              <a:rPr lang="en" sz="1500">
                <a:solidFill>
                  <a:srgbClr val="24292E"/>
                </a:solidFill>
                <a:highlight>
                  <a:schemeClr val="lt1"/>
                </a:highlight>
              </a:rPr>
              <a:t>Our data set was pulled from Amazon Grocery and Gourmet Food data set: (</a:t>
            </a:r>
            <a:r>
              <a:rPr lang="en" sz="1500">
                <a:solidFill>
                  <a:srgbClr val="27278B"/>
                </a:solidFill>
                <a:highlight>
                  <a:schemeClr val="lt1"/>
                </a:highlight>
                <a:uFill>
                  <a:noFill/>
                </a:uFill>
                <a:hlinkClick r:id="rId3">
                  <a:extLst>
                    <a:ext uri="{A12FA001-AC4F-418D-AE19-62706E023703}">
                      <ahyp:hlinkClr xmlns:ahyp="http://schemas.microsoft.com/office/drawing/2018/hyperlinkcolor" val="tx"/>
                    </a:ext>
                  </a:extLst>
                </a:hlinkClick>
              </a:rPr>
              <a:t>http://deepyeti.ucsd.edu/jianmo/amazon/index.html</a:t>
            </a:r>
            <a:r>
              <a:rPr lang="en" sz="1500">
                <a:solidFill>
                  <a:srgbClr val="24292E"/>
                </a:solidFill>
                <a:highlight>
                  <a:schemeClr val="lt1"/>
                </a:highlight>
              </a:rPr>
              <a:t>).</a:t>
            </a:r>
            <a:endParaRPr sz="1500">
              <a:solidFill>
                <a:srgbClr val="24292E"/>
              </a:solidFill>
              <a:highlight>
                <a:schemeClr val="lt1"/>
              </a:highlight>
            </a:endParaRPr>
          </a:p>
          <a:p>
            <a:pPr marL="457200" lvl="0" indent="-323850" algn="l" rtl="0">
              <a:lnSpc>
                <a:spcPct val="115000"/>
              </a:lnSpc>
              <a:spcBef>
                <a:spcPts val="0"/>
              </a:spcBef>
              <a:spcAft>
                <a:spcPts val="0"/>
              </a:spcAft>
              <a:buClr>
                <a:srgbClr val="24292E"/>
              </a:buClr>
              <a:buSzPts val="1500"/>
              <a:buFont typeface="Arial"/>
              <a:buChar char="❖"/>
            </a:pPr>
            <a:r>
              <a:rPr lang="en" sz="1500">
                <a:solidFill>
                  <a:srgbClr val="24292E"/>
                </a:solidFill>
                <a:highlight>
                  <a:schemeClr val="lt1"/>
                </a:highlight>
              </a:rPr>
              <a:t>Natural Language Processing machine learning model was used to train a sentiment classifier on the dataset containing over 1 million reviews.</a:t>
            </a:r>
            <a:endParaRPr sz="1500">
              <a:solidFill>
                <a:srgbClr val="24292E"/>
              </a:solidFill>
              <a:highlight>
                <a:schemeClr val="lt1"/>
              </a:highlight>
            </a:endParaRPr>
          </a:p>
          <a:p>
            <a:pPr marL="457200" lvl="0" indent="-323850" algn="l" rtl="0">
              <a:lnSpc>
                <a:spcPct val="115000"/>
              </a:lnSpc>
              <a:spcBef>
                <a:spcPts val="0"/>
              </a:spcBef>
              <a:spcAft>
                <a:spcPts val="0"/>
              </a:spcAft>
              <a:buClr>
                <a:srgbClr val="24292E"/>
              </a:buClr>
              <a:buSzPts val="1500"/>
              <a:buFont typeface="Arial"/>
              <a:buChar char="❖"/>
            </a:pPr>
            <a:r>
              <a:rPr lang="en" sz="1500">
                <a:solidFill>
                  <a:srgbClr val="24292E"/>
                </a:solidFill>
                <a:highlight>
                  <a:schemeClr val="lt1"/>
                </a:highlight>
              </a:rPr>
              <a:t>The goal of this classifier is to predict user sentiment (positive or negative) for artificial meat products.</a:t>
            </a:r>
            <a:endParaRPr sz="1500">
              <a:solidFill>
                <a:srgbClr val="24292E"/>
              </a:solidFill>
              <a:highlight>
                <a:schemeClr val="lt1"/>
              </a:highlight>
            </a:endParaRPr>
          </a:p>
          <a:p>
            <a:pPr marL="457200" lvl="0" indent="-323850" algn="l" rtl="0">
              <a:lnSpc>
                <a:spcPct val="115000"/>
              </a:lnSpc>
              <a:spcBef>
                <a:spcPts val="0"/>
              </a:spcBef>
              <a:spcAft>
                <a:spcPts val="0"/>
              </a:spcAft>
              <a:buClr>
                <a:srgbClr val="24292E"/>
              </a:buClr>
              <a:buSzPts val="1500"/>
              <a:buFont typeface="Arial"/>
              <a:buChar char="❖"/>
            </a:pPr>
            <a:r>
              <a:rPr lang="en" sz="1500">
                <a:solidFill>
                  <a:srgbClr val="24292E"/>
                </a:solidFill>
                <a:highlight>
                  <a:schemeClr val="lt1"/>
                </a:highlight>
              </a:rPr>
              <a:t>We believe this analysis and our interactive dashboard will assist store owners’ decisions regarding which artificial meat products to sell in their stores.</a:t>
            </a:r>
            <a:endParaRPr sz="1500">
              <a:solidFill>
                <a:srgbClr val="24292E"/>
              </a:solidFill>
              <a:highlight>
                <a:schemeClr val="lt1"/>
              </a:highlight>
            </a:endParaRPr>
          </a:p>
          <a:p>
            <a:pPr marL="0" lvl="0" indent="0" algn="l" rtl="0">
              <a:spcBef>
                <a:spcPts val="120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e0b2a3ac96_0_7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e0b2a3ac96_0_7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e0b2a3ac96_0_7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0b2a3ac96_0_7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Tamar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e4164a4ff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e4164a4ff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Tamar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0.png"/><Relationship Id="rId7"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11.png"/><Relationship Id="rId10" Type="http://schemas.openxmlformats.org/officeDocument/2006/relationships/image" Target="../media/image26.png"/><Relationship Id="rId4" Type="http://schemas.openxmlformats.org/officeDocument/2006/relationships/image" Target="../media/image23.png"/><Relationship Id="rId9"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gif"/><Relationship Id="rId4" Type="http://schemas.openxmlformats.org/officeDocument/2006/relationships/image" Target="../media/image3.jp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deepyeti.ucsd.edu/jianmo/amazon/index.html"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311708" y="712300"/>
            <a:ext cx="8520600" cy="2052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1"/>
              <a:t>Artificial Meat Review Predictions</a:t>
            </a:r>
            <a:endParaRPr b="1"/>
          </a:p>
        </p:txBody>
      </p:sp>
      <p:sp>
        <p:nvSpPr>
          <p:cNvPr id="278" name="Google Shape;278;p13"/>
          <p:cNvSpPr txBox="1">
            <a:spLocks noGrp="1"/>
          </p:cNvSpPr>
          <p:nvPr>
            <p:ph type="subTitle" idx="1"/>
          </p:nvPr>
        </p:nvSpPr>
        <p:spPr>
          <a:xfrm>
            <a:off x="219625" y="4547025"/>
            <a:ext cx="8520600" cy="59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900" b="1" i="1"/>
              <a:t> Tamar Brand-Perez, Tiffany Price, Ben Tubbs, and Jose Santos</a:t>
            </a:r>
            <a:endParaRPr sz="1900" b="1" i="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2"/>
          <p:cNvSpPr txBox="1">
            <a:spLocks noGrp="1"/>
          </p:cNvSpPr>
          <p:nvPr>
            <p:ph type="body" idx="1"/>
          </p:nvPr>
        </p:nvSpPr>
        <p:spPr>
          <a:xfrm>
            <a:off x="1303800" y="3597925"/>
            <a:ext cx="7100700" cy="1086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b="1"/>
              <a:t>Database</a:t>
            </a:r>
            <a:endParaRPr sz="2200" b="1"/>
          </a:p>
          <a:p>
            <a:pPr marL="0" lvl="0" indent="0" algn="l" rtl="0">
              <a:spcBef>
                <a:spcPts val="0"/>
              </a:spcBef>
              <a:spcAft>
                <a:spcPts val="0"/>
              </a:spcAft>
              <a:buNone/>
            </a:pPr>
            <a:r>
              <a:rPr lang="en" sz="1600">
                <a:solidFill>
                  <a:srgbClr val="24292E"/>
                </a:solidFill>
                <a:highlight>
                  <a:srgbClr val="FFFFFF"/>
                </a:highlight>
                <a:latin typeface="Arial"/>
                <a:ea typeface="Arial"/>
                <a:cs typeface="Arial"/>
                <a:sym typeface="Arial"/>
              </a:rPr>
              <a:t>Sqlite and sqlalchemy were used to create a database. </a:t>
            </a:r>
            <a:endParaRPr sz="1600">
              <a:solidFill>
                <a:srgbClr val="24292E"/>
              </a:solidFill>
              <a:highlight>
                <a:srgbClr val="FFFFFF"/>
              </a:highlight>
              <a:latin typeface="Arial"/>
              <a:ea typeface="Arial"/>
              <a:cs typeface="Arial"/>
              <a:sym typeface="Arial"/>
            </a:endParaRPr>
          </a:p>
          <a:p>
            <a:pPr marL="0" lvl="0" indent="0" algn="l" rtl="0">
              <a:spcBef>
                <a:spcPts val="0"/>
              </a:spcBef>
              <a:spcAft>
                <a:spcPts val="0"/>
              </a:spcAft>
              <a:buNone/>
            </a:pPr>
            <a:r>
              <a:rPr lang="en" sz="1600">
                <a:solidFill>
                  <a:srgbClr val="24292E"/>
                </a:solidFill>
                <a:highlight>
                  <a:srgbClr val="FFFFFF"/>
                </a:highlight>
                <a:latin typeface="Arial"/>
                <a:ea typeface="Arial"/>
                <a:cs typeface="Arial"/>
                <a:sym typeface="Arial"/>
              </a:rPr>
              <a:t>The database is accessed with python and also using table plus. </a:t>
            </a:r>
            <a:endParaRPr sz="1600" b="1"/>
          </a:p>
        </p:txBody>
      </p:sp>
      <p:pic>
        <p:nvPicPr>
          <p:cNvPr id="344" name="Google Shape;344;p22"/>
          <p:cNvPicPr preferRelativeResize="0"/>
          <p:nvPr/>
        </p:nvPicPr>
        <p:blipFill>
          <a:blip r:embed="rId3">
            <a:alphaModFix/>
          </a:blip>
          <a:stretch>
            <a:fillRect/>
          </a:stretch>
        </p:blipFill>
        <p:spPr>
          <a:xfrm>
            <a:off x="609450" y="152400"/>
            <a:ext cx="8382152" cy="32006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48"/>
        <p:cNvGrpSpPr/>
        <p:nvPr/>
      </p:nvGrpSpPr>
      <p:grpSpPr>
        <a:xfrm>
          <a:off x="0" y="0"/>
          <a:ext cx="0" cy="0"/>
          <a:chOff x="0" y="0"/>
          <a:chExt cx="0" cy="0"/>
        </a:xfrm>
      </p:grpSpPr>
      <p:sp>
        <p:nvSpPr>
          <p:cNvPr id="349" name="Google Shape;349;p23"/>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solidFill>
                  <a:schemeClr val="dk2"/>
                </a:solidFill>
              </a:rPr>
              <a:t>Machine Learning</a:t>
            </a:r>
            <a:endParaRPr>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Splitting, Training &amp; Testing</a:t>
            </a:r>
            <a:endParaRPr/>
          </a:p>
        </p:txBody>
      </p:sp>
      <p:sp>
        <p:nvSpPr>
          <p:cNvPr id="355" name="Google Shape;355;p2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5"/>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a:t>Analysis</a:t>
            </a:r>
            <a:endParaRPr sz="20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64"/>
        <p:cNvGrpSpPr/>
        <p:nvPr/>
      </p:nvGrpSpPr>
      <p:grpSpPr>
        <a:xfrm>
          <a:off x="0" y="0"/>
          <a:ext cx="0" cy="0"/>
          <a:chOff x="0" y="0"/>
          <a:chExt cx="0" cy="0"/>
        </a:xfrm>
      </p:grpSpPr>
      <p:sp>
        <p:nvSpPr>
          <p:cNvPr id="365" name="Google Shape;365;p26"/>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solidFill>
                  <a:schemeClr val="dk2"/>
                </a:solidFill>
              </a:rPr>
              <a:t>Dashboard</a:t>
            </a:r>
            <a:endParaRPr>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7"/>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00" b="1"/>
              <a:t>Visualization #1</a:t>
            </a:r>
            <a:endParaRPr sz="21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8"/>
          <p:cNvSpPr txBox="1">
            <a:spLocks noGrp="1"/>
          </p:cNvSpPr>
          <p:nvPr>
            <p:ph type="title"/>
          </p:nvPr>
        </p:nvSpPr>
        <p:spPr>
          <a:xfrm>
            <a:off x="311700" y="1172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Fake Meat Brand Sentiment</a:t>
            </a:r>
            <a:endParaRPr/>
          </a:p>
        </p:txBody>
      </p:sp>
      <p:sp>
        <p:nvSpPr>
          <p:cNvPr id="376" name="Google Shape;376;p28"/>
          <p:cNvSpPr txBox="1">
            <a:spLocks noGrp="1"/>
          </p:cNvSpPr>
          <p:nvPr>
            <p:ph type="body" idx="1"/>
          </p:nvPr>
        </p:nvSpPr>
        <p:spPr>
          <a:xfrm>
            <a:off x="1908900" y="850975"/>
            <a:ext cx="1211700" cy="369600"/>
          </a:xfrm>
          <a:prstGeom prst="rect">
            <a:avLst/>
          </a:prstGeom>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200"/>
              </a:spcAft>
              <a:buSzPts val="605"/>
              <a:buNone/>
            </a:pPr>
            <a:r>
              <a:rPr lang="en" sz="1090">
                <a:solidFill>
                  <a:schemeClr val="dk1"/>
                </a:solidFill>
              </a:rPr>
              <a:t>Brand selector</a:t>
            </a:r>
            <a:endParaRPr sz="1090">
              <a:solidFill>
                <a:schemeClr val="dk1"/>
              </a:solidFill>
            </a:endParaRPr>
          </a:p>
        </p:txBody>
      </p:sp>
      <p:sp>
        <p:nvSpPr>
          <p:cNvPr id="377" name="Google Shape;377;p28"/>
          <p:cNvSpPr txBox="1"/>
          <p:nvPr/>
        </p:nvSpPr>
        <p:spPr>
          <a:xfrm>
            <a:off x="311700" y="1194813"/>
            <a:ext cx="2230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 Positive Review word frequency</a:t>
            </a:r>
            <a:r>
              <a:rPr lang="en" sz="1200"/>
              <a:t> </a:t>
            </a:r>
            <a:endParaRPr sz="1200"/>
          </a:p>
        </p:txBody>
      </p:sp>
      <p:pic>
        <p:nvPicPr>
          <p:cNvPr id="378" name="Google Shape;378;p28"/>
          <p:cNvPicPr preferRelativeResize="0"/>
          <p:nvPr/>
        </p:nvPicPr>
        <p:blipFill>
          <a:blip r:embed="rId3">
            <a:alphaModFix/>
          </a:blip>
          <a:stretch>
            <a:fillRect/>
          </a:stretch>
        </p:blipFill>
        <p:spPr>
          <a:xfrm>
            <a:off x="471300" y="1914875"/>
            <a:ext cx="1784025" cy="1670800"/>
          </a:xfrm>
          <a:prstGeom prst="rect">
            <a:avLst/>
          </a:prstGeom>
          <a:noFill/>
          <a:ln>
            <a:noFill/>
          </a:ln>
        </p:spPr>
      </p:pic>
      <p:sp>
        <p:nvSpPr>
          <p:cNvPr id="379" name="Google Shape;379;p28"/>
          <p:cNvSpPr txBox="1"/>
          <p:nvPr/>
        </p:nvSpPr>
        <p:spPr>
          <a:xfrm>
            <a:off x="2474125" y="1153025"/>
            <a:ext cx="2375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 Negative Review Word Frequency</a:t>
            </a:r>
            <a:r>
              <a:rPr lang="en" sz="1200"/>
              <a:t> </a:t>
            </a:r>
            <a:endParaRPr sz="1200"/>
          </a:p>
        </p:txBody>
      </p:sp>
      <p:pic>
        <p:nvPicPr>
          <p:cNvPr id="380" name="Google Shape;380;p28"/>
          <p:cNvPicPr preferRelativeResize="0"/>
          <p:nvPr/>
        </p:nvPicPr>
        <p:blipFill>
          <a:blip r:embed="rId3">
            <a:alphaModFix/>
          </a:blip>
          <a:stretch>
            <a:fillRect/>
          </a:stretch>
        </p:blipFill>
        <p:spPr>
          <a:xfrm>
            <a:off x="2542500" y="1914875"/>
            <a:ext cx="1784025" cy="1670807"/>
          </a:xfrm>
          <a:prstGeom prst="rect">
            <a:avLst/>
          </a:prstGeom>
          <a:noFill/>
          <a:ln>
            <a:noFill/>
          </a:ln>
        </p:spPr>
      </p:pic>
      <p:pic>
        <p:nvPicPr>
          <p:cNvPr id="381" name="Google Shape;381;p28"/>
          <p:cNvPicPr preferRelativeResize="0"/>
          <p:nvPr/>
        </p:nvPicPr>
        <p:blipFill>
          <a:blip r:embed="rId4">
            <a:alphaModFix/>
          </a:blip>
          <a:stretch>
            <a:fillRect/>
          </a:stretch>
        </p:blipFill>
        <p:spPr>
          <a:xfrm>
            <a:off x="7861350" y="76199"/>
            <a:ext cx="1211601" cy="983875"/>
          </a:xfrm>
          <a:prstGeom prst="rect">
            <a:avLst/>
          </a:prstGeom>
          <a:noFill/>
          <a:ln>
            <a:noFill/>
          </a:ln>
        </p:spPr>
      </p:pic>
      <p:sp>
        <p:nvSpPr>
          <p:cNvPr id="382" name="Google Shape;382;p28"/>
          <p:cNvSpPr txBox="1"/>
          <p:nvPr/>
        </p:nvSpPr>
        <p:spPr>
          <a:xfrm>
            <a:off x="5643700" y="1169825"/>
            <a:ext cx="2710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 Positive &amp; Negative Reviews per month</a:t>
            </a:r>
            <a:r>
              <a:rPr lang="en" sz="1200"/>
              <a:t> </a:t>
            </a:r>
            <a:endParaRPr sz="1200"/>
          </a:p>
        </p:txBody>
      </p:sp>
      <p:sp>
        <p:nvSpPr>
          <p:cNvPr id="383" name="Google Shape;383;p28"/>
          <p:cNvSpPr txBox="1">
            <a:spLocks noGrp="1"/>
          </p:cNvSpPr>
          <p:nvPr>
            <p:ph type="body" idx="1"/>
          </p:nvPr>
        </p:nvSpPr>
        <p:spPr>
          <a:xfrm>
            <a:off x="6330175" y="853450"/>
            <a:ext cx="1211700" cy="369600"/>
          </a:xfrm>
          <a:prstGeom prst="rect">
            <a:avLst/>
          </a:prstGeom>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200"/>
              </a:spcAft>
              <a:buSzPts val="605"/>
              <a:buNone/>
            </a:pPr>
            <a:r>
              <a:rPr lang="en" sz="1090">
                <a:solidFill>
                  <a:schemeClr val="dk1"/>
                </a:solidFill>
              </a:rPr>
              <a:t>Brand selector</a:t>
            </a:r>
            <a:endParaRPr sz="1090">
              <a:solidFill>
                <a:schemeClr val="dk1"/>
              </a:solidFill>
            </a:endParaRPr>
          </a:p>
        </p:txBody>
      </p:sp>
      <p:pic>
        <p:nvPicPr>
          <p:cNvPr id="384" name="Google Shape;384;p28"/>
          <p:cNvPicPr preferRelativeResize="0"/>
          <p:nvPr/>
        </p:nvPicPr>
        <p:blipFill>
          <a:blip r:embed="rId3">
            <a:alphaModFix/>
          </a:blip>
          <a:stretch>
            <a:fillRect/>
          </a:stretch>
        </p:blipFill>
        <p:spPr>
          <a:xfrm>
            <a:off x="5132075" y="2019000"/>
            <a:ext cx="1784025" cy="1670800"/>
          </a:xfrm>
          <a:prstGeom prst="rect">
            <a:avLst/>
          </a:prstGeom>
          <a:noFill/>
          <a:ln>
            <a:noFill/>
          </a:ln>
        </p:spPr>
      </p:pic>
      <p:pic>
        <p:nvPicPr>
          <p:cNvPr id="385" name="Google Shape;385;p28"/>
          <p:cNvPicPr preferRelativeResize="0"/>
          <p:nvPr/>
        </p:nvPicPr>
        <p:blipFill>
          <a:blip r:embed="rId3">
            <a:alphaModFix/>
          </a:blip>
          <a:stretch>
            <a:fillRect/>
          </a:stretch>
        </p:blipFill>
        <p:spPr>
          <a:xfrm>
            <a:off x="7359975" y="2019000"/>
            <a:ext cx="1784025" cy="167080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29"/>
          <p:cNvSpPr txBox="1">
            <a:spLocks noGrp="1"/>
          </p:cNvSpPr>
          <p:nvPr>
            <p:ph type="title"/>
          </p:nvPr>
        </p:nvSpPr>
        <p:spPr>
          <a:xfrm>
            <a:off x="311700" y="1172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Fake Meat Brand Sentiment</a:t>
            </a:r>
            <a:endParaRPr/>
          </a:p>
        </p:txBody>
      </p:sp>
      <p:sp>
        <p:nvSpPr>
          <p:cNvPr id="391" name="Google Shape;391;p29"/>
          <p:cNvSpPr txBox="1">
            <a:spLocks noGrp="1"/>
          </p:cNvSpPr>
          <p:nvPr>
            <p:ph type="body" idx="1"/>
          </p:nvPr>
        </p:nvSpPr>
        <p:spPr>
          <a:xfrm>
            <a:off x="1908900" y="850975"/>
            <a:ext cx="1211700" cy="369600"/>
          </a:xfrm>
          <a:prstGeom prst="rect">
            <a:avLst/>
          </a:prstGeom>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200"/>
              </a:spcAft>
              <a:buSzPts val="605"/>
              <a:buNone/>
            </a:pPr>
            <a:r>
              <a:rPr lang="en" sz="1090">
                <a:solidFill>
                  <a:schemeClr val="dk1"/>
                </a:solidFill>
              </a:rPr>
              <a:t>Brand selector</a:t>
            </a:r>
            <a:endParaRPr sz="1090">
              <a:solidFill>
                <a:schemeClr val="dk1"/>
              </a:solidFill>
            </a:endParaRPr>
          </a:p>
        </p:txBody>
      </p:sp>
      <p:sp>
        <p:nvSpPr>
          <p:cNvPr id="392" name="Google Shape;392;p29"/>
          <p:cNvSpPr txBox="1"/>
          <p:nvPr/>
        </p:nvSpPr>
        <p:spPr>
          <a:xfrm>
            <a:off x="311700" y="1194813"/>
            <a:ext cx="2230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 Positive Review word frequency</a:t>
            </a:r>
            <a:r>
              <a:rPr lang="en" sz="1200"/>
              <a:t> </a:t>
            </a:r>
            <a:endParaRPr sz="1200"/>
          </a:p>
        </p:txBody>
      </p:sp>
      <p:sp>
        <p:nvSpPr>
          <p:cNvPr id="393" name="Google Shape;393;p29"/>
          <p:cNvSpPr txBox="1"/>
          <p:nvPr/>
        </p:nvSpPr>
        <p:spPr>
          <a:xfrm>
            <a:off x="2542500" y="1222600"/>
            <a:ext cx="2375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 Negative Review Word Frequency</a:t>
            </a:r>
            <a:r>
              <a:rPr lang="en" sz="1200"/>
              <a:t> </a:t>
            </a:r>
            <a:endParaRPr sz="1200"/>
          </a:p>
        </p:txBody>
      </p:sp>
      <p:pic>
        <p:nvPicPr>
          <p:cNvPr id="394" name="Google Shape;394;p29"/>
          <p:cNvPicPr preferRelativeResize="0"/>
          <p:nvPr/>
        </p:nvPicPr>
        <p:blipFill>
          <a:blip r:embed="rId3">
            <a:alphaModFix/>
          </a:blip>
          <a:stretch>
            <a:fillRect/>
          </a:stretch>
        </p:blipFill>
        <p:spPr>
          <a:xfrm>
            <a:off x="7861350" y="76199"/>
            <a:ext cx="1211601" cy="983875"/>
          </a:xfrm>
          <a:prstGeom prst="rect">
            <a:avLst/>
          </a:prstGeom>
          <a:noFill/>
          <a:ln>
            <a:noFill/>
          </a:ln>
        </p:spPr>
      </p:pic>
      <p:sp>
        <p:nvSpPr>
          <p:cNvPr id="395" name="Google Shape;395;p29"/>
          <p:cNvSpPr txBox="1"/>
          <p:nvPr/>
        </p:nvSpPr>
        <p:spPr>
          <a:xfrm>
            <a:off x="5643700" y="1169825"/>
            <a:ext cx="2710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 Positive &amp; Negative Reviews per month</a:t>
            </a:r>
            <a:r>
              <a:rPr lang="en" sz="1200"/>
              <a:t> </a:t>
            </a:r>
            <a:endParaRPr sz="1200"/>
          </a:p>
        </p:txBody>
      </p:sp>
      <p:sp>
        <p:nvSpPr>
          <p:cNvPr id="396" name="Google Shape;396;p29"/>
          <p:cNvSpPr txBox="1">
            <a:spLocks noGrp="1"/>
          </p:cNvSpPr>
          <p:nvPr>
            <p:ph type="body" idx="1"/>
          </p:nvPr>
        </p:nvSpPr>
        <p:spPr>
          <a:xfrm>
            <a:off x="6330175" y="853450"/>
            <a:ext cx="1211700" cy="369600"/>
          </a:xfrm>
          <a:prstGeom prst="rect">
            <a:avLst/>
          </a:prstGeom>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200"/>
              </a:spcAft>
              <a:buSzPts val="605"/>
              <a:buNone/>
            </a:pPr>
            <a:r>
              <a:rPr lang="en" sz="1090">
                <a:solidFill>
                  <a:schemeClr val="dk1"/>
                </a:solidFill>
              </a:rPr>
              <a:t>Brand selector</a:t>
            </a:r>
            <a:endParaRPr sz="1090">
              <a:solidFill>
                <a:schemeClr val="dk1"/>
              </a:solidFill>
            </a:endParaRPr>
          </a:p>
        </p:txBody>
      </p:sp>
      <p:pic>
        <p:nvPicPr>
          <p:cNvPr id="397" name="Google Shape;397;p29"/>
          <p:cNvPicPr preferRelativeResize="0"/>
          <p:nvPr/>
        </p:nvPicPr>
        <p:blipFill>
          <a:blip r:embed="rId4">
            <a:alphaModFix/>
          </a:blip>
          <a:stretch>
            <a:fillRect/>
          </a:stretch>
        </p:blipFill>
        <p:spPr>
          <a:xfrm>
            <a:off x="1657675" y="3426964"/>
            <a:ext cx="2812426" cy="1513536"/>
          </a:xfrm>
          <a:prstGeom prst="rect">
            <a:avLst/>
          </a:prstGeom>
          <a:noFill/>
          <a:ln>
            <a:noFill/>
          </a:ln>
        </p:spPr>
      </p:pic>
      <p:pic>
        <p:nvPicPr>
          <p:cNvPr id="398" name="Google Shape;398;p29"/>
          <p:cNvPicPr preferRelativeResize="0"/>
          <p:nvPr/>
        </p:nvPicPr>
        <p:blipFill>
          <a:blip r:embed="rId5">
            <a:alphaModFix/>
          </a:blip>
          <a:stretch>
            <a:fillRect/>
          </a:stretch>
        </p:blipFill>
        <p:spPr>
          <a:xfrm>
            <a:off x="0" y="1611721"/>
            <a:ext cx="3457849" cy="1795428"/>
          </a:xfrm>
          <a:prstGeom prst="rect">
            <a:avLst/>
          </a:prstGeom>
          <a:noFill/>
          <a:ln>
            <a:noFill/>
          </a:ln>
        </p:spPr>
      </p:pic>
      <p:pic>
        <p:nvPicPr>
          <p:cNvPr id="399" name="Google Shape;399;p29"/>
          <p:cNvPicPr preferRelativeResize="0"/>
          <p:nvPr/>
        </p:nvPicPr>
        <p:blipFill>
          <a:blip r:embed="rId6">
            <a:alphaModFix/>
          </a:blip>
          <a:stretch>
            <a:fillRect/>
          </a:stretch>
        </p:blipFill>
        <p:spPr>
          <a:xfrm>
            <a:off x="5280050" y="3291251"/>
            <a:ext cx="3863950" cy="1670801"/>
          </a:xfrm>
          <a:prstGeom prst="rect">
            <a:avLst/>
          </a:prstGeom>
          <a:noFill/>
          <a:ln>
            <a:noFill/>
          </a:ln>
        </p:spPr>
      </p:pic>
      <p:pic>
        <p:nvPicPr>
          <p:cNvPr id="400" name="Google Shape;400;p29"/>
          <p:cNvPicPr preferRelativeResize="0"/>
          <p:nvPr/>
        </p:nvPicPr>
        <p:blipFill>
          <a:blip r:embed="rId7">
            <a:alphaModFix/>
          </a:blip>
          <a:stretch>
            <a:fillRect/>
          </a:stretch>
        </p:blipFill>
        <p:spPr>
          <a:xfrm>
            <a:off x="4353525" y="1560675"/>
            <a:ext cx="3457848" cy="1670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30"/>
          <p:cNvSpPr txBox="1">
            <a:spLocks noGrp="1"/>
          </p:cNvSpPr>
          <p:nvPr>
            <p:ph type="title"/>
          </p:nvPr>
        </p:nvSpPr>
        <p:spPr>
          <a:xfrm>
            <a:off x="311700" y="1172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Fake Meat Brand Sentiment</a:t>
            </a:r>
            <a:endParaRPr/>
          </a:p>
        </p:txBody>
      </p:sp>
      <p:sp>
        <p:nvSpPr>
          <p:cNvPr id="406" name="Google Shape;406;p30"/>
          <p:cNvSpPr txBox="1">
            <a:spLocks noGrp="1"/>
          </p:cNvSpPr>
          <p:nvPr>
            <p:ph type="body" idx="1"/>
          </p:nvPr>
        </p:nvSpPr>
        <p:spPr>
          <a:xfrm>
            <a:off x="1908900" y="850975"/>
            <a:ext cx="1211700" cy="369600"/>
          </a:xfrm>
          <a:prstGeom prst="rect">
            <a:avLst/>
          </a:prstGeom>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200"/>
              </a:spcAft>
              <a:buSzPts val="605"/>
              <a:buNone/>
            </a:pPr>
            <a:r>
              <a:rPr lang="en" sz="1090">
                <a:solidFill>
                  <a:schemeClr val="dk1"/>
                </a:solidFill>
              </a:rPr>
              <a:t>Brand selector</a:t>
            </a:r>
            <a:endParaRPr sz="1090">
              <a:solidFill>
                <a:schemeClr val="dk1"/>
              </a:solidFill>
            </a:endParaRPr>
          </a:p>
        </p:txBody>
      </p:sp>
      <p:sp>
        <p:nvSpPr>
          <p:cNvPr id="407" name="Google Shape;407;p30"/>
          <p:cNvSpPr txBox="1"/>
          <p:nvPr/>
        </p:nvSpPr>
        <p:spPr>
          <a:xfrm>
            <a:off x="311700" y="1194813"/>
            <a:ext cx="2230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 Positive Review word frequency</a:t>
            </a:r>
            <a:r>
              <a:rPr lang="en" sz="1200"/>
              <a:t> </a:t>
            </a:r>
            <a:endParaRPr sz="1200"/>
          </a:p>
        </p:txBody>
      </p:sp>
      <p:sp>
        <p:nvSpPr>
          <p:cNvPr id="408" name="Google Shape;408;p30"/>
          <p:cNvSpPr txBox="1"/>
          <p:nvPr/>
        </p:nvSpPr>
        <p:spPr>
          <a:xfrm>
            <a:off x="2474125" y="1153025"/>
            <a:ext cx="2375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 Negative Review Word Frequency</a:t>
            </a:r>
            <a:r>
              <a:rPr lang="en" sz="1200"/>
              <a:t> </a:t>
            </a:r>
            <a:endParaRPr sz="1200"/>
          </a:p>
        </p:txBody>
      </p:sp>
      <p:pic>
        <p:nvPicPr>
          <p:cNvPr id="409" name="Google Shape;409;p30"/>
          <p:cNvPicPr preferRelativeResize="0"/>
          <p:nvPr/>
        </p:nvPicPr>
        <p:blipFill>
          <a:blip r:embed="rId3">
            <a:alphaModFix/>
          </a:blip>
          <a:stretch>
            <a:fillRect/>
          </a:stretch>
        </p:blipFill>
        <p:spPr>
          <a:xfrm>
            <a:off x="7861350" y="76199"/>
            <a:ext cx="1211601" cy="983875"/>
          </a:xfrm>
          <a:prstGeom prst="rect">
            <a:avLst/>
          </a:prstGeom>
          <a:noFill/>
          <a:ln>
            <a:noFill/>
          </a:ln>
        </p:spPr>
      </p:pic>
      <p:sp>
        <p:nvSpPr>
          <p:cNvPr id="410" name="Google Shape;410;p30"/>
          <p:cNvSpPr txBox="1"/>
          <p:nvPr/>
        </p:nvSpPr>
        <p:spPr>
          <a:xfrm>
            <a:off x="5643700" y="1169825"/>
            <a:ext cx="2710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 Positive &amp; Negative Reviews per month</a:t>
            </a:r>
            <a:r>
              <a:rPr lang="en" sz="1200"/>
              <a:t> </a:t>
            </a:r>
            <a:endParaRPr sz="1200"/>
          </a:p>
        </p:txBody>
      </p:sp>
      <p:sp>
        <p:nvSpPr>
          <p:cNvPr id="411" name="Google Shape;411;p30"/>
          <p:cNvSpPr txBox="1">
            <a:spLocks noGrp="1"/>
          </p:cNvSpPr>
          <p:nvPr>
            <p:ph type="body" idx="1"/>
          </p:nvPr>
        </p:nvSpPr>
        <p:spPr>
          <a:xfrm>
            <a:off x="6330175" y="853450"/>
            <a:ext cx="1211700" cy="369600"/>
          </a:xfrm>
          <a:prstGeom prst="rect">
            <a:avLst/>
          </a:prstGeom>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200"/>
              </a:spcAft>
              <a:buSzPts val="605"/>
              <a:buNone/>
            </a:pPr>
            <a:r>
              <a:rPr lang="en" sz="1090">
                <a:solidFill>
                  <a:schemeClr val="dk1"/>
                </a:solidFill>
              </a:rPr>
              <a:t>Brand selector</a:t>
            </a:r>
            <a:endParaRPr sz="1090">
              <a:solidFill>
                <a:schemeClr val="dk1"/>
              </a:solidFill>
            </a:endParaRPr>
          </a:p>
        </p:txBody>
      </p:sp>
      <p:pic>
        <p:nvPicPr>
          <p:cNvPr id="412" name="Google Shape;412;p30"/>
          <p:cNvPicPr preferRelativeResize="0"/>
          <p:nvPr/>
        </p:nvPicPr>
        <p:blipFill>
          <a:blip r:embed="rId4">
            <a:alphaModFix/>
          </a:blip>
          <a:stretch>
            <a:fillRect/>
          </a:stretch>
        </p:blipFill>
        <p:spPr>
          <a:xfrm>
            <a:off x="2197099" y="3276725"/>
            <a:ext cx="2929449" cy="1811725"/>
          </a:xfrm>
          <a:prstGeom prst="rect">
            <a:avLst/>
          </a:prstGeom>
          <a:noFill/>
          <a:ln>
            <a:noFill/>
          </a:ln>
        </p:spPr>
      </p:pic>
      <p:pic>
        <p:nvPicPr>
          <p:cNvPr id="413" name="Google Shape;413;p30"/>
          <p:cNvPicPr preferRelativeResize="0"/>
          <p:nvPr/>
        </p:nvPicPr>
        <p:blipFill>
          <a:blip r:embed="rId5">
            <a:alphaModFix/>
          </a:blip>
          <a:stretch>
            <a:fillRect/>
          </a:stretch>
        </p:blipFill>
        <p:spPr>
          <a:xfrm>
            <a:off x="137923" y="1564125"/>
            <a:ext cx="2637284" cy="1670801"/>
          </a:xfrm>
          <a:prstGeom prst="rect">
            <a:avLst/>
          </a:prstGeom>
          <a:noFill/>
          <a:ln>
            <a:noFill/>
          </a:ln>
        </p:spPr>
      </p:pic>
      <p:pic>
        <p:nvPicPr>
          <p:cNvPr id="414" name="Google Shape;414;p30"/>
          <p:cNvPicPr preferRelativeResize="0"/>
          <p:nvPr/>
        </p:nvPicPr>
        <p:blipFill>
          <a:blip r:embed="rId6">
            <a:alphaModFix/>
          </a:blip>
          <a:stretch>
            <a:fillRect/>
          </a:stretch>
        </p:blipFill>
        <p:spPr>
          <a:xfrm>
            <a:off x="5902850" y="3278024"/>
            <a:ext cx="2929450" cy="180912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31"/>
          <p:cNvSpPr txBox="1">
            <a:spLocks noGrp="1"/>
          </p:cNvSpPr>
          <p:nvPr>
            <p:ph type="title"/>
          </p:nvPr>
        </p:nvSpPr>
        <p:spPr>
          <a:xfrm>
            <a:off x="311700" y="1172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Fake Meat Brand Sentiment</a:t>
            </a:r>
            <a:endParaRPr/>
          </a:p>
        </p:txBody>
      </p:sp>
      <p:sp>
        <p:nvSpPr>
          <p:cNvPr id="420" name="Google Shape;420;p31"/>
          <p:cNvSpPr txBox="1">
            <a:spLocks noGrp="1"/>
          </p:cNvSpPr>
          <p:nvPr>
            <p:ph type="body" idx="1"/>
          </p:nvPr>
        </p:nvSpPr>
        <p:spPr>
          <a:xfrm>
            <a:off x="1908900" y="850975"/>
            <a:ext cx="1211700" cy="369600"/>
          </a:xfrm>
          <a:prstGeom prst="rect">
            <a:avLst/>
          </a:prstGeom>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200"/>
              </a:spcAft>
              <a:buSzPts val="605"/>
              <a:buNone/>
            </a:pPr>
            <a:r>
              <a:rPr lang="en" sz="1090">
                <a:solidFill>
                  <a:schemeClr val="dk1"/>
                </a:solidFill>
              </a:rPr>
              <a:t>Brand selector</a:t>
            </a:r>
            <a:endParaRPr sz="1090">
              <a:solidFill>
                <a:schemeClr val="dk1"/>
              </a:solidFill>
            </a:endParaRPr>
          </a:p>
        </p:txBody>
      </p:sp>
      <p:sp>
        <p:nvSpPr>
          <p:cNvPr id="421" name="Google Shape;421;p31"/>
          <p:cNvSpPr txBox="1"/>
          <p:nvPr/>
        </p:nvSpPr>
        <p:spPr>
          <a:xfrm>
            <a:off x="311700" y="1194813"/>
            <a:ext cx="2230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 Positive Review word frequency</a:t>
            </a:r>
            <a:r>
              <a:rPr lang="en" sz="1200"/>
              <a:t> </a:t>
            </a:r>
            <a:endParaRPr sz="1200"/>
          </a:p>
        </p:txBody>
      </p:sp>
      <p:sp>
        <p:nvSpPr>
          <p:cNvPr id="422" name="Google Shape;422;p31"/>
          <p:cNvSpPr txBox="1"/>
          <p:nvPr/>
        </p:nvSpPr>
        <p:spPr>
          <a:xfrm>
            <a:off x="2474125" y="1153025"/>
            <a:ext cx="2375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 Negative Review Word Frequency</a:t>
            </a:r>
            <a:r>
              <a:rPr lang="en" sz="1200"/>
              <a:t> </a:t>
            </a:r>
            <a:endParaRPr sz="1200"/>
          </a:p>
        </p:txBody>
      </p:sp>
      <p:pic>
        <p:nvPicPr>
          <p:cNvPr id="423" name="Google Shape;423;p31"/>
          <p:cNvPicPr preferRelativeResize="0"/>
          <p:nvPr/>
        </p:nvPicPr>
        <p:blipFill>
          <a:blip r:embed="rId3">
            <a:alphaModFix/>
          </a:blip>
          <a:stretch>
            <a:fillRect/>
          </a:stretch>
        </p:blipFill>
        <p:spPr>
          <a:xfrm>
            <a:off x="7861350" y="76199"/>
            <a:ext cx="1211601" cy="983875"/>
          </a:xfrm>
          <a:prstGeom prst="rect">
            <a:avLst/>
          </a:prstGeom>
          <a:noFill/>
          <a:ln>
            <a:noFill/>
          </a:ln>
        </p:spPr>
      </p:pic>
      <p:sp>
        <p:nvSpPr>
          <p:cNvPr id="424" name="Google Shape;424;p31"/>
          <p:cNvSpPr txBox="1"/>
          <p:nvPr/>
        </p:nvSpPr>
        <p:spPr>
          <a:xfrm>
            <a:off x="5643700" y="1169825"/>
            <a:ext cx="2710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 Positive &amp; Negative Reviews per month</a:t>
            </a:r>
            <a:r>
              <a:rPr lang="en" sz="1200"/>
              <a:t> </a:t>
            </a:r>
            <a:endParaRPr sz="1200"/>
          </a:p>
        </p:txBody>
      </p:sp>
      <p:sp>
        <p:nvSpPr>
          <p:cNvPr id="425" name="Google Shape;425;p31"/>
          <p:cNvSpPr txBox="1">
            <a:spLocks noGrp="1"/>
          </p:cNvSpPr>
          <p:nvPr>
            <p:ph type="body" idx="1"/>
          </p:nvPr>
        </p:nvSpPr>
        <p:spPr>
          <a:xfrm>
            <a:off x="6330175" y="853450"/>
            <a:ext cx="1211700" cy="369600"/>
          </a:xfrm>
          <a:prstGeom prst="rect">
            <a:avLst/>
          </a:prstGeom>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200"/>
              </a:spcAft>
              <a:buSzPts val="605"/>
              <a:buNone/>
            </a:pPr>
            <a:r>
              <a:rPr lang="en" sz="1090">
                <a:solidFill>
                  <a:schemeClr val="dk1"/>
                </a:solidFill>
              </a:rPr>
              <a:t>Brand selector</a:t>
            </a:r>
            <a:endParaRPr sz="1090">
              <a:solidFill>
                <a:schemeClr val="dk1"/>
              </a:solidFill>
            </a:endParaRPr>
          </a:p>
        </p:txBody>
      </p:sp>
      <p:pic>
        <p:nvPicPr>
          <p:cNvPr id="426" name="Google Shape;426;p31"/>
          <p:cNvPicPr preferRelativeResize="0"/>
          <p:nvPr/>
        </p:nvPicPr>
        <p:blipFill>
          <a:blip r:embed="rId4">
            <a:alphaModFix/>
          </a:blip>
          <a:stretch>
            <a:fillRect/>
          </a:stretch>
        </p:blipFill>
        <p:spPr>
          <a:xfrm>
            <a:off x="5132075" y="2019000"/>
            <a:ext cx="1784025" cy="1670800"/>
          </a:xfrm>
          <a:prstGeom prst="rect">
            <a:avLst/>
          </a:prstGeom>
          <a:noFill/>
          <a:ln>
            <a:noFill/>
          </a:ln>
        </p:spPr>
      </p:pic>
      <p:pic>
        <p:nvPicPr>
          <p:cNvPr id="427" name="Google Shape;427;p31"/>
          <p:cNvPicPr preferRelativeResize="0"/>
          <p:nvPr/>
        </p:nvPicPr>
        <p:blipFill>
          <a:blip r:embed="rId4">
            <a:alphaModFix/>
          </a:blip>
          <a:stretch>
            <a:fillRect/>
          </a:stretch>
        </p:blipFill>
        <p:spPr>
          <a:xfrm>
            <a:off x="7359975" y="2019000"/>
            <a:ext cx="1784025" cy="1670807"/>
          </a:xfrm>
          <a:prstGeom prst="rect">
            <a:avLst/>
          </a:prstGeom>
          <a:noFill/>
          <a:ln>
            <a:noFill/>
          </a:ln>
        </p:spPr>
      </p:pic>
      <p:pic>
        <p:nvPicPr>
          <p:cNvPr id="428" name="Google Shape;428;p31"/>
          <p:cNvPicPr preferRelativeResize="0"/>
          <p:nvPr/>
        </p:nvPicPr>
        <p:blipFill>
          <a:blip r:embed="rId5">
            <a:alphaModFix/>
          </a:blip>
          <a:stretch>
            <a:fillRect/>
          </a:stretch>
        </p:blipFill>
        <p:spPr>
          <a:xfrm>
            <a:off x="2474112" y="1737338"/>
            <a:ext cx="2732171" cy="3274587"/>
          </a:xfrm>
          <a:prstGeom prst="rect">
            <a:avLst/>
          </a:prstGeom>
          <a:noFill/>
          <a:ln>
            <a:noFill/>
          </a:ln>
        </p:spPr>
      </p:pic>
      <p:pic>
        <p:nvPicPr>
          <p:cNvPr id="429" name="Google Shape;429;p31"/>
          <p:cNvPicPr preferRelativeResize="0"/>
          <p:nvPr/>
        </p:nvPicPr>
        <p:blipFill>
          <a:blip r:embed="rId6">
            <a:alphaModFix/>
          </a:blip>
          <a:stretch>
            <a:fillRect/>
          </a:stretch>
        </p:blipFill>
        <p:spPr>
          <a:xfrm>
            <a:off x="239400" y="2069003"/>
            <a:ext cx="2375400" cy="26112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accent3"/>
            </a:gs>
          </a:gsLst>
          <a:lin ang="5400012" scaled="0"/>
        </a:gradFill>
        <a:effectLst/>
      </p:bgPr>
    </p:bg>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Executive Summary</a:t>
            </a:r>
            <a:endParaRPr/>
          </a:p>
        </p:txBody>
      </p:sp>
      <p:sp>
        <p:nvSpPr>
          <p:cNvPr id="284" name="Google Shape;284;p14"/>
          <p:cNvSpPr txBox="1">
            <a:spLocks noGrp="1"/>
          </p:cNvSpPr>
          <p:nvPr>
            <p:ph type="body" idx="1"/>
          </p:nvPr>
        </p:nvSpPr>
        <p:spPr>
          <a:xfrm>
            <a:off x="311700" y="1234075"/>
            <a:ext cx="8610000" cy="3619200"/>
          </a:xfrm>
          <a:prstGeom prst="rect">
            <a:avLst/>
          </a:prstGeom>
        </p:spPr>
        <p:txBody>
          <a:bodyPr spcFirstLastPara="1" wrap="square" lIns="91425" tIns="91425" rIns="91425" bIns="91425" anchor="t" anchorCtr="0">
            <a:normAutofit/>
          </a:bodyPr>
          <a:lstStyle/>
          <a:p>
            <a:pPr marL="0" lvl="0" indent="0" algn="l" rtl="0">
              <a:lnSpc>
                <a:spcPct val="100000"/>
              </a:lnSpc>
              <a:spcBef>
                <a:spcPts val="1500"/>
              </a:spcBef>
              <a:spcAft>
                <a:spcPts val="0"/>
              </a:spcAft>
              <a:buNone/>
            </a:pPr>
            <a:r>
              <a:rPr lang="en" sz="1900" b="1" i="1">
                <a:solidFill>
                  <a:srgbClr val="2B2B2B"/>
                </a:solidFill>
                <a:latin typeface="Roboto"/>
                <a:ea typeface="Roboto"/>
                <a:cs typeface="Roboto"/>
                <a:sym typeface="Roboto"/>
              </a:rPr>
              <a:t>Overview</a:t>
            </a:r>
            <a:endParaRPr sz="1900" b="1" i="1">
              <a:solidFill>
                <a:srgbClr val="2B2B2B"/>
              </a:solidFill>
              <a:latin typeface="Roboto"/>
              <a:ea typeface="Roboto"/>
              <a:cs typeface="Roboto"/>
              <a:sym typeface="Roboto"/>
            </a:endParaRPr>
          </a:p>
          <a:p>
            <a:pPr marL="0" lvl="0" indent="0" algn="l" rtl="0">
              <a:lnSpc>
                <a:spcPct val="100000"/>
              </a:lnSpc>
              <a:spcBef>
                <a:spcPts val="1500"/>
              </a:spcBef>
              <a:spcAft>
                <a:spcPts val="0"/>
              </a:spcAft>
              <a:buNone/>
            </a:pPr>
            <a:r>
              <a:rPr lang="en" sz="1900">
                <a:solidFill>
                  <a:srgbClr val="2B2B2B"/>
                </a:solidFill>
                <a:latin typeface="Roboto"/>
                <a:ea typeface="Roboto"/>
                <a:cs typeface="Roboto"/>
                <a:sym typeface="Roboto"/>
              </a:rPr>
              <a:t>The fake meat industry has recently experienced a dramatic positive shift in consumer interest and exponential growth. Our team wants to predict how consumer reviews affect ratings, which will assist store owners in their decision making process of which brand to sell.</a:t>
            </a:r>
            <a:endParaRPr sz="1900">
              <a:solidFill>
                <a:srgbClr val="2B2B2B"/>
              </a:solidFill>
              <a:latin typeface="Roboto"/>
              <a:ea typeface="Roboto"/>
              <a:cs typeface="Roboto"/>
              <a:sym typeface="Roboto"/>
            </a:endParaRPr>
          </a:p>
          <a:p>
            <a:pPr marL="0" lvl="0" indent="0" algn="l" rtl="0">
              <a:lnSpc>
                <a:spcPct val="100000"/>
              </a:lnSpc>
              <a:spcBef>
                <a:spcPts val="1500"/>
              </a:spcBef>
              <a:spcAft>
                <a:spcPts val="0"/>
              </a:spcAft>
              <a:buNone/>
            </a:pPr>
            <a:r>
              <a:rPr lang="en" sz="1900" b="1" i="1">
                <a:solidFill>
                  <a:srgbClr val="2B2B2B"/>
                </a:solidFill>
                <a:latin typeface="Roboto"/>
                <a:ea typeface="Roboto"/>
                <a:cs typeface="Roboto"/>
                <a:sym typeface="Roboto"/>
              </a:rPr>
              <a:t>Objectives</a:t>
            </a:r>
            <a:endParaRPr sz="1900" b="1" i="1">
              <a:solidFill>
                <a:srgbClr val="2B2B2B"/>
              </a:solidFill>
              <a:latin typeface="Roboto"/>
              <a:ea typeface="Roboto"/>
              <a:cs typeface="Roboto"/>
              <a:sym typeface="Roboto"/>
            </a:endParaRPr>
          </a:p>
          <a:p>
            <a:pPr marL="0" lvl="0" indent="0" algn="l" rtl="0">
              <a:lnSpc>
                <a:spcPct val="100000"/>
              </a:lnSpc>
              <a:spcBef>
                <a:spcPts val="1500"/>
              </a:spcBef>
              <a:spcAft>
                <a:spcPts val="1100"/>
              </a:spcAft>
              <a:buNone/>
            </a:pPr>
            <a:r>
              <a:rPr lang="en" sz="1900">
                <a:solidFill>
                  <a:srgbClr val="2B2B2B"/>
                </a:solidFill>
                <a:latin typeface="Roboto"/>
                <a:ea typeface="Roboto"/>
                <a:cs typeface="Roboto"/>
                <a:sym typeface="Roboto"/>
              </a:rPr>
              <a:t>By analyzing the Amazon consumer reviews between 2017 - 2021, our machine learning tool will predict whether a non-rated review will be positive or negative.</a:t>
            </a:r>
            <a:endParaRPr sz="1900" b="1" i="1">
              <a:solidFill>
                <a:srgbClr val="2B2B2B"/>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32"/>
          <p:cNvSpPr txBox="1">
            <a:spLocks noGrp="1"/>
          </p:cNvSpPr>
          <p:nvPr>
            <p:ph type="title"/>
          </p:nvPr>
        </p:nvSpPr>
        <p:spPr>
          <a:xfrm>
            <a:off x="311700" y="1172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Fake Meat Brand Sentiment</a:t>
            </a:r>
            <a:endParaRPr/>
          </a:p>
        </p:txBody>
      </p:sp>
      <p:sp>
        <p:nvSpPr>
          <p:cNvPr id="435" name="Google Shape;435;p32"/>
          <p:cNvSpPr txBox="1"/>
          <p:nvPr/>
        </p:nvSpPr>
        <p:spPr>
          <a:xfrm>
            <a:off x="1256800" y="1220563"/>
            <a:ext cx="2230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 Positive Review word frequency</a:t>
            </a:r>
            <a:r>
              <a:rPr lang="en" sz="1200"/>
              <a:t> </a:t>
            </a:r>
            <a:endParaRPr sz="1200"/>
          </a:p>
        </p:txBody>
      </p:sp>
      <p:sp>
        <p:nvSpPr>
          <p:cNvPr id="436" name="Google Shape;436;p32"/>
          <p:cNvSpPr txBox="1"/>
          <p:nvPr/>
        </p:nvSpPr>
        <p:spPr>
          <a:xfrm>
            <a:off x="5596825" y="1295550"/>
            <a:ext cx="2375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 Negative Review Word Frequency</a:t>
            </a:r>
            <a:r>
              <a:rPr lang="en" sz="1200"/>
              <a:t> </a:t>
            </a:r>
            <a:endParaRPr sz="1200"/>
          </a:p>
        </p:txBody>
      </p:sp>
      <p:pic>
        <p:nvPicPr>
          <p:cNvPr id="437" name="Google Shape;437;p32"/>
          <p:cNvPicPr preferRelativeResize="0"/>
          <p:nvPr/>
        </p:nvPicPr>
        <p:blipFill>
          <a:blip r:embed="rId3">
            <a:alphaModFix/>
          </a:blip>
          <a:stretch>
            <a:fillRect/>
          </a:stretch>
        </p:blipFill>
        <p:spPr>
          <a:xfrm>
            <a:off x="7861350" y="76199"/>
            <a:ext cx="1211601" cy="983875"/>
          </a:xfrm>
          <a:prstGeom prst="rect">
            <a:avLst/>
          </a:prstGeom>
          <a:noFill/>
          <a:ln>
            <a:noFill/>
          </a:ln>
        </p:spPr>
      </p:pic>
      <p:sp>
        <p:nvSpPr>
          <p:cNvPr id="438" name="Google Shape;438;p32"/>
          <p:cNvSpPr txBox="1">
            <a:spLocks noGrp="1"/>
          </p:cNvSpPr>
          <p:nvPr>
            <p:ph type="body" idx="1"/>
          </p:nvPr>
        </p:nvSpPr>
        <p:spPr>
          <a:xfrm>
            <a:off x="4202200" y="850975"/>
            <a:ext cx="1211700" cy="369600"/>
          </a:xfrm>
          <a:prstGeom prst="rect">
            <a:avLst/>
          </a:prstGeom>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200"/>
              </a:spcAft>
              <a:buSzPts val="605"/>
              <a:buNone/>
            </a:pPr>
            <a:r>
              <a:rPr lang="en" sz="1090">
                <a:solidFill>
                  <a:schemeClr val="dk1"/>
                </a:solidFill>
              </a:rPr>
              <a:t>Brand selector</a:t>
            </a:r>
            <a:endParaRPr sz="1090">
              <a:solidFill>
                <a:schemeClr val="dk1"/>
              </a:solidFill>
            </a:endParaRPr>
          </a:p>
        </p:txBody>
      </p:sp>
      <p:pic>
        <p:nvPicPr>
          <p:cNvPr id="439" name="Google Shape;439;p32"/>
          <p:cNvPicPr preferRelativeResize="0"/>
          <p:nvPr/>
        </p:nvPicPr>
        <p:blipFill>
          <a:blip r:embed="rId4">
            <a:alphaModFix/>
          </a:blip>
          <a:stretch>
            <a:fillRect/>
          </a:stretch>
        </p:blipFill>
        <p:spPr>
          <a:xfrm>
            <a:off x="5418438" y="1737338"/>
            <a:ext cx="2732171" cy="3274587"/>
          </a:xfrm>
          <a:prstGeom prst="rect">
            <a:avLst/>
          </a:prstGeom>
          <a:noFill/>
          <a:ln>
            <a:noFill/>
          </a:ln>
        </p:spPr>
      </p:pic>
      <p:pic>
        <p:nvPicPr>
          <p:cNvPr id="440" name="Google Shape;440;p32"/>
          <p:cNvPicPr preferRelativeResize="0"/>
          <p:nvPr/>
        </p:nvPicPr>
        <p:blipFill>
          <a:blip r:embed="rId5">
            <a:alphaModFix/>
          </a:blip>
          <a:stretch>
            <a:fillRect/>
          </a:stretch>
        </p:blipFill>
        <p:spPr>
          <a:xfrm>
            <a:off x="1057275" y="1564124"/>
            <a:ext cx="3144936" cy="3457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3"/>
          <p:cNvSpPr txBox="1">
            <a:spLocks noGrp="1"/>
          </p:cNvSpPr>
          <p:nvPr>
            <p:ph type="title"/>
          </p:nvPr>
        </p:nvSpPr>
        <p:spPr>
          <a:xfrm>
            <a:off x="311700" y="1172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Fake Meat Brand Sentiment</a:t>
            </a:r>
            <a:endParaRPr/>
          </a:p>
        </p:txBody>
      </p:sp>
      <p:sp>
        <p:nvSpPr>
          <p:cNvPr id="446" name="Google Shape;446;p33"/>
          <p:cNvSpPr txBox="1">
            <a:spLocks noGrp="1"/>
          </p:cNvSpPr>
          <p:nvPr>
            <p:ph type="body" idx="1"/>
          </p:nvPr>
        </p:nvSpPr>
        <p:spPr>
          <a:xfrm>
            <a:off x="3871800" y="825225"/>
            <a:ext cx="1211700" cy="369600"/>
          </a:xfrm>
          <a:prstGeom prst="rect">
            <a:avLst/>
          </a:prstGeom>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200"/>
              </a:spcAft>
              <a:buSzPts val="605"/>
              <a:buNone/>
            </a:pPr>
            <a:r>
              <a:rPr lang="en" sz="1090">
                <a:solidFill>
                  <a:schemeClr val="dk1"/>
                </a:solidFill>
              </a:rPr>
              <a:t>Brand selector</a:t>
            </a:r>
            <a:endParaRPr sz="1090">
              <a:solidFill>
                <a:schemeClr val="dk1"/>
              </a:solidFill>
            </a:endParaRPr>
          </a:p>
        </p:txBody>
      </p:sp>
      <p:sp>
        <p:nvSpPr>
          <p:cNvPr id="447" name="Google Shape;447;p33"/>
          <p:cNvSpPr txBox="1"/>
          <p:nvPr/>
        </p:nvSpPr>
        <p:spPr>
          <a:xfrm>
            <a:off x="1276025" y="1203363"/>
            <a:ext cx="2230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 Positive Review word frequency</a:t>
            </a:r>
            <a:r>
              <a:rPr lang="en" sz="1200"/>
              <a:t> </a:t>
            </a:r>
            <a:endParaRPr sz="1200"/>
          </a:p>
        </p:txBody>
      </p:sp>
      <p:sp>
        <p:nvSpPr>
          <p:cNvPr id="448" name="Google Shape;448;p33"/>
          <p:cNvSpPr txBox="1"/>
          <p:nvPr/>
        </p:nvSpPr>
        <p:spPr>
          <a:xfrm>
            <a:off x="5618375" y="1279575"/>
            <a:ext cx="2375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 Negative Review Word Frequency</a:t>
            </a:r>
            <a:r>
              <a:rPr lang="en" sz="1200"/>
              <a:t> </a:t>
            </a:r>
            <a:endParaRPr sz="1200"/>
          </a:p>
        </p:txBody>
      </p:sp>
      <p:pic>
        <p:nvPicPr>
          <p:cNvPr id="449" name="Google Shape;449;p33"/>
          <p:cNvPicPr preferRelativeResize="0"/>
          <p:nvPr/>
        </p:nvPicPr>
        <p:blipFill>
          <a:blip r:embed="rId3">
            <a:alphaModFix/>
          </a:blip>
          <a:stretch>
            <a:fillRect/>
          </a:stretch>
        </p:blipFill>
        <p:spPr>
          <a:xfrm>
            <a:off x="7861350" y="76199"/>
            <a:ext cx="1211601" cy="983875"/>
          </a:xfrm>
          <a:prstGeom prst="rect">
            <a:avLst/>
          </a:prstGeom>
          <a:noFill/>
          <a:ln>
            <a:noFill/>
          </a:ln>
        </p:spPr>
      </p:pic>
      <p:pic>
        <p:nvPicPr>
          <p:cNvPr id="450" name="Google Shape;450;p33"/>
          <p:cNvPicPr preferRelativeResize="0"/>
          <p:nvPr/>
        </p:nvPicPr>
        <p:blipFill>
          <a:blip r:embed="rId4">
            <a:alphaModFix/>
          </a:blip>
          <a:stretch>
            <a:fillRect/>
          </a:stretch>
        </p:blipFill>
        <p:spPr>
          <a:xfrm>
            <a:off x="4572001" y="1648875"/>
            <a:ext cx="4123850" cy="2550400"/>
          </a:xfrm>
          <a:prstGeom prst="rect">
            <a:avLst/>
          </a:prstGeom>
          <a:noFill/>
          <a:ln>
            <a:noFill/>
          </a:ln>
        </p:spPr>
      </p:pic>
      <p:pic>
        <p:nvPicPr>
          <p:cNvPr id="451" name="Google Shape;451;p33"/>
          <p:cNvPicPr preferRelativeResize="0"/>
          <p:nvPr/>
        </p:nvPicPr>
        <p:blipFill>
          <a:blip r:embed="rId5">
            <a:alphaModFix/>
          </a:blip>
          <a:stretch>
            <a:fillRect/>
          </a:stretch>
        </p:blipFill>
        <p:spPr>
          <a:xfrm>
            <a:off x="311701" y="1606500"/>
            <a:ext cx="4159453" cy="2635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34"/>
          <p:cNvSpPr txBox="1">
            <a:spLocks noGrp="1"/>
          </p:cNvSpPr>
          <p:nvPr>
            <p:ph type="title"/>
          </p:nvPr>
        </p:nvSpPr>
        <p:spPr>
          <a:xfrm>
            <a:off x="311700" y="1172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Fake Meat Brand Sentiment</a:t>
            </a:r>
            <a:endParaRPr/>
          </a:p>
        </p:txBody>
      </p:sp>
      <p:sp>
        <p:nvSpPr>
          <p:cNvPr id="457" name="Google Shape;457;p34"/>
          <p:cNvSpPr txBox="1">
            <a:spLocks noGrp="1"/>
          </p:cNvSpPr>
          <p:nvPr>
            <p:ph type="body" idx="1"/>
          </p:nvPr>
        </p:nvSpPr>
        <p:spPr>
          <a:xfrm>
            <a:off x="3890100" y="850975"/>
            <a:ext cx="1211700" cy="369600"/>
          </a:xfrm>
          <a:prstGeom prst="rect">
            <a:avLst/>
          </a:prstGeom>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200"/>
              </a:spcAft>
              <a:buSzPts val="605"/>
              <a:buNone/>
            </a:pPr>
            <a:r>
              <a:rPr lang="en" sz="1090">
                <a:solidFill>
                  <a:schemeClr val="dk1"/>
                </a:solidFill>
              </a:rPr>
              <a:t>Brand selector</a:t>
            </a:r>
            <a:endParaRPr sz="1090">
              <a:solidFill>
                <a:schemeClr val="dk1"/>
              </a:solidFill>
            </a:endParaRPr>
          </a:p>
        </p:txBody>
      </p:sp>
      <p:sp>
        <p:nvSpPr>
          <p:cNvPr id="458" name="Google Shape;458;p34"/>
          <p:cNvSpPr txBox="1"/>
          <p:nvPr/>
        </p:nvSpPr>
        <p:spPr>
          <a:xfrm>
            <a:off x="1203438" y="1420263"/>
            <a:ext cx="2230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 Positive Review word frequency</a:t>
            </a:r>
            <a:r>
              <a:rPr lang="en" sz="1200"/>
              <a:t> </a:t>
            </a:r>
            <a:endParaRPr sz="1200"/>
          </a:p>
        </p:txBody>
      </p:sp>
      <p:sp>
        <p:nvSpPr>
          <p:cNvPr id="459" name="Google Shape;459;p34"/>
          <p:cNvSpPr txBox="1"/>
          <p:nvPr/>
        </p:nvSpPr>
        <p:spPr>
          <a:xfrm>
            <a:off x="5811250" y="1420275"/>
            <a:ext cx="2375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 Negative Review Word Frequency</a:t>
            </a:r>
            <a:r>
              <a:rPr lang="en" sz="1200"/>
              <a:t> </a:t>
            </a:r>
            <a:endParaRPr sz="1200"/>
          </a:p>
        </p:txBody>
      </p:sp>
      <p:pic>
        <p:nvPicPr>
          <p:cNvPr id="460" name="Google Shape;460;p34"/>
          <p:cNvPicPr preferRelativeResize="0"/>
          <p:nvPr/>
        </p:nvPicPr>
        <p:blipFill>
          <a:blip r:embed="rId3">
            <a:alphaModFix/>
          </a:blip>
          <a:stretch>
            <a:fillRect/>
          </a:stretch>
        </p:blipFill>
        <p:spPr>
          <a:xfrm>
            <a:off x="7861350" y="76199"/>
            <a:ext cx="1211601" cy="983875"/>
          </a:xfrm>
          <a:prstGeom prst="rect">
            <a:avLst/>
          </a:prstGeom>
          <a:noFill/>
          <a:ln>
            <a:noFill/>
          </a:ln>
        </p:spPr>
      </p:pic>
      <p:pic>
        <p:nvPicPr>
          <p:cNvPr id="461" name="Google Shape;461;p34"/>
          <p:cNvPicPr preferRelativeResize="0"/>
          <p:nvPr/>
        </p:nvPicPr>
        <p:blipFill>
          <a:blip r:embed="rId4">
            <a:alphaModFix/>
          </a:blip>
          <a:stretch>
            <a:fillRect/>
          </a:stretch>
        </p:blipFill>
        <p:spPr>
          <a:xfrm>
            <a:off x="381000" y="1948300"/>
            <a:ext cx="3875674" cy="2012369"/>
          </a:xfrm>
          <a:prstGeom prst="rect">
            <a:avLst/>
          </a:prstGeom>
          <a:noFill/>
          <a:ln>
            <a:noFill/>
          </a:ln>
        </p:spPr>
      </p:pic>
      <p:pic>
        <p:nvPicPr>
          <p:cNvPr id="462" name="Google Shape;462;p34"/>
          <p:cNvPicPr preferRelativeResize="0"/>
          <p:nvPr/>
        </p:nvPicPr>
        <p:blipFill>
          <a:blip r:embed="rId5">
            <a:alphaModFix/>
          </a:blip>
          <a:stretch>
            <a:fillRect/>
          </a:stretch>
        </p:blipFill>
        <p:spPr>
          <a:xfrm>
            <a:off x="4409074" y="1941963"/>
            <a:ext cx="4582525" cy="24661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35"/>
          <p:cNvSpPr txBox="1">
            <a:spLocks noGrp="1"/>
          </p:cNvSpPr>
          <p:nvPr>
            <p:ph type="title"/>
          </p:nvPr>
        </p:nvSpPr>
        <p:spPr>
          <a:xfrm>
            <a:off x="311700" y="1172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Fake Meat Brand Sentiment</a:t>
            </a:r>
            <a:endParaRPr/>
          </a:p>
        </p:txBody>
      </p:sp>
      <p:sp>
        <p:nvSpPr>
          <p:cNvPr id="468" name="Google Shape;468;p35"/>
          <p:cNvSpPr txBox="1">
            <a:spLocks noGrp="1"/>
          </p:cNvSpPr>
          <p:nvPr>
            <p:ph type="body" idx="1"/>
          </p:nvPr>
        </p:nvSpPr>
        <p:spPr>
          <a:xfrm>
            <a:off x="1908900" y="850975"/>
            <a:ext cx="1267500" cy="369600"/>
          </a:xfrm>
          <a:prstGeom prst="rect">
            <a:avLst/>
          </a:prstGeom>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200"/>
              </a:spcAft>
              <a:buSzPts val="605"/>
              <a:buNone/>
            </a:pPr>
            <a:r>
              <a:rPr lang="en" sz="1090">
                <a:solidFill>
                  <a:schemeClr val="dk1"/>
                </a:solidFill>
              </a:rPr>
              <a:t>Brand selector</a:t>
            </a:r>
            <a:endParaRPr sz="1090">
              <a:solidFill>
                <a:schemeClr val="dk1"/>
              </a:solidFill>
            </a:endParaRPr>
          </a:p>
        </p:txBody>
      </p:sp>
      <p:pic>
        <p:nvPicPr>
          <p:cNvPr id="469" name="Google Shape;469;p35"/>
          <p:cNvPicPr preferRelativeResize="0"/>
          <p:nvPr/>
        </p:nvPicPr>
        <p:blipFill>
          <a:blip r:embed="rId3">
            <a:alphaModFix/>
          </a:blip>
          <a:stretch>
            <a:fillRect/>
          </a:stretch>
        </p:blipFill>
        <p:spPr>
          <a:xfrm>
            <a:off x="7861350" y="76199"/>
            <a:ext cx="1211601" cy="983875"/>
          </a:xfrm>
          <a:prstGeom prst="rect">
            <a:avLst/>
          </a:prstGeom>
          <a:noFill/>
          <a:ln>
            <a:noFill/>
          </a:ln>
        </p:spPr>
      </p:pic>
      <p:pic>
        <p:nvPicPr>
          <p:cNvPr id="470" name="Google Shape;470;p35"/>
          <p:cNvPicPr preferRelativeResize="0"/>
          <p:nvPr/>
        </p:nvPicPr>
        <p:blipFill>
          <a:blip r:embed="rId4">
            <a:alphaModFix/>
          </a:blip>
          <a:stretch>
            <a:fillRect/>
          </a:stretch>
        </p:blipFill>
        <p:spPr>
          <a:xfrm>
            <a:off x="230921" y="2939700"/>
            <a:ext cx="4278599" cy="1080775"/>
          </a:xfrm>
          <a:prstGeom prst="rect">
            <a:avLst/>
          </a:prstGeom>
          <a:noFill/>
          <a:ln>
            <a:noFill/>
          </a:ln>
        </p:spPr>
      </p:pic>
      <p:sp>
        <p:nvSpPr>
          <p:cNvPr id="471" name="Google Shape;471;p35"/>
          <p:cNvSpPr txBox="1"/>
          <p:nvPr/>
        </p:nvSpPr>
        <p:spPr>
          <a:xfrm>
            <a:off x="5643700" y="1246025"/>
            <a:ext cx="2710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 Positive &amp; Negative Reviews per month</a:t>
            </a:r>
            <a:r>
              <a:rPr lang="en" sz="1200"/>
              <a:t> </a:t>
            </a:r>
            <a:endParaRPr sz="1200"/>
          </a:p>
        </p:txBody>
      </p:sp>
      <p:sp>
        <p:nvSpPr>
          <p:cNvPr id="472" name="Google Shape;472;p35"/>
          <p:cNvSpPr txBox="1">
            <a:spLocks noGrp="1"/>
          </p:cNvSpPr>
          <p:nvPr>
            <p:ph type="body" idx="1"/>
          </p:nvPr>
        </p:nvSpPr>
        <p:spPr>
          <a:xfrm>
            <a:off x="6330175" y="853450"/>
            <a:ext cx="1277700" cy="369600"/>
          </a:xfrm>
          <a:prstGeom prst="rect">
            <a:avLst/>
          </a:prstGeom>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200"/>
              </a:spcAft>
              <a:buSzPts val="605"/>
              <a:buNone/>
            </a:pPr>
            <a:r>
              <a:rPr lang="en" sz="1090">
                <a:solidFill>
                  <a:schemeClr val="dk1"/>
                </a:solidFill>
              </a:rPr>
              <a:t>Brand selector</a:t>
            </a:r>
            <a:endParaRPr sz="1090">
              <a:solidFill>
                <a:schemeClr val="dk1"/>
              </a:solidFill>
            </a:endParaRPr>
          </a:p>
        </p:txBody>
      </p:sp>
      <p:pic>
        <p:nvPicPr>
          <p:cNvPr id="473" name="Google Shape;473;p35"/>
          <p:cNvPicPr preferRelativeResize="0"/>
          <p:nvPr/>
        </p:nvPicPr>
        <p:blipFill>
          <a:blip r:embed="rId4">
            <a:alphaModFix/>
          </a:blip>
          <a:stretch>
            <a:fillRect/>
          </a:stretch>
        </p:blipFill>
        <p:spPr>
          <a:xfrm>
            <a:off x="4859646" y="2836725"/>
            <a:ext cx="4278599" cy="1080775"/>
          </a:xfrm>
          <a:prstGeom prst="rect">
            <a:avLst/>
          </a:prstGeom>
          <a:noFill/>
          <a:ln>
            <a:noFill/>
          </a:ln>
        </p:spPr>
      </p:pic>
      <p:pic>
        <p:nvPicPr>
          <p:cNvPr id="474" name="Google Shape;474;p35"/>
          <p:cNvPicPr preferRelativeResize="0"/>
          <p:nvPr/>
        </p:nvPicPr>
        <p:blipFill>
          <a:blip r:embed="rId5">
            <a:alphaModFix/>
          </a:blip>
          <a:stretch>
            <a:fillRect/>
          </a:stretch>
        </p:blipFill>
        <p:spPr>
          <a:xfrm>
            <a:off x="3242167" y="1831775"/>
            <a:ext cx="1267366" cy="1157775"/>
          </a:xfrm>
          <a:prstGeom prst="rect">
            <a:avLst/>
          </a:prstGeom>
          <a:noFill/>
          <a:ln>
            <a:noFill/>
          </a:ln>
        </p:spPr>
      </p:pic>
      <p:pic>
        <p:nvPicPr>
          <p:cNvPr id="475" name="Google Shape;475;p35"/>
          <p:cNvPicPr preferRelativeResize="0"/>
          <p:nvPr/>
        </p:nvPicPr>
        <p:blipFill>
          <a:blip r:embed="rId5">
            <a:alphaModFix/>
          </a:blip>
          <a:stretch>
            <a:fillRect/>
          </a:stretch>
        </p:blipFill>
        <p:spPr>
          <a:xfrm>
            <a:off x="7607767" y="1831775"/>
            <a:ext cx="1267366" cy="1157775"/>
          </a:xfrm>
          <a:prstGeom prst="rect">
            <a:avLst/>
          </a:prstGeom>
          <a:noFill/>
          <a:ln>
            <a:noFill/>
          </a:ln>
        </p:spPr>
      </p:pic>
      <p:sp>
        <p:nvSpPr>
          <p:cNvPr id="476" name="Google Shape;476;p35"/>
          <p:cNvSpPr txBox="1"/>
          <p:nvPr/>
        </p:nvSpPr>
        <p:spPr>
          <a:xfrm>
            <a:off x="1123250" y="1271800"/>
            <a:ext cx="2710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 Positive &amp; Negative Reviews per month</a:t>
            </a:r>
            <a:r>
              <a:rPr lang="en" sz="1200"/>
              <a:t> </a:t>
            </a: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36"/>
          <p:cNvSpPr txBox="1">
            <a:spLocks noGrp="1"/>
          </p:cNvSpPr>
          <p:nvPr>
            <p:ph type="title"/>
          </p:nvPr>
        </p:nvSpPr>
        <p:spPr>
          <a:xfrm>
            <a:off x="311700" y="1172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Fake Meat Brand Sentiment</a:t>
            </a:r>
            <a:endParaRPr/>
          </a:p>
        </p:txBody>
      </p:sp>
      <p:sp>
        <p:nvSpPr>
          <p:cNvPr id="482" name="Google Shape;482;p36"/>
          <p:cNvSpPr txBox="1">
            <a:spLocks noGrp="1"/>
          </p:cNvSpPr>
          <p:nvPr>
            <p:ph type="body" idx="1"/>
          </p:nvPr>
        </p:nvSpPr>
        <p:spPr>
          <a:xfrm>
            <a:off x="437125" y="812888"/>
            <a:ext cx="1084200" cy="369600"/>
          </a:xfrm>
          <a:prstGeom prst="rect">
            <a:avLst/>
          </a:prstGeom>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200"/>
              </a:spcAft>
              <a:buSzPts val="605"/>
              <a:buNone/>
            </a:pPr>
            <a:r>
              <a:rPr lang="en" sz="1090">
                <a:solidFill>
                  <a:schemeClr val="dk1"/>
                </a:solidFill>
              </a:rPr>
              <a:t>Brand selector</a:t>
            </a:r>
            <a:endParaRPr sz="1090">
              <a:solidFill>
                <a:schemeClr val="dk1"/>
              </a:solidFill>
            </a:endParaRPr>
          </a:p>
        </p:txBody>
      </p:sp>
      <p:sp>
        <p:nvSpPr>
          <p:cNvPr id="483" name="Google Shape;483;p36"/>
          <p:cNvSpPr txBox="1"/>
          <p:nvPr/>
        </p:nvSpPr>
        <p:spPr>
          <a:xfrm>
            <a:off x="403500" y="1305413"/>
            <a:ext cx="2230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 Positive Review word frequency</a:t>
            </a:r>
            <a:r>
              <a:rPr lang="en" sz="1200"/>
              <a:t> </a:t>
            </a:r>
            <a:endParaRPr sz="1200"/>
          </a:p>
        </p:txBody>
      </p:sp>
      <p:sp>
        <p:nvSpPr>
          <p:cNvPr id="484" name="Google Shape;484;p36"/>
          <p:cNvSpPr/>
          <p:nvPr/>
        </p:nvSpPr>
        <p:spPr>
          <a:xfrm>
            <a:off x="437125" y="1657900"/>
            <a:ext cx="4084500" cy="3402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6"/>
          <p:cNvSpPr/>
          <p:nvPr/>
        </p:nvSpPr>
        <p:spPr>
          <a:xfrm>
            <a:off x="4747800" y="1657900"/>
            <a:ext cx="4278600" cy="3402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86" name="Google Shape;486;p36"/>
          <p:cNvPicPr preferRelativeResize="0"/>
          <p:nvPr/>
        </p:nvPicPr>
        <p:blipFill>
          <a:blip r:embed="rId3">
            <a:alphaModFix/>
          </a:blip>
          <a:stretch>
            <a:fillRect/>
          </a:stretch>
        </p:blipFill>
        <p:spPr>
          <a:xfrm>
            <a:off x="437125" y="1657900"/>
            <a:ext cx="1784025" cy="1670800"/>
          </a:xfrm>
          <a:prstGeom prst="rect">
            <a:avLst/>
          </a:prstGeom>
          <a:noFill/>
          <a:ln>
            <a:noFill/>
          </a:ln>
        </p:spPr>
      </p:pic>
      <p:sp>
        <p:nvSpPr>
          <p:cNvPr id="487" name="Google Shape;487;p36"/>
          <p:cNvSpPr txBox="1"/>
          <p:nvPr/>
        </p:nvSpPr>
        <p:spPr>
          <a:xfrm>
            <a:off x="2474125" y="1305425"/>
            <a:ext cx="2375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 Negative Review Word Frequency</a:t>
            </a:r>
            <a:r>
              <a:rPr lang="en" sz="1200"/>
              <a:t> </a:t>
            </a:r>
            <a:endParaRPr sz="1200"/>
          </a:p>
        </p:txBody>
      </p:sp>
      <p:pic>
        <p:nvPicPr>
          <p:cNvPr id="488" name="Google Shape;488;p36"/>
          <p:cNvPicPr preferRelativeResize="0"/>
          <p:nvPr/>
        </p:nvPicPr>
        <p:blipFill>
          <a:blip r:embed="rId3">
            <a:alphaModFix/>
          </a:blip>
          <a:stretch>
            <a:fillRect/>
          </a:stretch>
        </p:blipFill>
        <p:spPr>
          <a:xfrm>
            <a:off x="2592462" y="1691525"/>
            <a:ext cx="1784025" cy="1670807"/>
          </a:xfrm>
          <a:prstGeom prst="rect">
            <a:avLst/>
          </a:prstGeom>
          <a:noFill/>
          <a:ln>
            <a:noFill/>
          </a:ln>
        </p:spPr>
      </p:pic>
      <p:pic>
        <p:nvPicPr>
          <p:cNvPr id="489" name="Google Shape;489;p36"/>
          <p:cNvPicPr preferRelativeResize="0"/>
          <p:nvPr/>
        </p:nvPicPr>
        <p:blipFill>
          <a:blip r:embed="rId4">
            <a:alphaModFix/>
          </a:blip>
          <a:stretch>
            <a:fillRect/>
          </a:stretch>
        </p:blipFill>
        <p:spPr>
          <a:xfrm>
            <a:off x="437125" y="3528400"/>
            <a:ext cx="1997251" cy="1408173"/>
          </a:xfrm>
          <a:prstGeom prst="rect">
            <a:avLst/>
          </a:prstGeom>
          <a:noFill/>
          <a:ln>
            <a:noFill/>
          </a:ln>
        </p:spPr>
      </p:pic>
      <p:pic>
        <p:nvPicPr>
          <p:cNvPr id="490" name="Google Shape;490;p36"/>
          <p:cNvPicPr preferRelativeResize="0"/>
          <p:nvPr/>
        </p:nvPicPr>
        <p:blipFill>
          <a:blip r:embed="rId4">
            <a:alphaModFix/>
          </a:blip>
          <a:stretch>
            <a:fillRect/>
          </a:stretch>
        </p:blipFill>
        <p:spPr>
          <a:xfrm>
            <a:off x="2592450" y="3603559"/>
            <a:ext cx="1890650" cy="1333016"/>
          </a:xfrm>
          <a:prstGeom prst="rect">
            <a:avLst/>
          </a:prstGeom>
          <a:noFill/>
          <a:ln>
            <a:noFill/>
          </a:ln>
        </p:spPr>
      </p:pic>
      <p:sp>
        <p:nvSpPr>
          <p:cNvPr id="491" name="Google Shape;491;p36"/>
          <p:cNvSpPr txBox="1"/>
          <p:nvPr/>
        </p:nvSpPr>
        <p:spPr>
          <a:xfrm>
            <a:off x="647225" y="3252500"/>
            <a:ext cx="1647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 Positive Review Length</a:t>
            </a:r>
            <a:r>
              <a:rPr lang="en" sz="1200"/>
              <a:t> </a:t>
            </a:r>
            <a:endParaRPr sz="1200"/>
          </a:p>
        </p:txBody>
      </p:sp>
      <p:sp>
        <p:nvSpPr>
          <p:cNvPr id="492" name="Google Shape;492;p36"/>
          <p:cNvSpPr txBox="1"/>
          <p:nvPr/>
        </p:nvSpPr>
        <p:spPr>
          <a:xfrm>
            <a:off x="2697513" y="3328700"/>
            <a:ext cx="1647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 Negative Review Length</a:t>
            </a:r>
            <a:r>
              <a:rPr lang="en" sz="1200"/>
              <a:t> </a:t>
            </a:r>
            <a:endParaRPr sz="1200"/>
          </a:p>
        </p:txBody>
      </p:sp>
      <p:sp>
        <p:nvSpPr>
          <p:cNvPr id="493" name="Google Shape;493;p36"/>
          <p:cNvSpPr txBox="1"/>
          <p:nvPr/>
        </p:nvSpPr>
        <p:spPr>
          <a:xfrm>
            <a:off x="1678250" y="3698000"/>
            <a:ext cx="6495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FF0000"/>
                </a:solidFill>
              </a:rPr>
              <a:t>Overlay training set data?</a:t>
            </a:r>
            <a:endParaRPr sz="1000">
              <a:solidFill>
                <a:srgbClr val="FF0000"/>
              </a:solidFill>
            </a:endParaRPr>
          </a:p>
        </p:txBody>
      </p:sp>
      <p:sp>
        <p:nvSpPr>
          <p:cNvPr id="494" name="Google Shape;494;p36"/>
          <p:cNvSpPr txBox="1"/>
          <p:nvPr/>
        </p:nvSpPr>
        <p:spPr>
          <a:xfrm>
            <a:off x="3629200" y="3741150"/>
            <a:ext cx="6495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FF0000"/>
                </a:solidFill>
              </a:rPr>
              <a:t>Overlay training set data?</a:t>
            </a:r>
            <a:endParaRPr sz="1000">
              <a:solidFill>
                <a:srgbClr val="FF0000"/>
              </a:solidFill>
            </a:endParaRPr>
          </a:p>
        </p:txBody>
      </p:sp>
      <p:pic>
        <p:nvPicPr>
          <p:cNvPr id="495" name="Google Shape;495;p36"/>
          <p:cNvPicPr preferRelativeResize="0"/>
          <p:nvPr/>
        </p:nvPicPr>
        <p:blipFill>
          <a:blip r:embed="rId5">
            <a:alphaModFix/>
          </a:blip>
          <a:stretch>
            <a:fillRect/>
          </a:stretch>
        </p:blipFill>
        <p:spPr>
          <a:xfrm>
            <a:off x="7861350" y="76199"/>
            <a:ext cx="1211601" cy="983875"/>
          </a:xfrm>
          <a:prstGeom prst="rect">
            <a:avLst/>
          </a:prstGeom>
          <a:noFill/>
          <a:ln>
            <a:noFill/>
          </a:ln>
        </p:spPr>
      </p:pic>
      <p:pic>
        <p:nvPicPr>
          <p:cNvPr id="496" name="Google Shape;496;p36"/>
          <p:cNvPicPr preferRelativeResize="0"/>
          <p:nvPr/>
        </p:nvPicPr>
        <p:blipFill>
          <a:blip r:embed="rId6">
            <a:alphaModFix/>
          </a:blip>
          <a:stretch>
            <a:fillRect/>
          </a:stretch>
        </p:blipFill>
        <p:spPr>
          <a:xfrm>
            <a:off x="4747771" y="1657900"/>
            <a:ext cx="4278599" cy="1080775"/>
          </a:xfrm>
          <a:prstGeom prst="rect">
            <a:avLst/>
          </a:prstGeom>
          <a:noFill/>
          <a:ln>
            <a:noFill/>
          </a:ln>
        </p:spPr>
      </p:pic>
      <p:sp>
        <p:nvSpPr>
          <p:cNvPr id="497" name="Google Shape;497;p36"/>
          <p:cNvSpPr txBox="1"/>
          <p:nvPr/>
        </p:nvSpPr>
        <p:spPr>
          <a:xfrm>
            <a:off x="5643700" y="1322225"/>
            <a:ext cx="2710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 Positive &amp; Negative Reviews per month</a:t>
            </a:r>
            <a:r>
              <a:rPr lang="en" sz="1200"/>
              <a:t> </a:t>
            </a:r>
            <a:endParaRPr sz="1200"/>
          </a:p>
        </p:txBody>
      </p:sp>
      <p:sp>
        <p:nvSpPr>
          <p:cNvPr id="498" name="Google Shape;498;p36"/>
          <p:cNvSpPr txBox="1"/>
          <p:nvPr/>
        </p:nvSpPr>
        <p:spPr>
          <a:xfrm>
            <a:off x="5802325" y="229575"/>
            <a:ext cx="19971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Number of Reviews:</a:t>
            </a:r>
            <a:endParaRPr/>
          </a:p>
          <a:p>
            <a:pPr marL="0" lvl="0" indent="0" algn="l" rtl="0">
              <a:spcBef>
                <a:spcPts val="0"/>
              </a:spcBef>
              <a:spcAft>
                <a:spcPts val="0"/>
              </a:spcAft>
              <a:buNone/>
            </a:pPr>
            <a:r>
              <a:rPr lang="en" sz="1800" b="1"/>
              <a:t>           353</a:t>
            </a:r>
            <a:endParaRPr sz="1800" b="1"/>
          </a:p>
        </p:txBody>
      </p:sp>
      <p:pic>
        <p:nvPicPr>
          <p:cNvPr id="499" name="Google Shape;499;p36"/>
          <p:cNvPicPr preferRelativeResize="0"/>
          <p:nvPr/>
        </p:nvPicPr>
        <p:blipFill>
          <a:blip r:embed="rId7">
            <a:alphaModFix/>
          </a:blip>
          <a:stretch>
            <a:fillRect/>
          </a:stretch>
        </p:blipFill>
        <p:spPr>
          <a:xfrm>
            <a:off x="4747788" y="3031000"/>
            <a:ext cx="2085975" cy="1905575"/>
          </a:xfrm>
          <a:prstGeom prst="rect">
            <a:avLst/>
          </a:prstGeom>
          <a:noFill/>
          <a:ln>
            <a:noFill/>
          </a:ln>
        </p:spPr>
      </p:pic>
      <p:sp>
        <p:nvSpPr>
          <p:cNvPr id="500" name="Google Shape;500;p36"/>
          <p:cNvSpPr txBox="1"/>
          <p:nvPr/>
        </p:nvSpPr>
        <p:spPr>
          <a:xfrm>
            <a:off x="5719350" y="2705050"/>
            <a:ext cx="2710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 Breakdown of Positive / Negative Reviews</a:t>
            </a:r>
            <a:r>
              <a:rPr lang="en" sz="1200"/>
              <a:t> </a:t>
            </a:r>
            <a:endParaRPr sz="1200"/>
          </a:p>
        </p:txBody>
      </p:sp>
      <p:pic>
        <p:nvPicPr>
          <p:cNvPr id="501" name="Google Shape;501;p36"/>
          <p:cNvPicPr preferRelativeResize="0"/>
          <p:nvPr/>
        </p:nvPicPr>
        <p:blipFill>
          <a:blip r:embed="rId8">
            <a:alphaModFix/>
          </a:blip>
          <a:stretch>
            <a:fillRect/>
          </a:stretch>
        </p:blipFill>
        <p:spPr>
          <a:xfrm>
            <a:off x="1800950" y="690925"/>
            <a:ext cx="1038866" cy="572700"/>
          </a:xfrm>
          <a:prstGeom prst="rect">
            <a:avLst/>
          </a:prstGeom>
          <a:noFill/>
          <a:ln>
            <a:noFill/>
          </a:ln>
        </p:spPr>
      </p:pic>
      <p:pic>
        <p:nvPicPr>
          <p:cNvPr id="502" name="Google Shape;502;p36"/>
          <p:cNvPicPr preferRelativeResize="0"/>
          <p:nvPr/>
        </p:nvPicPr>
        <p:blipFill>
          <a:blip r:embed="rId9">
            <a:alphaModFix/>
          </a:blip>
          <a:stretch>
            <a:fillRect/>
          </a:stretch>
        </p:blipFill>
        <p:spPr>
          <a:xfrm>
            <a:off x="3056025" y="653400"/>
            <a:ext cx="1084200" cy="616194"/>
          </a:xfrm>
          <a:prstGeom prst="rect">
            <a:avLst/>
          </a:prstGeom>
          <a:noFill/>
          <a:ln>
            <a:noFill/>
          </a:ln>
        </p:spPr>
      </p:pic>
      <p:pic>
        <p:nvPicPr>
          <p:cNvPr id="503" name="Google Shape;503;p36"/>
          <p:cNvPicPr preferRelativeResize="0"/>
          <p:nvPr/>
        </p:nvPicPr>
        <p:blipFill>
          <a:blip r:embed="rId10">
            <a:alphaModFix/>
          </a:blip>
          <a:stretch>
            <a:fillRect/>
          </a:stretch>
        </p:blipFill>
        <p:spPr>
          <a:xfrm>
            <a:off x="4438500" y="715350"/>
            <a:ext cx="1280850" cy="49229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7"/>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a:t>Price v. Year of Review</a:t>
            </a:r>
            <a:endParaRPr sz="2000" b="1"/>
          </a:p>
        </p:txBody>
      </p:sp>
      <p:pic>
        <p:nvPicPr>
          <p:cNvPr id="509" name="Google Shape;509;p37"/>
          <p:cNvPicPr preferRelativeResize="0"/>
          <p:nvPr/>
        </p:nvPicPr>
        <p:blipFill>
          <a:blip r:embed="rId3">
            <a:alphaModFix/>
          </a:blip>
          <a:stretch>
            <a:fillRect/>
          </a:stretch>
        </p:blipFill>
        <p:spPr>
          <a:xfrm>
            <a:off x="152400" y="152400"/>
            <a:ext cx="8839199" cy="38588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38"/>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a:t>Rating v. Year of Review</a:t>
            </a:r>
            <a:endParaRPr sz="2000" b="1"/>
          </a:p>
        </p:txBody>
      </p:sp>
      <p:pic>
        <p:nvPicPr>
          <p:cNvPr id="515" name="Google Shape;515;p38"/>
          <p:cNvPicPr preferRelativeResize="0"/>
          <p:nvPr/>
        </p:nvPicPr>
        <p:blipFill>
          <a:blip r:embed="rId3">
            <a:alphaModFix/>
          </a:blip>
          <a:stretch>
            <a:fillRect/>
          </a:stretch>
        </p:blipFill>
        <p:spPr>
          <a:xfrm>
            <a:off x="152400" y="152400"/>
            <a:ext cx="8839199" cy="39865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39"/>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a:t>Review v. Price by Brand per Year</a:t>
            </a:r>
            <a:endParaRPr sz="2000" b="1"/>
          </a:p>
        </p:txBody>
      </p:sp>
      <p:pic>
        <p:nvPicPr>
          <p:cNvPr id="521" name="Google Shape;521;p39"/>
          <p:cNvPicPr preferRelativeResize="0"/>
          <p:nvPr/>
        </p:nvPicPr>
        <p:blipFill>
          <a:blip r:embed="rId3">
            <a:alphaModFix/>
          </a:blip>
          <a:stretch>
            <a:fillRect/>
          </a:stretch>
        </p:blipFill>
        <p:spPr>
          <a:xfrm>
            <a:off x="152400" y="152400"/>
            <a:ext cx="8839204" cy="33880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525"/>
        <p:cNvGrpSpPr/>
        <p:nvPr/>
      </p:nvGrpSpPr>
      <p:grpSpPr>
        <a:xfrm>
          <a:off x="0" y="0"/>
          <a:ext cx="0" cy="0"/>
          <a:chOff x="0" y="0"/>
          <a:chExt cx="0" cy="0"/>
        </a:xfrm>
      </p:grpSpPr>
      <p:sp>
        <p:nvSpPr>
          <p:cNvPr id="526" name="Google Shape;526;p40"/>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solidFill>
                  <a:schemeClr val="dk2"/>
                </a:solidFill>
              </a:rPr>
              <a:t>Conclusion</a:t>
            </a:r>
            <a:endParaRPr>
              <a:solidFill>
                <a:schemeClr val="dk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accent3"/>
            </a:gs>
          </a:gsLst>
          <a:lin ang="5400012" scaled="0"/>
        </a:gradFill>
        <a:effectLst/>
      </p:bgPr>
    </p:bg>
    <p:spTree>
      <p:nvGrpSpPr>
        <p:cNvPr id="1" name="Shape 530"/>
        <p:cNvGrpSpPr/>
        <p:nvPr/>
      </p:nvGrpSpPr>
      <p:grpSpPr>
        <a:xfrm>
          <a:off x="0" y="0"/>
          <a:ext cx="0" cy="0"/>
          <a:chOff x="0" y="0"/>
          <a:chExt cx="0" cy="0"/>
        </a:xfrm>
      </p:grpSpPr>
      <p:sp>
        <p:nvSpPr>
          <p:cNvPr id="531" name="Google Shape;531;p4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a:t>
            </a:r>
            <a:endParaRPr/>
          </a:p>
        </p:txBody>
      </p:sp>
      <p:sp>
        <p:nvSpPr>
          <p:cNvPr id="532" name="Google Shape;532;p4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457200" lvl="0" indent="-374650" algn="l" rtl="0">
              <a:lnSpc>
                <a:spcPct val="150000"/>
              </a:lnSpc>
              <a:spcBef>
                <a:spcPts val="0"/>
              </a:spcBef>
              <a:spcAft>
                <a:spcPts val="0"/>
              </a:spcAft>
              <a:buSzPts val="2300"/>
              <a:buChar char="●"/>
            </a:pPr>
            <a:r>
              <a:rPr lang="en" sz="2300"/>
              <a:t>80.### % accuracy from ML model</a:t>
            </a:r>
            <a:endParaRPr sz="2300"/>
          </a:p>
          <a:p>
            <a:pPr marL="457200" lvl="0" indent="-374650" algn="l" rtl="0">
              <a:lnSpc>
                <a:spcPct val="150000"/>
              </a:lnSpc>
              <a:spcBef>
                <a:spcPts val="0"/>
              </a:spcBef>
              <a:spcAft>
                <a:spcPts val="0"/>
              </a:spcAft>
              <a:buSzPts val="2300"/>
              <a:buChar char="●"/>
            </a:pPr>
            <a:r>
              <a:rPr lang="en" sz="2300"/>
              <a:t>Top 3 Positive Words</a:t>
            </a:r>
            <a:endParaRPr sz="2300"/>
          </a:p>
          <a:p>
            <a:pPr marL="457200" lvl="0" indent="-374650" algn="l" rtl="0">
              <a:lnSpc>
                <a:spcPct val="150000"/>
              </a:lnSpc>
              <a:spcBef>
                <a:spcPts val="0"/>
              </a:spcBef>
              <a:spcAft>
                <a:spcPts val="0"/>
              </a:spcAft>
              <a:buSzPts val="2300"/>
              <a:buChar char="●"/>
            </a:pPr>
            <a:r>
              <a:rPr lang="en" sz="2300"/>
              <a:t>Top 3 Negative Words</a:t>
            </a:r>
            <a:endParaRPr sz="2300"/>
          </a:p>
          <a:p>
            <a:pPr marL="457200" lvl="0" indent="-374650" algn="l" rtl="0">
              <a:lnSpc>
                <a:spcPct val="150000"/>
              </a:lnSpc>
              <a:spcBef>
                <a:spcPts val="0"/>
              </a:spcBef>
              <a:spcAft>
                <a:spcPts val="0"/>
              </a:spcAft>
              <a:buSzPts val="2300"/>
              <a:buChar char="●"/>
            </a:pPr>
            <a:r>
              <a:rPr lang="en" sz="2300"/>
              <a:t>Limitations</a:t>
            </a:r>
            <a:endParaRPr sz="2300"/>
          </a:p>
          <a:p>
            <a:pPr marL="0" lvl="0" indent="0" algn="l" rtl="0">
              <a:spcBef>
                <a:spcPts val="1200"/>
              </a:spcBef>
              <a:spcAft>
                <a:spcPts val="1200"/>
              </a:spcAft>
              <a:buNone/>
            </a:pP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Team Members &amp; Responsibilities</a:t>
            </a:r>
            <a:endParaRPr/>
          </a:p>
        </p:txBody>
      </p:sp>
      <p:sp>
        <p:nvSpPr>
          <p:cNvPr id="290" name="Google Shape;290;p15"/>
          <p:cNvSpPr txBox="1">
            <a:spLocks noGrp="1"/>
          </p:cNvSpPr>
          <p:nvPr>
            <p:ph type="body" idx="1"/>
          </p:nvPr>
        </p:nvSpPr>
        <p:spPr>
          <a:xfrm>
            <a:off x="941900" y="1811175"/>
            <a:ext cx="2010000" cy="905700"/>
          </a:xfrm>
          <a:prstGeom prst="rect">
            <a:avLst/>
          </a:prstGeom>
          <a:solidFill>
            <a:schemeClr val="lt2"/>
          </a:solidFill>
          <a:ln w="76200"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sz="1400" b="1"/>
              <a:t>Tiffany Price:</a:t>
            </a:r>
            <a:endParaRPr sz="1400" b="1"/>
          </a:p>
          <a:p>
            <a:pPr marL="0" lvl="0" indent="0" algn="l" rtl="0">
              <a:spcBef>
                <a:spcPts val="1200"/>
              </a:spcBef>
              <a:spcAft>
                <a:spcPts val="1200"/>
              </a:spcAft>
              <a:buNone/>
            </a:pPr>
            <a:r>
              <a:rPr lang="en" sz="1400" b="1"/>
              <a:t>Project Manager</a:t>
            </a:r>
            <a:endParaRPr sz="1400" b="1"/>
          </a:p>
        </p:txBody>
      </p:sp>
      <p:sp>
        <p:nvSpPr>
          <p:cNvPr id="291" name="Google Shape;291;p15"/>
          <p:cNvSpPr txBox="1">
            <a:spLocks noGrp="1"/>
          </p:cNvSpPr>
          <p:nvPr>
            <p:ph type="body" idx="2"/>
          </p:nvPr>
        </p:nvSpPr>
        <p:spPr>
          <a:xfrm>
            <a:off x="6192125" y="1811163"/>
            <a:ext cx="2183700" cy="905700"/>
          </a:xfrm>
          <a:prstGeom prst="rect">
            <a:avLst/>
          </a:prstGeom>
          <a:solidFill>
            <a:schemeClr val="lt2"/>
          </a:solidFill>
          <a:ln w="76200"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sz="1400" b="1"/>
              <a:t>Ben Tubbs:</a:t>
            </a:r>
            <a:endParaRPr sz="1400" b="1"/>
          </a:p>
          <a:p>
            <a:pPr marL="0" lvl="0" indent="0" algn="l" rtl="0">
              <a:spcBef>
                <a:spcPts val="1200"/>
              </a:spcBef>
              <a:spcAft>
                <a:spcPts val="1200"/>
              </a:spcAft>
              <a:buClr>
                <a:schemeClr val="dk2"/>
              </a:buClr>
              <a:buSzPts val="1100"/>
              <a:buFont typeface="Arial"/>
              <a:buNone/>
            </a:pPr>
            <a:r>
              <a:rPr lang="en" sz="1400" b="1"/>
              <a:t>Machine Learning Lead</a:t>
            </a:r>
            <a:endParaRPr sz="1400" b="1"/>
          </a:p>
        </p:txBody>
      </p:sp>
      <p:sp>
        <p:nvSpPr>
          <p:cNvPr id="292" name="Google Shape;292;p15"/>
          <p:cNvSpPr txBox="1">
            <a:spLocks noGrp="1"/>
          </p:cNvSpPr>
          <p:nvPr>
            <p:ph type="body" idx="2"/>
          </p:nvPr>
        </p:nvSpPr>
        <p:spPr>
          <a:xfrm>
            <a:off x="6192125" y="3255350"/>
            <a:ext cx="2183700" cy="905700"/>
          </a:xfrm>
          <a:prstGeom prst="rect">
            <a:avLst/>
          </a:prstGeom>
          <a:solidFill>
            <a:schemeClr val="lt2"/>
          </a:solidFill>
          <a:ln w="76200"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sz="1400" b="1"/>
              <a:t>Jose Santos:</a:t>
            </a:r>
            <a:endParaRPr sz="1400" b="1"/>
          </a:p>
          <a:p>
            <a:pPr marL="0" lvl="0" indent="0" algn="l" rtl="0">
              <a:spcBef>
                <a:spcPts val="1200"/>
              </a:spcBef>
              <a:spcAft>
                <a:spcPts val="1200"/>
              </a:spcAft>
              <a:buClr>
                <a:schemeClr val="dk2"/>
              </a:buClr>
              <a:buSzPts val="1100"/>
              <a:buFont typeface="Arial"/>
              <a:buNone/>
            </a:pPr>
            <a:r>
              <a:rPr lang="en" sz="1400" b="1"/>
              <a:t>Dashboard Lead</a:t>
            </a:r>
            <a:endParaRPr sz="1400" b="1"/>
          </a:p>
        </p:txBody>
      </p:sp>
      <p:sp>
        <p:nvSpPr>
          <p:cNvPr id="293" name="Google Shape;293;p15"/>
          <p:cNvSpPr txBox="1">
            <a:spLocks noGrp="1"/>
          </p:cNvSpPr>
          <p:nvPr>
            <p:ph type="body" idx="2"/>
          </p:nvPr>
        </p:nvSpPr>
        <p:spPr>
          <a:xfrm>
            <a:off x="941900" y="3255350"/>
            <a:ext cx="2010000" cy="905700"/>
          </a:xfrm>
          <a:prstGeom prst="rect">
            <a:avLst/>
          </a:prstGeom>
          <a:solidFill>
            <a:schemeClr val="lt2"/>
          </a:solidFill>
          <a:ln w="76200"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sz="1400" b="1"/>
              <a:t>Tamar Brand-Perez:</a:t>
            </a:r>
            <a:endParaRPr sz="1400" b="1"/>
          </a:p>
          <a:p>
            <a:pPr marL="0" lvl="0" indent="0" algn="l" rtl="0">
              <a:spcBef>
                <a:spcPts val="1200"/>
              </a:spcBef>
              <a:spcAft>
                <a:spcPts val="1200"/>
              </a:spcAft>
              <a:buClr>
                <a:schemeClr val="dk2"/>
              </a:buClr>
              <a:buSzPts val="1100"/>
              <a:buFont typeface="Arial"/>
              <a:buNone/>
            </a:pPr>
            <a:r>
              <a:rPr lang="en" sz="1400" b="1"/>
              <a:t>Database Lead</a:t>
            </a:r>
            <a:endParaRPr sz="1400"/>
          </a:p>
        </p:txBody>
      </p:sp>
      <p:pic>
        <p:nvPicPr>
          <p:cNvPr id="294" name="Google Shape;294;p15"/>
          <p:cNvPicPr preferRelativeResize="0"/>
          <p:nvPr/>
        </p:nvPicPr>
        <p:blipFill>
          <a:blip r:embed="rId3">
            <a:alphaModFix/>
          </a:blip>
          <a:stretch>
            <a:fillRect/>
          </a:stretch>
        </p:blipFill>
        <p:spPr>
          <a:xfrm>
            <a:off x="3624263" y="1751213"/>
            <a:ext cx="1895475" cy="24098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accent3"/>
            </a:gs>
          </a:gsLst>
          <a:lin ang="5400012" scaled="0"/>
        </a:gradFill>
        <a:effectLst/>
      </p:bgPr>
    </p:bg>
    <p:spTree>
      <p:nvGrpSpPr>
        <p:cNvPr id="1" name="Shape 536"/>
        <p:cNvGrpSpPr/>
        <p:nvPr/>
      </p:nvGrpSpPr>
      <p:grpSpPr>
        <a:xfrm>
          <a:off x="0" y="0"/>
          <a:ext cx="0" cy="0"/>
          <a:chOff x="0" y="0"/>
          <a:chExt cx="0" cy="0"/>
        </a:xfrm>
      </p:grpSpPr>
      <p:sp>
        <p:nvSpPr>
          <p:cNvPr id="537" name="Google Shape;537;p4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 Summary</a:t>
            </a:r>
            <a:endParaRPr/>
          </a:p>
        </p:txBody>
      </p:sp>
      <p:sp>
        <p:nvSpPr>
          <p:cNvPr id="538" name="Google Shape;538;p42"/>
          <p:cNvSpPr txBox="1">
            <a:spLocks noGrp="1"/>
          </p:cNvSpPr>
          <p:nvPr>
            <p:ph type="body" idx="1"/>
          </p:nvPr>
        </p:nvSpPr>
        <p:spPr>
          <a:xfrm>
            <a:off x="599625" y="1775750"/>
            <a:ext cx="3430500" cy="2541600"/>
          </a:xfrm>
          <a:prstGeom prst="rect">
            <a:avLst/>
          </a:prstGeom>
        </p:spPr>
        <p:txBody>
          <a:bodyPr spcFirstLastPara="1" wrap="square" lIns="91425" tIns="91425" rIns="91425" bIns="91425" anchor="t" anchorCtr="0">
            <a:normAutofit fontScale="25000" lnSpcReduction="20000"/>
          </a:bodyPr>
          <a:lstStyle/>
          <a:p>
            <a:pPr marL="0" lvl="0" indent="0" algn="ctr" rtl="0">
              <a:lnSpc>
                <a:spcPct val="100000"/>
              </a:lnSpc>
              <a:spcBef>
                <a:spcPts val="1600"/>
              </a:spcBef>
              <a:spcAft>
                <a:spcPts val="0"/>
              </a:spcAft>
              <a:buNone/>
            </a:pPr>
            <a:r>
              <a:rPr lang="en" sz="6140" b="1" u="sng">
                <a:solidFill>
                  <a:srgbClr val="2B2B2B"/>
                </a:solidFill>
                <a:latin typeface="Roboto"/>
                <a:ea typeface="Roboto"/>
                <a:cs typeface="Roboto"/>
                <a:sym typeface="Roboto"/>
              </a:rPr>
              <a:t>Recommendation for Future Analysis</a:t>
            </a:r>
            <a:endParaRPr sz="6140" b="1" u="sng">
              <a:solidFill>
                <a:srgbClr val="2B2B2B"/>
              </a:solidFill>
              <a:latin typeface="Roboto"/>
              <a:ea typeface="Roboto"/>
              <a:cs typeface="Roboto"/>
              <a:sym typeface="Roboto"/>
            </a:endParaRPr>
          </a:p>
          <a:p>
            <a:pPr marL="457200" lvl="0" indent="-305089" algn="l" rtl="0">
              <a:lnSpc>
                <a:spcPct val="150000"/>
              </a:lnSpc>
              <a:spcBef>
                <a:spcPts val="4600"/>
              </a:spcBef>
              <a:spcAft>
                <a:spcPts val="0"/>
              </a:spcAft>
              <a:buClr>
                <a:srgbClr val="2B2B2B"/>
              </a:buClr>
              <a:buSzPct val="100000"/>
              <a:buFont typeface="Roboto"/>
              <a:buChar char="●"/>
            </a:pPr>
            <a:r>
              <a:rPr lang="en" sz="4818">
                <a:solidFill>
                  <a:srgbClr val="2B2B2B"/>
                </a:solidFill>
                <a:latin typeface="Roboto"/>
                <a:ea typeface="Roboto"/>
                <a:cs typeface="Roboto"/>
                <a:sym typeface="Roboto"/>
              </a:rPr>
              <a:t>Algorithm does not consider the order </a:t>
            </a:r>
            <a:endParaRPr sz="4818">
              <a:solidFill>
                <a:srgbClr val="2B2B2B"/>
              </a:solidFill>
              <a:latin typeface="Roboto"/>
              <a:ea typeface="Roboto"/>
              <a:cs typeface="Roboto"/>
              <a:sym typeface="Roboto"/>
            </a:endParaRPr>
          </a:p>
          <a:p>
            <a:pPr marL="457200" lvl="0" indent="-305089" algn="l" rtl="0">
              <a:lnSpc>
                <a:spcPct val="150000"/>
              </a:lnSpc>
              <a:spcBef>
                <a:spcPts val="0"/>
              </a:spcBef>
              <a:spcAft>
                <a:spcPts val="0"/>
              </a:spcAft>
              <a:buClr>
                <a:srgbClr val="2B2B2B"/>
              </a:buClr>
              <a:buSzPct val="100000"/>
              <a:buFont typeface="Roboto"/>
              <a:buChar char="●"/>
            </a:pPr>
            <a:endParaRPr sz="4818">
              <a:solidFill>
                <a:srgbClr val="2B2B2B"/>
              </a:solidFill>
              <a:latin typeface="Roboto"/>
              <a:ea typeface="Roboto"/>
              <a:cs typeface="Roboto"/>
              <a:sym typeface="Roboto"/>
            </a:endParaRPr>
          </a:p>
          <a:p>
            <a:pPr marL="0" lvl="0" indent="0" algn="l" rtl="0">
              <a:lnSpc>
                <a:spcPct val="150000"/>
              </a:lnSpc>
              <a:spcBef>
                <a:spcPts val="4600"/>
              </a:spcBef>
              <a:spcAft>
                <a:spcPts val="0"/>
              </a:spcAft>
              <a:buNone/>
            </a:pPr>
            <a:endParaRPr sz="1000">
              <a:solidFill>
                <a:srgbClr val="2B2B2B"/>
              </a:solidFill>
              <a:latin typeface="Roboto"/>
              <a:ea typeface="Roboto"/>
              <a:cs typeface="Roboto"/>
              <a:sym typeface="Roboto"/>
            </a:endParaRPr>
          </a:p>
          <a:p>
            <a:pPr marL="0" lvl="0" indent="0" algn="l" rtl="0">
              <a:spcBef>
                <a:spcPts val="3800"/>
              </a:spcBef>
              <a:spcAft>
                <a:spcPts val="1200"/>
              </a:spcAft>
              <a:buNone/>
            </a:pPr>
            <a:endParaRPr/>
          </a:p>
        </p:txBody>
      </p:sp>
      <p:sp>
        <p:nvSpPr>
          <p:cNvPr id="539" name="Google Shape;539;p42"/>
          <p:cNvSpPr txBox="1">
            <a:spLocks noGrp="1"/>
          </p:cNvSpPr>
          <p:nvPr>
            <p:ph type="body" idx="2"/>
          </p:nvPr>
        </p:nvSpPr>
        <p:spPr>
          <a:xfrm>
            <a:off x="4699825" y="1775750"/>
            <a:ext cx="4056600" cy="2541600"/>
          </a:xfrm>
          <a:prstGeom prst="rect">
            <a:avLst/>
          </a:prstGeom>
        </p:spPr>
        <p:txBody>
          <a:bodyPr spcFirstLastPara="1" wrap="square" lIns="91425" tIns="91425" rIns="91425" bIns="91425" anchor="t" anchorCtr="0">
            <a:normAutofit/>
          </a:bodyPr>
          <a:lstStyle/>
          <a:p>
            <a:pPr marL="0" lvl="0" indent="0" algn="ctr" rtl="0">
              <a:lnSpc>
                <a:spcPct val="150000"/>
              </a:lnSpc>
              <a:spcBef>
                <a:spcPts val="1600"/>
              </a:spcBef>
              <a:spcAft>
                <a:spcPts val="0"/>
              </a:spcAft>
              <a:buNone/>
            </a:pPr>
            <a:r>
              <a:rPr lang="en" sz="1500" b="1" u="sng">
                <a:solidFill>
                  <a:srgbClr val="2B2B2B"/>
                </a:solidFill>
                <a:latin typeface="Roboto"/>
                <a:ea typeface="Roboto"/>
                <a:cs typeface="Roboto"/>
                <a:sym typeface="Roboto"/>
              </a:rPr>
              <a:t>What Our Team Would Have Done Differently</a:t>
            </a:r>
            <a:endParaRPr sz="1500" b="1" u="sng">
              <a:solidFill>
                <a:srgbClr val="2B2B2B"/>
              </a:solidFill>
              <a:latin typeface="Roboto"/>
              <a:ea typeface="Roboto"/>
              <a:cs typeface="Roboto"/>
              <a:sym typeface="Roboto"/>
            </a:endParaRPr>
          </a:p>
          <a:p>
            <a:pPr marL="457200" lvl="0" indent="-311150" algn="l" rtl="0">
              <a:lnSpc>
                <a:spcPct val="150000"/>
              </a:lnSpc>
              <a:spcBef>
                <a:spcPts val="3800"/>
              </a:spcBef>
              <a:spcAft>
                <a:spcPts val="0"/>
              </a:spcAft>
              <a:buClr>
                <a:srgbClr val="2B2B2B"/>
              </a:buClr>
              <a:buSzPts val="1300"/>
              <a:buFont typeface="Roboto"/>
              <a:buChar char="●"/>
            </a:pPr>
            <a:r>
              <a:rPr lang="en">
                <a:solidFill>
                  <a:srgbClr val="2B2B2B"/>
                </a:solidFill>
                <a:latin typeface="Roboto"/>
                <a:ea typeface="Roboto"/>
                <a:cs typeface="Roboto"/>
                <a:sym typeface="Roboto"/>
              </a:rPr>
              <a:t>Improve the algorithm to make it more than 80% accurate</a:t>
            </a:r>
            <a:endParaRPr>
              <a:solidFill>
                <a:srgbClr val="2B2B2B"/>
              </a:solidFill>
              <a:latin typeface="Roboto"/>
              <a:ea typeface="Roboto"/>
              <a:cs typeface="Roboto"/>
              <a:sym typeface="Roboto"/>
            </a:endParaRPr>
          </a:p>
          <a:p>
            <a:pPr marL="457200" lvl="0" indent="-311150" algn="l" rtl="0">
              <a:lnSpc>
                <a:spcPct val="150000"/>
              </a:lnSpc>
              <a:spcBef>
                <a:spcPts val="0"/>
              </a:spcBef>
              <a:spcAft>
                <a:spcPts val="0"/>
              </a:spcAft>
              <a:buClr>
                <a:srgbClr val="2B2B2B"/>
              </a:buClr>
              <a:buSzPts val="1300"/>
              <a:buFont typeface="Roboto"/>
              <a:buChar char="●"/>
            </a:pPr>
            <a:endParaRPr>
              <a:solidFill>
                <a:srgbClr val="2B2B2B"/>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43"/>
          <p:cNvSpPr txBox="1">
            <a:spLocks noGrp="1"/>
          </p:cNvSpPr>
          <p:nvPr>
            <p:ph type="title"/>
          </p:nvPr>
        </p:nvSpPr>
        <p:spPr>
          <a:xfrm>
            <a:off x="1388625" y="772725"/>
            <a:ext cx="6366900" cy="1863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Demo</a:t>
            </a:r>
            <a:endParaRPr/>
          </a:p>
        </p:txBody>
      </p:sp>
      <p:sp>
        <p:nvSpPr>
          <p:cNvPr id="545" name="Google Shape;545;p43"/>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2700"/>
              <a:t>https://project-group-3.herokuapp.com/</a:t>
            </a:r>
            <a:endParaRPr sz="27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4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551" name="Google Shape;551;p4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552" name="Google Shape;552;p44"/>
          <p:cNvPicPr preferRelativeResize="0"/>
          <p:nvPr/>
        </p:nvPicPr>
        <p:blipFill>
          <a:blip r:embed="rId3">
            <a:alphaModFix/>
          </a:blip>
          <a:stretch>
            <a:fillRect/>
          </a:stretch>
        </p:blipFill>
        <p:spPr>
          <a:xfrm>
            <a:off x="0" y="0"/>
            <a:ext cx="9144003" cy="514350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4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Things to include from the module</a:t>
            </a:r>
            <a:endParaRPr/>
          </a:p>
        </p:txBody>
      </p:sp>
      <p:sp>
        <p:nvSpPr>
          <p:cNvPr id="558" name="Google Shape;558;p4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fontScale="25000" lnSpcReduction="20000"/>
          </a:bodyPr>
          <a:lstStyle/>
          <a:p>
            <a:pPr marL="0" lvl="0" indent="0" algn="l" rtl="0">
              <a:lnSpc>
                <a:spcPct val="100000"/>
              </a:lnSpc>
              <a:spcBef>
                <a:spcPts val="1500"/>
              </a:spcBef>
              <a:spcAft>
                <a:spcPts val="0"/>
              </a:spcAft>
              <a:buClr>
                <a:schemeClr val="dk1"/>
              </a:buClr>
              <a:buSzPct val="26142"/>
              <a:buFont typeface="Arial"/>
              <a:buNone/>
            </a:pPr>
            <a:r>
              <a:rPr lang="en" sz="4207">
                <a:solidFill>
                  <a:srgbClr val="2B2B2B"/>
                </a:solidFill>
                <a:latin typeface="Roboto"/>
                <a:ea typeface="Roboto"/>
                <a:cs typeface="Roboto"/>
                <a:sym typeface="Roboto"/>
              </a:rPr>
              <a:t>Content: The presentation should tell a cohesive story about the project and include the following:</a:t>
            </a:r>
            <a:endParaRPr sz="4207">
              <a:solidFill>
                <a:srgbClr val="2B2B2B"/>
              </a:solidFill>
              <a:latin typeface="Roboto"/>
              <a:ea typeface="Roboto"/>
              <a:cs typeface="Roboto"/>
              <a:sym typeface="Roboto"/>
            </a:endParaRPr>
          </a:p>
          <a:p>
            <a:pPr marL="457200" lvl="0" indent="-295397" algn="l" rtl="0">
              <a:lnSpc>
                <a:spcPct val="150000"/>
              </a:lnSpc>
              <a:spcBef>
                <a:spcPts val="1600"/>
              </a:spcBef>
              <a:spcAft>
                <a:spcPts val="0"/>
              </a:spcAft>
              <a:buClr>
                <a:srgbClr val="2B2B2B"/>
              </a:buClr>
              <a:buSzPct val="100000"/>
              <a:buFont typeface="Roboto"/>
              <a:buChar char="●"/>
            </a:pPr>
            <a:r>
              <a:rPr lang="en" sz="4207" strike="sngStrike">
                <a:solidFill>
                  <a:srgbClr val="2B2B2B"/>
                </a:solidFill>
                <a:latin typeface="Roboto"/>
                <a:ea typeface="Roboto"/>
                <a:cs typeface="Roboto"/>
                <a:sym typeface="Roboto"/>
              </a:rPr>
              <a:t>Selected topic</a:t>
            </a:r>
            <a:endParaRPr sz="4207" strike="sngStrike">
              <a:solidFill>
                <a:srgbClr val="2B2B2B"/>
              </a:solidFill>
              <a:latin typeface="Roboto"/>
              <a:ea typeface="Roboto"/>
              <a:cs typeface="Roboto"/>
              <a:sym typeface="Roboto"/>
            </a:endParaRPr>
          </a:p>
          <a:p>
            <a:pPr marL="457200" lvl="0" indent="-295397" algn="l" rtl="0">
              <a:lnSpc>
                <a:spcPct val="150000"/>
              </a:lnSpc>
              <a:spcBef>
                <a:spcPts val="0"/>
              </a:spcBef>
              <a:spcAft>
                <a:spcPts val="0"/>
              </a:spcAft>
              <a:buClr>
                <a:srgbClr val="2B2B2B"/>
              </a:buClr>
              <a:buSzPct val="100000"/>
              <a:buFont typeface="Roboto"/>
              <a:buChar char="●"/>
            </a:pPr>
            <a:r>
              <a:rPr lang="en" sz="4207" strike="sngStrike">
                <a:solidFill>
                  <a:srgbClr val="2B2B2B"/>
                </a:solidFill>
                <a:latin typeface="Roboto"/>
                <a:ea typeface="Roboto"/>
                <a:cs typeface="Roboto"/>
                <a:sym typeface="Roboto"/>
              </a:rPr>
              <a:t>Reason the topic was selected</a:t>
            </a:r>
            <a:endParaRPr sz="4207" strike="sngStrike">
              <a:solidFill>
                <a:srgbClr val="2B2B2B"/>
              </a:solidFill>
              <a:latin typeface="Roboto"/>
              <a:ea typeface="Roboto"/>
              <a:cs typeface="Roboto"/>
              <a:sym typeface="Roboto"/>
            </a:endParaRPr>
          </a:p>
          <a:p>
            <a:pPr marL="457200" lvl="0" indent="-295397" algn="l" rtl="0">
              <a:lnSpc>
                <a:spcPct val="150000"/>
              </a:lnSpc>
              <a:spcBef>
                <a:spcPts val="0"/>
              </a:spcBef>
              <a:spcAft>
                <a:spcPts val="0"/>
              </a:spcAft>
              <a:buClr>
                <a:srgbClr val="2B2B2B"/>
              </a:buClr>
              <a:buSzPct val="100000"/>
              <a:buFont typeface="Roboto"/>
              <a:buChar char="●"/>
            </a:pPr>
            <a:r>
              <a:rPr lang="en" sz="4207" strike="sngStrike">
                <a:solidFill>
                  <a:srgbClr val="2B2B2B"/>
                </a:solidFill>
                <a:latin typeface="Roboto"/>
                <a:ea typeface="Roboto"/>
                <a:cs typeface="Roboto"/>
                <a:sym typeface="Roboto"/>
              </a:rPr>
              <a:t>Description of the source of data</a:t>
            </a:r>
            <a:endParaRPr sz="4207" strike="sngStrike">
              <a:solidFill>
                <a:srgbClr val="2B2B2B"/>
              </a:solidFill>
              <a:latin typeface="Roboto"/>
              <a:ea typeface="Roboto"/>
              <a:cs typeface="Roboto"/>
              <a:sym typeface="Roboto"/>
            </a:endParaRPr>
          </a:p>
          <a:p>
            <a:pPr marL="457200" lvl="0" indent="-295397" algn="l" rtl="0">
              <a:lnSpc>
                <a:spcPct val="150000"/>
              </a:lnSpc>
              <a:spcBef>
                <a:spcPts val="0"/>
              </a:spcBef>
              <a:spcAft>
                <a:spcPts val="0"/>
              </a:spcAft>
              <a:buClr>
                <a:srgbClr val="2B2B2B"/>
              </a:buClr>
              <a:buSzPct val="100000"/>
              <a:buFont typeface="Roboto"/>
              <a:buChar char="●"/>
            </a:pPr>
            <a:r>
              <a:rPr lang="en" sz="4207" strike="sngStrike">
                <a:solidFill>
                  <a:srgbClr val="2B2B2B"/>
                </a:solidFill>
                <a:latin typeface="Roboto"/>
                <a:ea typeface="Roboto"/>
                <a:cs typeface="Roboto"/>
                <a:sym typeface="Roboto"/>
              </a:rPr>
              <a:t>Questions the team hopes to answer with the data</a:t>
            </a:r>
            <a:endParaRPr sz="4207" strike="sngStrike">
              <a:solidFill>
                <a:srgbClr val="2B2B2B"/>
              </a:solidFill>
              <a:latin typeface="Roboto"/>
              <a:ea typeface="Roboto"/>
              <a:cs typeface="Roboto"/>
              <a:sym typeface="Roboto"/>
            </a:endParaRPr>
          </a:p>
          <a:p>
            <a:pPr marL="457200" lvl="0" indent="-295397" algn="l" rtl="0">
              <a:lnSpc>
                <a:spcPct val="150000"/>
              </a:lnSpc>
              <a:spcBef>
                <a:spcPts val="0"/>
              </a:spcBef>
              <a:spcAft>
                <a:spcPts val="0"/>
              </a:spcAft>
              <a:buClr>
                <a:srgbClr val="2B2B2B"/>
              </a:buClr>
              <a:buSzPct val="100000"/>
              <a:buFont typeface="Roboto"/>
              <a:buChar char="●"/>
            </a:pPr>
            <a:r>
              <a:rPr lang="en" sz="4207">
                <a:solidFill>
                  <a:srgbClr val="2B2B2B"/>
                </a:solidFill>
                <a:latin typeface="Roboto"/>
                <a:ea typeface="Roboto"/>
                <a:cs typeface="Roboto"/>
                <a:sym typeface="Roboto"/>
              </a:rPr>
              <a:t>Description of the data exploration phase of the project</a:t>
            </a:r>
            <a:endParaRPr sz="4207">
              <a:solidFill>
                <a:srgbClr val="2B2B2B"/>
              </a:solidFill>
              <a:latin typeface="Roboto"/>
              <a:ea typeface="Roboto"/>
              <a:cs typeface="Roboto"/>
              <a:sym typeface="Roboto"/>
            </a:endParaRPr>
          </a:p>
          <a:p>
            <a:pPr marL="457200" lvl="0" indent="-295397" algn="l" rtl="0">
              <a:lnSpc>
                <a:spcPct val="150000"/>
              </a:lnSpc>
              <a:spcBef>
                <a:spcPts val="0"/>
              </a:spcBef>
              <a:spcAft>
                <a:spcPts val="0"/>
              </a:spcAft>
              <a:buClr>
                <a:srgbClr val="2B2B2B"/>
              </a:buClr>
              <a:buSzPct val="100000"/>
              <a:buFont typeface="Roboto"/>
              <a:buChar char="●"/>
            </a:pPr>
            <a:r>
              <a:rPr lang="en" sz="4207">
                <a:solidFill>
                  <a:srgbClr val="2B2B2B"/>
                </a:solidFill>
                <a:latin typeface="Roboto"/>
                <a:ea typeface="Roboto"/>
                <a:cs typeface="Roboto"/>
                <a:sym typeface="Roboto"/>
              </a:rPr>
              <a:t>Description of the analysis phase of the project</a:t>
            </a:r>
            <a:endParaRPr sz="4207">
              <a:solidFill>
                <a:srgbClr val="2B2B2B"/>
              </a:solidFill>
              <a:latin typeface="Roboto"/>
              <a:ea typeface="Roboto"/>
              <a:cs typeface="Roboto"/>
              <a:sym typeface="Roboto"/>
            </a:endParaRPr>
          </a:p>
          <a:p>
            <a:pPr marL="457200" lvl="0" indent="-295397" algn="l" rtl="0">
              <a:lnSpc>
                <a:spcPct val="150000"/>
              </a:lnSpc>
              <a:spcBef>
                <a:spcPts val="0"/>
              </a:spcBef>
              <a:spcAft>
                <a:spcPts val="0"/>
              </a:spcAft>
              <a:buClr>
                <a:srgbClr val="2B2B2B"/>
              </a:buClr>
              <a:buSzPct val="100000"/>
              <a:buFont typeface="Roboto"/>
              <a:buChar char="●"/>
            </a:pPr>
            <a:r>
              <a:rPr lang="en" sz="4207" strike="sngStrike">
                <a:solidFill>
                  <a:srgbClr val="2B2B2B"/>
                </a:solidFill>
                <a:latin typeface="Roboto"/>
                <a:ea typeface="Roboto"/>
                <a:cs typeface="Roboto"/>
                <a:sym typeface="Roboto"/>
              </a:rPr>
              <a:t>Technologies, languages, tools, and algorithms used throughout the project</a:t>
            </a:r>
            <a:endParaRPr sz="4207" strike="sngStrike">
              <a:solidFill>
                <a:srgbClr val="2B2B2B"/>
              </a:solidFill>
              <a:latin typeface="Roboto"/>
              <a:ea typeface="Roboto"/>
              <a:cs typeface="Roboto"/>
              <a:sym typeface="Roboto"/>
            </a:endParaRPr>
          </a:p>
          <a:p>
            <a:pPr marL="457200" lvl="0" indent="-295397" algn="l" rtl="0">
              <a:lnSpc>
                <a:spcPct val="150000"/>
              </a:lnSpc>
              <a:spcBef>
                <a:spcPts val="0"/>
              </a:spcBef>
              <a:spcAft>
                <a:spcPts val="0"/>
              </a:spcAft>
              <a:buClr>
                <a:srgbClr val="2B2B2B"/>
              </a:buClr>
              <a:buSzPct val="100000"/>
              <a:buFont typeface="Roboto"/>
              <a:buChar char="●"/>
            </a:pPr>
            <a:r>
              <a:rPr lang="en" sz="4207">
                <a:solidFill>
                  <a:srgbClr val="2B2B2B"/>
                </a:solidFill>
                <a:latin typeface="Roboto"/>
                <a:ea typeface="Roboto"/>
                <a:cs typeface="Roboto"/>
                <a:sym typeface="Roboto"/>
              </a:rPr>
              <a:t>Result of analysis</a:t>
            </a:r>
            <a:endParaRPr sz="4207">
              <a:solidFill>
                <a:srgbClr val="2B2B2B"/>
              </a:solidFill>
              <a:latin typeface="Roboto"/>
              <a:ea typeface="Roboto"/>
              <a:cs typeface="Roboto"/>
              <a:sym typeface="Roboto"/>
            </a:endParaRPr>
          </a:p>
          <a:p>
            <a:pPr marL="457200" lvl="0" indent="-295397" algn="l" rtl="0">
              <a:lnSpc>
                <a:spcPct val="150000"/>
              </a:lnSpc>
              <a:spcBef>
                <a:spcPts val="0"/>
              </a:spcBef>
              <a:spcAft>
                <a:spcPts val="0"/>
              </a:spcAft>
              <a:buClr>
                <a:srgbClr val="2B2B2B"/>
              </a:buClr>
              <a:buSzPct val="100000"/>
              <a:buFont typeface="Roboto"/>
              <a:buChar char="●"/>
            </a:pPr>
            <a:r>
              <a:rPr lang="en" sz="4207">
                <a:solidFill>
                  <a:srgbClr val="2B2B2B"/>
                </a:solidFill>
                <a:latin typeface="Roboto"/>
                <a:ea typeface="Roboto"/>
                <a:cs typeface="Roboto"/>
                <a:sym typeface="Roboto"/>
              </a:rPr>
              <a:t>Recommendation for future analysis</a:t>
            </a:r>
            <a:endParaRPr sz="4207">
              <a:solidFill>
                <a:srgbClr val="2B2B2B"/>
              </a:solidFill>
              <a:latin typeface="Roboto"/>
              <a:ea typeface="Roboto"/>
              <a:cs typeface="Roboto"/>
              <a:sym typeface="Roboto"/>
            </a:endParaRPr>
          </a:p>
          <a:p>
            <a:pPr marL="457200" lvl="0" indent="-295397" algn="l" rtl="0">
              <a:lnSpc>
                <a:spcPct val="150000"/>
              </a:lnSpc>
              <a:spcBef>
                <a:spcPts val="0"/>
              </a:spcBef>
              <a:spcAft>
                <a:spcPts val="0"/>
              </a:spcAft>
              <a:buClr>
                <a:srgbClr val="2B2B2B"/>
              </a:buClr>
              <a:buSzPct val="100000"/>
              <a:buFont typeface="Roboto"/>
              <a:buChar char="●"/>
            </a:pPr>
            <a:r>
              <a:rPr lang="en" sz="4207">
                <a:solidFill>
                  <a:srgbClr val="2B2B2B"/>
                </a:solidFill>
                <a:latin typeface="Roboto"/>
                <a:ea typeface="Roboto"/>
                <a:cs typeface="Roboto"/>
                <a:sym typeface="Roboto"/>
              </a:rPr>
              <a:t>Anything the team would have done differently</a:t>
            </a:r>
            <a:endParaRPr sz="4207">
              <a:solidFill>
                <a:srgbClr val="2B2B2B"/>
              </a:solidFill>
              <a:latin typeface="Roboto"/>
              <a:ea typeface="Roboto"/>
              <a:cs typeface="Roboto"/>
              <a:sym typeface="Roboto"/>
            </a:endParaRPr>
          </a:p>
          <a:p>
            <a:pPr marL="457200" lvl="0" indent="0" algn="l" rtl="0">
              <a:lnSpc>
                <a:spcPct val="150000"/>
              </a:lnSpc>
              <a:spcBef>
                <a:spcPts val="3800"/>
              </a:spcBef>
              <a:spcAft>
                <a:spcPts val="0"/>
              </a:spcAft>
              <a:buNone/>
            </a:pPr>
            <a:endParaRPr sz="1500">
              <a:solidFill>
                <a:srgbClr val="2B2B2B"/>
              </a:solidFill>
              <a:latin typeface="Roboto"/>
              <a:ea typeface="Roboto"/>
              <a:cs typeface="Roboto"/>
              <a:sym typeface="Roboto"/>
            </a:endParaRPr>
          </a:p>
          <a:p>
            <a:pPr marL="0" lvl="0" indent="0" algn="l" rtl="0">
              <a:spcBef>
                <a:spcPts val="3800"/>
              </a:spcBef>
              <a:spcAft>
                <a:spcPts val="120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4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564" name="Google Shape;564;p4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fontScale="77500" lnSpcReduction="20000"/>
          </a:bodyPr>
          <a:lstStyle/>
          <a:p>
            <a:pPr marL="0" lvl="0" indent="0" algn="l" rtl="0">
              <a:lnSpc>
                <a:spcPct val="100000"/>
              </a:lnSpc>
              <a:spcBef>
                <a:spcPts val="1500"/>
              </a:spcBef>
              <a:spcAft>
                <a:spcPts val="0"/>
              </a:spcAft>
              <a:buClr>
                <a:schemeClr val="dk1"/>
              </a:buClr>
              <a:buSzPct val="110000"/>
              <a:buFont typeface="Arial"/>
              <a:buNone/>
            </a:pPr>
            <a:r>
              <a:rPr lang="en" sz="1000" b="1">
                <a:solidFill>
                  <a:schemeClr val="dk1"/>
                </a:solidFill>
                <a:latin typeface="Roboto"/>
                <a:ea typeface="Roboto"/>
                <a:cs typeface="Roboto"/>
                <a:sym typeface="Roboto"/>
              </a:rPr>
              <a:t>Live Presentation</a:t>
            </a:r>
            <a:endParaRPr sz="1000" b="1">
              <a:solidFill>
                <a:schemeClr val="dk1"/>
              </a:solidFill>
              <a:latin typeface="Roboto"/>
              <a:ea typeface="Roboto"/>
              <a:cs typeface="Roboto"/>
              <a:sym typeface="Roboto"/>
            </a:endParaRPr>
          </a:p>
          <a:p>
            <a:pPr marL="0" marR="1435100" lvl="0" indent="0" algn="l" rtl="0">
              <a:spcBef>
                <a:spcPts val="1900"/>
              </a:spcBef>
              <a:spcAft>
                <a:spcPts val="0"/>
              </a:spcAft>
              <a:buClr>
                <a:schemeClr val="dk1"/>
              </a:buClr>
              <a:buSzPct val="73333"/>
              <a:buFont typeface="Arial"/>
              <a:buNone/>
            </a:pPr>
            <a:r>
              <a:rPr lang="en" sz="1500">
                <a:solidFill>
                  <a:srgbClr val="2B2B2B"/>
                </a:solidFill>
                <a:latin typeface="Roboto"/>
                <a:ea typeface="Roboto"/>
                <a:cs typeface="Roboto"/>
                <a:sym typeface="Roboto"/>
              </a:rPr>
              <a:t>Requirements for the live presentation follow:</a:t>
            </a:r>
            <a:endParaRPr sz="1500">
              <a:solidFill>
                <a:srgbClr val="2B2B2B"/>
              </a:solidFill>
              <a:latin typeface="Roboto"/>
              <a:ea typeface="Roboto"/>
              <a:cs typeface="Roboto"/>
              <a:sym typeface="Roboto"/>
            </a:endParaRPr>
          </a:p>
          <a:p>
            <a:pPr marL="457200" lvl="0" indent="-302418" algn="l" rtl="0">
              <a:lnSpc>
                <a:spcPct val="150000"/>
              </a:lnSpc>
              <a:spcBef>
                <a:spcPts val="1900"/>
              </a:spcBef>
              <a:spcAft>
                <a:spcPts val="0"/>
              </a:spcAft>
              <a:buClr>
                <a:srgbClr val="2B2B2B"/>
              </a:buClr>
              <a:buSzPct val="100000"/>
              <a:buFont typeface="Roboto"/>
              <a:buChar char="●"/>
            </a:pPr>
            <a:r>
              <a:rPr lang="en" sz="1500">
                <a:solidFill>
                  <a:srgbClr val="2B2B2B"/>
                </a:solidFill>
                <a:latin typeface="Roboto"/>
                <a:ea typeface="Roboto"/>
                <a:cs typeface="Roboto"/>
                <a:sym typeface="Roboto"/>
              </a:rPr>
              <a:t>All team members present in equal proportions.</a:t>
            </a:r>
            <a:endParaRPr sz="1500">
              <a:solidFill>
                <a:srgbClr val="2B2B2B"/>
              </a:solidFill>
              <a:latin typeface="Roboto"/>
              <a:ea typeface="Roboto"/>
              <a:cs typeface="Roboto"/>
              <a:sym typeface="Roboto"/>
            </a:endParaRPr>
          </a:p>
          <a:p>
            <a:pPr marL="457200" lvl="0" indent="-302418" algn="l" rtl="0">
              <a:lnSpc>
                <a:spcPct val="150000"/>
              </a:lnSpc>
              <a:spcBef>
                <a:spcPts val="0"/>
              </a:spcBef>
              <a:spcAft>
                <a:spcPts val="0"/>
              </a:spcAft>
              <a:buClr>
                <a:srgbClr val="2B2B2B"/>
              </a:buClr>
              <a:buSzPct val="100000"/>
              <a:buFont typeface="Roboto"/>
              <a:buChar char="●"/>
            </a:pPr>
            <a:r>
              <a:rPr lang="en" sz="1500">
                <a:solidFill>
                  <a:srgbClr val="2B2B2B"/>
                </a:solidFill>
                <a:latin typeface="Roboto"/>
                <a:ea typeface="Roboto"/>
                <a:cs typeface="Roboto"/>
                <a:sym typeface="Roboto"/>
              </a:rPr>
              <a:t>The team demonstrates the dashboard's real-time interactivity.</a:t>
            </a:r>
            <a:endParaRPr sz="1500">
              <a:solidFill>
                <a:srgbClr val="2B2B2B"/>
              </a:solidFill>
              <a:latin typeface="Roboto"/>
              <a:ea typeface="Roboto"/>
              <a:cs typeface="Roboto"/>
              <a:sym typeface="Roboto"/>
            </a:endParaRPr>
          </a:p>
          <a:p>
            <a:pPr marL="457200" lvl="0" indent="-302418" algn="l" rtl="0">
              <a:lnSpc>
                <a:spcPct val="150000"/>
              </a:lnSpc>
              <a:spcBef>
                <a:spcPts val="0"/>
              </a:spcBef>
              <a:spcAft>
                <a:spcPts val="0"/>
              </a:spcAft>
              <a:buClr>
                <a:srgbClr val="2B2B2B"/>
              </a:buClr>
              <a:buSzPct val="100000"/>
              <a:buFont typeface="Roboto"/>
              <a:buChar char="●"/>
            </a:pPr>
            <a:r>
              <a:rPr lang="en" sz="1500">
                <a:solidFill>
                  <a:srgbClr val="2B2B2B"/>
                </a:solidFill>
                <a:latin typeface="Roboto"/>
                <a:ea typeface="Roboto"/>
                <a:cs typeface="Roboto"/>
                <a:sym typeface="Roboto"/>
              </a:rPr>
              <a:t>The presentation falls within any time limits provided by the instructor.</a:t>
            </a:r>
            <a:endParaRPr sz="1500">
              <a:solidFill>
                <a:srgbClr val="2B2B2B"/>
              </a:solidFill>
              <a:latin typeface="Roboto"/>
              <a:ea typeface="Roboto"/>
              <a:cs typeface="Roboto"/>
              <a:sym typeface="Roboto"/>
            </a:endParaRPr>
          </a:p>
          <a:p>
            <a:pPr marL="457200" lvl="0" indent="-302418" algn="l" rtl="0">
              <a:lnSpc>
                <a:spcPct val="150000"/>
              </a:lnSpc>
              <a:spcBef>
                <a:spcPts val="0"/>
              </a:spcBef>
              <a:spcAft>
                <a:spcPts val="0"/>
              </a:spcAft>
              <a:buClr>
                <a:srgbClr val="2B2B2B"/>
              </a:buClr>
              <a:buSzPct val="100000"/>
              <a:buFont typeface="Roboto"/>
              <a:buChar char="●"/>
            </a:pPr>
            <a:r>
              <a:rPr lang="en" sz="1500">
                <a:solidFill>
                  <a:srgbClr val="2B2B2B"/>
                </a:solidFill>
                <a:latin typeface="Roboto"/>
                <a:ea typeface="Roboto"/>
                <a:cs typeface="Roboto"/>
                <a:sym typeface="Roboto"/>
              </a:rPr>
              <a:t>The submission includes speaker notes, flashcards, or a video of the presentation rehearsal.</a:t>
            </a:r>
            <a:endParaRPr sz="1500">
              <a:solidFill>
                <a:srgbClr val="2B2B2B"/>
              </a:solidFill>
              <a:latin typeface="Roboto"/>
              <a:ea typeface="Roboto"/>
              <a:cs typeface="Roboto"/>
              <a:sym typeface="Roboto"/>
            </a:endParaRPr>
          </a:p>
          <a:p>
            <a:pPr marL="0" lvl="0" indent="0" algn="l" rtl="0">
              <a:spcBef>
                <a:spcPts val="38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98"/>
        <p:cNvGrpSpPr/>
        <p:nvPr/>
      </p:nvGrpSpPr>
      <p:grpSpPr>
        <a:xfrm>
          <a:off x="0" y="0"/>
          <a:ext cx="0" cy="0"/>
          <a:chOff x="0" y="0"/>
          <a:chExt cx="0" cy="0"/>
        </a:xfrm>
      </p:grpSpPr>
      <p:sp>
        <p:nvSpPr>
          <p:cNvPr id="299" name="Google Shape;299;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Products Used</a:t>
            </a:r>
            <a:endParaRPr/>
          </a:p>
        </p:txBody>
      </p:sp>
      <p:sp>
        <p:nvSpPr>
          <p:cNvPr id="300" name="Google Shape;300;p16"/>
          <p:cNvSpPr txBox="1">
            <a:spLocks noGrp="1"/>
          </p:cNvSpPr>
          <p:nvPr>
            <p:ph type="body" idx="1"/>
          </p:nvPr>
        </p:nvSpPr>
        <p:spPr>
          <a:xfrm>
            <a:off x="1076200" y="1528350"/>
            <a:ext cx="3430500" cy="461700"/>
          </a:xfrm>
          <a:prstGeom prst="rect">
            <a:avLst/>
          </a:prstGeom>
          <a:solidFill>
            <a:schemeClr val="accent2"/>
          </a:solidFill>
        </p:spPr>
        <p:txBody>
          <a:bodyPr spcFirstLastPara="1" wrap="square" lIns="91425" tIns="91425" rIns="91425" bIns="91425" anchor="t" anchorCtr="0">
            <a:spAutoFit/>
          </a:bodyPr>
          <a:lstStyle/>
          <a:p>
            <a:pPr marL="0" lvl="0" indent="0" algn="ctr" rtl="0">
              <a:spcBef>
                <a:spcPts val="0"/>
              </a:spcBef>
              <a:spcAft>
                <a:spcPts val="1200"/>
              </a:spcAft>
              <a:buNone/>
            </a:pPr>
            <a:r>
              <a:rPr lang="en" sz="1800" b="1"/>
              <a:t>Technology</a:t>
            </a:r>
            <a:endParaRPr sz="1800" b="1"/>
          </a:p>
        </p:txBody>
      </p:sp>
      <p:sp>
        <p:nvSpPr>
          <p:cNvPr id="301" name="Google Shape;301;p16"/>
          <p:cNvSpPr txBox="1">
            <a:spLocks noGrp="1"/>
          </p:cNvSpPr>
          <p:nvPr>
            <p:ph type="body" idx="2"/>
          </p:nvPr>
        </p:nvSpPr>
        <p:spPr>
          <a:xfrm>
            <a:off x="4572000" y="1528350"/>
            <a:ext cx="3430500" cy="461700"/>
          </a:xfrm>
          <a:prstGeom prst="rect">
            <a:avLst/>
          </a:prstGeom>
          <a:solidFill>
            <a:schemeClr val="accent3"/>
          </a:solidFill>
        </p:spPr>
        <p:txBody>
          <a:bodyPr spcFirstLastPara="1" wrap="square" lIns="91425" tIns="91425" rIns="91425" bIns="91425" anchor="t" anchorCtr="0">
            <a:spAutoFit/>
          </a:bodyPr>
          <a:lstStyle/>
          <a:p>
            <a:pPr marL="0" lvl="0" indent="0" algn="ctr" rtl="0">
              <a:spcBef>
                <a:spcPts val="0"/>
              </a:spcBef>
              <a:spcAft>
                <a:spcPts val="1200"/>
              </a:spcAft>
              <a:buNone/>
            </a:pPr>
            <a:r>
              <a:rPr lang="en" sz="1800" b="1"/>
              <a:t>Tools</a:t>
            </a:r>
            <a:endParaRPr sz="1800" b="1"/>
          </a:p>
        </p:txBody>
      </p:sp>
      <p:sp>
        <p:nvSpPr>
          <p:cNvPr id="302" name="Google Shape;302;p16"/>
          <p:cNvSpPr txBox="1">
            <a:spLocks noGrp="1"/>
          </p:cNvSpPr>
          <p:nvPr>
            <p:ph type="body" idx="1"/>
          </p:nvPr>
        </p:nvSpPr>
        <p:spPr>
          <a:xfrm>
            <a:off x="1076200" y="3472475"/>
            <a:ext cx="3430500" cy="461700"/>
          </a:xfrm>
          <a:prstGeom prst="rect">
            <a:avLst/>
          </a:prstGeom>
          <a:solidFill>
            <a:schemeClr val="accent4"/>
          </a:solidFill>
        </p:spPr>
        <p:txBody>
          <a:bodyPr spcFirstLastPara="1" wrap="square" lIns="91425" tIns="91425" rIns="91425" bIns="91425" anchor="t" anchorCtr="0">
            <a:spAutoFit/>
          </a:bodyPr>
          <a:lstStyle/>
          <a:p>
            <a:pPr marL="0" lvl="0" indent="0" algn="ctr" rtl="0">
              <a:spcBef>
                <a:spcPts val="0"/>
              </a:spcBef>
              <a:spcAft>
                <a:spcPts val="1200"/>
              </a:spcAft>
              <a:buNone/>
            </a:pPr>
            <a:r>
              <a:rPr lang="en" sz="1800" b="1"/>
              <a:t>Language</a:t>
            </a:r>
            <a:endParaRPr sz="1800" b="1"/>
          </a:p>
        </p:txBody>
      </p:sp>
      <p:sp>
        <p:nvSpPr>
          <p:cNvPr id="303" name="Google Shape;303;p16"/>
          <p:cNvSpPr txBox="1">
            <a:spLocks noGrp="1"/>
          </p:cNvSpPr>
          <p:nvPr>
            <p:ph type="body" idx="1"/>
          </p:nvPr>
        </p:nvSpPr>
        <p:spPr>
          <a:xfrm>
            <a:off x="4572000" y="3472475"/>
            <a:ext cx="3430500" cy="461700"/>
          </a:xfrm>
          <a:prstGeom prst="rect">
            <a:avLst/>
          </a:prstGeom>
          <a:solidFill>
            <a:schemeClr val="accent6"/>
          </a:solidFill>
        </p:spPr>
        <p:txBody>
          <a:bodyPr spcFirstLastPara="1" wrap="square" lIns="91425" tIns="91425" rIns="91425" bIns="91425" anchor="t" anchorCtr="0">
            <a:spAutoFit/>
          </a:bodyPr>
          <a:lstStyle/>
          <a:p>
            <a:pPr marL="0" lvl="0" indent="0" algn="ctr" rtl="0">
              <a:spcBef>
                <a:spcPts val="0"/>
              </a:spcBef>
              <a:spcAft>
                <a:spcPts val="1200"/>
              </a:spcAft>
              <a:buNone/>
            </a:pPr>
            <a:r>
              <a:rPr lang="en" sz="1800" b="1"/>
              <a:t>Algorithms</a:t>
            </a:r>
            <a:endParaRPr sz="1800" b="1"/>
          </a:p>
        </p:txBody>
      </p:sp>
      <p:pic>
        <p:nvPicPr>
          <p:cNvPr id="304" name="Google Shape;304;p16"/>
          <p:cNvPicPr preferRelativeResize="0"/>
          <p:nvPr/>
        </p:nvPicPr>
        <p:blipFill>
          <a:blip r:embed="rId3">
            <a:alphaModFix/>
          </a:blip>
          <a:stretch>
            <a:fillRect/>
          </a:stretch>
        </p:blipFill>
        <p:spPr>
          <a:xfrm>
            <a:off x="1608975" y="2110050"/>
            <a:ext cx="2220090" cy="461700"/>
          </a:xfrm>
          <a:prstGeom prst="rect">
            <a:avLst/>
          </a:prstGeom>
          <a:noFill/>
          <a:ln>
            <a:noFill/>
          </a:ln>
        </p:spPr>
      </p:pic>
      <p:pic>
        <p:nvPicPr>
          <p:cNvPr id="305" name="Google Shape;305;p16"/>
          <p:cNvPicPr preferRelativeResize="0"/>
          <p:nvPr/>
        </p:nvPicPr>
        <p:blipFill>
          <a:blip r:embed="rId4">
            <a:alphaModFix/>
          </a:blip>
          <a:stretch>
            <a:fillRect/>
          </a:stretch>
        </p:blipFill>
        <p:spPr>
          <a:xfrm>
            <a:off x="4657150" y="2110050"/>
            <a:ext cx="741550" cy="741550"/>
          </a:xfrm>
          <a:prstGeom prst="rect">
            <a:avLst/>
          </a:prstGeom>
          <a:noFill/>
          <a:ln>
            <a:noFill/>
          </a:ln>
        </p:spPr>
      </p:pic>
      <p:pic>
        <p:nvPicPr>
          <p:cNvPr id="306" name="Google Shape;306;p16"/>
          <p:cNvPicPr preferRelativeResize="0"/>
          <p:nvPr/>
        </p:nvPicPr>
        <p:blipFill>
          <a:blip r:embed="rId5">
            <a:alphaModFix/>
          </a:blip>
          <a:stretch>
            <a:fillRect/>
          </a:stretch>
        </p:blipFill>
        <p:spPr>
          <a:xfrm>
            <a:off x="2216175" y="2791263"/>
            <a:ext cx="1005702" cy="461700"/>
          </a:xfrm>
          <a:prstGeom prst="rect">
            <a:avLst/>
          </a:prstGeom>
          <a:noFill/>
          <a:ln>
            <a:noFill/>
          </a:ln>
        </p:spPr>
      </p:pic>
      <p:sp>
        <p:nvSpPr>
          <p:cNvPr id="307" name="Google Shape;307;p16"/>
          <p:cNvSpPr txBox="1"/>
          <p:nvPr/>
        </p:nvSpPr>
        <p:spPr>
          <a:xfrm>
            <a:off x="4572075" y="4036425"/>
            <a:ext cx="3430500" cy="1062000"/>
          </a:xfrm>
          <a:prstGeom prst="rect">
            <a:avLst/>
          </a:prstGeom>
          <a:solidFill>
            <a:schemeClr val="lt2"/>
          </a:solidFill>
          <a:ln>
            <a:noFill/>
          </a:ln>
        </p:spPr>
        <p:txBody>
          <a:bodyPr spcFirstLastPara="1" wrap="square" lIns="91425" tIns="91425" rIns="91425" bIns="91425" anchor="t" anchorCtr="0">
            <a:spAutoFit/>
          </a:bodyPr>
          <a:lstStyle/>
          <a:p>
            <a:pPr marL="457200" lvl="0" indent="-323850" algn="l" rtl="0">
              <a:spcBef>
                <a:spcPts val="0"/>
              </a:spcBef>
              <a:spcAft>
                <a:spcPts val="0"/>
              </a:spcAft>
              <a:buClr>
                <a:srgbClr val="24292E"/>
              </a:buClr>
              <a:buSzPts val="1500"/>
              <a:buChar char="❏"/>
            </a:pPr>
            <a:r>
              <a:rPr lang="en" sz="1500">
                <a:solidFill>
                  <a:srgbClr val="24292E"/>
                </a:solidFill>
                <a:highlight>
                  <a:schemeClr val="lt2"/>
                </a:highlight>
              </a:rPr>
              <a:t>Algorithm: Bag of Words Model </a:t>
            </a:r>
            <a:endParaRPr sz="1500">
              <a:solidFill>
                <a:srgbClr val="24292E"/>
              </a:solidFill>
              <a:highlight>
                <a:schemeClr val="lt2"/>
              </a:highlight>
            </a:endParaRPr>
          </a:p>
          <a:p>
            <a:pPr marL="457200" lvl="0" indent="-323850" algn="l" rtl="0">
              <a:spcBef>
                <a:spcPts val="0"/>
              </a:spcBef>
              <a:spcAft>
                <a:spcPts val="0"/>
              </a:spcAft>
              <a:buClr>
                <a:srgbClr val="24292E"/>
              </a:buClr>
              <a:buSzPts val="1500"/>
              <a:buChar char="❏"/>
            </a:pPr>
            <a:r>
              <a:rPr lang="en" sz="1500">
                <a:solidFill>
                  <a:srgbClr val="24292E"/>
                </a:solidFill>
                <a:highlight>
                  <a:schemeClr val="lt2"/>
                </a:highlight>
              </a:rPr>
              <a:t>Machine Learning: Naive Bayes Classifier</a:t>
            </a:r>
            <a:endParaRPr sz="1500">
              <a:solidFill>
                <a:srgbClr val="24292E"/>
              </a:solidFill>
              <a:highlight>
                <a:schemeClr val="lt2"/>
              </a:highlight>
            </a:endParaRPr>
          </a:p>
          <a:p>
            <a:pPr marL="0" lvl="0" indent="0" algn="l" rtl="0">
              <a:spcBef>
                <a:spcPts val="0"/>
              </a:spcBef>
              <a:spcAft>
                <a:spcPts val="0"/>
              </a:spcAft>
              <a:buNone/>
            </a:pPr>
            <a:endParaRPr sz="1200">
              <a:solidFill>
                <a:srgbClr val="24292E"/>
              </a:solidFill>
              <a:highlight>
                <a:srgbClr val="FFFFFF"/>
              </a:highlight>
            </a:endParaRPr>
          </a:p>
        </p:txBody>
      </p:sp>
      <p:pic>
        <p:nvPicPr>
          <p:cNvPr id="308" name="Google Shape;308;p16"/>
          <p:cNvPicPr preferRelativeResize="0"/>
          <p:nvPr/>
        </p:nvPicPr>
        <p:blipFill>
          <a:blip r:embed="rId6">
            <a:alphaModFix/>
          </a:blip>
          <a:stretch>
            <a:fillRect/>
          </a:stretch>
        </p:blipFill>
        <p:spPr>
          <a:xfrm>
            <a:off x="1783225" y="3934175"/>
            <a:ext cx="2016450" cy="570150"/>
          </a:xfrm>
          <a:prstGeom prst="rect">
            <a:avLst/>
          </a:prstGeom>
          <a:noFill/>
          <a:ln>
            <a:noFill/>
          </a:ln>
        </p:spPr>
      </p:pic>
      <p:pic>
        <p:nvPicPr>
          <p:cNvPr id="309" name="Google Shape;309;p16"/>
          <p:cNvPicPr preferRelativeResize="0"/>
          <p:nvPr/>
        </p:nvPicPr>
        <p:blipFill>
          <a:blip r:embed="rId7">
            <a:alphaModFix/>
          </a:blip>
          <a:stretch>
            <a:fillRect/>
          </a:stretch>
        </p:blipFill>
        <p:spPr>
          <a:xfrm>
            <a:off x="6226775" y="2097438"/>
            <a:ext cx="2016449" cy="672150"/>
          </a:xfrm>
          <a:prstGeom prst="rect">
            <a:avLst/>
          </a:prstGeom>
          <a:noFill/>
          <a:ln>
            <a:noFill/>
          </a:ln>
        </p:spPr>
      </p:pic>
      <p:pic>
        <p:nvPicPr>
          <p:cNvPr id="310" name="Google Shape;310;p16"/>
          <p:cNvPicPr preferRelativeResize="0"/>
          <p:nvPr/>
        </p:nvPicPr>
        <p:blipFill>
          <a:blip r:embed="rId8">
            <a:alphaModFix/>
          </a:blip>
          <a:stretch>
            <a:fillRect/>
          </a:stretch>
        </p:blipFill>
        <p:spPr>
          <a:xfrm>
            <a:off x="5216550" y="2876950"/>
            <a:ext cx="1456661" cy="570150"/>
          </a:xfrm>
          <a:prstGeom prst="rect">
            <a:avLst/>
          </a:prstGeom>
          <a:noFill/>
          <a:ln>
            <a:noFill/>
          </a:ln>
        </p:spPr>
      </p:pic>
      <p:pic>
        <p:nvPicPr>
          <p:cNvPr id="311" name="Google Shape;311;p16"/>
          <p:cNvPicPr preferRelativeResize="0"/>
          <p:nvPr/>
        </p:nvPicPr>
        <p:blipFill>
          <a:blip r:embed="rId9">
            <a:alphaModFix/>
          </a:blip>
          <a:stretch>
            <a:fillRect/>
          </a:stretch>
        </p:blipFill>
        <p:spPr>
          <a:xfrm>
            <a:off x="7056325" y="2651350"/>
            <a:ext cx="741550" cy="741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15"/>
        <p:cNvGrpSpPr/>
        <p:nvPr/>
      </p:nvGrpSpPr>
      <p:grpSpPr>
        <a:xfrm>
          <a:off x="0" y="0"/>
          <a:ext cx="0" cy="0"/>
          <a:chOff x="0" y="0"/>
          <a:chExt cx="0" cy="0"/>
        </a:xfrm>
      </p:grpSpPr>
      <p:sp>
        <p:nvSpPr>
          <p:cNvPr id="316" name="Google Shape;316;p17"/>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solidFill>
                  <a:schemeClr val="dk2"/>
                </a:solidFill>
              </a:rPr>
              <a:t>Data Exploration &amp; Analysis</a:t>
            </a:r>
            <a:endParaRPr>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accent3"/>
            </a:gs>
          </a:gsLst>
          <a:lin ang="5400012" scaled="0"/>
        </a:gradFill>
        <a:effectLst/>
      </p:bgPr>
    </p:bg>
    <p:spTree>
      <p:nvGrpSpPr>
        <p:cNvPr id="1" name="Shape 320"/>
        <p:cNvGrpSpPr/>
        <p:nvPr/>
      </p:nvGrpSpPr>
      <p:grpSpPr>
        <a:xfrm>
          <a:off x="0" y="0"/>
          <a:ext cx="0" cy="0"/>
          <a:chOff x="0" y="0"/>
          <a:chExt cx="0" cy="0"/>
        </a:xfrm>
      </p:grpSpPr>
      <p:sp>
        <p:nvSpPr>
          <p:cNvPr id="321" name="Google Shape;321;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Purpose &amp; Sourcing</a:t>
            </a:r>
            <a:endParaRPr/>
          </a:p>
        </p:txBody>
      </p:sp>
      <p:sp>
        <p:nvSpPr>
          <p:cNvPr id="322" name="Google Shape;322;p18"/>
          <p:cNvSpPr txBox="1">
            <a:spLocks noGrp="1"/>
          </p:cNvSpPr>
          <p:nvPr>
            <p:ph type="body" idx="1"/>
          </p:nvPr>
        </p:nvSpPr>
        <p:spPr>
          <a:xfrm>
            <a:off x="1303800" y="1516025"/>
            <a:ext cx="7030500" cy="3352500"/>
          </a:xfrm>
          <a:prstGeom prst="rect">
            <a:avLst/>
          </a:prstGeom>
        </p:spPr>
        <p:txBody>
          <a:bodyPr spcFirstLastPara="1" wrap="square" lIns="91425" tIns="91425" rIns="91425" bIns="91425" anchor="t" anchorCtr="0">
            <a:noAutofit/>
          </a:bodyPr>
          <a:lstStyle/>
          <a:p>
            <a:pPr marL="457200" lvl="0" indent="-349250" algn="l" rtl="0">
              <a:lnSpc>
                <a:spcPct val="150000"/>
              </a:lnSpc>
              <a:spcBef>
                <a:spcPts val="0"/>
              </a:spcBef>
              <a:spcAft>
                <a:spcPts val="0"/>
              </a:spcAft>
              <a:buSzPts val="1900"/>
              <a:buFont typeface="Arial"/>
              <a:buChar char="❖"/>
            </a:pPr>
            <a:r>
              <a:rPr lang="en" sz="1900">
                <a:solidFill>
                  <a:srgbClr val="24292E"/>
                </a:solidFill>
                <a:latin typeface="Arial"/>
                <a:ea typeface="Arial"/>
                <a:cs typeface="Arial"/>
                <a:sym typeface="Arial"/>
              </a:rPr>
              <a:t>Amazon Grocery and Gourmet Food data set: (</a:t>
            </a:r>
            <a:r>
              <a:rPr lang="en" sz="1900">
                <a:solidFill>
                  <a:schemeClr val="hlink"/>
                </a:solidFill>
                <a:uFill>
                  <a:noFill/>
                </a:uFill>
                <a:latin typeface="Arial"/>
                <a:ea typeface="Arial"/>
                <a:cs typeface="Arial"/>
                <a:sym typeface="Arial"/>
                <a:hlinkClick r:id="rId3"/>
              </a:rPr>
              <a:t>http://deepyeti.ucsd.edu/jianmo/amazon/index.html</a:t>
            </a:r>
            <a:r>
              <a:rPr lang="en" sz="1900">
                <a:solidFill>
                  <a:srgbClr val="24292E"/>
                </a:solidFill>
                <a:latin typeface="Arial"/>
                <a:ea typeface="Arial"/>
                <a:cs typeface="Arial"/>
                <a:sym typeface="Arial"/>
              </a:rPr>
              <a:t>).</a:t>
            </a:r>
            <a:endParaRPr sz="1900">
              <a:solidFill>
                <a:srgbClr val="24292E"/>
              </a:solidFill>
              <a:latin typeface="Arial"/>
              <a:ea typeface="Arial"/>
              <a:cs typeface="Arial"/>
              <a:sym typeface="Arial"/>
            </a:endParaRPr>
          </a:p>
          <a:p>
            <a:pPr marL="457200" lvl="0" indent="-349250" algn="l" rtl="0">
              <a:lnSpc>
                <a:spcPct val="150000"/>
              </a:lnSpc>
              <a:spcBef>
                <a:spcPts val="0"/>
              </a:spcBef>
              <a:spcAft>
                <a:spcPts val="0"/>
              </a:spcAft>
              <a:buClr>
                <a:srgbClr val="24292E"/>
              </a:buClr>
              <a:buSzPts val="1900"/>
              <a:buFont typeface="Arial"/>
              <a:buChar char="❖"/>
            </a:pPr>
            <a:r>
              <a:rPr lang="en" sz="1900">
                <a:solidFill>
                  <a:srgbClr val="24292E"/>
                </a:solidFill>
                <a:latin typeface="Arial"/>
                <a:ea typeface="Arial"/>
                <a:cs typeface="Arial"/>
                <a:sym typeface="Arial"/>
              </a:rPr>
              <a:t>NLP was used to train a sentiment classifier.</a:t>
            </a:r>
            <a:endParaRPr sz="1900">
              <a:solidFill>
                <a:srgbClr val="24292E"/>
              </a:solidFill>
              <a:latin typeface="Arial"/>
              <a:ea typeface="Arial"/>
              <a:cs typeface="Arial"/>
              <a:sym typeface="Arial"/>
            </a:endParaRPr>
          </a:p>
          <a:p>
            <a:pPr marL="457200" lvl="0" indent="-349250" algn="l" rtl="0">
              <a:lnSpc>
                <a:spcPct val="150000"/>
              </a:lnSpc>
              <a:spcBef>
                <a:spcPts val="0"/>
              </a:spcBef>
              <a:spcAft>
                <a:spcPts val="0"/>
              </a:spcAft>
              <a:buClr>
                <a:srgbClr val="24292E"/>
              </a:buClr>
              <a:buSzPts val="1900"/>
              <a:buFont typeface="Arial"/>
              <a:buChar char="❖"/>
            </a:pPr>
            <a:r>
              <a:rPr lang="en" sz="1900">
                <a:solidFill>
                  <a:srgbClr val="24292E"/>
                </a:solidFill>
                <a:latin typeface="Arial"/>
                <a:ea typeface="Arial"/>
                <a:cs typeface="Arial"/>
                <a:sym typeface="Arial"/>
              </a:rPr>
              <a:t>Goals: </a:t>
            </a:r>
            <a:endParaRPr sz="1900">
              <a:solidFill>
                <a:srgbClr val="24292E"/>
              </a:solidFill>
              <a:latin typeface="Arial"/>
              <a:ea typeface="Arial"/>
              <a:cs typeface="Arial"/>
              <a:sym typeface="Arial"/>
            </a:endParaRPr>
          </a:p>
          <a:p>
            <a:pPr marL="914400" lvl="1" indent="-349250" algn="l" rtl="0">
              <a:lnSpc>
                <a:spcPct val="150000"/>
              </a:lnSpc>
              <a:spcBef>
                <a:spcPts val="0"/>
              </a:spcBef>
              <a:spcAft>
                <a:spcPts val="0"/>
              </a:spcAft>
              <a:buClr>
                <a:srgbClr val="24292E"/>
              </a:buClr>
              <a:buSzPts val="1900"/>
              <a:buFont typeface="Arial"/>
              <a:buChar char="➢"/>
            </a:pPr>
            <a:r>
              <a:rPr lang="en" sz="1900">
                <a:solidFill>
                  <a:srgbClr val="24292E"/>
                </a:solidFill>
                <a:latin typeface="Arial"/>
                <a:ea typeface="Arial"/>
                <a:cs typeface="Arial"/>
                <a:sym typeface="Arial"/>
              </a:rPr>
              <a:t>Predict user sentiment for artificial meat products.</a:t>
            </a:r>
            <a:endParaRPr sz="1900">
              <a:solidFill>
                <a:srgbClr val="24292E"/>
              </a:solidFill>
              <a:latin typeface="Arial"/>
              <a:ea typeface="Arial"/>
              <a:cs typeface="Arial"/>
              <a:sym typeface="Arial"/>
            </a:endParaRPr>
          </a:p>
          <a:p>
            <a:pPr marL="914400" lvl="1" indent="-349250" algn="l" rtl="0">
              <a:lnSpc>
                <a:spcPct val="150000"/>
              </a:lnSpc>
              <a:spcBef>
                <a:spcPts val="0"/>
              </a:spcBef>
              <a:spcAft>
                <a:spcPts val="0"/>
              </a:spcAft>
              <a:buClr>
                <a:srgbClr val="24292E"/>
              </a:buClr>
              <a:buSzPts val="1900"/>
              <a:buFont typeface="Arial"/>
              <a:buChar char="➢"/>
            </a:pPr>
            <a:r>
              <a:rPr lang="en" sz="1900">
                <a:solidFill>
                  <a:srgbClr val="24292E"/>
                </a:solidFill>
                <a:latin typeface="Arial"/>
                <a:ea typeface="Arial"/>
                <a:cs typeface="Arial"/>
                <a:sym typeface="Arial"/>
              </a:rPr>
              <a:t>Assist store owners’ with their analysis.</a:t>
            </a:r>
            <a:endParaRPr sz="1900">
              <a:solidFill>
                <a:srgbClr val="24292E"/>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26"/>
        <p:cNvGrpSpPr/>
        <p:nvPr/>
      </p:nvGrpSpPr>
      <p:grpSpPr>
        <a:xfrm>
          <a:off x="0" y="0"/>
          <a:ext cx="0" cy="0"/>
          <a:chOff x="0" y="0"/>
          <a:chExt cx="0" cy="0"/>
        </a:xfrm>
      </p:grpSpPr>
      <p:sp>
        <p:nvSpPr>
          <p:cNvPr id="327" name="Google Shape;327;p19"/>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4800">
                <a:solidFill>
                  <a:schemeClr val="dk2"/>
                </a:solidFill>
              </a:rPr>
              <a:t>Database </a:t>
            </a:r>
            <a:endParaRPr sz="4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Exploration</a:t>
            </a:r>
            <a:endParaRPr/>
          </a:p>
        </p:txBody>
      </p:sp>
      <p:sp>
        <p:nvSpPr>
          <p:cNvPr id="333" name="Google Shape;333;p20"/>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1"/>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Source</a:t>
            </a:r>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1298</Words>
  <Application>Microsoft Office PowerPoint</Application>
  <PresentationFormat>On-screen Show (16:9)</PresentationFormat>
  <Paragraphs>186</Paragraphs>
  <Slides>34</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Roboto</vt:lpstr>
      <vt:lpstr>Nunito</vt:lpstr>
      <vt:lpstr>Maven Pro</vt:lpstr>
      <vt:lpstr>Momentum</vt:lpstr>
      <vt:lpstr>Artificial Meat Review Predictions</vt:lpstr>
      <vt:lpstr>Executive Summary</vt:lpstr>
      <vt:lpstr>Team Members &amp; Responsibilities</vt:lpstr>
      <vt:lpstr>Products Used</vt:lpstr>
      <vt:lpstr>Data Exploration &amp; Analysis</vt:lpstr>
      <vt:lpstr>Purpose &amp; Sourcing</vt:lpstr>
      <vt:lpstr>Database </vt:lpstr>
      <vt:lpstr>Exploration</vt:lpstr>
      <vt:lpstr>PowerPoint Presentation</vt:lpstr>
      <vt:lpstr>PowerPoint Presentation</vt:lpstr>
      <vt:lpstr>Machine Learning</vt:lpstr>
      <vt:lpstr>Data Splitting, Training &amp; Testing</vt:lpstr>
      <vt:lpstr>PowerPoint Presentation</vt:lpstr>
      <vt:lpstr>Dashboard</vt:lpstr>
      <vt:lpstr>PowerPoint Presentation</vt:lpstr>
      <vt:lpstr>Fake Meat Brand Sentiment</vt:lpstr>
      <vt:lpstr>Fake Meat Brand Sentiment</vt:lpstr>
      <vt:lpstr>Fake Meat Brand Sentiment</vt:lpstr>
      <vt:lpstr>Fake Meat Brand Sentiment</vt:lpstr>
      <vt:lpstr>Fake Meat Brand Sentiment</vt:lpstr>
      <vt:lpstr>Fake Meat Brand Sentiment</vt:lpstr>
      <vt:lpstr>Fake Meat Brand Sentiment</vt:lpstr>
      <vt:lpstr>Fake Meat Brand Sentiment</vt:lpstr>
      <vt:lpstr>Fake Meat Brand Sentiment</vt:lpstr>
      <vt:lpstr>PowerPoint Presentation</vt:lpstr>
      <vt:lpstr>PowerPoint Presentation</vt:lpstr>
      <vt:lpstr>PowerPoint Presentation</vt:lpstr>
      <vt:lpstr>Conclusion</vt:lpstr>
      <vt:lpstr>Results</vt:lpstr>
      <vt:lpstr>In Summary</vt:lpstr>
      <vt:lpstr>Demo</vt:lpstr>
      <vt:lpstr>PowerPoint Presentation</vt:lpstr>
      <vt:lpstr>Things to include from the module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Meat Review Predictions</dc:title>
  <dc:creator>Tiffany Price</dc:creator>
  <cp:lastModifiedBy>Tiffany Price</cp:lastModifiedBy>
  <cp:revision>1</cp:revision>
  <dcterms:modified xsi:type="dcterms:W3CDTF">2021-06-30T18:06:55Z</dcterms:modified>
</cp:coreProperties>
</file>