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5"/>
  </p:sldMasterIdLst>
  <p:notesMasterIdLst>
    <p:notesMasterId r:id="rId25"/>
  </p:notesMasterIdLst>
  <p:handoutMasterIdLst>
    <p:handoutMasterId r:id="rId26"/>
  </p:handoutMasterIdLst>
  <p:sldIdLst>
    <p:sldId id="256" r:id="rId6"/>
    <p:sldId id="257" r:id="rId7"/>
    <p:sldId id="258" r:id="rId8"/>
    <p:sldId id="259" r:id="rId9"/>
    <p:sldId id="276" r:id="rId10"/>
    <p:sldId id="260" r:id="rId11"/>
    <p:sldId id="261" r:id="rId12"/>
    <p:sldId id="262" r:id="rId13"/>
    <p:sldId id="263" r:id="rId14"/>
    <p:sldId id="265" r:id="rId15"/>
    <p:sldId id="264" r:id="rId16"/>
    <p:sldId id="267" r:id="rId17"/>
    <p:sldId id="268" r:id="rId18"/>
    <p:sldId id="269" r:id="rId19"/>
    <p:sldId id="270" r:id="rId20"/>
    <p:sldId id="271" r:id="rId21"/>
    <p:sldId id="272" r:id="rId22"/>
    <p:sldId id="277" r:id="rId23"/>
    <p:sldId id="274" r:id="rId24"/>
  </p:sldIdLst>
  <p:sldSz cx="9783763" cy="7040563"/>
  <p:notesSz cx="7102475" cy="93884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082"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8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C71B"/>
    <a:srgbClr val="D9E543"/>
    <a:srgbClr val="F13BCE"/>
    <a:srgbClr val="6C0859"/>
    <a:srgbClr val="199819"/>
    <a:srgbClr val="D31516"/>
    <a:srgbClr val="096AAD"/>
    <a:srgbClr val="FF7707"/>
    <a:srgbClr val="000000"/>
    <a:srgbClr val="2DC2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3" autoAdjust="0"/>
    <p:restoredTop sz="87562" autoAdjust="0"/>
  </p:normalViewPr>
  <p:slideViewPr>
    <p:cSldViewPr>
      <p:cViewPr varScale="1">
        <p:scale>
          <a:sx n="108" d="100"/>
          <a:sy n="108" d="100"/>
        </p:scale>
        <p:origin x="114" y="708"/>
      </p:cViewPr>
      <p:guideLst>
        <p:guide orient="horz" pos="2218"/>
        <p:guide pos="3082"/>
      </p:guideLst>
    </p:cSldViewPr>
  </p:slideViewPr>
  <p:outlineViewPr>
    <p:cViewPr>
      <p:scale>
        <a:sx n="33" d="100"/>
        <a:sy n="33" d="100"/>
      </p:scale>
      <p:origin x="0" y="-576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18" d="100"/>
          <a:sy n="118" d="100"/>
        </p:scale>
        <p:origin x="1084" y="108"/>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1" tIns="47111" rIns="94221" bIns="47111" rtlCol="0"/>
          <a:lstStyle>
            <a:lvl1pPr algn="l">
              <a:defRPr sz="1200"/>
            </a:lvl1pPr>
          </a:lstStyle>
          <a:p>
            <a:pPr>
              <a:defRPr/>
            </a:pPr>
            <a:endParaRPr lang="en-US"/>
          </a:p>
        </p:txBody>
      </p:sp>
      <p:sp>
        <p:nvSpPr>
          <p:cNvPr id="3" name="Date Placeholder 2"/>
          <p:cNvSpPr>
            <a:spLocks noGrp="1"/>
          </p:cNvSpPr>
          <p:nvPr>
            <p:ph type="dt" sz="quarter" idx="1"/>
          </p:nvPr>
        </p:nvSpPr>
        <p:spPr>
          <a:xfrm>
            <a:off x="4023093" y="0"/>
            <a:ext cx="3077739" cy="469424"/>
          </a:xfrm>
          <a:prstGeom prst="rect">
            <a:avLst/>
          </a:prstGeom>
        </p:spPr>
        <p:txBody>
          <a:bodyPr vert="horz" lIns="94221" tIns="47111" rIns="94221" bIns="47111" rtlCol="0"/>
          <a:lstStyle>
            <a:lvl1pPr algn="r">
              <a:defRPr sz="1200"/>
            </a:lvl1pPr>
          </a:lstStyle>
          <a:p>
            <a:pPr>
              <a:defRPr/>
            </a:pPr>
            <a:fld id="{42FE8C99-BE40-4882-8D6E-C350D2342C5A}" type="datetimeFigureOut">
              <a:rPr lang="en-US"/>
              <a:pPr>
                <a:defRPr/>
              </a:pPr>
              <a:t>1/14/2025</a:t>
            </a:fld>
            <a:endParaRPr lang="en-US"/>
          </a:p>
        </p:txBody>
      </p:sp>
      <p:sp>
        <p:nvSpPr>
          <p:cNvPr id="4" name="Footer Placeholder 3"/>
          <p:cNvSpPr>
            <a:spLocks noGrp="1"/>
          </p:cNvSpPr>
          <p:nvPr>
            <p:ph type="ftr" sz="quarter" idx="2"/>
          </p:nvPr>
        </p:nvSpPr>
        <p:spPr>
          <a:xfrm>
            <a:off x="0" y="8917422"/>
            <a:ext cx="3077739" cy="469424"/>
          </a:xfrm>
          <a:prstGeom prst="rect">
            <a:avLst/>
          </a:prstGeom>
        </p:spPr>
        <p:txBody>
          <a:bodyPr vert="horz" lIns="94221" tIns="47111" rIns="94221" bIns="47111"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023093" y="8917422"/>
            <a:ext cx="3077739" cy="469424"/>
          </a:xfrm>
          <a:prstGeom prst="rect">
            <a:avLst/>
          </a:prstGeom>
        </p:spPr>
        <p:txBody>
          <a:bodyPr vert="horz" lIns="94221" tIns="47111" rIns="94221" bIns="47111" rtlCol="0" anchor="b"/>
          <a:lstStyle>
            <a:lvl1pPr algn="r">
              <a:defRPr sz="1200"/>
            </a:lvl1pPr>
          </a:lstStyle>
          <a:p>
            <a:pPr>
              <a:defRPr/>
            </a:pPr>
            <a:fld id="{3F85773D-C248-4803-A698-CC1270133EE0}" type="slidenum">
              <a:rPr lang="en-US"/>
              <a:pPr>
                <a:defRPr/>
              </a:pPr>
              <a:t>‹#›</a:t>
            </a:fld>
            <a:endParaRPr lang="en-US"/>
          </a:p>
        </p:txBody>
      </p:sp>
    </p:spTree>
    <p:extLst>
      <p:ext uri="{BB962C8B-B14F-4D97-AF65-F5344CB8AC3E}">
        <p14:creationId xmlns:p14="http://schemas.microsoft.com/office/powerpoint/2010/main" val="36241679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4023093" y="0"/>
            <a:ext cx="3077739" cy="46942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04900" y="703263"/>
            <a:ext cx="4892675"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10248" y="4459526"/>
            <a:ext cx="5681980" cy="422481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1" tIns="47111" rIns="94221" bIns="47111"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4023093" y="8917422"/>
            <a:ext cx="3077739" cy="469424"/>
          </a:xfrm>
          <a:prstGeom prst="rect">
            <a:avLst/>
          </a:prstGeom>
          <a:noFill/>
          <a:ln w="9525">
            <a:noFill/>
            <a:miter lim="800000"/>
            <a:headEnd/>
            <a:tailEnd/>
          </a:ln>
          <a:effectLst/>
        </p:spPr>
        <p:txBody>
          <a:bodyPr vert="horz" wrap="square" lIns="94221" tIns="47111" rIns="94221" bIns="47111" numCol="1" anchor="b" anchorCtr="0" compatLnSpc="1">
            <a:prstTxWarp prst="textNoShape">
              <a:avLst/>
            </a:prstTxWarp>
          </a:bodyPr>
          <a:lstStyle>
            <a:lvl1pPr algn="r">
              <a:defRPr sz="1200"/>
            </a:lvl1pPr>
          </a:lstStyle>
          <a:p>
            <a:pPr>
              <a:defRPr/>
            </a:pPr>
            <a:fld id="{A7036937-3C0E-4ACE-802E-4CA5017D0885}" type="slidenum">
              <a:rPr lang="en-US"/>
              <a:pPr>
                <a:defRPr/>
              </a:pPr>
              <a:t>‹#›</a:t>
            </a:fld>
            <a:endParaRPr lang="en-US"/>
          </a:p>
        </p:txBody>
      </p:sp>
    </p:spTree>
    <p:extLst>
      <p:ext uri="{BB962C8B-B14F-4D97-AF65-F5344CB8AC3E}">
        <p14:creationId xmlns:p14="http://schemas.microsoft.com/office/powerpoint/2010/main" val="26910527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65545" indent="-294440" eaLnBrk="0" hangingPunct="0">
              <a:defRPr>
                <a:solidFill>
                  <a:schemeClr val="tx1"/>
                </a:solidFill>
                <a:latin typeface="Arial" charset="0"/>
              </a:defRPr>
            </a:lvl2pPr>
            <a:lvl3pPr marL="1177762" indent="-235552" eaLnBrk="0" hangingPunct="0">
              <a:defRPr>
                <a:solidFill>
                  <a:schemeClr val="tx1"/>
                </a:solidFill>
                <a:latin typeface="Arial" charset="0"/>
              </a:defRPr>
            </a:lvl3pPr>
            <a:lvl4pPr marL="1648867" indent="-235552" eaLnBrk="0" hangingPunct="0">
              <a:defRPr>
                <a:solidFill>
                  <a:schemeClr val="tx1"/>
                </a:solidFill>
                <a:latin typeface="Arial" charset="0"/>
              </a:defRPr>
            </a:lvl4pPr>
            <a:lvl5pPr marL="2119972" indent="-235552" eaLnBrk="0" hangingPunct="0">
              <a:defRPr>
                <a:solidFill>
                  <a:schemeClr val="tx1"/>
                </a:solidFill>
                <a:latin typeface="Arial" charset="0"/>
              </a:defRPr>
            </a:lvl5pPr>
            <a:lvl6pPr marL="2591076" indent="-235552" eaLnBrk="0" fontAlgn="base" hangingPunct="0">
              <a:spcBef>
                <a:spcPct val="0"/>
              </a:spcBef>
              <a:spcAft>
                <a:spcPct val="0"/>
              </a:spcAft>
              <a:defRPr>
                <a:solidFill>
                  <a:schemeClr val="tx1"/>
                </a:solidFill>
                <a:latin typeface="Arial" charset="0"/>
              </a:defRPr>
            </a:lvl6pPr>
            <a:lvl7pPr marL="3062181" indent="-235552" eaLnBrk="0" fontAlgn="base" hangingPunct="0">
              <a:spcBef>
                <a:spcPct val="0"/>
              </a:spcBef>
              <a:spcAft>
                <a:spcPct val="0"/>
              </a:spcAft>
              <a:defRPr>
                <a:solidFill>
                  <a:schemeClr val="tx1"/>
                </a:solidFill>
                <a:latin typeface="Arial" charset="0"/>
              </a:defRPr>
            </a:lvl7pPr>
            <a:lvl8pPr marL="3533285" indent="-235552" eaLnBrk="0" fontAlgn="base" hangingPunct="0">
              <a:spcBef>
                <a:spcPct val="0"/>
              </a:spcBef>
              <a:spcAft>
                <a:spcPct val="0"/>
              </a:spcAft>
              <a:defRPr>
                <a:solidFill>
                  <a:schemeClr val="tx1"/>
                </a:solidFill>
                <a:latin typeface="Arial" charset="0"/>
              </a:defRPr>
            </a:lvl8pPr>
            <a:lvl9pPr marL="4004390" indent="-235552" eaLnBrk="0" fontAlgn="base" hangingPunct="0">
              <a:spcBef>
                <a:spcPct val="0"/>
              </a:spcBef>
              <a:spcAft>
                <a:spcPct val="0"/>
              </a:spcAft>
              <a:defRPr>
                <a:solidFill>
                  <a:schemeClr val="tx1"/>
                </a:solidFill>
                <a:latin typeface="Arial" charset="0"/>
              </a:defRPr>
            </a:lvl9pPr>
          </a:lstStyle>
          <a:p>
            <a:pPr eaLnBrk="1" hangingPunct="1"/>
            <a:fld id="{CBB31D37-816F-471F-B004-AC628C6B262E}" type="slidenum">
              <a:rPr lang="en-US" smtClean="0"/>
              <a:pPr eaLnBrk="1" hangingPunct="1"/>
              <a:t>1</a:t>
            </a:fld>
            <a:endParaRPr lang="en-US"/>
          </a:p>
        </p:txBody>
      </p:sp>
    </p:spTree>
    <p:extLst>
      <p:ext uri="{BB962C8B-B14F-4D97-AF65-F5344CB8AC3E}">
        <p14:creationId xmlns:p14="http://schemas.microsoft.com/office/powerpoint/2010/main" val="3009834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I will explain in detail the primary data analysis process is to convey that although most of the process is automated, the process is still very involved for test engineers. This show that the data is validated and reviewed before building the report.</a:t>
            </a:r>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a:t>
            </a:fld>
            <a:endParaRPr lang="en-US"/>
          </a:p>
        </p:txBody>
      </p:sp>
    </p:spTree>
    <p:extLst>
      <p:ext uri="{BB962C8B-B14F-4D97-AF65-F5344CB8AC3E}">
        <p14:creationId xmlns:p14="http://schemas.microsoft.com/office/powerpoint/2010/main" val="96469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Received</a:t>
            </a:r>
          </a:p>
          <a:p>
            <a:pPr lvl="1"/>
            <a:r>
              <a:rPr lang="en-US" dirty="0"/>
              <a:t>Gather all requirements for the test</a:t>
            </a:r>
          </a:p>
          <a:p>
            <a:r>
              <a:rPr lang="en-US" dirty="0"/>
              <a:t>Acquire Cells</a:t>
            </a:r>
          </a:p>
          <a:p>
            <a:pPr lvl="1"/>
            <a:r>
              <a:rPr lang="en-US" dirty="0"/>
              <a:t>Purchase cells if they are not already available</a:t>
            </a:r>
          </a:p>
          <a:p>
            <a:r>
              <a:rPr lang="en-US" dirty="0"/>
              <a:t>Enter Cell Information</a:t>
            </a:r>
          </a:p>
          <a:p>
            <a:pPr lvl="1"/>
            <a:r>
              <a:rPr lang="en-US" dirty="0"/>
              <a:t>Input detailed cell data into the inventory database</a:t>
            </a:r>
          </a:p>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3</a:t>
            </a:fld>
            <a:endParaRPr lang="en-US"/>
          </a:p>
        </p:txBody>
      </p:sp>
    </p:spTree>
    <p:extLst>
      <p:ext uri="{BB962C8B-B14F-4D97-AF65-F5344CB8AC3E}">
        <p14:creationId xmlns:p14="http://schemas.microsoft.com/office/powerpoint/2010/main" val="2797867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320675" y="6416675"/>
            <a:ext cx="9129713" cy="0"/>
          </a:xfrm>
          <a:prstGeom prst="line">
            <a:avLst/>
          </a:prstGeom>
          <a:noFill/>
          <a:ln w="1587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9"/>
          <p:cNvSpPr>
            <a:spLocks noChangeArrowheads="1"/>
          </p:cNvSpPr>
          <p:nvPr/>
        </p:nvSpPr>
        <p:spPr bwMode="auto">
          <a:xfrm>
            <a:off x="327025" y="2346325"/>
            <a:ext cx="9129713" cy="79375"/>
          </a:xfrm>
          <a:prstGeom prst="rect">
            <a:avLst/>
          </a:prstGeom>
          <a:gradFill rotWithShape="1">
            <a:gsLst>
              <a:gs pos="0">
                <a:srgbClr val="CC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85432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auto">
          <a:xfrm>
            <a:off x="2911475" y="1768475"/>
            <a:ext cx="4484688" cy="76200"/>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3"/>
          <p:cNvSpPr>
            <a:spLocks noChangeArrowheads="1"/>
          </p:cNvSpPr>
          <p:nvPr/>
        </p:nvSpPr>
        <p:spPr bwMode="auto">
          <a:xfrm>
            <a:off x="2882900" y="1235075"/>
            <a:ext cx="2771775" cy="79375"/>
          </a:xfrm>
          <a:prstGeom prst="rect">
            <a:avLst/>
          </a:prstGeom>
          <a:gradFill rotWithShape="1">
            <a:gsLst>
              <a:gs pos="0">
                <a:srgbClr val="CC0000"/>
              </a:gs>
              <a:gs pos="100000">
                <a:srgbClr val="64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4"/>
          <p:cNvSpPr>
            <a:spLocks noChangeArrowheads="1"/>
          </p:cNvSpPr>
          <p:nvPr/>
        </p:nvSpPr>
        <p:spPr bwMode="auto">
          <a:xfrm>
            <a:off x="2901950" y="701675"/>
            <a:ext cx="1304925" cy="76200"/>
          </a:xfrm>
          <a:prstGeom prst="rect">
            <a:avLst/>
          </a:prstGeom>
          <a:gradFill rotWithShape="1">
            <a:gsLst>
              <a:gs pos="0">
                <a:srgbClr val="CC0000"/>
              </a:gs>
              <a:gs pos="100000">
                <a:srgbClr val="8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Rectangle 10"/>
          <p:cNvSpPr>
            <a:spLocks noChangeArrowheads="1"/>
          </p:cNvSpPr>
          <p:nvPr/>
        </p:nvSpPr>
        <p:spPr bwMode="auto">
          <a:xfrm rot="5400000">
            <a:off x="-217488" y="3205163"/>
            <a:ext cx="6188075" cy="82550"/>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9154" name="Rectangle 2"/>
          <p:cNvSpPr>
            <a:spLocks noGrp="1" noChangeArrowheads="1"/>
          </p:cNvSpPr>
          <p:nvPr>
            <p:ph type="ctrTitle"/>
          </p:nvPr>
        </p:nvSpPr>
        <p:spPr>
          <a:xfrm>
            <a:off x="2987675" y="2454275"/>
            <a:ext cx="6359525" cy="3886200"/>
          </a:xfrm>
        </p:spPr>
        <p:txBody>
          <a:bodyPr/>
          <a:lstStyle>
            <a:lvl1pPr>
              <a:defRPr sz="4400"/>
            </a:lvl1pPr>
          </a:lstStyle>
          <a:p>
            <a:r>
              <a:rPr lang="en-US"/>
              <a:t>Click to edit Master title style</a:t>
            </a:r>
          </a:p>
        </p:txBody>
      </p:sp>
      <p:sp>
        <p:nvSpPr>
          <p:cNvPr id="49155" name="Rectangle 3"/>
          <p:cNvSpPr>
            <a:spLocks noGrp="1" noChangeArrowheads="1"/>
          </p:cNvSpPr>
          <p:nvPr>
            <p:ph type="subTitle" idx="1"/>
          </p:nvPr>
        </p:nvSpPr>
        <p:spPr>
          <a:xfrm>
            <a:off x="327025" y="3676650"/>
            <a:ext cx="2363788" cy="1252538"/>
          </a:xfrm>
        </p:spPr>
        <p:txBody>
          <a:bodyPr/>
          <a:lstStyle>
            <a:lvl1pPr marL="0" indent="0" algn="ctr">
              <a:buFontTx/>
              <a:buNone/>
              <a:defRPr sz="2000"/>
            </a:lvl1pPr>
          </a:lstStyle>
          <a:p>
            <a:r>
              <a:rPr lang="en-US"/>
              <a:t>Click to edit Master subtitle style</a:t>
            </a:r>
          </a:p>
        </p:txBody>
      </p:sp>
    </p:spTree>
    <p:extLst>
      <p:ext uri="{BB962C8B-B14F-4D97-AF65-F5344CB8AC3E}">
        <p14:creationId xmlns:p14="http://schemas.microsoft.com/office/powerpoint/2010/main" val="107998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EEBEA070-CB5C-40CD-B181-C17F3F3BE409}" type="slidenum">
              <a:rPr lang="en-US"/>
              <a:pPr>
                <a:defRPr/>
              </a:pPr>
              <a:t>‹#›</a:t>
            </a:fld>
            <a:endParaRPr lang="en-US"/>
          </a:p>
        </p:txBody>
      </p:sp>
    </p:spTree>
    <p:extLst>
      <p:ext uri="{BB962C8B-B14F-4D97-AF65-F5344CB8AC3E}">
        <p14:creationId xmlns:p14="http://schemas.microsoft.com/office/powerpoint/2010/main" val="129104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4538" y="0"/>
            <a:ext cx="2200275" cy="6415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88950" y="0"/>
            <a:ext cx="6453188" cy="6415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97331EBA-0BCC-4176-B06C-022288E8CFEF}" type="slidenum">
              <a:rPr lang="en-US"/>
              <a:pPr>
                <a:defRPr/>
              </a:pPr>
              <a:t>‹#›</a:t>
            </a:fld>
            <a:endParaRPr lang="en-US"/>
          </a:p>
        </p:txBody>
      </p:sp>
    </p:spTree>
    <p:extLst>
      <p:ext uri="{BB962C8B-B14F-4D97-AF65-F5344CB8AC3E}">
        <p14:creationId xmlns:p14="http://schemas.microsoft.com/office/powerpoint/2010/main" val="373843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950" y="0"/>
            <a:ext cx="8805863" cy="860425"/>
          </a:xfrm>
        </p:spPr>
        <p:txBody>
          <a:bodyPr/>
          <a:lstStyle/>
          <a:p>
            <a:r>
              <a:rPr lang="en-US"/>
              <a:t>Click to edit Master title style</a:t>
            </a:r>
          </a:p>
        </p:txBody>
      </p:sp>
      <p:sp>
        <p:nvSpPr>
          <p:cNvPr id="3" name="Text Placeholder 2"/>
          <p:cNvSpPr>
            <a:spLocks noGrp="1"/>
          </p:cNvSpPr>
          <p:nvPr>
            <p:ph type="body" sz="half" idx="1"/>
          </p:nvPr>
        </p:nvSpPr>
        <p:spPr>
          <a:xfrm>
            <a:off x="488950" y="939800"/>
            <a:ext cx="4325938" cy="5475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7288" y="939800"/>
            <a:ext cx="4327525" cy="5475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87122BBE-5ACD-4258-A631-CEC537B2C62F}" type="slidenum">
              <a:rPr lang="en-US"/>
              <a:pPr>
                <a:defRPr/>
              </a:pPr>
              <a:t>‹#›</a:t>
            </a:fld>
            <a:endParaRPr lang="en-US"/>
          </a:p>
        </p:txBody>
      </p:sp>
    </p:spTree>
    <p:extLst>
      <p:ext uri="{BB962C8B-B14F-4D97-AF65-F5344CB8AC3E}">
        <p14:creationId xmlns:p14="http://schemas.microsoft.com/office/powerpoint/2010/main" val="262440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FFB6D049-5322-4F28-8DEB-35703E35607F}" type="slidenum">
              <a:rPr lang="en-US"/>
              <a:pPr>
                <a:defRPr/>
              </a:pPr>
              <a:t>‹#›</a:t>
            </a:fld>
            <a:endParaRPr lang="en-US"/>
          </a:p>
        </p:txBody>
      </p:sp>
    </p:spTree>
    <p:extLst>
      <p:ext uri="{BB962C8B-B14F-4D97-AF65-F5344CB8AC3E}">
        <p14:creationId xmlns:p14="http://schemas.microsoft.com/office/powerpoint/2010/main" val="423672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3113" y="4524375"/>
            <a:ext cx="8315325" cy="139858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73113" y="2984500"/>
            <a:ext cx="8315325" cy="1539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7ECFC913-6F67-45AE-8E19-B2BE12FDE5D0}" type="slidenum">
              <a:rPr lang="en-US"/>
              <a:pPr>
                <a:defRPr/>
              </a:pPr>
              <a:t>‹#›</a:t>
            </a:fld>
            <a:endParaRPr lang="en-US"/>
          </a:p>
        </p:txBody>
      </p:sp>
    </p:spTree>
    <p:extLst>
      <p:ext uri="{BB962C8B-B14F-4D97-AF65-F5344CB8AC3E}">
        <p14:creationId xmlns:p14="http://schemas.microsoft.com/office/powerpoint/2010/main" val="23396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8950" y="939800"/>
            <a:ext cx="4325938" cy="547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67288" y="939800"/>
            <a:ext cx="4327525" cy="547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79886A3C-E00B-43CF-9237-BBA053A73E78}" type="slidenum">
              <a:rPr lang="en-US"/>
              <a:pPr>
                <a:defRPr/>
              </a:pPr>
              <a:t>‹#›</a:t>
            </a:fld>
            <a:endParaRPr lang="en-US"/>
          </a:p>
        </p:txBody>
      </p:sp>
    </p:spTree>
    <p:extLst>
      <p:ext uri="{BB962C8B-B14F-4D97-AF65-F5344CB8AC3E}">
        <p14:creationId xmlns:p14="http://schemas.microsoft.com/office/powerpoint/2010/main" val="162366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50" y="282575"/>
            <a:ext cx="8805863" cy="117316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8950" y="1576388"/>
            <a:ext cx="4322763" cy="655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8950" y="2232025"/>
            <a:ext cx="4322763" cy="40576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70463" y="1576388"/>
            <a:ext cx="4324350" cy="655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70463" y="2232025"/>
            <a:ext cx="4324350" cy="40576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9" name="Rectangle 6"/>
          <p:cNvSpPr>
            <a:spLocks noGrp="1" noChangeArrowheads="1"/>
          </p:cNvSpPr>
          <p:nvPr>
            <p:ph type="sldNum" sz="quarter" idx="12"/>
          </p:nvPr>
        </p:nvSpPr>
        <p:spPr>
          <a:ln/>
        </p:spPr>
        <p:txBody>
          <a:bodyPr/>
          <a:lstStyle>
            <a:lvl1pPr>
              <a:defRPr/>
            </a:lvl1pPr>
          </a:lstStyle>
          <a:p>
            <a:pPr>
              <a:defRPr/>
            </a:pPr>
            <a:fld id="{E4B24D34-8DCA-4A97-BC72-B72EBD4F905E}" type="slidenum">
              <a:rPr lang="en-US"/>
              <a:pPr>
                <a:defRPr/>
              </a:pPr>
              <a:t>‹#›</a:t>
            </a:fld>
            <a:endParaRPr lang="en-US"/>
          </a:p>
        </p:txBody>
      </p:sp>
    </p:spTree>
    <p:extLst>
      <p:ext uri="{BB962C8B-B14F-4D97-AF65-F5344CB8AC3E}">
        <p14:creationId xmlns:p14="http://schemas.microsoft.com/office/powerpoint/2010/main" val="54352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5" name="Rectangle 6"/>
          <p:cNvSpPr>
            <a:spLocks noGrp="1" noChangeArrowheads="1"/>
          </p:cNvSpPr>
          <p:nvPr>
            <p:ph type="sldNum" sz="quarter" idx="12"/>
          </p:nvPr>
        </p:nvSpPr>
        <p:spPr>
          <a:ln/>
        </p:spPr>
        <p:txBody>
          <a:bodyPr/>
          <a:lstStyle>
            <a:lvl1pPr>
              <a:defRPr/>
            </a:lvl1pPr>
          </a:lstStyle>
          <a:p>
            <a:pPr>
              <a:defRPr/>
            </a:pPr>
            <a:fld id="{AFFF69E5-7C6F-45C6-BF7A-322C7D9BC579}" type="slidenum">
              <a:rPr lang="en-US"/>
              <a:pPr>
                <a:defRPr/>
              </a:pPr>
              <a:t>‹#›</a:t>
            </a:fld>
            <a:endParaRPr lang="en-US"/>
          </a:p>
        </p:txBody>
      </p:sp>
    </p:spTree>
    <p:extLst>
      <p:ext uri="{BB962C8B-B14F-4D97-AF65-F5344CB8AC3E}">
        <p14:creationId xmlns:p14="http://schemas.microsoft.com/office/powerpoint/2010/main" val="121298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4" name="Rectangle 6"/>
          <p:cNvSpPr>
            <a:spLocks noGrp="1" noChangeArrowheads="1"/>
          </p:cNvSpPr>
          <p:nvPr>
            <p:ph type="sldNum" sz="quarter" idx="12"/>
          </p:nvPr>
        </p:nvSpPr>
        <p:spPr>
          <a:ln/>
        </p:spPr>
        <p:txBody>
          <a:bodyPr/>
          <a:lstStyle>
            <a:lvl1pPr>
              <a:defRPr/>
            </a:lvl1pPr>
          </a:lstStyle>
          <a:p>
            <a:pPr>
              <a:defRPr/>
            </a:pPr>
            <a:fld id="{274A2AC2-82E8-4C60-9A27-9BD4392F2A15}" type="slidenum">
              <a:rPr lang="en-US"/>
              <a:pPr>
                <a:defRPr/>
              </a:pPr>
              <a:t>‹#›</a:t>
            </a:fld>
            <a:endParaRPr lang="en-US"/>
          </a:p>
        </p:txBody>
      </p:sp>
    </p:spTree>
    <p:extLst>
      <p:ext uri="{BB962C8B-B14F-4D97-AF65-F5344CB8AC3E}">
        <p14:creationId xmlns:p14="http://schemas.microsoft.com/office/powerpoint/2010/main" val="254212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8950" y="280988"/>
            <a:ext cx="3219450" cy="119221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25875" y="280988"/>
            <a:ext cx="5468938" cy="6008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8950" y="1473200"/>
            <a:ext cx="3219450" cy="4816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C52E85F6-2EF4-4FA9-914B-BD96EF59CC06}" type="slidenum">
              <a:rPr lang="en-US"/>
              <a:pPr>
                <a:defRPr/>
              </a:pPr>
              <a:t>‹#›</a:t>
            </a:fld>
            <a:endParaRPr lang="en-US"/>
          </a:p>
        </p:txBody>
      </p:sp>
    </p:spTree>
    <p:extLst>
      <p:ext uri="{BB962C8B-B14F-4D97-AF65-F5344CB8AC3E}">
        <p14:creationId xmlns:p14="http://schemas.microsoft.com/office/powerpoint/2010/main" val="276729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7700" y="4929188"/>
            <a:ext cx="5870575" cy="5810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17700" y="628650"/>
            <a:ext cx="5870575" cy="4224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917700" y="5510213"/>
            <a:ext cx="5870575" cy="827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792C216D-0B1C-4BF3-B19F-98F1F2193C5F}" type="slidenum">
              <a:rPr lang="en-US"/>
              <a:pPr>
                <a:defRPr/>
              </a:pPr>
              <a:t>‹#›</a:t>
            </a:fld>
            <a:endParaRPr lang="en-US"/>
          </a:p>
        </p:txBody>
      </p:sp>
    </p:spTree>
    <p:extLst>
      <p:ext uri="{BB962C8B-B14F-4D97-AF65-F5344CB8AC3E}">
        <p14:creationId xmlns:p14="http://schemas.microsoft.com/office/powerpoint/2010/main" val="65574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8950" y="0"/>
            <a:ext cx="88058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88950" y="939800"/>
            <a:ext cx="8805863"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157663" y="6551613"/>
            <a:ext cx="22844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n-US" dirty="0"/>
              <a:t>January 2025</a:t>
            </a:r>
          </a:p>
        </p:txBody>
      </p:sp>
      <p:sp>
        <p:nvSpPr>
          <p:cNvPr id="1029" name="Rectangle 5"/>
          <p:cNvSpPr>
            <a:spLocks noGrp="1" noChangeArrowheads="1"/>
          </p:cNvSpPr>
          <p:nvPr>
            <p:ph type="ftr" sz="quarter" idx="3"/>
          </p:nvPr>
        </p:nvSpPr>
        <p:spPr bwMode="auto">
          <a:xfrm>
            <a:off x="327025" y="6551613"/>
            <a:ext cx="3260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t>Battery Technology Center</a:t>
            </a:r>
          </a:p>
        </p:txBody>
      </p:sp>
      <p:sp>
        <p:nvSpPr>
          <p:cNvPr id="1030" name="Rectangle 6"/>
          <p:cNvSpPr>
            <a:spLocks noGrp="1" noChangeArrowheads="1"/>
          </p:cNvSpPr>
          <p:nvPr>
            <p:ph type="sldNum" sz="quarter" idx="4"/>
          </p:nvPr>
        </p:nvSpPr>
        <p:spPr bwMode="auto">
          <a:xfrm>
            <a:off x="7092950" y="6551613"/>
            <a:ext cx="2363788"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DD7981B-D75E-498C-8172-97C4C272F91A}" type="slidenum">
              <a:rPr lang="en-US"/>
              <a:pPr>
                <a:defRPr/>
              </a:pPr>
              <a:t>‹#›</a:t>
            </a:fld>
            <a:endParaRPr lang="en-US"/>
          </a:p>
        </p:txBody>
      </p:sp>
      <p:sp>
        <p:nvSpPr>
          <p:cNvPr id="1031" name="Rectangle 8"/>
          <p:cNvSpPr>
            <a:spLocks noChangeArrowheads="1"/>
          </p:cNvSpPr>
          <p:nvPr/>
        </p:nvSpPr>
        <p:spPr bwMode="auto">
          <a:xfrm>
            <a:off x="488950" y="860425"/>
            <a:ext cx="8805863" cy="79375"/>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2" name="Line 9"/>
          <p:cNvSpPr>
            <a:spLocks noChangeShapeType="1"/>
          </p:cNvSpPr>
          <p:nvPr/>
        </p:nvSpPr>
        <p:spPr bwMode="auto">
          <a:xfrm>
            <a:off x="327025" y="6492875"/>
            <a:ext cx="9129713" cy="0"/>
          </a:xfrm>
          <a:prstGeom prst="line">
            <a:avLst/>
          </a:prstGeom>
          <a:noFill/>
          <a:ln w="1587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97"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911475" y="2454275"/>
            <a:ext cx="6552406" cy="3886200"/>
          </a:xfrm>
        </p:spPr>
        <p:txBody>
          <a:bodyPr/>
          <a:lstStyle/>
          <a:p>
            <a:pPr eaLnBrk="1" hangingPunct="1"/>
            <a:r>
              <a:rPr lang="en-US" sz="3200" dirty="0">
                <a:solidFill>
                  <a:schemeClr val="tx1"/>
                </a:solidFill>
              </a:rPr>
              <a:t>BTC Software Programs – Update</a:t>
            </a:r>
          </a:p>
        </p:txBody>
      </p:sp>
      <p:sp>
        <p:nvSpPr>
          <p:cNvPr id="3075" name="Rectangle 3"/>
          <p:cNvSpPr>
            <a:spLocks noGrp="1" noChangeArrowheads="1"/>
          </p:cNvSpPr>
          <p:nvPr>
            <p:ph type="subTitle" idx="1"/>
          </p:nvPr>
        </p:nvSpPr>
        <p:spPr>
          <a:xfrm>
            <a:off x="396875" y="3368675"/>
            <a:ext cx="2073275" cy="2268538"/>
          </a:xfrm>
        </p:spPr>
        <p:txBody>
          <a:bodyPr/>
          <a:lstStyle/>
          <a:p>
            <a:pPr eaLnBrk="1" hangingPunct="1">
              <a:lnSpc>
                <a:spcPct val="80000"/>
              </a:lnSpc>
            </a:pPr>
            <a:r>
              <a:rPr lang="en-US" sz="1800" dirty="0"/>
              <a:t>Presented </a:t>
            </a:r>
          </a:p>
          <a:p>
            <a:pPr eaLnBrk="1" hangingPunct="1">
              <a:lnSpc>
                <a:spcPct val="80000"/>
              </a:lnSpc>
            </a:pPr>
            <a:r>
              <a:rPr lang="en-US" sz="1800" dirty="0"/>
              <a:t>By</a:t>
            </a:r>
          </a:p>
          <a:p>
            <a:pPr eaLnBrk="1" hangingPunct="1">
              <a:lnSpc>
                <a:spcPct val="80000"/>
              </a:lnSpc>
            </a:pPr>
            <a:r>
              <a:rPr lang="en-US" sz="1800" dirty="0"/>
              <a:t>FRA</a:t>
            </a:r>
          </a:p>
          <a:p>
            <a:pPr eaLnBrk="1" hangingPunct="1">
              <a:lnSpc>
                <a:spcPct val="80000"/>
              </a:lnSpc>
            </a:pPr>
            <a:r>
              <a:rPr lang="en-US" sz="1800" dirty="0"/>
              <a:t>[PSC]</a:t>
            </a:r>
          </a:p>
          <a:p>
            <a:pPr eaLnBrk="1" hangingPunct="1">
              <a:lnSpc>
                <a:spcPct val="80000"/>
              </a:lnSpc>
            </a:pPr>
            <a:endParaRPr lang="en-US" sz="1800" dirty="0"/>
          </a:p>
          <a:p>
            <a:pPr eaLnBrk="1" hangingPunct="1">
              <a:lnSpc>
                <a:spcPct val="80000"/>
              </a:lnSpc>
            </a:pPr>
            <a:r>
              <a:rPr lang="en-US" sz="1800" dirty="0"/>
              <a:t>01/21/2025</a:t>
            </a:r>
          </a:p>
        </p:txBody>
      </p:sp>
    </p:spTree>
  </p:cSld>
  <p:clrMapOvr>
    <a:masterClrMapping/>
  </p:clrMapOvr>
  <mc:AlternateContent xmlns:mc="http://schemas.openxmlformats.org/markup-compatibility/2006" xmlns:p14="http://schemas.microsoft.com/office/powerpoint/2010/main">
    <mc:Choice Requires="p14">
      <p:transition spd="slow" p14:dur="2000" advTm="11982"/>
    </mc:Choice>
    <mc:Fallback xmlns="">
      <p:transition spd="slow" advTm="11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BD1-BF43-8D05-2FCB-B188FA2DEBC4}"/>
              </a:ext>
            </a:extLst>
          </p:cNvPr>
          <p:cNvSpPr>
            <a:spLocks noGrp="1"/>
          </p:cNvSpPr>
          <p:nvPr>
            <p:ph type="title"/>
          </p:nvPr>
        </p:nvSpPr>
        <p:spPr/>
        <p:txBody>
          <a:bodyPr/>
          <a:lstStyle/>
          <a:p>
            <a:r>
              <a:rPr lang="en-US" dirty="0"/>
              <a:t>Data visualization – All Cells Capacity</a:t>
            </a:r>
          </a:p>
        </p:txBody>
      </p:sp>
      <p:pic>
        <p:nvPicPr>
          <p:cNvPr id="8" name="Content Placeholder 7">
            <a:extLst>
              <a:ext uri="{FF2B5EF4-FFF2-40B4-BE49-F238E27FC236}">
                <a16:creationId xmlns:a16="http://schemas.microsoft.com/office/drawing/2014/main" id="{C1D1EE38-3F7B-84CC-D127-B8138B94E2D6}"/>
              </a:ext>
            </a:extLst>
          </p:cNvPr>
          <p:cNvPicPr>
            <a:picLocks noGrp="1" noChangeAspect="1"/>
          </p:cNvPicPr>
          <p:nvPr>
            <p:ph idx="1"/>
          </p:nvPr>
        </p:nvPicPr>
        <p:blipFill>
          <a:blip r:embed="rId2"/>
          <a:stretch>
            <a:fillRect/>
          </a:stretch>
        </p:blipFill>
        <p:spPr>
          <a:xfrm>
            <a:off x="1629569" y="1253331"/>
            <a:ext cx="6524625" cy="4848225"/>
          </a:xfrm>
        </p:spPr>
      </p:pic>
      <p:sp>
        <p:nvSpPr>
          <p:cNvPr id="4" name="Date Placeholder 3">
            <a:extLst>
              <a:ext uri="{FF2B5EF4-FFF2-40B4-BE49-F238E27FC236}">
                <a16:creationId xmlns:a16="http://schemas.microsoft.com/office/drawing/2014/main" id="{3D7B4646-7C9B-5038-488B-921768ECC21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6D231E38-8BC7-BF54-601E-3A2410C2DF3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3A717F31-6FE0-C52A-4A6E-88C00B719D70}"/>
              </a:ext>
            </a:extLst>
          </p:cNvPr>
          <p:cNvSpPr>
            <a:spLocks noGrp="1"/>
          </p:cNvSpPr>
          <p:nvPr>
            <p:ph type="sldNum" sz="quarter" idx="12"/>
          </p:nvPr>
        </p:nvSpPr>
        <p:spPr/>
        <p:txBody>
          <a:bodyPr/>
          <a:lstStyle/>
          <a:p>
            <a:pPr>
              <a:defRPr/>
            </a:pPr>
            <a:fld id="{FFB6D049-5322-4F28-8DEB-35703E35607F}" type="slidenum">
              <a:rPr lang="en-US" smtClean="0"/>
              <a:pPr>
                <a:defRPr/>
              </a:pPr>
              <a:t>10</a:t>
            </a:fld>
            <a:endParaRPr lang="en-US"/>
          </a:p>
        </p:txBody>
      </p:sp>
    </p:spTree>
    <p:extLst>
      <p:ext uri="{BB962C8B-B14F-4D97-AF65-F5344CB8AC3E}">
        <p14:creationId xmlns:p14="http://schemas.microsoft.com/office/powerpoint/2010/main" val="2067046032"/>
      </p:ext>
    </p:extLst>
  </p:cSld>
  <p:clrMapOvr>
    <a:masterClrMapping/>
  </p:clrMapOvr>
  <mc:AlternateContent xmlns:mc="http://schemas.openxmlformats.org/markup-compatibility/2006" xmlns:p14="http://schemas.microsoft.com/office/powerpoint/2010/main">
    <mc:Choice Requires="p14">
      <p:transition spd="slow" p14:dur="2000" advTm="44758"/>
    </mc:Choice>
    <mc:Fallback xmlns="">
      <p:transition spd="slow" advTm="447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BD1-BF43-8D05-2FCB-B188FA2DEBC4}"/>
              </a:ext>
            </a:extLst>
          </p:cNvPr>
          <p:cNvSpPr>
            <a:spLocks noGrp="1"/>
          </p:cNvSpPr>
          <p:nvPr>
            <p:ph type="title"/>
          </p:nvPr>
        </p:nvSpPr>
        <p:spPr/>
        <p:txBody>
          <a:bodyPr/>
          <a:lstStyle/>
          <a:p>
            <a:r>
              <a:rPr lang="en-US" dirty="0"/>
              <a:t>Data visualization – </a:t>
            </a:r>
            <a:r>
              <a:rPr lang="en-US" dirty="0" err="1"/>
              <a:t>TvC</a:t>
            </a:r>
            <a:endParaRPr lang="en-US" dirty="0"/>
          </a:p>
        </p:txBody>
      </p:sp>
      <p:sp>
        <p:nvSpPr>
          <p:cNvPr id="4" name="Date Placeholder 3">
            <a:extLst>
              <a:ext uri="{FF2B5EF4-FFF2-40B4-BE49-F238E27FC236}">
                <a16:creationId xmlns:a16="http://schemas.microsoft.com/office/drawing/2014/main" id="{3D7B4646-7C9B-5038-488B-921768ECC21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6D231E38-8BC7-BF54-601E-3A2410C2DF3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3A717F31-6FE0-C52A-4A6E-88C00B719D70}"/>
              </a:ext>
            </a:extLst>
          </p:cNvPr>
          <p:cNvSpPr>
            <a:spLocks noGrp="1"/>
          </p:cNvSpPr>
          <p:nvPr>
            <p:ph type="sldNum" sz="quarter" idx="12"/>
          </p:nvPr>
        </p:nvSpPr>
        <p:spPr/>
        <p:txBody>
          <a:bodyPr/>
          <a:lstStyle/>
          <a:p>
            <a:pPr>
              <a:defRPr/>
            </a:pPr>
            <a:fld id="{FFB6D049-5322-4F28-8DEB-35703E35607F}" type="slidenum">
              <a:rPr lang="en-US" smtClean="0"/>
              <a:pPr>
                <a:defRPr/>
              </a:pPr>
              <a:t>11</a:t>
            </a:fld>
            <a:endParaRPr lang="en-US"/>
          </a:p>
        </p:txBody>
      </p:sp>
      <p:pic>
        <p:nvPicPr>
          <p:cNvPr id="7" name="Content Placeholder 6">
            <a:extLst>
              <a:ext uri="{FF2B5EF4-FFF2-40B4-BE49-F238E27FC236}">
                <a16:creationId xmlns:a16="http://schemas.microsoft.com/office/drawing/2014/main" id="{9BC9CED8-2609-BC72-5ADB-4169C905751C}"/>
              </a:ext>
            </a:extLst>
          </p:cNvPr>
          <p:cNvPicPr>
            <a:picLocks noGrp="1" noChangeAspect="1"/>
          </p:cNvPicPr>
          <p:nvPr>
            <p:ph idx="1"/>
          </p:nvPr>
        </p:nvPicPr>
        <p:blipFill>
          <a:blip r:embed="rId2"/>
          <a:stretch>
            <a:fillRect/>
          </a:stretch>
        </p:blipFill>
        <p:spPr>
          <a:xfrm>
            <a:off x="1101298" y="939800"/>
            <a:ext cx="7581167" cy="5475288"/>
          </a:xfrm>
          <a:prstGeom prst="rect">
            <a:avLst/>
          </a:prstGeom>
        </p:spPr>
      </p:pic>
    </p:spTree>
    <p:extLst>
      <p:ext uri="{BB962C8B-B14F-4D97-AF65-F5344CB8AC3E}">
        <p14:creationId xmlns:p14="http://schemas.microsoft.com/office/powerpoint/2010/main" val="889579257"/>
      </p:ext>
    </p:extLst>
  </p:cSld>
  <p:clrMapOvr>
    <a:masterClrMapping/>
  </p:clrMapOvr>
  <mc:AlternateContent xmlns:mc="http://schemas.openxmlformats.org/markup-compatibility/2006" xmlns:p14="http://schemas.microsoft.com/office/powerpoint/2010/main">
    <mc:Choice Requires="p14">
      <p:transition spd="slow" p14:dur="2000" advTm="17587"/>
    </mc:Choice>
    <mc:Fallback xmlns="">
      <p:transition spd="slow" advTm="1758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8256-3DFB-328C-CB31-38AD474D5B6B}"/>
              </a:ext>
            </a:extLst>
          </p:cNvPr>
          <p:cNvSpPr>
            <a:spLocks noGrp="1"/>
          </p:cNvSpPr>
          <p:nvPr>
            <p:ph type="title"/>
          </p:nvPr>
        </p:nvSpPr>
        <p:spPr/>
        <p:txBody>
          <a:bodyPr/>
          <a:lstStyle/>
          <a:p>
            <a:r>
              <a:rPr lang="en-US" dirty="0"/>
              <a:t>Data visualization – </a:t>
            </a:r>
            <a:r>
              <a:rPr lang="en-US" dirty="0" err="1"/>
              <a:t>VvC</a:t>
            </a:r>
            <a:endParaRPr lang="en-US" dirty="0"/>
          </a:p>
        </p:txBody>
      </p:sp>
      <p:sp>
        <p:nvSpPr>
          <p:cNvPr id="4" name="Content Placeholder 3">
            <a:extLst>
              <a:ext uri="{FF2B5EF4-FFF2-40B4-BE49-F238E27FC236}">
                <a16:creationId xmlns:a16="http://schemas.microsoft.com/office/drawing/2014/main" id="{9BD9665D-2C3E-CEB9-B0C8-6BC6AE626D13}"/>
              </a:ext>
            </a:extLst>
          </p:cNvPr>
          <p:cNvSpPr>
            <a:spLocks noGrp="1"/>
          </p:cNvSpPr>
          <p:nvPr>
            <p:ph sz="half" idx="2"/>
          </p:nvPr>
        </p:nvSpPr>
        <p:spPr/>
        <p:txBody>
          <a:bodyPr/>
          <a:lstStyle/>
          <a:p>
            <a:r>
              <a:rPr lang="en-US" dirty="0"/>
              <a:t>Grouped by drain rate</a:t>
            </a:r>
          </a:p>
          <a:p>
            <a:endParaRPr lang="en-US" dirty="0"/>
          </a:p>
        </p:txBody>
      </p:sp>
      <p:sp>
        <p:nvSpPr>
          <p:cNvPr id="5" name="Date Placeholder 4">
            <a:extLst>
              <a:ext uri="{FF2B5EF4-FFF2-40B4-BE49-F238E27FC236}">
                <a16:creationId xmlns:a16="http://schemas.microsoft.com/office/drawing/2014/main" id="{4B507DB8-B7E5-CF69-CBE8-93805ADA3229}"/>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9A4DA24A-6D30-FF64-1073-BD0F420AF804}"/>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0817EDE8-D320-073E-BA83-C15A46ED472F}"/>
              </a:ext>
            </a:extLst>
          </p:cNvPr>
          <p:cNvSpPr>
            <a:spLocks noGrp="1"/>
          </p:cNvSpPr>
          <p:nvPr>
            <p:ph type="sldNum" sz="quarter" idx="12"/>
          </p:nvPr>
        </p:nvSpPr>
        <p:spPr/>
        <p:txBody>
          <a:bodyPr/>
          <a:lstStyle/>
          <a:p>
            <a:pPr>
              <a:defRPr/>
            </a:pPr>
            <a:fld id="{79886A3C-E00B-43CF-9237-BBA053A73E78}" type="slidenum">
              <a:rPr lang="en-US" smtClean="0"/>
              <a:pPr>
                <a:defRPr/>
              </a:pPr>
              <a:t>12</a:t>
            </a:fld>
            <a:endParaRPr lang="en-US"/>
          </a:p>
        </p:txBody>
      </p:sp>
      <p:pic>
        <p:nvPicPr>
          <p:cNvPr id="10" name="Picture 9">
            <a:extLst>
              <a:ext uri="{FF2B5EF4-FFF2-40B4-BE49-F238E27FC236}">
                <a16:creationId xmlns:a16="http://schemas.microsoft.com/office/drawing/2014/main" id="{5889DFE6-185B-EE5E-31B1-7B7E1262CB03}"/>
              </a:ext>
            </a:extLst>
          </p:cNvPr>
          <p:cNvPicPr>
            <a:picLocks noChangeAspect="1"/>
          </p:cNvPicPr>
          <p:nvPr/>
        </p:nvPicPr>
        <p:blipFill>
          <a:blip r:embed="rId2"/>
          <a:stretch>
            <a:fillRect/>
          </a:stretch>
        </p:blipFill>
        <p:spPr>
          <a:xfrm>
            <a:off x="5005182" y="2115300"/>
            <a:ext cx="4304712" cy="3108960"/>
          </a:xfrm>
          <a:prstGeom prst="rect">
            <a:avLst/>
          </a:prstGeom>
        </p:spPr>
      </p:pic>
      <p:sp>
        <p:nvSpPr>
          <p:cNvPr id="12" name="Content Placeholder 11">
            <a:extLst>
              <a:ext uri="{FF2B5EF4-FFF2-40B4-BE49-F238E27FC236}">
                <a16:creationId xmlns:a16="http://schemas.microsoft.com/office/drawing/2014/main" id="{BA66DBF9-EEAB-4CDD-94FC-667FA3812E6A}"/>
              </a:ext>
            </a:extLst>
          </p:cNvPr>
          <p:cNvSpPr>
            <a:spLocks noGrp="1"/>
          </p:cNvSpPr>
          <p:nvPr>
            <p:ph sz="half" idx="1"/>
          </p:nvPr>
        </p:nvSpPr>
        <p:spPr/>
        <p:txBody>
          <a:bodyPr/>
          <a:lstStyle/>
          <a:p>
            <a:r>
              <a:rPr lang="en-US" dirty="0"/>
              <a:t>Grouped by temperature</a:t>
            </a:r>
          </a:p>
          <a:p>
            <a:endParaRPr lang="en-US" dirty="0"/>
          </a:p>
        </p:txBody>
      </p:sp>
      <p:pic>
        <p:nvPicPr>
          <p:cNvPr id="15" name="Content Placeholder 6">
            <a:extLst>
              <a:ext uri="{FF2B5EF4-FFF2-40B4-BE49-F238E27FC236}">
                <a16:creationId xmlns:a16="http://schemas.microsoft.com/office/drawing/2014/main" id="{80BE4D20-1F9F-E05E-31DF-D677A9AA27C9}"/>
              </a:ext>
            </a:extLst>
          </p:cNvPr>
          <p:cNvPicPr>
            <a:picLocks noChangeAspect="1"/>
          </p:cNvPicPr>
          <p:nvPr/>
        </p:nvPicPr>
        <p:blipFill>
          <a:blip r:embed="rId3"/>
          <a:stretch>
            <a:fillRect/>
          </a:stretch>
        </p:blipFill>
        <p:spPr bwMode="auto">
          <a:xfrm>
            <a:off x="488950" y="2115300"/>
            <a:ext cx="4304715" cy="310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270675"/>
      </p:ext>
    </p:extLst>
  </p:cSld>
  <p:clrMapOvr>
    <a:masterClrMapping/>
  </p:clrMapOvr>
  <mc:AlternateContent xmlns:mc="http://schemas.openxmlformats.org/markup-compatibility/2006" xmlns:p14="http://schemas.microsoft.com/office/powerpoint/2010/main">
    <mc:Choice Requires="p14">
      <p:transition spd="slow" p14:dur="2000" advTm="50231"/>
    </mc:Choice>
    <mc:Fallback xmlns="">
      <p:transition spd="slow" advTm="502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8256-3DFB-328C-CB31-38AD474D5B6B}"/>
              </a:ext>
            </a:extLst>
          </p:cNvPr>
          <p:cNvSpPr>
            <a:spLocks noGrp="1"/>
          </p:cNvSpPr>
          <p:nvPr>
            <p:ph type="title"/>
          </p:nvPr>
        </p:nvSpPr>
        <p:spPr/>
        <p:txBody>
          <a:bodyPr/>
          <a:lstStyle/>
          <a:p>
            <a:r>
              <a:rPr lang="en-US" dirty="0"/>
              <a:t>Data visualization – </a:t>
            </a:r>
            <a:r>
              <a:rPr lang="en-US" dirty="0" err="1"/>
              <a:t>VvE</a:t>
            </a:r>
            <a:endParaRPr lang="en-US" dirty="0"/>
          </a:p>
        </p:txBody>
      </p:sp>
      <p:sp>
        <p:nvSpPr>
          <p:cNvPr id="4" name="Content Placeholder 3">
            <a:extLst>
              <a:ext uri="{FF2B5EF4-FFF2-40B4-BE49-F238E27FC236}">
                <a16:creationId xmlns:a16="http://schemas.microsoft.com/office/drawing/2014/main" id="{9BD9665D-2C3E-CEB9-B0C8-6BC6AE626D13}"/>
              </a:ext>
            </a:extLst>
          </p:cNvPr>
          <p:cNvSpPr>
            <a:spLocks noGrp="1"/>
          </p:cNvSpPr>
          <p:nvPr>
            <p:ph sz="half" idx="2"/>
          </p:nvPr>
        </p:nvSpPr>
        <p:spPr/>
        <p:txBody>
          <a:bodyPr/>
          <a:lstStyle/>
          <a:p>
            <a:r>
              <a:rPr lang="en-US" dirty="0"/>
              <a:t>Grouped by drain rate</a:t>
            </a:r>
          </a:p>
        </p:txBody>
      </p:sp>
      <p:sp>
        <p:nvSpPr>
          <p:cNvPr id="5" name="Date Placeholder 4">
            <a:extLst>
              <a:ext uri="{FF2B5EF4-FFF2-40B4-BE49-F238E27FC236}">
                <a16:creationId xmlns:a16="http://schemas.microsoft.com/office/drawing/2014/main" id="{4B507DB8-B7E5-CF69-CBE8-93805ADA3229}"/>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9A4DA24A-6D30-FF64-1073-BD0F420AF804}"/>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0817EDE8-D320-073E-BA83-C15A46ED472F}"/>
              </a:ext>
            </a:extLst>
          </p:cNvPr>
          <p:cNvSpPr>
            <a:spLocks noGrp="1"/>
          </p:cNvSpPr>
          <p:nvPr>
            <p:ph type="sldNum" sz="quarter" idx="12"/>
          </p:nvPr>
        </p:nvSpPr>
        <p:spPr/>
        <p:txBody>
          <a:bodyPr/>
          <a:lstStyle/>
          <a:p>
            <a:pPr>
              <a:defRPr/>
            </a:pPr>
            <a:fld id="{79886A3C-E00B-43CF-9237-BBA053A73E78}" type="slidenum">
              <a:rPr lang="en-US" smtClean="0"/>
              <a:pPr>
                <a:defRPr/>
              </a:pPr>
              <a:t>13</a:t>
            </a:fld>
            <a:endParaRPr lang="en-US"/>
          </a:p>
        </p:txBody>
      </p:sp>
      <p:sp>
        <p:nvSpPr>
          <p:cNvPr id="12" name="Content Placeholder 11">
            <a:extLst>
              <a:ext uri="{FF2B5EF4-FFF2-40B4-BE49-F238E27FC236}">
                <a16:creationId xmlns:a16="http://schemas.microsoft.com/office/drawing/2014/main" id="{BA66DBF9-EEAB-4CDD-94FC-667FA3812E6A}"/>
              </a:ext>
            </a:extLst>
          </p:cNvPr>
          <p:cNvSpPr>
            <a:spLocks noGrp="1"/>
          </p:cNvSpPr>
          <p:nvPr>
            <p:ph sz="half" idx="1"/>
          </p:nvPr>
        </p:nvSpPr>
        <p:spPr/>
        <p:txBody>
          <a:bodyPr/>
          <a:lstStyle/>
          <a:p>
            <a:r>
              <a:rPr lang="en-US" dirty="0"/>
              <a:t>Grouped by temperature</a:t>
            </a:r>
          </a:p>
          <a:p>
            <a:endParaRPr lang="en-US" dirty="0"/>
          </a:p>
          <a:p>
            <a:endParaRPr lang="en-US" dirty="0"/>
          </a:p>
        </p:txBody>
      </p:sp>
      <p:pic>
        <p:nvPicPr>
          <p:cNvPr id="9" name="Picture 8">
            <a:extLst>
              <a:ext uri="{FF2B5EF4-FFF2-40B4-BE49-F238E27FC236}">
                <a16:creationId xmlns:a16="http://schemas.microsoft.com/office/drawing/2014/main" id="{53F687E9-E762-46CB-53AE-EF549FCB2B28}"/>
              </a:ext>
            </a:extLst>
          </p:cNvPr>
          <p:cNvPicPr>
            <a:picLocks noChangeAspect="1"/>
          </p:cNvPicPr>
          <p:nvPr/>
        </p:nvPicPr>
        <p:blipFill>
          <a:blip r:embed="rId2"/>
          <a:stretch>
            <a:fillRect/>
          </a:stretch>
        </p:blipFill>
        <p:spPr>
          <a:xfrm>
            <a:off x="4990099" y="2115300"/>
            <a:ext cx="4304714" cy="3108960"/>
          </a:xfrm>
          <a:prstGeom prst="rect">
            <a:avLst/>
          </a:prstGeom>
        </p:spPr>
      </p:pic>
      <p:pic>
        <p:nvPicPr>
          <p:cNvPr id="11" name="Picture 10">
            <a:extLst>
              <a:ext uri="{FF2B5EF4-FFF2-40B4-BE49-F238E27FC236}">
                <a16:creationId xmlns:a16="http://schemas.microsoft.com/office/drawing/2014/main" id="{D4296BE5-45D7-7B69-1F1F-8228DD5EB730}"/>
              </a:ext>
            </a:extLst>
          </p:cNvPr>
          <p:cNvPicPr>
            <a:picLocks noChangeAspect="1"/>
          </p:cNvPicPr>
          <p:nvPr/>
        </p:nvPicPr>
        <p:blipFill>
          <a:blip r:embed="rId3"/>
          <a:stretch>
            <a:fillRect/>
          </a:stretch>
        </p:blipFill>
        <p:spPr>
          <a:xfrm>
            <a:off x="396081" y="2115300"/>
            <a:ext cx="4304714" cy="3108960"/>
          </a:xfrm>
          <a:prstGeom prst="rect">
            <a:avLst/>
          </a:prstGeom>
        </p:spPr>
      </p:pic>
    </p:spTree>
    <p:extLst>
      <p:ext uri="{BB962C8B-B14F-4D97-AF65-F5344CB8AC3E}">
        <p14:creationId xmlns:p14="http://schemas.microsoft.com/office/powerpoint/2010/main" val="3413633867"/>
      </p:ext>
    </p:extLst>
  </p:cSld>
  <p:clrMapOvr>
    <a:masterClrMapping/>
  </p:clrMapOvr>
  <mc:AlternateContent xmlns:mc="http://schemas.openxmlformats.org/markup-compatibility/2006" xmlns:p14="http://schemas.microsoft.com/office/powerpoint/2010/main">
    <mc:Choice Requires="p14">
      <p:transition spd="slow" p14:dur="2000" advTm="12207"/>
    </mc:Choice>
    <mc:Fallback xmlns="">
      <p:transition spd="slow" advTm="122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E905-49AA-6424-3A10-72B027AF9D01}"/>
              </a:ext>
            </a:extLst>
          </p:cNvPr>
          <p:cNvSpPr>
            <a:spLocks noGrp="1"/>
          </p:cNvSpPr>
          <p:nvPr>
            <p:ph type="title"/>
          </p:nvPr>
        </p:nvSpPr>
        <p:spPr/>
        <p:txBody>
          <a:bodyPr/>
          <a:lstStyle/>
          <a:p>
            <a:r>
              <a:rPr lang="en-US" dirty="0"/>
              <a:t>Tables</a:t>
            </a:r>
          </a:p>
        </p:txBody>
      </p:sp>
      <p:sp>
        <p:nvSpPr>
          <p:cNvPr id="5" name="Date Placeholder 4">
            <a:extLst>
              <a:ext uri="{FF2B5EF4-FFF2-40B4-BE49-F238E27FC236}">
                <a16:creationId xmlns:a16="http://schemas.microsoft.com/office/drawing/2014/main" id="{B28B9E16-86FA-E479-8AC0-0C07AB559760}"/>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20E1AB96-1716-0E32-86EE-F7BD3696290B}"/>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4B037255-A926-C5E9-D057-6BC4217A401B}"/>
              </a:ext>
            </a:extLst>
          </p:cNvPr>
          <p:cNvSpPr>
            <a:spLocks noGrp="1"/>
          </p:cNvSpPr>
          <p:nvPr>
            <p:ph type="sldNum" sz="quarter" idx="12"/>
          </p:nvPr>
        </p:nvSpPr>
        <p:spPr/>
        <p:txBody>
          <a:bodyPr/>
          <a:lstStyle/>
          <a:p>
            <a:pPr>
              <a:defRPr/>
            </a:pPr>
            <a:fld id="{79886A3C-E00B-43CF-9237-BBA053A73E78}" type="slidenum">
              <a:rPr lang="en-US" smtClean="0"/>
              <a:pPr>
                <a:defRPr/>
              </a:pPr>
              <a:t>14</a:t>
            </a:fld>
            <a:endParaRPr lang="en-US"/>
          </a:p>
        </p:txBody>
      </p:sp>
      <p:sp>
        <p:nvSpPr>
          <p:cNvPr id="11" name="Content Placeholder 10">
            <a:extLst>
              <a:ext uri="{FF2B5EF4-FFF2-40B4-BE49-F238E27FC236}">
                <a16:creationId xmlns:a16="http://schemas.microsoft.com/office/drawing/2014/main" id="{DCB84B4C-DFDC-4524-C0C1-4C25DB4DB598}"/>
              </a:ext>
            </a:extLst>
          </p:cNvPr>
          <p:cNvSpPr>
            <a:spLocks noGrp="1"/>
          </p:cNvSpPr>
          <p:nvPr>
            <p:ph idx="1"/>
          </p:nvPr>
        </p:nvSpPr>
        <p:spPr/>
        <p:txBody>
          <a:bodyPr/>
          <a:lstStyle/>
          <a:p>
            <a:r>
              <a:rPr lang="en-US" dirty="0"/>
              <a:t>Tests metrics</a:t>
            </a:r>
          </a:p>
          <a:p>
            <a:r>
              <a:rPr lang="en-US" dirty="0"/>
              <a:t>Test voltages</a:t>
            </a:r>
          </a:p>
          <a:p>
            <a:r>
              <a:rPr lang="en-US" dirty="0"/>
              <a:t>Weight and dimensions</a:t>
            </a:r>
          </a:p>
          <a:p>
            <a:r>
              <a:rPr lang="en-US" dirty="0"/>
              <a:t>Voltage drops</a:t>
            </a:r>
          </a:p>
          <a:p>
            <a:r>
              <a:rPr lang="en-US" dirty="0"/>
              <a:t>DCIR</a:t>
            </a:r>
          </a:p>
        </p:txBody>
      </p:sp>
    </p:spTree>
    <p:extLst>
      <p:ext uri="{BB962C8B-B14F-4D97-AF65-F5344CB8AC3E}">
        <p14:creationId xmlns:p14="http://schemas.microsoft.com/office/powerpoint/2010/main" val="2155699540"/>
      </p:ext>
    </p:extLst>
  </p:cSld>
  <p:clrMapOvr>
    <a:masterClrMapping/>
  </p:clrMapOvr>
  <mc:AlternateContent xmlns:mc="http://schemas.openxmlformats.org/markup-compatibility/2006" xmlns:p14="http://schemas.microsoft.com/office/powerpoint/2010/main">
    <mc:Choice Requires="p14">
      <p:transition spd="slow" p14:dur="2000" advTm="14850"/>
    </mc:Choice>
    <mc:Fallback xmlns="">
      <p:transition spd="slow" advTm="148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9E4F-354E-ECF7-F680-E11D2BD24888}"/>
              </a:ext>
            </a:extLst>
          </p:cNvPr>
          <p:cNvSpPr>
            <a:spLocks noGrp="1"/>
          </p:cNvSpPr>
          <p:nvPr>
            <p:ph type="title"/>
          </p:nvPr>
        </p:nvSpPr>
        <p:spPr/>
        <p:txBody>
          <a:bodyPr/>
          <a:lstStyle/>
          <a:p>
            <a:r>
              <a:rPr lang="en-US" dirty="0"/>
              <a:t>Voltage Drops</a:t>
            </a:r>
          </a:p>
        </p:txBody>
      </p:sp>
      <p:pic>
        <p:nvPicPr>
          <p:cNvPr id="8" name="Content Placeholder 7">
            <a:extLst>
              <a:ext uri="{FF2B5EF4-FFF2-40B4-BE49-F238E27FC236}">
                <a16:creationId xmlns:a16="http://schemas.microsoft.com/office/drawing/2014/main" id="{51322EAB-E9D7-238F-CE2E-BBB39D9B47E7}"/>
              </a:ext>
            </a:extLst>
          </p:cNvPr>
          <p:cNvPicPr>
            <a:picLocks noGrp="1" noChangeAspect="1"/>
          </p:cNvPicPr>
          <p:nvPr>
            <p:ph idx="1"/>
          </p:nvPr>
        </p:nvPicPr>
        <p:blipFill>
          <a:blip r:embed="rId2"/>
          <a:stretch>
            <a:fillRect/>
          </a:stretch>
        </p:blipFill>
        <p:spPr>
          <a:xfrm>
            <a:off x="488950" y="1051373"/>
            <a:ext cx="8805863" cy="5252141"/>
          </a:xfrm>
        </p:spPr>
      </p:pic>
      <p:sp>
        <p:nvSpPr>
          <p:cNvPr id="4" name="Date Placeholder 3">
            <a:extLst>
              <a:ext uri="{FF2B5EF4-FFF2-40B4-BE49-F238E27FC236}">
                <a16:creationId xmlns:a16="http://schemas.microsoft.com/office/drawing/2014/main" id="{0F68D0CC-77A9-4083-6046-81FDC4D0BA8A}"/>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5DBD120-BFFF-65B8-2933-F3285E9F5480}"/>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56D7438E-F2E3-7F7A-9F27-42FF15C0C2B7}"/>
              </a:ext>
            </a:extLst>
          </p:cNvPr>
          <p:cNvSpPr>
            <a:spLocks noGrp="1"/>
          </p:cNvSpPr>
          <p:nvPr>
            <p:ph type="sldNum" sz="quarter" idx="12"/>
          </p:nvPr>
        </p:nvSpPr>
        <p:spPr/>
        <p:txBody>
          <a:bodyPr/>
          <a:lstStyle/>
          <a:p>
            <a:pPr>
              <a:defRPr/>
            </a:pPr>
            <a:fld id="{FFB6D049-5322-4F28-8DEB-35703E35607F}" type="slidenum">
              <a:rPr lang="en-US" smtClean="0"/>
              <a:pPr>
                <a:defRPr/>
              </a:pPr>
              <a:t>15</a:t>
            </a:fld>
            <a:endParaRPr lang="en-US"/>
          </a:p>
        </p:txBody>
      </p:sp>
    </p:spTree>
    <p:extLst>
      <p:ext uri="{BB962C8B-B14F-4D97-AF65-F5344CB8AC3E}">
        <p14:creationId xmlns:p14="http://schemas.microsoft.com/office/powerpoint/2010/main" val="2149236265"/>
      </p:ext>
    </p:extLst>
  </p:cSld>
  <p:clrMapOvr>
    <a:masterClrMapping/>
  </p:clrMapOvr>
  <mc:AlternateContent xmlns:mc="http://schemas.openxmlformats.org/markup-compatibility/2006" xmlns:p14="http://schemas.microsoft.com/office/powerpoint/2010/main">
    <mc:Choice Requires="p14">
      <p:transition spd="slow" p14:dur="2000" advTm="73770"/>
    </mc:Choice>
    <mc:Fallback xmlns="">
      <p:transition spd="slow" advTm="7377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A89F-65A2-2691-5521-DEAFE10ADCAF}"/>
              </a:ext>
            </a:extLst>
          </p:cNvPr>
          <p:cNvSpPr>
            <a:spLocks noGrp="1"/>
          </p:cNvSpPr>
          <p:nvPr>
            <p:ph type="title"/>
          </p:nvPr>
        </p:nvSpPr>
        <p:spPr/>
        <p:txBody>
          <a:bodyPr/>
          <a:lstStyle/>
          <a:p>
            <a:r>
              <a:rPr lang="en-US" dirty="0"/>
              <a:t>DCIR Table</a:t>
            </a:r>
          </a:p>
        </p:txBody>
      </p:sp>
      <p:pic>
        <p:nvPicPr>
          <p:cNvPr id="8" name="Content Placeholder 7">
            <a:extLst>
              <a:ext uri="{FF2B5EF4-FFF2-40B4-BE49-F238E27FC236}">
                <a16:creationId xmlns:a16="http://schemas.microsoft.com/office/drawing/2014/main" id="{B4F3D505-1ECB-6AD7-8D86-35AD7BA6A87B}"/>
              </a:ext>
            </a:extLst>
          </p:cNvPr>
          <p:cNvPicPr>
            <a:picLocks noGrp="1" noChangeAspect="1"/>
          </p:cNvPicPr>
          <p:nvPr>
            <p:ph idx="1"/>
          </p:nvPr>
        </p:nvPicPr>
        <p:blipFill>
          <a:blip r:embed="rId2"/>
          <a:stretch>
            <a:fillRect/>
          </a:stretch>
        </p:blipFill>
        <p:spPr>
          <a:xfrm>
            <a:off x="488950" y="2071107"/>
            <a:ext cx="8805863" cy="3212673"/>
          </a:xfrm>
        </p:spPr>
      </p:pic>
      <p:sp>
        <p:nvSpPr>
          <p:cNvPr id="4" name="Date Placeholder 3">
            <a:extLst>
              <a:ext uri="{FF2B5EF4-FFF2-40B4-BE49-F238E27FC236}">
                <a16:creationId xmlns:a16="http://schemas.microsoft.com/office/drawing/2014/main" id="{B5F731F3-C7A3-2756-196C-03FDEB065E6F}"/>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7AA70434-40C7-FEED-C053-AB887458CA3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4B94D4FE-368A-136D-6B4C-F2DCADE8A922}"/>
              </a:ext>
            </a:extLst>
          </p:cNvPr>
          <p:cNvSpPr>
            <a:spLocks noGrp="1"/>
          </p:cNvSpPr>
          <p:nvPr>
            <p:ph type="sldNum" sz="quarter" idx="12"/>
          </p:nvPr>
        </p:nvSpPr>
        <p:spPr/>
        <p:txBody>
          <a:bodyPr/>
          <a:lstStyle/>
          <a:p>
            <a:pPr>
              <a:defRPr/>
            </a:pPr>
            <a:fld id="{FFB6D049-5322-4F28-8DEB-35703E35607F}" type="slidenum">
              <a:rPr lang="en-US" smtClean="0"/>
              <a:pPr>
                <a:defRPr/>
              </a:pPr>
              <a:t>16</a:t>
            </a:fld>
            <a:endParaRPr lang="en-US"/>
          </a:p>
        </p:txBody>
      </p:sp>
    </p:spTree>
    <p:extLst>
      <p:ext uri="{BB962C8B-B14F-4D97-AF65-F5344CB8AC3E}">
        <p14:creationId xmlns:p14="http://schemas.microsoft.com/office/powerpoint/2010/main" val="981734304"/>
      </p:ext>
    </p:extLst>
  </p:cSld>
  <p:clrMapOvr>
    <a:masterClrMapping/>
  </p:clrMapOvr>
  <mc:AlternateContent xmlns:mc="http://schemas.openxmlformats.org/markup-compatibility/2006" xmlns:p14="http://schemas.microsoft.com/office/powerpoint/2010/main">
    <mc:Choice Requires="p14">
      <p:transition spd="slow" p14:dur="2000" advTm="21007"/>
    </mc:Choice>
    <mc:Fallback xmlns="">
      <p:transition spd="slow" advTm="2100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E375-4D71-79A8-BBC5-4BA1ABEC3CC2}"/>
              </a:ext>
            </a:extLst>
          </p:cNvPr>
          <p:cNvSpPr>
            <a:spLocks noGrp="1"/>
          </p:cNvSpPr>
          <p:nvPr>
            <p:ph type="title"/>
          </p:nvPr>
        </p:nvSpPr>
        <p:spPr/>
        <p:txBody>
          <a:bodyPr/>
          <a:lstStyle/>
          <a:p>
            <a:r>
              <a:rPr lang="en-US" dirty="0"/>
              <a:t>Consolidated Report Notes</a:t>
            </a:r>
          </a:p>
        </p:txBody>
      </p:sp>
      <p:sp>
        <p:nvSpPr>
          <p:cNvPr id="3" name="Content Placeholder 2">
            <a:extLst>
              <a:ext uri="{FF2B5EF4-FFF2-40B4-BE49-F238E27FC236}">
                <a16:creationId xmlns:a16="http://schemas.microsoft.com/office/drawing/2014/main" id="{D65575A4-9F69-F8C5-4885-419A6D04DD67}"/>
              </a:ext>
            </a:extLst>
          </p:cNvPr>
          <p:cNvSpPr>
            <a:spLocks noGrp="1"/>
          </p:cNvSpPr>
          <p:nvPr>
            <p:ph idx="1"/>
          </p:nvPr>
        </p:nvSpPr>
        <p:spPr/>
        <p:txBody>
          <a:bodyPr/>
          <a:lstStyle/>
          <a:p>
            <a:r>
              <a:rPr lang="en-US" dirty="0"/>
              <a:t>Most of the process is now automated using python</a:t>
            </a:r>
          </a:p>
          <a:p>
            <a:r>
              <a:rPr lang="en-US" dirty="0"/>
              <a:t>Still involves test engineers to ensure data is correct and to further data analysis</a:t>
            </a:r>
          </a:p>
          <a:p>
            <a:r>
              <a:rPr lang="en-US" dirty="0"/>
              <a:t>The process for building a consolidated report is the same as building a presentation and a html primary handbook entry</a:t>
            </a:r>
          </a:p>
          <a:p>
            <a:pPr marL="0" indent="0">
              <a:buNone/>
            </a:pPr>
            <a:endParaRPr lang="en-US" dirty="0"/>
          </a:p>
        </p:txBody>
      </p:sp>
      <p:sp>
        <p:nvSpPr>
          <p:cNvPr id="4" name="Date Placeholder 3">
            <a:extLst>
              <a:ext uri="{FF2B5EF4-FFF2-40B4-BE49-F238E27FC236}">
                <a16:creationId xmlns:a16="http://schemas.microsoft.com/office/drawing/2014/main" id="{2C2536D1-48CA-9EDA-E22D-7AAF52488C62}"/>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8C5CB13-5CD6-962A-3F97-D24F86916A00}"/>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B8C3FFBD-FBF8-9074-5B36-EE53378EB100}"/>
              </a:ext>
            </a:extLst>
          </p:cNvPr>
          <p:cNvSpPr>
            <a:spLocks noGrp="1"/>
          </p:cNvSpPr>
          <p:nvPr>
            <p:ph type="sldNum" sz="quarter" idx="12"/>
          </p:nvPr>
        </p:nvSpPr>
        <p:spPr/>
        <p:txBody>
          <a:bodyPr/>
          <a:lstStyle/>
          <a:p>
            <a:pPr>
              <a:defRPr/>
            </a:pPr>
            <a:fld id="{FFB6D049-5322-4F28-8DEB-35703E35607F}" type="slidenum">
              <a:rPr lang="en-US" smtClean="0"/>
              <a:pPr>
                <a:defRPr/>
              </a:pPr>
              <a:t>17</a:t>
            </a:fld>
            <a:endParaRPr lang="en-US"/>
          </a:p>
        </p:txBody>
      </p:sp>
    </p:spTree>
    <p:extLst>
      <p:ext uri="{BB962C8B-B14F-4D97-AF65-F5344CB8AC3E}">
        <p14:creationId xmlns:p14="http://schemas.microsoft.com/office/powerpoint/2010/main" val="1090377833"/>
      </p:ext>
    </p:extLst>
  </p:cSld>
  <p:clrMapOvr>
    <a:masterClrMapping/>
  </p:clrMapOvr>
  <mc:AlternateContent xmlns:mc="http://schemas.openxmlformats.org/markup-compatibility/2006" xmlns:p14="http://schemas.microsoft.com/office/powerpoint/2010/main">
    <mc:Choice Requires="p14">
      <p:transition spd="slow" p14:dur="2000" advTm="27246"/>
    </mc:Choice>
    <mc:Fallback xmlns="">
      <p:transition spd="slow" advTm="2724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472F-DB31-4E28-BBE6-4FE6F820EF1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BCAD47E-D2CB-48CB-8F2C-813FE8854101}"/>
              </a:ext>
            </a:extLst>
          </p:cNvPr>
          <p:cNvSpPr>
            <a:spLocks noGrp="1"/>
          </p:cNvSpPr>
          <p:nvPr>
            <p:ph idx="1"/>
          </p:nvPr>
        </p:nvSpPr>
        <p:spPr/>
        <p:txBody>
          <a:bodyPr/>
          <a:lstStyle/>
          <a:p>
            <a:r>
              <a:rPr lang="en-US" dirty="0"/>
              <a:t>Start delivering consolidated reports</a:t>
            </a:r>
          </a:p>
          <a:p>
            <a:r>
              <a:rPr lang="en-US" dirty="0"/>
              <a:t>Continue to improve Primary Data Analysis Software</a:t>
            </a:r>
          </a:p>
          <a:p>
            <a:r>
              <a:rPr lang="en-US" dirty="0"/>
              <a:t>Start working on transitioning to Secondary consolidated reports</a:t>
            </a:r>
          </a:p>
        </p:txBody>
      </p:sp>
      <p:sp>
        <p:nvSpPr>
          <p:cNvPr id="4" name="Date Placeholder 3">
            <a:extLst>
              <a:ext uri="{FF2B5EF4-FFF2-40B4-BE49-F238E27FC236}">
                <a16:creationId xmlns:a16="http://schemas.microsoft.com/office/drawing/2014/main" id="{9492B2DF-06D7-49BC-9173-EA17BDF07FCC}"/>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D505CBA-38AF-48AC-8772-969585658E5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73449FDF-2E3A-4AF1-8F8D-B06E4CCFEFAF}"/>
              </a:ext>
            </a:extLst>
          </p:cNvPr>
          <p:cNvSpPr>
            <a:spLocks noGrp="1"/>
          </p:cNvSpPr>
          <p:nvPr>
            <p:ph type="sldNum" sz="quarter" idx="12"/>
          </p:nvPr>
        </p:nvSpPr>
        <p:spPr/>
        <p:txBody>
          <a:bodyPr/>
          <a:lstStyle/>
          <a:p>
            <a:pPr>
              <a:defRPr/>
            </a:pPr>
            <a:fld id="{FFB6D049-5322-4F28-8DEB-35703E35607F}" type="slidenum">
              <a:rPr lang="en-US" smtClean="0"/>
              <a:pPr>
                <a:defRPr/>
              </a:pPr>
              <a:t>18</a:t>
            </a:fld>
            <a:endParaRPr lang="en-US"/>
          </a:p>
        </p:txBody>
      </p:sp>
    </p:spTree>
    <p:extLst>
      <p:ext uri="{BB962C8B-B14F-4D97-AF65-F5344CB8AC3E}">
        <p14:creationId xmlns:p14="http://schemas.microsoft.com/office/powerpoint/2010/main" val="1963971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52FD-9BD3-AD4E-155B-D2BF6BABDA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20654F8-10AA-BDEC-38CA-207DA4F3773A}"/>
              </a:ext>
            </a:extLst>
          </p:cNvPr>
          <p:cNvSpPr>
            <a:spLocks noGrp="1"/>
          </p:cNvSpPr>
          <p:nvPr>
            <p:ph idx="1"/>
          </p:nvPr>
        </p:nvSpPr>
        <p:spPr/>
        <p:txBody>
          <a:bodyPr/>
          <a:lstStyle/>
          <a:p>
            <a:r>
              <a:rPr lang="en-US" dirty="0"/>
              <a:t>Building a consolidated report is a detailed and involved process for test engineers</a:t>
            </a:r>
          </a:p>
          <a:p>
            <a:r>
              <a:rPr lang="en-US" dirty="0"/>
              <a:t>Consolidated reports require multiple steps and systems</a:t>
            </a:r>
          </a:p>
          <a:p>
            <a:r>
              <a:rPr lang="en-US" dirty="0"/>
              <a:t>Data validation and reviews involve several test engineers</a:t>
            </a:r>
          </a:p>
          <a:p>
            <a:r>
              <a:rPr lang="en-US" dirty="0"/>
              <a:t>Consolidated reports summarize the complete test</a:t>
            </a:r>
          </a:p>
          <a:p>
            <a:r>
              <a:rPr lang="en-US" dirty="0"/>
              <a:t>Most plots include only the media cell</a:t>
            </a:r>
          </a:p>
          <a:p>
            <a:r>
              <a:rPr lang="en-US" dirty="0"/>
              <a:t>The process is automated using Python</a:t>
            </a:r>
          </a:p>
        </p:txBody>
      </p:sp>
      <p:sp>
        <p:nvSpPr>
          <p:cNvPr id="4" name="Date Placeholder 3">
            <a:extLst>
              <a:ext uri="{FF2B5EF4-FFF2-40B4-BE49-F238E27FC236}">
                <a16:creationId xmlns:a16="http://schemas.microsoft.com/office/drawing/2014/main" id="{8C4E04C2-C82C-9117-CA5D-CE8123DCE4CC}"/>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E67CA8FE-AAD8-3753-A11A-81563A8F8FC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2BCD8B0A-6C35-65B6-3226-93924EC101E9}"/>
              </a:ext>
            </a:extLst>
          </p:cNvPr>
          <p:cNvSpPr>
            <a:spLocks noGrp="1"/>
          </p:cNvSpPr>
          <p:nvPr>
            <p:ph type="sldNum" sz="quarter" idx="12"/>
          </p:nvPr>
        </p:nvSpPr>
        <p:spPr/>
        <p:txBody>
          <a:bodyPr/>
          <a:lstStyle/>
          <a:p>
            <a:pPr>
              <a:defRPr/>
            </a:pPr>
            <a:fld id="{FFB6D049-5322-4F28-8DEB-35703E35607F}" type="slidenum">
              <a:rPr lang="en-US" smtClean="0"/>
              <a:pPr>
                <a:defRPr/>
              </a:pPr>
              <a:t>19</a:t>
            </a:fld>
            <a:endParaRPr lang="en-US"/>
          </a:p>
        </p:txBody>
      </p:sp>
    </p:spTree>
    <p:extLst>
      <p:ext uri="{BB962C8B-B14F-4D97-AF65-F5344CB8AC3E}">
        <p14:creationId xmlns:p14="http://schemas.microsoft.com/office/powerpoint/2010/main" val="929336748"/>
      </p:ext>
    </p:extLst>
  </p:cSld>
  <p:clrMapOvr>
    <a:masterClrMapping/>
  </p:clrMapOvr>
  <mc:AlternateContent xmlns:mc="http://schemas.openxmlformats.org/markup-compatibility/2006" xmlns:p14="http://schemas.microsoft.com/office/powerpoint/2010/main">
    <mc:Choice Requires="p14">
      <p:transition spd="slow" p14:dur="2000" advTm="100066"/>
    </mc:Choice>
    <mc:Fallback xmlns="">
      <p:transition spd="slow" advTm="1000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E514-FB52-659F-AA12-E97B3C87CEF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C3D5CF1-AB22-4D1E-D3A1-16D6B80B2E54}"/>
              </a:ext>
            </a:extLst>
          </p:cNvPr>
          <p:cNvSpPr>
            <a:spLocks noGrp="1"/>
          </p:cNvSpPr>
          <p:nvPr>
            <p:ph idx="1"/>
          </p:nvPr>
        </p:nvSpPr>
        <p:spPr/>
        <p:txBody>
          <a:bodyPr/>
          <a:lstStyle/>
          <a:p>
            <a:r>
              <a:rPr lang="en-US" dirty="0"/>
              <a:t>Primary Test Structure &amp; Process</a:t>
            </a:r>
          </a:p>
          <a:p>
            <a:r>
              <a:rPr lang="en-US" dirty="0"/>
              <a:t>Consolidated Report Overview</a:t>
            </a:r>
          </a:p>
          <a:p>
            <a:r>
              <a:rPr lang="en-US" dirty="0"/>
              <a:t>Next Steps</a:t>
            </a:r>
          </a:p>
        </p:txBody>
      </p:sp>
      <p:sp>
        <p:nvSpPr>
          <p:cNvPr id="4" name="Date Placeholder 3">
            <a:extLst>
              <a:ext uri="{FF2B5EF4-FFF2-40B4-BE49-F238E27FC236}">
                <a16:creationId xmlns:a16="http://schemas.microsoft.com/office/drawing/2014/main" id="{49A86398-4392-AD1E-F2FD-63D111566F2A}"/>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0E424C63-DA83-9042-CAF8-21192DE70EA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F0723332-593E-5326-9866-E547BFAECBC9}"/>
              </a:ext>
            </a:extLst>
          </p:cNvPr>
          <p:cNvSpPr>
            <a:spLocks noGrp="1"/>
          </p:cNvSpPr>
          <p:nvPr>
            <p:ph type="sldNum" sz="quarter" idx="12"/>
          </p:nvPr>
        </p:nvSpPr>
        <p:spPr/>
        <p:txBody>
          <a:bodyPr/>
          <a:lstStyle/>
          <a:p>
            <a:pPr>
              <a:defRPr/>
            </a:pPr>
            <a:fld id="{FFB6D049-5322-4F28-8DEB-35703E35607F}" type="slidenum">
              <a:rPr lang="en-US" smtClean="0"/>
              <a:pPr>
                <a:defRPr/>
              </a:pPr>
              <a:t>2</a:t>
            </a:fld>
            <a:endParaRPr lang="en-US"/>
          </a:p>
        </p:txBody>
      </p:sp>
    </p:spTree>
    <p:extLst>
      <p:ext uri="{BB962C8B-B14F-4D97-AF65-F5344CB8AC3E}">
        <p14:creationId xmlns:p14="http://schemas.microsoft.com/office/powerpoint/2010/main" val="225814923"/>
      </p:ext>
    </p:extLst>
  </p:cSld>
  <p:clrMapOvr>
    <a:masterClrMapping/>
  </p:clrMapOvr>
  <mc:AlternateContent xmlns:mc="http://schemas.openxmlformats.org/markup-compatibility/2006" xmlns:p14="http://schemas.microsoft.com/office/powerpoint/2010/main">
    <mc:Choice Requires="p14">
      <p:transition spd="slow" p14:dur="2000" advTm="47877"/>
    </mc:Choice>
    <mc:Fallback xmlns="">
      <p:transition spd="slow" advTm="478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45A1-07A4-1BF9-2E14-F9869286919F}"/>
              </a:ext>
            </a:extLst>
          </p:cNvPr>
          <p:cNvSpPr>
            <a:spLocks noGrp="1"/>
          </p:cNvSpPr>
          <p:nvPr>
            <p:ph type="title"/>
          </p:nvPr>
        </p:nvSpPr>
        <p:spPr/>
        <p:txBody>
          <a:bodyPr/>
          <a:lstStyle/>
          <a:p>
            <a:r>
              <a:rPr lang="en-US" dirty="0"/>
              <a:t>Primary Test Process Overview</a:t>
            </a:r>
          </a:p>
        </p:txBody>
      </p:sp>
      <p:sp>
        <p:nvSpPr>
          <p:cNvPr id="3" name="Content Placeholder 2">
            <a:extLst>
              <a:ext uri="{FF2B5EF4-FFF2-40B4-BE49-F238E27FC236}">
                <a16:creationId xmlns:a16="http://schemas.microsoft.com/office/drawing/2014/main" id="{D3B25634-33EB-8721-341B-8683F6F7A778}"/>
              </a:ext>
            </a:extLst>
          </p:cNvPr>
          <p:cNvSpPr>
            <a:spLocks noGrp="1"/>
          </p:cNvSpPr>
          <p:nvPr>
            <p:ph idx="1"/>
          </p:nvPr>
        </p:nvSpPr>
        <p:spPr/>
        <p:txBody>
          <a:bodyPr/>
          <a:lstStyle/>
          <a:p>
            <a:r>
              <a:rPr lang="en-US" dirty="0"/>
              <a:t>Task Received</a:t>
            </a:r>
          </a:p>
          <a:p>
            <a:r>
              <a:rPr lang="en-US" dirty="0"/>
              <a:t>Acquire Cells</a:t>
            </a:r>
          </a:p>
          <a:p>
            <a:r>
              <a:rPr lang="en-US" dirty="0"/>
              <a:t>Enter Cell Information</a:t>
            </a:r>
          </a:p>
          <a:p>
            <a:pPr lvl="1"/>
            <a:r>
              <a:rPr lang="en-US" dirty="0"/>
              <a:t>Input detailed cell data into the inventory database</a:t>
            </a:r>
          </a:p>
          <a:p>
            <a:pPr marL="0" indent="0">
              <a:buNone/>
            </a:pPr>
            <a:endParaRPr lang="en-US" dirty="0"/>
          </a:p>
        </p:txBody>
      </p:sp>
      <p:sp>
        <p:nvSpPr>
          <p:cNvPr id="4" name="Date Placeholder 3">
            <a:extLst>
              <a:ext uri="{FF2B5EF4-FFF2-40B4-BE49-F238E27FC236}">
                <a16:creationId xmlns:a16="http://schemas.microsoft.com/office/drawing/2014/main" id="{06969D32-0325-4D7F-B175-36BC81629D89}"/>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CA8FC2B6-EE82-5F6F-3695-6CD8E4960B2D}"/>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3BF0AAEB-6C5C-A0EE-DD6F-A15D6D8A72D9}"/>
              </a:ext>
            </a:extLst>
          </p:cNvPr>
          <p:cNvSpPr>
            <a:spLocks noGrp="1"/>
          </p:cNvSpPr>
          <p:nvPr>
            <p:ph type="sldNum" sz="quarter" idx="12"/>
          </p:nvPr>
        </p:nvSpPr>
        <p:spPr/>
        <p:txBody>
          <a:bodyPr/>
          <a:lstStyle/>
          <a:p>
            <a:pPr>
              <a:defRPr/>
            </a:pPr>
            <a:fld id="{FFB6D049-5322-4F28-8DEB-35703E35607F}" type="slidenum">
              <a:rPr lang="en-US" smtClean="0"/>
              <a:pPr>
                <a:defRPr/>
              </a:pPr>
              <a:t>3</a:t>
            </a:fld>
            <a:endParaRPr lang="en-US"/>
          </a:p>
        </p:txBody>
      </p:sp>
    </p:spTree>
    <p:extLst>
      <p:ext uri="{BB962C8B-B14F-4D97-AF65-F5344CB8AC3E}">
        <p14:creationId xmlns:p14="http://schemas.microsoft.com/office/powerpoint/2010/main" val="2950278982"/>
      </p:ext>
    </p:extLst>
  </p:cSld>
  <p:clrMapOvr>
    <a:masterClrMapping/>
  </p:clrMapOvr>
  <mc:AlternateContent xmlns:mc="http://schemas.openxmlformats.org/markup-compatibility/2006" xmlns:p14="http://schemas.microsoft.com/office/powerpoint/2010/main">
    <mc:Choice Requires="p14">
      <p:transition spd="slow" p14:dur="2000" advTm="46764"/>
    </mc:Choice>
    <mc:Fallback xmlns="">
      <p:transition spd="slow" advTm="467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3AF4-EA6F-9418-9B44-BB43EF1C0A69}"/>
              </a:ext>
            </a:extLst>
          </p:cNvPr>
          <p:cNvSpPr>
            <a:spLocks noGrp="1"/>
          </p:cNvSpPr>
          <p:nvPr>
            <p:ph type="title"/>
          </p:nvPr>
        </p:nvSpPr>
        <p:spPr/>
        <p:txBody>
          <a:bodyPr/>
          <a:lstStyle/>
          <a:p>
            <a:r>
              <a:rPr lang="en-US" dirty="0"/>
              <a:t>Primary Test Process Overview</a:t>
            </a:r>
          </a:p>
        </p:txBody>
      </p:sp>
      <p:pic>
        <p:nvPicPr>
          <p:cNvPr id="20" name="Content Placeholder 19">
            <a:extLst>
              <a:ext uri="{FF2B5EF4-FFF2-40B4-BE49-F238E27FC236}">
                <a16:creationId xmlns:a16="http://schemas.microsoft.com/office/drawing/2014/main" id="{E506F3C2-554B-E0F9-70C4-2C771F61C465}"/>
              </a:ext>
            </a:extLst>
          </p:cNvPr>
          <p:cNvPicPr>
            <a:picLocks noGrp="1" noChangeAspect="1"/>
          </p:cNvPicPr>
          <p:nvPr>
            <p:ph idx="1"/>
          </p:nvPr>
        </p:nvPicPr>
        <p:blipFill>
          <a:blip r:embed="rId2"/>
          <a:stretch>
            <a:fillRect/>
          </a:stretch>
        </p:blipFill>
        <p:spPr>
          <a:xfrm>
            <a:off x="1312211" y="939800"/>
            <a:ext cx="7159341" cy="5475288"/>
          </a:xfrm>
        </p:spPr>
      </p:pic>
      <p:sp>
        <p:nvSpPr>
          <p:cNvPr id="4" name="Date Placeholder 3">
            <a:extLst>
              <a:ext uri="{FF2B5EF4-FFF2-40B4-BE49-F238E27FC236}">
                <a16:creationId xmlns:a16="http://schemas.microsoft.com/office/drawing/2014/main" id="{8FDBB68E-118C-8134-A18C-FE35D397030B}"/>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5587C59-372B-08C4-C8C9-01C3A96C7823}"/>
              </a:ext>
            </a:extLst>
          </p:cNvPr>
          <p:cNvSpPr>
            <a:spLocks noGrp="1"/>
          </p:cNvSpPr>
          <p:nvPr>
            <p:ph type="ftr" sz="quarter" idx="11"/>
          </p:nvPr>
        </p:nvSpPr>
        <p:spPr>
          <a:xfrm>
            <a:off x="327025" y="6537386"/>
            <a:ext cx="3260725" cy="488950"/>
          </a:xfrm>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F58B5BCC-3E2D-F192-BF1A-183E08936A85}"/>
              </a:ext>
            </a:extLst>
          </p:cNvPr>
          <p:cNvSpPr>
            <a:spLocks noGrp="1"/>
          </p:cNvSpPr>
          <p:nvPr>
            <p:ph type="sldNum" sz="quarter" idx="12"/>
          </p:nvPr>
        </p:nvSpPr>
        <p:spPr/>
        <p:txBody>
          <a:bodyPr/>
          <a:lstStyle/>
          <a:p>
            <a:pPr>
              <a:defRPr/>
            </a:pPr>
            <a:fld id="{FFB6D049-5322-4F28-8DEB-35703E35607F}" type="slidenum">
              <a:rPr lang="en-US" smtClean="0"/>
              <a:pPr>
                <a:defRPr/>
              </a:pPr>
              <a:t>4</a:t>
            </a:fld>
            <a:endParaRPr lang="en-US"/>
          </a:p>
        </p:txBody>
      </p:sp>
    </p:spTree>
    <p:extLst>
      <p:ext uri="{BB962C8B-B14F-4D97-AF65-F5344CB8AC3E}">
        <p14:creationId xmlns:p14="http://schemas.microsoft.com/office/powerpoint/2010/main" val="1567298838"/>
      </p:ext>
    </p:extLst>
  </p:cSld>
  <p:clrMapOvr>
    <a:masterClrMapping/>
  </p:clrMapOvr>
  <mc:AlternateContent xmlns:mc="http://schemas.openxmlformats.org/markup-compatibility/2006" xmlns:p14="http://schemas.microsoft.com/office/powerpoint/2010/main">
    <mc:Choice Requires="p14">
      <p:transition spd="slow" p14:dur="2000" advTm="37625"/>
    </mc:Choice>
    <mc:Fallback xmlns="">
      <p:transition spd="slow" advTm="376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3633-0833-6E18-CC94-C934F9BD9518}"/>
              </a:ext>
            </a:extLst>
          </p:cNvPr>
          <p:cNvSpPr>
            <a:spLocks noGrp="1"/>
          </p:cNvSpPr>
          <p:nvPr>
            <p:ph type="title"/>
          </p:nvPr>
        </p:nvSpPr>
        <p:spPr/>
        <p:txBody>
          <a:bodyPr/>
          <a:lstStyle/>
          <a:p>
            <a:r>
              <a:rPr lang="en-US" dirty="0"/>
              <a:t>Primary Subtest Process Overview</a:t>
            </a:r>
          </a:p>
        </p:txBody>
      </p:sp>
      <p:sp>
        <p:nvSpPr>
          <p:cNvPr id="4" name="Date Placeholder 3">
            <a:extLst>
              <a:ext uri="{FF2B5EF4-FFF2-40B4-BE49-F238E27FC236}">
                <a16:creationId xmlns:a16="http://schemas.microsoft.com/office/drawing/2014/main" id="{3DF7EECB-8B4A-0ACF-3BD5-089F4575D7E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E4356335-4EDC-8E3C-EADE-01506357543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CC12760-80AD-B8D0-63DC-454D09E083DC}"/>
              </a:ext>
            </a:extLst>
          </p:cNvPr>
          <p:cNvSpPr>
            <a:spLocks noGrp="1"/>
          </p:cNvSpPr>
          <p:nvPr>
            <p:ph type="sldNum" sz="quarter" idx="12"/>
          </p:nvPr>
        </p:nvSpPr>
        <p:spPr/>
        <p:txBody>
          <a:bodyPr/>
          <a:lstStyle/>
          <a:p>
            <a:pPr>
              <a:defRPr/>
            </a:pPr>
            <a:fld id="{FFB6D049-5322-4F28-8DEB-35703E35607F}" type="slidenum">
              <a:rPr lang="en-US" smtClean="0"/>
              <a:pPr>
                <a:defRPr/>
              </a:pPr>
              <a:t>5</a:t>
            </a:fld>
            <a:endParaRPr lang="en-US"/>
          </a:p>
        </p:txBody>
      </p:sp>
      <p:sp>
        <p:nvSpPr>
          <p:cNvPr id="10" name="Content Placeholder 9">
            <a:extLst>
              <a:ext uri="{FF2B5EF4-FFF2-40B4-BE49-F238E27FC236}">
                <a16:creationId xmlns:a16="http://schemas.microsoft.com/office/drawing/2014/main" id="{2965ABBF-3F51-40E8-9CBA-D5F7938FD991}"/>
              </a:ext>
            </a:extLst>
          </p:cNvPr>
          <p:cNvSpPr>
            <a:spLocks noGrp="1"/>
          </p:cNvSpPr>
          <p:nvPr>
            <p:ph idx="1"/>
          </p:nvPr>
        </p:nvSpPr>
        <p:spPr/>
        <p:txBody>
          <a:bodyPr/>
          <a:lstStyle/>
          <a:p>
            <a:endParaRPr lang="en-US" dirty="0"/>
          </a:p>
        </p:txBody>
      </p:sp>
      <p:pic>
        <p:nvPicPr>
          <p:cNvPr id="14" name="Picture 13">
            <a:extLst>
              <a:ext uri="{FF2B5EF4-FFF2-40B4-BE49-F238E27FC236}">
                <a16:creationId xmlns:a16="http://schemas.microsoft.com/office/drawing/2014/main" id="{6010D093-EDFA-4206-9715-FFAE4843718E}"/>
              </a:ext>
            </a:extLst>
          </p:cNvPr>
          <p:cNvPicPr>
            <a:picLocks noChangeAspect="1"/>
          </p:cNvPicPr>
          <p:nvPr/>
        </p:nvPicPr>
        <p:blipFill>
          <a:blip r:embed="rId2"/>
          <a:stretch>
            <a:fillRect/>
          </a:stretch>
        </p:blipFill>
        <p:spPr>
          <a:xfrm>
            <a:off x="1214718" y="2186595"/>
            <a:ext cx="7354326" cy="2667372"/>
          </a:xfrm>
          <a:prstGeom prst="rect">
            <a:avLst/>
          </a:prstGeom>
        </p:spPr>
      </p:pic>
    </p:spTree>
    <p:extLst>
      <p:ext uri="{BB962C8B-B14F-4D97-AF65-F5344CB8AC3E}">
        <p14:creationId xmlns:p14="http://schemas.microsoft.com/office/powerpoint/2010/main" val="3987455295"/>
      </p:ext>
    </p:extLst>
  </p:cSld>
  <p:clrMapOvr>
    <a:masterClrMapping/>
  </p:clrMapOvr>
  <mc:AlternateContent xmlns:mc="http://schemas.openxmlformats.org/markup-compatibility/2006" xmlns:p14="http://schemas.microsoft.com/office/powerpoint/2010/main">
    <mc:Choice Requires="p14">
      <p:transition spd="slow" p14:dur="2000" advTm="1929"/>
    </mc:Choice>
    <mc:Fallback xmlns="">
      <p:transition spd="slow" advTm="19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D2DC-BBB9-B4DE-296F-6CCFA849F451}"/>
              </a:ext>
            </a:extLst>
          </p:cNvPr>
          <p:cNvSpPr>
            <a:spLocks noGrp="1"/>
          </p:cNvSpPr>
          <p:nvPr>
            <p:ph type="title"/>
          </p:nvPr>
        </p:nvSpPr>
        <p:spPr/>
        <p:txBody>
          <a:bodyPr/>
          <a:lstStyle/>
          <a:p>
            <a:r>
              <a:rPr lang="en-US" dirty="0"/>
              <a:t>Subtest Data Analysis</a:t>
            </a:r>
          </a:p>
        </p:txBody>
      </p:sp>
      <p:sp>
        <p:nvSpPr>
          <p:cNvPr id="3" name="Content Placeholder 2">
            <a:extLst>
              <a:ext uri="{FF2B5EF4-FFF2-40B4-BE49-F238E27FC236}">
                <a16:creationId xmlns:a16="http://schemas.microsoft.com/office/drawing/2014/main" id="{DE9C4949-1C9E-0AA2-32B2-76E2468E5110}"/>
              </a:ext>
            </a:extLst>
          </p:cNvPr>
          <p:cNvSpPr>
            <a:spLocks noGrp="1"/>
          </p:cNvSpPr>
          <p:nvPr>
            <p:ph idx="1"/>
          </p:nvPr>
        </p:nvSpPr>
        <p:spPr>
          <a:xfrm>
            <a:off x="472281" y="939800"/>
            <a:ext cx="8805863" cy="5475288"/>
          </a:xfrm>
        </p:spPr>
        <p:txBody>
          <a:bodyPr/>
          <a:lstStyle/>
          <a:p>
            <a:r>
              <a:rPr lang="en-US" dirty="0"/>
              <a:t>Software analyses every cell in the subtest.</a:t>
            </a:r>
          </a:p>
          <a:p>
            <a:pPr lvl="1"/>
            <a:r>
              <a:rPr lang="en-US" dirty="0"/>
              <a:t>Report test metrics at each voltage cutoff</a:t>
            </a:r>
          </a:p>
          <a:p>
            <a:pPr lvl="1"/>
            <a:r>
              <a:rPr lang="en-US" dirty="0"/>
              <a:t>Creates tables such as Voltage drops, Test voltages and DCIR, Weight and Dimensions tables</a:t>
            </a:r>
          </a:p>
          <a:p>
            <a:pPr lvl="1"/>
            <a:r>
              <a:rPr lang="en-US" dirty="0"/>
              <a:t>Generates Standard data visualizations in excel including </a:t>
            </a:r>
            <a:r>
              <a:rPr lang="en-US" dirty="0" err="1"/>
              <a:t>VvC</a:t>
            </a:r>
            <a:r>
              <a:rPr lang="en-US" dirty="0"/>
              <a:t>, </a:t>
            </a:r>
            <a:r>
              <a:rPr lang="en-US" dirty="0" err="1"/>
              <a:t>VvE</a:t>
            </a:r>
            <a:r>
              <a:rPr lang="en-US" dirty="0"/>
              <a:t> and </a:t>
            </a:r>
            <a:r>
              <a:rPr lang="en-US" dirty="0" err="1"/>
              <a:t>TvC</a:t>
            </a:r>
            <a:endParaRPr lang="en-US" dirty="0"/>
          </a:p>
          <a:p>
            <a:pPr lvl="1"/>
            <a:r>
              <a:rPr lang="en-US" dirty="0"/>
              <a:t>Weight and dimensions for each excel is queried from the WD SQL Database</a:t>
            </a:r>
          </a:p>
          <a:p>
            <a:r>
              <a:rPr lang="en-US" dirty="0"/>
              <a:t>Test engineer</a:t>
            </a:r>
          </a:p>
          <a:p>
            <a:pPr lvl="1"/>
            <a:r>
              <a:rPr lang="en-US" dirty="0"/>
              <a:t>Handles test discrepancies</a:t>
            </a:r>
          </a:p>
          <a:p>
            <a:pPr lvl="1"/>
            <a:r>
              <a:rPr lang="en-US" dirty="0"/>
              <a:t>Validates data</a:t>
            </a:r>
          </a:p>
          <a:p>
            <a:pPr lvl="1"/>
            <a:r>
              <a:rPr lang="en-US" dirty="0"/>
              <a:t>Performs further data analysis if needed</a:t>
            </a:r>
          </a:p>
        </p:txBody>
      </p:sp>
      <p:sp>
        <p:nvSpPr>
          <p:cNvPr id="4" name="Date Placeholder 3">
            <a:extLst>
              <a:ext uri="{FF2B5EF4-FFF2-40B4-BE49-F238E27FC236}">
                <a16:creationId xmlns:a16="http://schemas.microsoft.com/office/drawing/2014/main" id="{6480E1CD-F219-0ED3-AE9B-DDF2FDDD4436}"/>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BD2C1635-0D35-95B2-E292-501E1F7FDB1E}"/>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4F29E63-45DE-2B7F-0C9C-472589510337}"/>
              </a:ext>
            </a:extLst>
          </p:cNvPr>
          <p:cNvSpPr>
            <a:spLocks noGrp="1"/>
          </p:cNvSpPr>
          <p:nvPr>
            <p:ph type="sldNum" sz="quarter" idx="12"/>
          </p:nvPr>
        </p:nvSpPr>
        <p:spPr/>
        <p:txBody>
          <a:bodyPr/>
          <a:lstStyle/>
          <a:p>
            <a:pPr>
              <a:defRPr/>
            </a:pPr>
            <a:fld id="{FFB6D049-5322-4F28-8DEB-35703E35607F}" type="slidenum">
              <a:rPr lang="en-US" smtClean="0"/>
              <a:pPr>
                <a:defRPr/>
              </a:pPr>
              <a:t>6</a:t>
            </a:fld>
            <a:endParaRPr lang="en-US"/>
          </a:p>
        </p:txBody>
      </p:sp>
    </p:spTree>
    <p:extLst>
      <p:ext uri="{BB962C8B-B14F-4D97-AF65-F5344CB8AC3E}">
        <p14:creationId xmlns:p14="http://schemas.microsoft.com/office/powerpoint/2010/main" val="2785440102"/>
      </p:ext>
    </p:extLst>
  </p:cSld>
  <p:clrMapOvr>
    <a:masterClrMapping/>
  </p:clrMapOvr>
  <mc:AlternateContent xmlns:mc="http://schemas.openxmlformats.org/markup-compatibility/2006" xmlns:p14="http://schemas.microsoft.com/office/powerpoint/2010/main">
    <mc:Choice Requires="p14">
      <p:transition spd="slow" p14:dur="2000" advTm="118151"/>
    </mc:Choice>
    <mc:Fallback xmlns="">
      <p:transition spd="slow" advTm="11815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5E6C-3885-C86E-E82D-E55FBB728B60}"/>
              </a:ext>
            </a:extLst>
          </p:cNvPr>
          <p:cNvSpPr>
            <a:spLocks noGrp="1"/>
          </p:cNvSpPr>
          <p:nvPr>
            <p:ph type="title"/>
          </p:nvPr>
        </p:nvSpPr>
        <p:spPr/>
        <p:txBody>
          <a:bodyPr/>
          <a:lstStyle/>
          <a:p>
            <a:r>
              <a:rPr lang="en-US" dirty="0"/>
              <a:t>Subtest Excel File</a:t>
            </a:r>
          </a:p>
        </p:txBody>
      </p:sp>
      <p:sp>
        <p:nvSpPr>
          <p:cNvPr id="3" name="Content Placeholder 2">
            <a:extLst>
              <a:ext uri="{FF2B5EF4-FFF2-40B4-BE49-F238E27FC236}">
                <a16:creationId xmlns:a16="http://schemas.microsoft.com/office/drawing/2014/main" id="{4E7392E7-C695-96DE-B4BF-B8EF649F5114}"/>
              </a:ext>
            </a:extLst>
          </p:cNvPr>
          <p:cNvSpPr>
            <a:spLocks noGrp="1"/>
          </p:cNvSpPr>
          <p:nvPr>
            <p:ph idx="1"/>
          </p:nvPr>
        </p:nvSpPr>
        <p:spPr/>
        <p:txBody>
          <a:bodyPr/>
          <a:lstStyle/>
          <a:p>
            <a:r>
              <a:rPr lang="en-US" dirty="0"/>
              <a:t>Allows python to easily extract tables</a:t>
            </a:r>
          </a:p>
          <a:p>
            <a:r>
              <a:rPr lang="en-US" dirty="0"/>
              <a:t>Allows test engineer to perform data validation and data analysis and correct any errors easily</a:t>
            </a:r>
          </a:p>
          <a:p>
            <a:r>
              <a:rPr lang="en-US" dirty="0"/>
              <a:t>Median cell is chosen by median capacity at principal voltage cutoff</a:t>
            </a:r>
          </a:p>
          <a:p>
            <a:r>
              <a:rPr lang="en-US" dirty="0"/>
              <a:t>Subtest excel file is used as data storage and python as the engine to process the data</a:t>
            </a:r>
          </a:p>
          <a:p>
            <a:r>
              <a:rPr lang="en-US" dirty="0"/>
              <a:t>This files is reviewed by an additional two test engineers</a:t>
            </a:r>
          </a:p>
          <a:p>
            <a:endParaRPr lang="en-US" dirty="0"/>
          </a:p>
        </p:txBody>
      </p:sp>
      <p:sp>
        <p:nvSpPr>
          <p:cNvPr id="4" name="Date Placeholder 3">
            <a:extLst>
              <a:ext uri="{FF2B5EF4-FFF2-40B4-BE49-F238E27FC236}">
                <a16:creationId xmlns:a16="http://schemas.microsoft.com/office/drawing/2014/main" id="{CC849CC1-7DE7-FDE3-EB38-DFC0C9E3F512}"/>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6C44099-DE49-6BAC-0FDC-3E35BE99F4AE}"/>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A8570157-0115-84AB-B687-1377FFD45D12}"/>
              </a:ext>
            </a:extLst>
          </p:cNvPr>
          <p:cNvSpPr>
            <a:spLocks noGrp="1"/>
          </p:cNvSpPr>
          <p:nvPr>
            <p:ph type="sldNum" sz="quarter" idx="12"/>
          </p:nvPr>
        </p:nvSpPr>
        <p:spPr/>
        <p:txBody>
          <a:bodyPr/>
          <a:lstStyle/>
          <a:p>
            <a:pPr>
              <a:defRPr/>
            </a:pPr>
            <a:fld id="{FFB6D049-5322-4F28-8DEB-35703E35607F}" type="slidenum">
              <a:rPr lang="en-US" smtClean="0"/>
              <a:pPr>
                <a:defRPr/>
              </a:pPr>
              <a:t>7</a:t>
            </a:fld>
            <a:endParaRPr lang="en-US"/>
          </a:p>
        </p:txBody>
      </p:sp>
    </p:spTree>
    <p:extLst>
      <p:ext uri="{BB962C8B-B14F-4D97-AF65-F5344CB8AC3E}">
        <p14:creationId xmlns:p14="http://schemas.microsoft.com/office/powerpoint/2010/main" val="3117321910"/>
      </p:ext>
    </p:extLst>
  </p:cSld>
  <p:clrMapOvr>
    <a:masterClrMapping/>
  </p:clrMapOvr>
  <mc:AlternateContent xmlns:mc="http://schemas.openxmlformats.org/markup-compatibility/2006" xmlns:p14="http://schemas.microsoft.com/office/powerpoint/2010/main">
    <mc:Choice Requires="p14">
      <p:transition spd="slow" p14:dur="2000" advTm="99506"/>
    </mc:Choice>
    <mc:Fallback xmlns="">
      <p:transition spd="slow" advTm="9950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3880-E3E1-926A-797A-8F0629270D10}"/>
              </a:ext>
            </a:extLst>
          </p:cNvPr>
          <p:cNvSpPr>
            <a:spLocks noGrp="1"/>
          </p:cNvSpPr>
          <p:nvPr>
            <p:ph type="title"/>
          </p:nvPr>
        </p:nvSpPr>
        <p:spPr/>
        <p:txBody>
          <a:bodyPr/>
          <a:lstStyle/>
          <a:p>
            <a:r>
              <a:rPr lang="en-US" dirty="0"/>
              <a:t>Building a Consolidated Excel File</a:t>
            </a:r>
          </a:p>
        </p:txBody>
      </p:sp>
      <p:sp>
        <p:nvSpPr>
          <p:cNvPr id="3" name="Content Placeholder 2">
            <a:extLst>
              <a:ext uri="{FF2B5EF4-FFF2-40B4-BE49-F238E27FC236}">
                <a16:creationId xmlns:a16="http://schemas.microsoft.com/office/drawing/2014/main" id="{A26F5330-E06D-C9F6-425B-05DB083F7D71}"/>
              </a:ext>
            </a:extLst>
          </p:cNvPr>
          <p:cNvSpPr>
            <a:spLocks noGrp="1"/>
          </p:cNvSpPr>
          <p:nvPr>
            <p:ph idx="1"/>
          </p:nvPr>
        </p:nvSpPr>
        <p:spPr/>
        <p:txBody>
          <a:bodyPr/>
          <a:lstStyle/>
          <a:p>
            <a:r>
              <a:rPr lang="en-US" dirty="0"/>
              <a:t>The median cell data is extracted from each subtest along with all the other tables</a:t>
            </a:r>
          </a:p>
          <a:p>
            <a:r>
              <a:rPr lang="en-US" dirty="0"/>
              <a:t>The complete test data is saved into an excel file</a:t>
            </a:r>
          </a:p>
          <a:p>
            <a:r>
              <a:rPr lang="en-US" dirty="0"/>
              <a:t>Complete test is reviewed and prepared to generate the final consolidated report</a:t>
            </a:r>
          </a:p>
        </p:txBody>
      </p:sp>
      <p:sp>
        <p:nvSpPr>
          <p:cNvPr id="4" name="Date Placeholder 3">
            <a:extLst>
              <a:ext uri="{FF2B5EF4-FFF2-40B4-BE49-F238E27FC236}">
                <a16:creationId xmlns:a16="http://schemas.microsoft.com/office/drawing/2014/main" id="{A10C846C-4416-A650-0A20-BAD6B6782FA8}"/>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6BF6FA02-2DC7-3510-D83A-F98EA4BE32F0}"/>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B48F00C8-D74C-F2F5-95EE-800B441BE249}"/>
              </a:ext>
            </a:extLst>
          </p:cNvPr>
          <p:cNvSpPr>
            <a:spLocks noGrp="1"/>
          </p:cNvSpPr>
          <p:nvPr>
            <p:ph type="sldNum" sz="quarter" idx="12"/>
          </p:nvPr>
        </p:nvSpPr>
        <p:spPr/>
        <p:txBody>
          <a:bodyPr/>
          <a:lstStyle/>
          <a:p>
            <a:pPr>
              <a:defRPr/>
            </a:pPr>
            <a:fld id="{FFB6D049-5322-4F28-8DEB-35703E35607F}" type="slidenum">
              <a:rPr lang="en-US" smtClean="0"/>
              <a:pPr>
                <a:defRPr/>
              </a:pPr>
              <a:t>8</a:t>
            </a:fld>
            <a:endParaRPr lang="en-US"/>
          </a:p>
        </p:txBody>
      </p:sp>
    </p:spTree>
    <p:extLst>
      <p:ext uri="{BB962C8B-B14F-4D97-AF65-F5344CB8AC3E}">
        <p14:creationId xmlns:p14="http://schemas.microsoft.com/office/powerpoint/2010/main" val="2729591606"/>
      </p:ext>
    </p:extLst>
  </p:cSld>
  <p:clrMapOvr>
    <a:masterClrMapping/>
  </p:clrMapOvr>
  <mc:AlternateContent xmlns:mc="http://schemas.openxmlformats.org/markup-compatibility/2006" xmlns:p14="http://schemas.microsoft.com/office/powerpoint/2010/main">
    <mc:Choice Requires="p14">
      <p:transition spd="slow" p14:dur="2000" advTm="37648"/>
    </mc:Choice>
    <mc:Fallback xmlns="">
      <p:transition spd="slow" advTm="376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5401-5B9A-FA65-B33F-6A2712899ADB}"/>
              </a:ext>
            </a:extLst>
          </p:cNvPr>
          <p:cNvSpPr>
            <a:spLocks noGrp="1"/>
          </p:cNvSpPr>
          <p:nvPr>
            <p:ph type="title"/>
          </p:nvPr>
        </p:nvSpPr>
        <p:spPr/>
        <p:txBody>
          <a:bodyPr/>
          <a:lstStyle/>
          <a:p>
            <a:r>
              <a:rPr lang="en-US" dirty="0"/>
              <a:t>Consolidated Report</a:t>
            </a:r>
          </a:p>
        </p:txBody>
      </p:sp>
      <p:sp>
        <p:nvSpPr>
          <p:cNvPr id="3" name="Content Placeholder 2">
            <a:extLst>
              <a:ext uri="{FF2B5EF4-FFF2-40B4-BE49-F238E27FC236}">
                <a16:creationId xmlns:a16="http://schemas.microsoft.com/office/drawing/2014/main" id="{4F40AB3F-A3B0-4A54-B8C7-8010EEF6CCF3}"/>
              </a:ext>
            </a:extLst>
          </p:cNvPr>
          <p:cNvSpPr>
            <a:spLocks noGrp="1"/>
          </p:cNvSpPr>
          <p:nvPr>
            <p:ph idx="1"/>
          </p:nvPr>
        </p:nvSpPr>
        <p:spPr/>
        <p:txBody>
          <a:bodyPr/>
          <a:lstStyle/>
          <a:p>
            <a:r>
              <a:rPr lang="en-US" dirty="0"/>
              <a:t>Summary of the complete Test</a:t>
            </a:r>
          </a:p>
          <a:p>
            <a:r>
              <a:rPr lang="en-US" dirty="0"/>
              <a:t>Includes all tables from each subtest</a:t>
            </a:r>
          </a:p>
          <a:p>
            <a:r>
              <a:rPr lang="en-US" dirty="0"/>
              <a:t>Most data visualizations include only the median cell from each subtest</a:t>
            </a:r>
          </a:p>
        </p:txBody>
      </p:sp>
      <p:sp>
        <p:nvSpPr>
          <p:cNvPr id="4" name="Date Placeholder 3">
            <a:extLst>
              <a:ext uri="{FF2B5EF4-FFF2-40B4-BE49-F238E27FC236}">
                <a16:creationId xmlns:a16="http://schemas.microsoft.com/office/drawing/2014/main" id="{0BD29C6C-BBB9-C6BE-681C-7BD1D9E3B2BF}"/>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ADD3CD2F-5BDF-44DF-9790-827CCB04334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1D178CEA-2575-999B-1BA6-59BB10E0FC37}"/>
              </a:ext>
            </a:extLst>
          </p:cNvPr>
          <p:cNvSpPr>
            <a:spLocks noGrp="1"/>
          </p:cNvSpPr>
          <p:nvPr>
            <p:ph type="sldNum" sz="quarter" idx="12"/>
          </p:nvPr>
        </p:nvSpPr>
        <p:spPr/>
        <p:txBody>
          <a:bodyPr/>
          <a:lstStyle/>
          <a:p>
            <a:pPr>
              <a:defRPr/>
            </a:pPr>
            <a:fld id="{FFB6D049-5322-4F28-8DEB-35703E35607F}" type="slidenum">
              <a:rPr lang="en-US" smtClean="0"/>
              <a:pPr>
                <a:defRPr/>
              </a:pPr>
              <a:t>9</a:t>
            </a:fld>
            <a:endParaRPr lang="en-US"/>
          </a:p>
        </p:txBody>
      </p:sp>
    </p:spTree>
    <p:extLst>
      <p:ext uri="{BB962C8B-B14F-4D97-AF65-F5344CB8AC3E}">
        <p14:creationId xmlns:p14="http://schemas.microsoft.com/office/powerpoint/2010/main" val="4253717338"/>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theme/theme1.xml><?xml version="1.0" encoding="utf-8"?>
<a:theme xmlns:a="http://schemas.openxmlformats.org/drawingml/2006/main" name="2011 BTC Customer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TC Customer Presentation1 (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TC Customer Presentation1 (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TC Customer Presentation1 (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TC Customer Presentation1 (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TC Customer Presentation1 (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TC Customer Presentation1 (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TC Customer Presentation1 (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TC Customer Presentation1 (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TC Customer Presentation1 (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TC Customer Presentation1 (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TC Customer Presentation1 (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TC Customer Presentation1 (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TC Customer Presentation1 (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CDateModified xmlns="http://schemas.microsoft.com/sharepoint/v3/fields" xsi:nil="true"/>
    <_dlc_DocId xmlns="d99cf038-f28a-4291-a3c7-972d9b5aa724">RYAFUTPNFXMN-12-15649</_dlc_DocId>
    <_DCDateCreated xmlns="http://schemas.microsoft.com/sharepoint/v3/fields" xsi:nil="true"/>
    <_dlc_DocIdUrl xmlns="d99cf038-f28a-4291-a3c7-972d9b5aa724">
      <Url>https://www.btctechmd.com/_layouts/DocIdRedir.aspx?ID=RYAFUTPNFXMN-12-15649</Url>
      <Description>RYAFUTPNFXMN-12-15649</Description>
    </_dlc_DocIdUrl>
    <Final_x0020_Review xmlns="d99cf038-f28a-4291-a3c7-972d9b5aa724">
      <UserInfo>
        <DisplayName>Sarin Kunnath</DisplayName>
        <AccountId>43</AccountId>
        <AccountType/>
      </UserInfo>
    </Final_x0020_Review>
    <_x0031_st_x0020_Review xmlns="d99cf038-f28a-4291-a3c7-972d9b5aa724">
      <UserInfo>
        <DisplayName>Mark Mangieri</DisplayName>
        <AccountId>37</AccountId>
        <AccountType/>
      </UserInfo>
    </_x0031_st_x0020_Review>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6A642732B52444BF3FE78960D2D3EE" ma:contentTypeVersion="45" ma:contentTypeDescription="Create a new document." ma:contentTypeScope="" ma:versionID="85db78e03fe21406389cfc7fc153ab03">
  <xsd:schema xmlns:xsd="http://www.w3.org/2001/XMLSchema" xmlns:xs="http://www.w3.org/2001/XMLSchema" xmlns:p="http://schemas.microsoft.com/office/2006/metadata/properties" xmlns:ns2="http://schemas.microsoft.com/sharepoint/v3/fields" xmlns:ns3="d99cf038-f28a-4291-a3c7-972d9b5aa724" targetNamespace="http://schemas.microsoft.com/office/2006/metadata/properties" ma:root="true" ma:fieldsID="1d1c347bafa6a512164f731841ff19bf" ns2:_="" ns3:_="">
    <xsd:import namespace="http://schemas.microsoft.com/sharepoint/v3/fields"/>
    <xsd:import namespace="d99cf038-f28a-4291-a3c7-972d9b5aa724"/>
    <xsd:element name="properties">
      <xsd:complexType>
        <xsd:sequence>
          <xsd:element name="documentManagement">
            <xsd:complexType>
              <xsd:all>
                <xsd:element ref="ns2:_DCDateCreated" minOccurs="0"/>
                <xsd:element ref="ns2:_DCDateModified" minOccurs="0"/>
                <xsd:element ref="ns3:_x0031_st_x0020_Review" minOccurs="0"/>
                <xsd:element ref="ns3:Final_x0020_Review"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9" nillable="true" ma:displayName="Date Created" ma:description="The date on which this resource was created" ma:format="DateTime" ma:hidden="true" ma:internalName="Date_x0020_Created" ma:readOnly="false">
      <xsd:simpleType>
        <xsd:restriction base="dms:DateTime"/>
      </xsd:simpleType>
    </xsd:element>
    <xsd:element name="_DCDateModified" ma:index="10" nillable="true" ma:displayName="Date Modified" ma:description="The date on which this resource was last modified" ma:format="DateTime" ma:hidden="true" ma:internalName="Date_x0020_Modified"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9cf038-f28a-4291-a3c7-972d9b5aa724" elementFormDefault="qualified">
    <xsd:import namespace="http://schemas.microsoft.com/office/2006/documentManagement/types"/>
    <xsd:import namespace="http://schemas.microsoft.com/office/infopath/2007/PartnerControls"/>
    <xsd:element name="_x0031_st_x0020_Review" ma:index="11" nillable="true" ma:displayName="1st Review" ma:description="" ma:hidden="true" ma:list="UserInfo" ma:SharePointGroup="0" ma:internalName="_x0031_st_x0020_Review" ma:readOnly="false" ma:showField="I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inal_x0020_Review" ma:index="12" nillable="true" ma:displayName="Final Review" ma:description="" ma:hidden="true" ma:list="UserInfo" ma:SharePointGroup="0" ma:internalName="Final_x0020_Review" ma:readOnly="false" ma:showField="I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 ma:index="13" nillable="true" ma:displayName="Document ID Value" ma:description="The value of the document ID assigned to this item." ma:internalName="_dlc_DocId" ma:readOnly="true">
      <xsd:simpleType>
        <xsd:restriction base="dms:Text"/>
      </xsd:simpleType>
    </xsd:element>
    <xsd:element name="_dlc_DocIdUrl" ma:index="1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0978BE-EF1D-471F-9D60-9BA466463938}">
  <ds:schemaRefs>
    <ds:schemaRef ds:uri="http://purl.org/dc/dcmitype/"/>
    <ds:schemaRef ds:uri="http://schemas.microsoft.com/office/infopath/2007/PartnerControls"/>
    <ds:schemaRef ds:uri="http://purl.org/dc/elements/1.1/"/>
    <ds:schemaRef ds:uri="http://schemas.microsoft.com/office/2006/metadata/properties"/>
    <ds:schemaRef ds:uri="d99cf038-f28a-4291-a3c7-972d9b5aa724"/>
    <ds:schemaRef ds:uri="http://schemas.microsoft.com/office/2006/documentManagement/types"/>
    <ds:schemaRef ds:uri="http://schemas.openxmlformats.org/package/2006/metadata/core-properties"/>
    <ds:schemaRef ds:uri="http://schemas.microsoft.com/sharepoint/v3/fields"/>
    <ds:schemaRef ds:uri="http://www.w3.org/XML/1998/namespace"/>
    <ds:schemaRef ds:uri="http://purl.org/dc/terms/"/>
  </ds:schemaRefs>
</ds:datastoreItem>
</file>

<file path=customXml/itemProps2.xml><?xml version="1.0" encoding="utf-8"?>
<ds:datastoreItem xmlns:ds="http://schemas.openxmlformats.org/officeDocument/2006/customXml" ds:itemID="{973AAF3C-884D-42A7-850E-03E564670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d99cf038-f28a-4291-a3c7-972d9b5aa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0EA8D5-CFE3-48A7-9549-5E8304CCA9A1}">
  <ds:schemaRefs>
    <ds:schemaRef ds:uri="http://schemas.microsoft.com/sharepoint/events"/>
  </ds:schemaRefs>
</ds:datastoreItem>
</file>

<file path=customXml/itemProps4.xml><?xml version="1.0" encoding="utf-8"?>
<ds:datastoreItem xmlns:ds="http://schemas.openxmlformats.org/officeDocument/2006/customXml" ds:itemID="{1E3B7679-10DA-4107-81AA-ACEAF43C4B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601</Words>
  <Application>Microsoft Office PowerPoint</Application>
  <PresentationFormat>Custom</PresentationFormat>
  <Paragraphs>137</Paragraphs>
  <Slides>19</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2011 BTC Customer Presentation Template</vt:lpstr>
      <vt:lpstr>BTC Software Programs – Update</vt:lpstr>
      <vt:lpstr>Agenda</vt:lpstr>
      <vt:lpstr>Primary Test Process Overview</vt:lpstr>
      <vt:lpstr>Primary Test Process Overview</vt:lpstr>
      <vt:lpstr>Primary Subtest Process Overview</vt:lpstr>
      <vt:lpstr>Subtest Data Analysis</vt:lpstr>
      <vt:lpstr>Subtest Excel File</vt:lpstr>
      <vt:lpstr>Building a Consolidated Excel File</vt:lpstr>
      <vt:lpstr>Consolidated Report</vt:lpstr>
      <vt:lpstr>Data visualization – All Cells Capacity</vt:lpstr>
      <vt:lpstr>Data visualization – TvC</vt:lpstr>
      <vt:lpstr>Data visualization – VvC</vt:lpstr>
      <vt:lpstr>Data visualization – VvE</vt:lpstr>
      <vt:lpstr>Tables</vt:lpstr>
      <vt:lpstr>Voltage Drops</vt:lpstr>
      <vt:lpstr>DCIR Table</vt:lpstr>
      <vt:lpstr>Consolidated Report Notes</vt:lpstr>
      <vt:lpstr>Next Steps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2018-04-09T19:00:02Z</dcterms:created>
  <dcterms:modified xsi:type="dcterms:W3CDTF">2025-01-14T19:37:19Z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orkflowChangePath">
    <vt:lpwstr>2988f69c-8a2b-4a7b-a4af-0d9a116c3506,3;2988f69c-8a2b-4a7b-a4af-0d9a116c3506,3;2988f69c-8a2b-4a7b-a4af-0d9a116c3506,4;2988f69c-8a2b-4a7b-a4af-0d9a116c3506,9;2988f69c-8a2b-4a7b-a4af-0d9a116c3506,2;2988f69c-8a2b-4a7b-a4af-0d9a116c3506,2;2988f69c-8a2b-4a7b-a4</vt:lpwstr>
  </property>
  <property fmtid="{D5CDD505-2E9C-101B-9397-08002B2CF9AE}" pid="3" name="ContentTypeId">
    <vt:lpwstr>0x010100BE6A642732B52444BF3FE78960D2D3EE</vt:lpwstr>
  </property>
  <property fmtid="{D5CDD505-2E9C-101B-9397-08002B2CF9AE}" pid="4" name="_dlc_DocIdItemGuid">
    <vt:lpwstr>c3a6551d-556a-4528-b8ec-61fa0fb7a063</vt:lpwstr>
  </property>
  <property fmtid="{D5CDD505-2E9C-101B-9397-08002B2CF9AE}" pid="5" name="Author0">
    <vt:lpwstr/>
  </property>
</Properties>
</file>