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action...rating/like/dislike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r-0/5 like/dislike-5/0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rating,,,ll get current rated items..apply IISIM, ZASIM,,popu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IISIM- 6 books -Cosine sim 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ZASIM-4 books - Cosine sim,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reco 10 items list,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user input….same procedure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only when login…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current reco and past nd current rating op ll shown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BookAdda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5582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 Recommendation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65500" y="216825"/>
            <a:ext cx="4045200" cy="8682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highlight>
                  <a:schemeClr val="accent5"/>
                </a:highlight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800">
              <a:highlight>
                <a:schemeClr val="accent5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25" y="1085025"/>
            <a:ext cx="4200525" cy="30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118150" y="2330475"/>
            <a:ext cx="29544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On Login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2409" l="0" r="0" t="-12410"/>
          <a:stretch/>
        </p:blipFill>
        <p:spPr>
          <a:xfrm>
            <a:off x="2454325" y="799575"/>
            <a:ext cx="5965600" cy="21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75" y="3035025"/>
            <a:ext cx="8588549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84800" y="104475"/>
            <a:ext cx="4045200" cy="69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52975" y="2487425"/>
            <a:ext cx="2722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Popularity Based Recommendation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333750" y="522075"/>
            <a:ext cx="2589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Top 10 recommendation using SVD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65500" y="216825"/>
            <a:ext cx="4045200" cy="8682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highlight>
                  <a:schemeClr val="accent5"/>
                </a:highlight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800">
              <a:highlight>
                <a:schemeClr val="accent5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75" y="1300925"/>
            <a:ext cx="3396875" cy="2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57875" y="2126850"/>
            <a:ext cx="2801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Actions that can be taken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216825"/>
            <a:ext cx="4045200" cy="8682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highlight>
                  <a:schemeClr val="accent5"/>
                </a:highlight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800">
              <a:highlight>
                <a:schemeClr val="accent5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00" y="984475"/>
            <a:ext cx="41338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758875" y="2075725"/>
            <a:ext cx="24453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User Actions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65025" y="249025"/>
            <a:ext cx="4045200" cy="69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725" y="1311225"/>
            <a:ext cx="5120550" cy="21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287400" y="2134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accent5"/>
                </a:highlight>
              </a:rPr>
              <a:t>Thank you!</a:t>
            </a:r>
            <a:endParaRPr b="1" sz="36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797175" y="1197275"/>
            <a:ext cx="5618700" cy="22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44250" y="240925"/>
            <a:ext cx="8455500" cy="31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Team BookAdda </a:t>
            </a:r>
            <a:endParaRPr sz="3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Foram Jivani (201711012)</a:t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Smriti Changulani (201711019)</a:t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Dhruva Shah (201711024)</a:t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Mausamee Patel (201711056)</a:t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49050" y="3765825"/>
            <a:ext cx="7605900" cy="10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IT-562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Sourish Dasgupta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44250" y="1565425"/>
            <a:ext cx="8455500" cy="29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●"/>
            </a:pPr>
            <a:r>
              <a:rPr b="0" lang="en" sz="2600">
                <a:latin typeface="Georgia"/>
                <a:ea typeface="Georgia"/>
                <a:cs typeface="Georgia"/>
                <a:sym typeface="Georgia"/>
              </a:rPr>
              <a:t>Decision Parameters</a:t>
            </a:r>
            <a:endParaRPr b="0" sz="2600"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●"/>
            </a:pPr>
            <a:r>
              <a:rPr b="0" lang="en" sz="2600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0" sz="2600"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●"/>
            </a:pPr>
            <a:r>
              <a:rPr b="0" lang="en" sz="2600">
                <a:latin typeface="Georgia"/>
                <a:ea typeface="Georgia"/>
                <a:cs typeface="Georgia"/>
                <a:sym typeface="Georgia"/>
              </a:rPr>
              <a:t>Training and Testing Dataset</a:t>
            </a:r>
            <a:endParaRPr b="0" sz="2600"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●"/>
            </a:pPr>
            <a:r>
              <a:rPr b="0" lang="en" sz="2600">
                <a:latin typeface="Georgia"/>
                <a:ea typeface="Georgia"/>
                <a:cs typeface="Georgia"/>
                <a:sym typeface="Georgia"/>
              </a:rPr>
              <a:t>Training Algorithm</a:t>
            </a:r>
            <a:endParaRPr b="0" sz="2600"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algn="l">
              <a:spcBef>
                <a:spcPts val="0"/>
              </a:spcBef>
              <a:spcAft>
                <a:spcPts val="0"/>
              </a:spcAft>
              <a:buSzPts val="2600"/>
              <a:buFont typeface="Georgia"/>
              <a:buChar char="●"/>
            </a:pPr>
            <a:r>
              <a:rPr b="0" lang="en" sz="260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295550" y="301150"/>
            <a:ext cx="6552900" cy="66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Playfair Display"/>
                <a:ea typeface="Playfair Display"/>
                <a:cs typeface="Playfair Display"/>
                <a:sym typeface="Playfair Display"/>
              </a:rPr>
              <a:t>Outline</a:t>
            </a:r>
            <a:endParaRPr b="1" sz="3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353550" y="240925"/>
            <a:ext cx="6414600" cy="776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Decision </a:t>
            </a:r>
            <a:r>
              <a:rPr b="1" lang="en" sz="3800">
                <a:solidFill>
                  <a:srgbClr val="000000"/>
                </a:solidFill>
                <a:highlight>
                  <a:schemeClr val="accent5"/>
                </a:highlight>
                <a:latin typeface="Georgia"/>
                <a:ea typeface="Georgia"/>
                <a:cs typeface="Georgia"/>
                <a:sym typeface="Georgia"/>
              </a:rPr>
              <a:t>Parameters</a:t>
            </a:r>
            <a:endParaRPr b="1" sz="3800">
              <a:solidFill>
                <a:srgbClr val="000000"/>
              </a:solidFill>
              <a:highlight>
                <a:schemeClr val="accent5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859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User Ratings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User Likes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Book Author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Book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Genre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47775" y="894525"/>
            <a:ext cx="2517300" cy="397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4294967295" type="title"/>
          </p:nvPr>
        </p:nvSpPr>
        <p:spPr>
          <a:xfrm>
            <a:off x="1501650" y="72275"/>
            <a:ext cx="6254700" cy="704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Model</a:t>
            </a:r>
            <a:endParaRPr sz="3800"/>
          </a:p>
        </p:txBody>
      </p:sp>
      <p:sp>
        <p:nvSpPr>
          <p:cNvPr id="84" name="Shape 84"/>
          <p:cNvSpPr/>
          <p:nvPr/>
        </p:nvSpPr>
        <p:spPr>
          <a:xfrm>
            <a:off x="2282525" y="1167013"/>
            <a:ext cx="2047800" cy="76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Item Item Based Similarity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268550" y="2318750"/>
            <a:ext cx="2047800" cy="84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Genre - Author Based Similarity</a:t>
            </a:r>
            <a:r>
              <a:rPr b="1"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271550" y="3560625"/>
            <a:ext cx="2041800" cy="84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Popularity Based</a:t>
            </a:r>
            <a:endParaRPr b="1"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00850" y="2559650"/>
            <a:ext cx="1300800" cy="8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083250" y="1915250"/>
            <a:ext cx="1300800" cy="213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263525" y="2559650"/>
            <a:ext cx="1397400" cy="8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94700" y="2800550"/>
            <a:ext cx="1035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Input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492400" y="2830725"/>
            <a:ext cx="1035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Output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5550075" y="1973199"/>
            <a:ext cx="3192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Combine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3" name="Shape 93"/>
          <p:cNvCxnSpPr>
            <a:stCxn id="88" idx="6"/>
            <a:endCxn id="89" idx="2"/>
          </p:cNvCxnSpPr>
          <p:nvPr/>
        </p:nvCxnSpPr>
        <p:spPr>
          <a:xfrm>
            <a:off x="6384050" y="2981300"/>
            <a:ext cx="87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Shape 94"/>
          <p:cNvCxnSpPr>
            <a:stCxn id="87" idx="6"/>
          </p:cNvCxnSpPr>
          <p:nvPr/>
        </p:nvCxnSpPr>
        <p:spPr>
          <a:xfrm>
            <a:off x="1501650" y="2981300"/>
            <a:ext cx="654600" cy="102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>
            <a:endCxn id="88" idx="2"/>
          </p:cNvCxnSpPr>
          <p:nvPr/>
        </p:nvCxnSpPr>
        <p:spPr>
          <a:xfrm>
            <a:off x="4572050" y="2935400"/>
            <a:ext cx="511200" cy="4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450425" y="2130375"/>
            <a:ext cx="1271100" cy="131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25" y="505925"/>
            <a:ext cx="8576951" cy="43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568025" y="2536425"/>
            <a:ext cx="1035900" cy="50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DATASET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84050" y="646750"/>
            <a:ext cx="2448900" cy="111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DATASET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426000" y="953050"/>
            <a:ext cx="1659600" cy="50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Hybrid model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670775" y="1541875"/>
            <a:ext cx="1659600" cy="91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What Should I Do NExt?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483025" y="301150"/>
            <a:ext cx="6061500" cy="716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Training and Testing Data</a:t>
            </a:r>
            <a:endParaRPr b="1" sz="3800"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We have used following dataset files: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Ratings_test_900.csv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books_test_SVD1_900.csv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Which consists of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#of Users : 7000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#of books : 1000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#of Ratings : 11400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475" y="527613"/>
            <a:ext cx="6215200" cy="40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282925" y="84325"/>
            <a:ext cx="6261600" cy="831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Training Algorithm</a:t>
            </a:r>
            <a:endParaRPr sz="3800"/>
          </a:p>
        </p:txBody>
      </p:sp>
      <p:sp>
        <p:nvSpPr>
          <p:cNvPr id="122" name="Shape 122"/>
          <p:cNvSpPr txBox="1"/>
          <p:nvPr/>
        </p:nvSpPr>
        <p:spPr>
          <a:xfrm>
            <a:off x="584800" y="1120250"/>
            <a:ext cx="78780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romanU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For current login user,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apply SVD to show the top 10 items and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top 5 popular items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romanU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When user take any action, apply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Item-Item Based Similarity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Genre-Author Based Similarity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Popularity Based model.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romanU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Based on past and current ratings, show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     Output=New Recommendation list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romanUcPeriod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If user takes any action repeat step (II) and (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III) until logout.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