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1" Type="http://schemas.openxmlformats.org/officeDocument/2006/relationships/slide" Target="slides/slide6.xml"/><Relationship Id="rId10" Type="http://schemas.openxmlformats.org/officeDocument/2006/relationships/slide" Target="slides/slide5.xml"/><Relationship Id="rId12" Type="http://schemas.openxmlformats.org/officeDocument/2006/relationships/slide" Target="slides/slide7.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344f44db33b_0_4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344f44db33b_0_4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344f44db33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344f44db33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344f44db33b_0_4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344f44db33b_0_4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344f44db33b_0_4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344f44db33b_0_4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344f44db33b_0_4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344f44db33b_0_4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344f44db33b_0_4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344f44db33b_0_4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www.kaggle.com/datasets/chaitanyagopidesi/smart-agriculture-dataset"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b="1" lang="en"/>
              <a:t>Irrigation Recommendation System</a:t>
            </a:r>
            <a:endParaRPr b="1"/>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58" name="Shape 58"/>
        <p:cNvGrpSpPr/>
        <p:nvPr/>
      </p:nvGrpSpPr>
      <p:grpSpPr>
        <a:xfrm>
          <a:off x="0" y="0"/>
          <a:ext cx="0" cy="0"/>
          <a:chOff x="0" y="0"/>
          <a:chExt cx="0" cy="0"/>
        </a:xfrm>
      </p:grpSpPr>
      <p:sp>
        <p:nvSpPr>
          <p:cNvPr id="59" name="Google Shape;59;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Executive summary</a:t>
            </a:r>
            <a:endParaRPr b="1"/>
          </a:p>
        </p:txBody>
      </p:sp>
      <p:sp>
        <p:nvSpPr>
          <p:cNvPr id="60" name="Google Shape;60;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solidFill>
                  <a:schemeClr val="dk1"/>
                </a:solidFill>
              </a:rPr>
              <a:t>irrigation recommendation system created used real time soil moisture content data, humidity, temperature, and crop metadata to generate precise watering recommendation. By automating data preprocessing and machine learning modeling. The target is to use water efficiently. Recommendations are delivered via an intuitive dashboard enabling farmers to make data driven decisions that reduces costs,, boost crop health and efficiency use of water resources</a:t>
            </a:r>
            <a:endParaRPr>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64" name="Shape 64"/>
        <p:cNvGrpSpPr/>
        <p:nvPr/>
      </p:nvGrpSpPr>
      <p:grpSpPr>
        <a:xfrm>
          <a:off x="0" y="0"/>
          <a:ext cx="0" cy="0"/>
          <a:chOff x="0" y="0"/>
          <a:chExt cx="0" cy="0"/>
        </a:xfrm>
      </p:grpSpPr>
      <p:sp>
        <p:nvSpPr>
          <p:cNvPr id="65" name="Google Shape;65;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Project Overview: Problem Identification</a:t>
            </a:r>
            <a:endParaRPr b="1"/>
          </a:p>
        </p:txBody>
      </p:sp>
      <p:sp>
        <p:nvSpPr>
          <p:cNvPr id="66" name="Google Shape;66;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1200"/>
              </a:spcAft>
              <a:buNone/>
            </a:pPr>
            <a:r>
              <a:rPr lang="en">
                <a:solidFill>
                  <a:schemeClr val="dk1"/>
                </a:solidFill>
              </a:rPr>
              <a:t>Farmers in many agricultural areas today face a challenge in balancing limited water supplies against the increase need to maximize crop yield. In non demand based irrigation schedules, farmers either follow fixed irrigation practise or verify soil moisture with their hands. Both this practices leads to over irrigating water from limited water supplies, these increase pumping and power costs, nutrient </a:t>
            </a:r>
            <a:r>
              <a:rPr lang="en">
                <a:solidFill>
                  <a:schemeClr val="dk1"/>
                </a:solidFill>
              </a:rPr>
              <a:t>leaching</a:t>
            </a:r>
            <a:r>
              <a:rPr lang="en">
                <a:solidFill>
                  <a:schemeClr val="dk1"/>
                </a:solidFill>
              </a:rPr>
              <a:t> or under </a:t>
            </a:r>
            <a:r>
              <a:rPr lang="en">
                <a:solidFill>
                  <a:schemeClr val="dk1"/>
                </a:solidFill>
              </a:rPr>
              <a:t>irrigating crops which put stress on crops and reduce  harvests. This impacts ability to effectively deliver crops. In the absence of successfully adopting a data based approach, the decision to irrigate is based on experience or guesswork and not precise. Our problem then, is to replace uncertainty with an intelligent system that can recommend farmers to irrigate or not based on environmental conditions including moisture content,temperature,humidity,crop type and their seedling stage.this will enhance productivity and water supplies are maintained.</a:t>
            </a:r>
            <a:endParaRPr>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70" name="Shape 70"/>
        <p:cNvGrpSpPr/>
        <p:nvPr/>
      </p:nvGrpSpPr>
      <p:grpSpPr>
        <a:xfrm>
          <a:off x="0" y="0"/>
          <a:ext cx="0" cy="0"/>
          <a:chOff x="0" y="0"/>
          <a:chExt cx="0" cy="0"/>
        </a:xfrm>
      </p:grpSpPr>
      <p:sp>
        <p:nvSpPr>
          <p:cNvPr id="71" name="Google Shape;71;p16"/>
          <p:cNvSpPr txBox="1"/>
          <p:nvPr>
            <p:ph type="title"/>
          </p:nvPr>
        </p:nvSpPr>
        <p:spPr>
          <a:xfrm>
            <a:off x="311700" y="4580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Data Exploration</a:t>
            </a:r>
            <a:endParaRPr b="1"/>
          </a:p>
        </p:txBody>
      </p:sp>
      <p:sp>
        <p:nvSpPr>
          <p:cNvPr id="72" name="Google Shape;72;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b="1" lang="en">
                <a:solidFill>
                  <a:schemeClr val="dk1"/>
                </a:solidFill>
              </a:rPr>
              <a:t>Dataset Overview:</a:t>
            </a:r>
            <a:endParaRPr b="1">
              <a:solidFill>
                <a:schemeClr val="dk1"/>
              </a:solidFill>
            </a:endParaRPr>
          </a:p>
          <a:p>
            <a:pPr indent="0" lvl="0" marL="0" rtl="0" algn="l">
              <a:spcBef>
                <a:spcPts val="1200"/>
              </a:spcBef>
              <a:spcAft>
                <a:spcPts val="0"/>
              </a:spcAft>
              <a:buNone/>
            </a:pPr>
            <a:r>
              <a:rPr lang="en">
                <a:solidFill>
                  <a:schemeClr val="dk1"/>
                </a:solidFill>
              </a:rPr>
              <a:t>This dataset contains 16,411 </a:t>
            </a:r>
            <a:r>
              <a:rPr lang="en">
                <a:solidFill>
                  <a:schemeClr val="dk1"/>
                </a:solidFill>
              </a:rPr>
              <a:t>records</a:t>
            </a:r>
            <a:r>
              <a:rPr lang="en">
                <a:solidFill>
                  <a:schemeClr val="dk1"/>
                </a:solidFill>
              </a:rPr>
              <a:t> of crop related data, focusing on key environmental conditions and their effect on crop growth stage the dataset includes information such as soil type, seedling stage, moisture index(MOI), </a:t>
            </a:r>
            <a:r>
              <a:rPr lang="en">
                <a:solidFill>
                  <a:schemeClr val="dk1"/>
                </a:solidFill>
              </a:rPr>
              <a:t>temperature</a:t>
            </a:r>
            <a:r>
              <a:rPr lang="en">
                <a:solidFill>
                  <a:schemeClr val="dk1"/>
                </a:solidFill>
              </a:rPr>
              <a:t> and humidity. Each row represents a unique crop sample with its corresponding factors.</a:t>
            </a:r>
            <a:endParaRPr>
              <a:solidFill>
                <a:schemeClr val="dk1"/>
              </a:solidFill>
            </a:endParaRPr>
          </a:p>
          <a:p>
            <a:pPr indent="0" lvl="0" marL="0" rtl="0" algn="l">
              <a:spcBef>
                <a:spcPts val="1200"/>
              </a:spcBef>
              <a:spcAft>
                <a:spcPts val="0"/>
              </a:spcAft>
              <a:buNone/>
            </a:pPr>
            <a:r>
              <a:rPr lang="en">
                <a:solidFill>
                  <a:schemeClr val="dk1"/>
                </a:solidFill>
              </a:rPr>
              <a:t>Data source:</a:t>
            </a:r>
            <a:r>
              <a:rPr lang="en" u="sng">
                <a:solidFill>
                  <a:schemeClr val="hlink"/>
                </a:solidFill>
                <a:hlinkClick r:id="rId3"/>
              </a:rPr>
              <a:t>https://www.kaggle.com/datasets/chaitanyagopidesi/smart-agriculture-dataset</a:t>
            </a:r>
            <a:endParaRPr/>
          </a:p>
          <a:p>
            <a:pPr indent="0" lvl="0" marL="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76" name="Shape 76"/>
        <p:cNvGrpSpPr/>
        <p:nvPr/>
      </p:nvGrpSpPr>
      <p:grpSpPr>
        <a:xfrm>
          <a:off x="0" y="0"/>
          <a:ext cx="0" cy="0"/>
          <a:chOff x="0" y="0"/>
          <a:chExt cx="0" cy="0"/>
        </a:xfrm>
      </p:grpSpPr>
      <p:sp>
        <p:nvSpPr>
          <p:cNvPr id="77" name="Google Shape;77;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Crops we worked on</a:t>
            </a:r>
            <a:endParaRPr b="1"/>
          </a:p>
        </p:txBody>
      </p:sp>
      <p:sp>
        <p:nvSpPr>
          <p:cNvPr id="78" name="Google Shape;78;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79" name="Google Shape;79;p17" title="crops.png"/>
          <p:cNvPicPr preferRelativeResize="0"/>
          <p:nvPr/>
        </p:nvPicPr>
        <p:blipFill>
          <a:blip r:embed="rId3">
            <a:alphaModFix/>
          </a:blip>
          <a:stretch>
            <a:fillRect/>
          </a:stretch>
        </p:blipFill>
        <p:spPr>
          <a:xfrm>
            <a:off x="417750" y="1258125"/>
            <a:ext cx="4273475" cy="32051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Soil type and Seedling Stage</a:t>
            </a:r>
            <a:endParaRPr b="1"/>
          </a:p>
        </p:txBody>
      </p:sp>
      <p:sp>
        <p:nvSpPr>
          <p:cNvPr id="85" name="Google Shape;85;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86" name="Google Shape;86;p18" title="soil type.png"/>
          <p:cNvPicPr preferRelativeResize="0"/>
          <p:nvPr/>
        </p:nvPicPr>
        <p:blipFill>
          <a:blip r:embed="rId3">
            <a:alphaModFix/>
          </a:blip>
          <a:stretch>
            <a:fillRect/>
          </a:stretch>
        </p:blipFill>
        <p:spPr>
          <a:xfrm>
            <a:off x="376975" y="1212525"/>
            <a:ext cx="8240749" cy="32963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90" name="Shape 90"/>
        <p:cNvGrpSpPr/>
        <p:nvPr/>
      </p:nvGrpSpPr>
      <p:grpSpPr>
        <a:xfrm>
          <a:off x="0" y="0"/>
          <a:ext cx="0" cy="0"/>
          <a:chOff x="0" y="0"/>
          <a:chExt cx="0" cy="0"/>
        </a:xfrm>
      </p:grpSpPr>
      <p:sp>
        <p:nvSpPr>
          <p:cNvPr id="91" name="Google Shape;91;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Correlation on environmental conditions</a:t>
            </a:r>
            <a:endParaRPr b="1"/>
          </a:p>
        </p:txBody>
      </p:sp>
      <p:sp>
        <p:nvSpPr>
          <p:cNvPr id="92" name="Google Shape;92;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93" name="Google Shape;93;p19" title="Screenshot_25-7-2025_92517_localhost.jpeg"/>
          <p:cNvPicPr preferRelativeResize="0"/>
          <p:nvPr/>
        </p:nvPicPr>
        <p:blipFill>
          <a:blip r:embed="rId3">
            <a:alphaModFix/>
          </a:blip>
          <a:stretch>
            <a:fillRect/>
          </a:stretch>
        </p:blipFill>
        <p:spPr>
          <a:xfrm>
            <a:off x="311700" y="1152475"/>
            <a:ext cx="5372475" cy="2253300"/>
          </a:xfrm>
          <a:prstGeom prst="rect">
            <a:avLst/>
          </a:prstGeom>
          <a:noFill/>
          <a:ln>
            <a:noFill/>
          </a:ln>
        </p:spPr>
      </p:pic>
      <p:sp>
        <p:nvSpPr>
          <p:cNvPr id="94" name="Google Shape;94;p19"/>
          <p:cNvSpPr txBox="1"/>
          <p:nvPr/>
        </p:nvSpPr>
        <p:spPr>
          <a:xfrm>
            <a:off x="5939825" y="1091950"/>
            <a:ext cx="2806500" cy="324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500">
              <a:solidFill>
                <a:schemeClr val="dk1"/>
              </a:solidFill>
            </a:endParaRPr>
          </a:p>
          <a:p>
            <a:pPr indent="0" lvl="0" marL="0" rtl="0" algn="l">
              <a:spcBef>
                <a:spcPts val="0"/>
              </a:spcBef>
              <a:spcAft>
                <a:spcPts val="0"/>
              </a:spcAft>
              <a:buNone/>
            </a:pPr>
            <a:r>
              <a:rPr lang="en" sz="1500">
                <a:solidFill>
                  <a:schemeClr val="dk1"/>
                </a:solidFill>
              </a:rPr>
              <a:t>The result column is an indicator of whether a farmer has to irrigate or not </a:t>
            </a:r>
            <a:endParaRPr sz="1500">
              <a:solidFill>
                <a:schemeClr val="dk1"/>
              </a:solidFill>
            </a:endParaRPr>
          </a:p>
          <a:p>
            <a:pPr indent="0" lvl="0" marL="0" rtl="0" algn="l">
              <a:spcBef>
                <a:spcPts val="0"/>
              </a:spcBef>
              <a:spcAft>
                <a:spcPts val="0"/>
              </a:spcAft>
              <a:buNone/>
            </a:pPr>
            <a:r>
              <a:t/>
            </a:r>
            <a:endParaRPr sz="1500">
              <a:solidFill>
                <a:schemeClr val="dk1"/>
              </a:solidFill>
            </a:endParaRPr>
          </a:p>
          <a:p>
            <a:pPr indent="0" lvl="0" marL="0" rtl="0" algn="l">
              <a:spcBef>
                <a:spcPts val="0"/>
              </a:spcBef>
              <a:spcAft>
                <a:spcPts val="0"/>
              </a:spcAft>
              <a:buNone/>
            </a:pPr>
            <a:r>
              <a:rPr lang="en" sz="1500">
                <a:solidFill>
                  <a:schemeClr val="dk1"/>
                </a:solidFill>
              </a:rPr>
              <a:t>And as </a:t>
            </a:r>
            <a:r>
              <a:rPr lang="en" sz="1500">
                <a:solidFill>
                  <a:schemeClr val="dk1"/>
                </a:solidFill>
              </a:rPr>
              <a:t>displayed</a:t>
            </a:r>
            <a:r>
              <a:rPr lang="en" sz="1500">
                <a:solidFill>
                  <a:schemeClr val="dk1"/>
                </a:solidFill>
              </a:rPr>
              <a:t> in the table is highly correlated with temperature compared to other environmental conditions, this means that change in temperature </a:t>
            </a:r>
            <a:r>
              <a:rPr lang="en" sz="1500">
                <a:solidFill>
                  <a:schemeClr val="dk1"/>
                </a:solidFill>
              </a:rPr>
              <a:t>influence</a:t>
            </a:r>
            <a:r>
              <a:rPr lang="en" sz="1500">
                <a:solidFill>
                  <a:schemeClr val="dk1"/>
                </a:solidFill>
              </a:rPr>
              <a:t> the result than other considered factors</a:t>
            </a:r>
            <a:endParaRPr sz="1500">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