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72" r:id="rId10"/>
    <p:sldId id="273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Quicksand" pitchFamily="2" charset="0"/>
      <p:regular r:id="rId17"/>
    </p:embeddedFont>
    <p:embeddedFont>
      <p:font typeface="Staatliches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0BB8713-498C-4838-AAA7-9FB1F90FC7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74" d="100"/>
          <a:sy n="74" d="100"/>
        </p:scale>
        <p:origin x="6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/>
          <a:srcRect t="7812" b="781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 rot="-239556">
            <a:off x="1063822" y="8391319"/>
            <a:ext cx="9177373" cy="1289823"/>
          </a:xfrm>
          <a:prstGeom prst="ellipse">
            <a:avLst/>
          </a:prstGeom>
          <a:solidFill>
            <a:srgbClr val="EBFF45"/>
          </a:solidFill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7" name="Google Shape;87;p1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90574" y="6076427"/>
            <a:ext cx="606713" cy="41035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290574" y="6717741"/>
            <a:ext cx="9858300" cy="30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0" i="0" u="none" strike="noStrike" cap="none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Blockchain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0" i="0" u="none" strike="noStrike" cap="none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company pitch deck</a:t>
            </a:r>
          </a:p>
        </p:txBody>
      </p:sp>
      <p:sp>
        <p:nvSpPr>
          <p:cNvPr id="89" name="Google Shape;89;p13"/>
          <p:cNvSpPr txBox="1"/>
          <p:nvPr/>
        </p:nvSpPr>
        <p:spPr>
          <a:xfrm>
            <a:off x="2154398" y="6084807"/>
            <a:ext cx="2861823" cy="35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Add Company Name</a:t>
            </a:r>
          </a:p>
        </p:txBody>
      </p:sp>
      <p:cxnSp>
        <p:nvCxnSpPr>
          <p:cNvPr id="90" name="Google Shape;90;p13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3"/>
          <p:cNvSpPr/>
          <p:nvPr/>
        </p:nvSpPr>
        <p:spPr>
          <a:xfrm>
            <a:off x="-2133600" y="1977344"/>
            <a:ext cx="4569425" cy="1289688"/>
          </a:xfrm>
          <a:prstGeom prst="ellipse">
            <a:avLst/>
          </a:prstGeom>
          <a:noFill/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-2133601" y="2610278"/>
            <a:ext cx="4569425" cy="1289688"/>
          </a:xfrm>
          <a:prstGeom prst="ellipse">
            <a:avLst/>
          </a:prstGeom>
          <a:noFill/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-2133602" y="3569889"/>
            <a:ext cx="4569425" cy="1289688"/>
          </a:xfrm>
          <a:prstGeom prst="ellipse">
            <a:avLst/>
          </a:prstGeom>
          <a:noFill/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30"/>
          <p:cNvGrpSpPr/>
          <p:nvPr/>
        </p:nvGrpSpPr>
        <p:grpSpPr>
          <a:xfrm>
            <a:off x="9720688" y="2119619"/>
            <a:ext cx="7320793" cy="7138636"/>
            <a:chOff x="0" y="-38100"/>
            <a:chExt cx="9761058" cy="9518181"/>
          </a:xfrm>
        </p:grpSpPr>
        <p:sp>
          <p:nvSpPr>
            <p:cNvPr id="431" name="Google Shape;431;p30"/>
            <p:cNvSpPr txBox="1"/>
            <p:nvPr/>
          </p:nvSpPr>
          <p:spPr>
            <a:xfrm>
              <a:off x="3246602" y="-38100"/>
              <a:ext cx="1877181" cy="425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40" b="0" i="0" u="none" strike="noStrike" cap="none">
                  <a:solidFill>
                    <a:srgbClr val="2D2D2D"/>
                  </a:solidFill>
                  <a:latin typeface="Quicksand"/>
                  <a:ea typeface="Quicksand"/>
                  <a:cs typeface="Quicksand"/>
                  <a:sym typeface="Quicksand"/>
                </a:rPr>
                <a:t>Revenues</a:t>
              </a:r>
            </a:p>
          </p:txBody>
        </p:sp>
        <p:sp>
          <p:nvSpPr>
            <p:cNvPr id="432" name="Google Shape;432;p30"/>
            <p:cNvSpPr txBox="1"/>
            <p:nvPr/>
          </p:nvSpPr>
          <p:spPr>
            <a:xfrm>
              <a:off x="5370374" y="-38100"/>
              <a:ext cx="2459369" cy="424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40" b="0" i="0" u="none" strike="noStrike" cap="none">
                  <a:solidFill>
                    <a:srgbClr val="2D2D2D"/>
                  </a:solidFill>
                  <a:latin typeface="Quicksand"/>
                  <a:ea typeface="Quicksand"/>
                  <a:cs typeface="Quicksand"/>
                  <a:sym typeface="Quicksand"/>
                </a:rPr>
                <a:t>Costs/Expenses</a:t>
              </a:r>
            </a:p>
          </p:txBody>
        </p:sp>
        <p:grpSp>
          <p:nvGrpSpPr>
            <p:cNvPr id="433" name="Google Shape;433;p30"/>
            <p:cNvGrpSpPr/>
            <p:nvPr/>
          </p:nvGrpSpPr>
          <p:grpSpPr>
            <a:xfrm>
              <a:off x="3000009" y="131516"/>
              <a:ext cx="2247069" cy="123296"/>
              <a:chOff x="1930003" y="-619760"/>
              <a:chExt cx="2777490" cy="152400"/>
            </a:xfrm>
          </p:grpSpPr>
          <p:sp>
            <p:nvSpPr>
              <p:cNvPr id="434" name="Google Shape;434;p30"/>
              <p:cNvSpPr/>
              <p:nvPr/>
            </p:nvSpPr>
            <p:spPr>
              <a:xfrm>
                <a:off x="1930003" y="-61976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 extrusionOk="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EBFF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0"/>
              <p:cNvSpPr/>
              <p:nvPr/>
            </p:nvSpPr>
            <p:spPr>
              <a:xfrm>
                <a:off x="4555093" y="-61976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 extrusionOk="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4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4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2D2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0"/>
            <p:cNvSpPr txBox="1"/>
            <p:nvPr/>
          </p:nvSpPr>
          <p:spPr>
            <a:xfrm>
              <a:off x="2191717" y="9081681"/>
              <a:ext cx="623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40" b="0" i="0" u="none" strike="noStrike" cap="none">
                  <a:solidFill>
                    <a:srgbClr val="2D2D2D"/>
                  </a:solidFill>
                  <a:latin typeface="Quicksand"/>
                  <a:ea typeface="Quicksand"/>
                  <a:cs typeface="Quicksand"/>
                  <a:sym typeface="Quicksand"/>
                </a:rPr>
                <a:t>Q1</a:t>
              </a:r>
            </a:p>
          </p:txBody>
        </p:sp>
        <p:sp>
          <p:nvSpPr>
            <p:cNvPr id="437" name="Google Shape;437;p30"/>
            <p:cNvSpPr txBox="1"/>
            <p:nvPr/>
          </p:nvSpPr>
          <p:spPr>
            <a:xfrm>
              <a:off x="4309107" y="9081681"/>
              <a:ext cx="7512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40" b="0" i="0" u="none" strike="noStrike" cap="none">
                  <a:solidFill>
                    <a:srgbClr val="2D2D2D"/>
                  </a:solidFill>
                  <a:latin typeface="Quicksand"/>
                  <a:ea typeface="Quicksand"/>
                  <a:cs typeface="Quicksand"/>
                  <a:sym typeface="Quicksand"/>
                </a:rPr>
                <a:t>Q2</a:t>
              </a:r>
            </a:p>
          </p:txBody>
        </p:sp>
        <p:sp>
          <p:nvSpPr>
            <p:cNvPr id="438" name="Google Shape;438;p30"/>
            <p:cNvSpPr txBox="1"/>
            <p:nvPr/>
          </p:nvSpPr>
          <p:spPr>
            <a:xfrm>
              <a:off x="6463639" y="9081681"/>
              <a:ext cx="7512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40" b="0" i="0" u="none" strike="noStrike" cap="none">
                  <a:solidFill>
                    <a:srgbClr val="2D2D2D"/>
                  </a:solidFill>
                  <a:latin typeface="Quicksand"/>
                  <a:ea typeface="Quicksand"/>
                  <a:cs typeface="Quicksand"/>
                  <a:sym typeface="Quicksand"/>
                </a:rPr>
                <a:t>Q3</a:t>
              </a:r>
            </a:p>
          </p:txBody>
        </p:sp>
        <p:sp>
          <p:nvSpPr>
            <p:cNvPr id="439" name="Google Shape;439;p30"/>
            <p:cNvSpPr txBox="1"/>
            <p:nvPr/>
          </p:nvSpPr>
          <p:spPr>
            <a:xfrm>
              <a:off x="8593285" y="9081681"/>
              <a:ext cx="7512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40" b="0" i="0" u="none" strike="noStrike" cap="none">
                  <a:solidFill>
                    <a:srgbClr val="2D2D2D"/>
                  </a:solidFill>
                  <a:latin typeface="Quicksand"/>
                  <a:ea typeface="Quicksand"/>
                  <a:cs typeface="Quicksand"/>
                  <a:sym typeface="Quicksand"/>
                </a:rPr>
                <a:t>Q4</a:t>
              </a:r>
            </a:p>
          </p:txBody>
        </p:sp>
        <p:grpSp>
          <p:nvGrpSpPr>
            <p:cNvPr id="440" name="Google Shape;440;p30"/>
            <p:cNvGrpSpPr/>
            <p:nvPr/>
          </p:nvGrpSpPr>
          <p:grpSpPr>
            <a:xfrm>
              <a:off x="1438581" y="627782"/>
              <a:ext cx="8322477" cy="8332752"/>
              <a:chOff x="0" y="-6350"/>
              <a:chExt cx="10287000" cy="10299700"/>
            </a:xfrm>
          </p:grpSpPr>
          <p:sp>
            <p:nvSpPr>
              <p:cNvPr id="441" name="Google Shape;441;p30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 extrusionOk="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2D2D2D">
                  <a:alpha val="24705"/>
                </a:srgbClr>
              </a:solidFill>
              <a:ln>
                <a:noFill/>
              </a:ln>
            </p:spPr>
          </p:sp>
          <p:sp>
            <p:nvSpPr>
              <p:cNvPr id="442" name="Google Shape;442;p30"/>
              <p:cNvSpPr/>
              <p:nvPr/>
            </p:nvSpPr>
            <p:spPr>
              <a:xfrm>
                <a:off x="0" y="20510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 extrusionOk="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2D2D2D">
                  <a:alpha val="24705"/>
                </a:srgbClr>
              </a:solidFill>
              <a:ln>
                <a:noFill/>
              </a:ln>
            </p:spPr>
          </p:sp>
          <p:sp>
            <p:nvSpPr>
              <p:cNvPr id="443" name="Google Shape;443;p30"/>
              <p:cNvSpPr/>
              <p:nvPr/>
            </p:nvSpPr>
            <p:spPr>
              <a:xfrm>
                <a:off x="0" y="41084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 extrusionOk="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2D2D2D">
                  <a:alpha val="24705"/>
                </a:srgbClr>
              </a:solidFill>
              <a:ln>
                <a:noFill/>
              </a:ln>
            </p:spPr>
          </p:sp>
          <p:sp>
            <p:nvSpPr>
              <p:cNvPr id="444" name="Google Shape;444;p30"/>
              <p:cNvSpPr/>
              <p:nvPr/>
            </p:nvSpPr>
            <p:spPr>
              <a:xfrm>
                <a:off x="0" y="61658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 extrusionOk="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2D2D2D">
                  <a:alpha val="24705"/>
                </a:srgbClr>
              </a:solidFill>
              <a:ln>
                <a:noFill/>
              </a:ln>
            </p:spPr>
          </p:sp>
          <p:sp>
            <p:nvSpPr>
              <p:cNvPr id="445" name="Google Shape;445;p30"/>
              <p:cNvSpPr/>
              <p:nvPr/>
            </p:nvSpPr>
            <p:spPr>
              <a:xfrm>
                <a:off x="0" y="82232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 extrusionOk="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2D2D2D">
                  <a:alpha val="24705"/>
                </a:srgbClr>
              </a:solidFill>
              <a:ln>
                <a:noFill/>
              </a:ln>
            </p:spPr>
          </p:sp>
          <p:sp>
            <p:nvSpPr>
              <p:cNvPr id="446" name="Google Shape;446;p30"/>
              <p:cNvSpPr/>
              <p:nvPr/>
            </p:nvSpPr>
            <p:spPr>
              <a:xfrm>
                <a:off x="0" y="10280650"/>
                <a:ext cx="102870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287000" h="12700" extrusionOk="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2D2D2D">
                  <a:alpha val="60000"/>
                </a:srgbClr>
              </a:solidFill>
              <a:ln>
                <a:noFill/>
              </a:ln>
            </p:spPr>
          </p:sp>
        </p:grpSp>
        <p:sp>
          <p:nvSpPr>
            <p:cNvPr id="447" name="Google Shape;447;p30"/>
            <p:cNvSpPr txBox="1"/>
            <p:nvPr/>
          </p:nvSpPr>
          <p:spPr>
            <a:xfrm>
              <a:off x="31466" y="401656"/>
              <a:ext cx="1242721" cy="424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40" b="0" i="0" u="none" strike="noStrike" cap="none">
                  <a:solidFill>
                    <a:srgbClr val="2D2D2D"/>
                  </a:solidFill>
                  <a:latin typeface="Quicksand"/>
                  <a:ea typeface="Quicksand"/>
                  <a:cs typeface="Quicksand"/>
                  <a:sym typeface="Quicksand"/>
                </a:rPr>
                <a:t>$12,500 </a:t>
              </a:r>
            </a:p>
          </p:txBody>
        </p:sp>
        <p:sp>
          <p:nvSpPr>
            <p:cNvPr id="448" name="Google Shape;448;p30"/>
            <p:cNvSpPr txBox="1"/>
            <p:nvPr/>
          </p:nvSpPr>
          <p:spPr>
            <a:xfrm>
              <a:off x="0" y="2066151"/>
              <a:ext cx="1274187" cy="424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40" b="0" i="0" u="none" strike="noStrike" cap="none">
                  <a:solidFill>
                    <a:srgbClr val="2D2D2D"/>
                  </a:solidFill>
                  <a:latin typeface="Quicksand"/>
                  <a:ea typeface="Quicksand"/>
                  <a:cs typeface="Quicksand"/>
                  <a:sym typeface="Quicksand"/>
                </a:rPr>
                <a:t>$10,000 </a:t>
              </a:r>
            </a:p>
          </p:txBody>
        </p:sp>
        <p:sp>
          <p:nvSpPr>
            <p:cNvPr id="449" name="Google Shape;449;p30"/>
            <p:cNvSpPr txBox="1"/>
            <p:nvPr/>
          </p:nvSpPr>
          <p:spPr>
            <a:xfrm>
              <a:off x="147313" y="3730646"/>
              <a:ext cx="1126874" cy="424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40" b="0" i="0" u="none" strike="noStrike" cap="none">
                  <a:solidFill>
                    <a:srgbClr val="2D2D2D"/>
                  </a:solidFill>
                  <a:latin typeface="Quicksand"/>
                  <a:ea typeface="Quicksand"/>
                  <a:cs typeface="Quicksand"/>
                  <a:sym typeface="Quicksand"/>
                </a:rPr>
                <a:t>$7,500 </a:t>
              </a:r>
            </a:p>
          </p:txBody>
        </p:sp>
        <p:sp>
          <p:nvSpPr>
            <p:cNvPr id="450" name="Google Shape;450;p30"/>
            <p:cNvSpPr txBox="1"/>
            <p:nvPr/>
          </p:nvSpPr>
          <p:spPr>
            <a:xfrm>
              <a:off x="128176" y="5395142"/>
              <a:ext cx="1146010" cy="424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40" b="0" i="0" u="none" strike="noStrike" cap="none">
                  <a:solidFill>
                    <a:srgbClr val="2D2D2D"/>
                  </a:solidFill>
                  <a:latin typeface="Quicksand"/>
                  <a:ea typeface="Quicksand"/>
                  <a:cs typeface="Quicksand"/>
                  <a:sym typeface="Quicksand"/>
                </a:rPr>
                <a:t>$5,000 </a:t>
              </a:r>
            </a:p>
          </p:txBody>
        </p:sp>
        <p:sp>
          <p:nvSpPr>
            <p:cNvPr id="451" name="Google Shape;451;p30"/>
            <p:cNvSpPr txBox="1"/>
            <p:nvPr/>
          </p:nvSpPr>
          <p:spPr>
            <a:xfrm>
              <a:off x="146928" y="7059637"/>
              <a:ext cx="1127259" cy="424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40" b="0" i="0" u="none" strike="noStrike" cap="none">
                  <a:solidFill>
                    <a:srgbClr val="2D2D2D"/>
                  </a:solidFill>
                  <a:latin typeface="Quicksand"/>
                  <a:ea typeface="Quicksand"/>
                  <a:cs typeface="Quicksand"/>
                  <a:sym typeface="Quicksand"/>
                </a:rPr>
                <a:t>$2,500 </a:t>
              </a:r>
            </a:p>
          </p:txBody>
        </p:sp>
        <p:sp>
          <p:nvSpPr>
            <p:cNvPr id="452" name="Google Shape;452;p30"/>
            <p:cNvSpPr txBox="1"/>
            <p:nvPr/>
          </p:nvSpPr>
          <p:spPr>
            <a:xfrm>
              <a:off x="792305" y="8724133"/>
              <a:ext cx="481882" cy="424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40" b="0" i="0" u="none" strike="noStrike" cap="none">
                  <a:solidFill>
                    <a:srgbClr val="2D2D2D"/>
                  </a:solidFill>
                  <a:latin typeface="Quicksand"/>
                  <a:ea typeface="Quicksand"/>
                  <a:cs typeface="Quicksand"/>
                  <a:sym typeface="Quicksand"/>
                </a:rPr>
                <a:t>$0 </a:t>
              </a:r>
            </a:p>
          </p:txBody>
        </p:sp>
        <p:grpSp>
          <p:nvGrpSpPr>
            <p:cNvPr id="453" name="Google Shape;453;p30"/>
            <p:cNvGrpSpPr/>
            <p:nvPr/>
          </p:nvGrpSpPr>
          <p:grpSpPr>
            <a:xfrm>
              <a:off x="1438581" y="960681"/>
              <a:ext cx="8322477" cy="7994715"/>
              <a:chOff x="0" y="405130"/>
              <a:chExt cx="10287000" cy="9881870"/>
            </a:xfrm>
          </p:grpSpPr>
          <p:sp>
            <p:nvSpPr>
              <p:cNvPr id="454" name="Google Shape;454;p30"/>
              <p:cNvSpPr/>
              <p:nvPr/>
            </p:nvSpPr>
            <p:spPr>
              <a:xfrm>
                <a:off x="0" y="7815189"/>
                <a:ext cx="1144588" cy="2471811"/>
              </a:xfrm>
              <a:custGeom>
                <a:avLst/>
                <a:gdLst/>
                <a:ahLst/>
                <a:cxnLst/>
                <a:rect l="l" t="t" r="r" b="b"/>
                <a:pathLst>
                  <a:path w="1144588" h="2471811" extrusionOk="0">
                    <a:moveTo>
                      <a:pt x="0" y="2471811"/>
                    </a:moveTo>
                    <a:lnTo>
                      <a:pt x="0" y="91567"/>
                    </a:lnTo>
                    <a:lnTo>
                      <a:pt x="0" y="91567"/>
                    </a:lnTo>
                    <a:cubicBezTo>
                      <a:pt x="0" y="67282"/>
                      <a:pt x="9647" y="43992"/>
                      <a:pt x="26819" y="26819"/>
                    </a:cubicBezTo>
                    <a:cubicBezTo>
                      <a:pt x="43991" y="9647"/>
                      <a:pt x="67282" y="0"/>
                      <a:pt x="91567" y="0"/>
                    </a:cubicBezTo>
                    <a:lnTo>
                      <a:pt x="1053021" y="0"/>
                    </a:lnTo>
                    <a:cubicBezTo>
                      <a:pt x="1077306" y="0"/>
                      <a:pt x="1100596" y="9647"/>
                      <a:pt x="1117768" y="26819"/>
                    </a:cubicBezTo>
                    <a:cubicBezTo>
                      <a:pt x="1134940" y="43992"/>
                      <a:pt x="1144588" y="67282"/>
                      <a:pt x="1144588" y="91567"/>
                    </a:cubicBezTo>
                    <a:lnTo>
                      <a:pt x="1144588" y="2471811"/>
                    </a:lnTo>
                    <a:close/>
                  </a:path>
                </a:pathLst>
              </a:custGeom>
              <a:solidFill>
                <a:srgbClr val="EBFF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>
                <a:off x="2657475" y="5343948"/>
                <a:ext cx="1144588" cy="4943052"/>
              </a:xfrm>
              <a:custGeom>
                <a:avLst/>
                <a:gdLst/>
                <a:ahLst/>
                <a:cxnLst/>
                <a:rect l="l" t="t" r="r" b="b"/>
                <a:pathLst>
                  <a:path w="1144588" h="4943052" extrusionOk="0">
                    <a:moveTo>
                      <a:pt x="0" y="4943052"/>
                    </a:moveTo>
                    <a:lnTo>
                      <a:pt x="0" y="91568"/>
                    </a:lnTo>
                    <a:cubicBezTo>
                      <a:pt x="0" y="67283"/>
                      <a:pt x="9647" y="43992"/>
                      <a:pt x="26819" y="26820"/>
                    </a:cubicBezTo>
                    <a:cubicBezTo>
                      <a:pt x="43992" y="9647"/>
                      <a:pt x="67282" y="0"/>
                      <a:pt x="91567" y="0"/>
                    </a:cubicBezTo>
                    <a:lnTo>
                      <a:pt x="1053021" y="0"/>
                    </a:lnTo>
                    <a:cubicBezTo>
                      <a:pt x="1077306" y="0"/>
                      <a:pt x="1100596" y="9648"/>
                      <a:pt x="1117768" y="26820"/>
                    </a:cubicBezTo>
                    <a:cubicBezTo>
                      <a:pt x="1134940" y="43992"/>
                      <a:pt x="1144587" y="67283"/>
                      <a:pt x="1144587" y="91568"/>
                    </a:cubicBezTo>
                    <a:lnTo>
                      <a:pt x="1144587" y="4943052"/>
                    </a:lnTo>
                    <a:close/>
                  </a:path>
                </a:pathLst>
              </a:custGeom>
              <a:solidFill>
                <a:srgbClr val="EBFF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0"/>
              <p:cNvSpPr/>
              <p:nvPr/>
            </p:nvSpPr>
            <p:spPr>
              <a:xfrm>
                <a:off x="5314950" y="2874010"/>
                <a:ext cx="1144588" cy="7412990"/>
              </a:xfrm>
              <a:custGeom>
                <a:avLst/>
                <a:gdLst/>
                <a:ahLst/>
                <a:cxnLst/>
                <a:rect l="l" t="t" r="r" b="b"/>
                <a:pathLst>
                  <a:path w="1144588" h="7412990" extrusionOk="0">
                    <a:moveTo>
                      <a:pt x="0" y="7412990"/>
                    </a:moveTo>
                    <a:lnTo>
                      <a:pt x="0" y="91567"/>
                    </a:lnTo>
                    <a:cubicBezTo>
                      <a:pt x="0" y="40996"/>
                      <a:pt x="40996" y="0"/>
                      <a:pt x="91567" y="0"/>
                    </a:cubicBezTo>
                    <a:lnTo>
                      <a:pt x="1053021" y="0"/>
                    </a:lnTo>
                    <a:cubicBezTo>
                      <a:pt x="1103592" y="0"/>
                      <a:pt x="1144588" y="40996"/>
                      <a:pt x="1144588" y="91567"/>
                    </a:cubicBezTo>
                    <a:lnTo>
                      <a:pt x="1144588" y="7412990"/>
                    </a:lnTo>
                    <a:close/>
                  </a:path>
                </a:pathLst>
              </a:custGeom>
              <a:solidFill>
                <a:srgbClr val="EBFF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0"/>
              <p:cNvSpPr/>
              <p:nvPr/>
            </p:nvSpPr>
            <p:spPr>
              <a:xfrm>
                <a:off x="7972425" y="405130"/>
                <a:ext cx="1144588" cy="9881870"/>
              </a:xfrm>
              <a:custGeom>
                <a:avLst/>
                <a:gdLst/>
                <a:ahLst/>
                <a:cxnLst/>
                <a:rect l="l" t="t" r="r" b="b"/>
                <a:pathLst>
                  <a:path w="1144588" h="9881870" extrusionOk="0">
                    <a:moveTo>
                      <a:pt x="0" y="9881870"/>
                    </a:moveTo>
                    <a:lnTo>
                      <a:pt x="0" y="91567"/>
                    </a:lnTo>
                    <a:cubicBezTo>
                      <a:pt x="0" y="67282"/>
                      <a:pt x="9647" y="43991"/>
                      <a:pt x="26819" y="26819"/>
                    </a:cubicBezTo>
                    <a:cubicBezTo>
                      <a:pt x="43992" y="9647"/>
                      <a:pt x="67282" y="0"/>
                      <a:pt x="91567" y="0"/>
                    </a:cubicBezTo>
                    <a:lnTo>
                      <a:pt x="1053020" y="0"/>
                    </a:lnTo>
                    <a:cubicBezTo>
                      <a:pt x="1077306" y="0"/>
                      <a:pt x="1100596" y="9647"/>
                      <a:pt x="1117768" y="26819"/>
                    </a:cubicBezTo>
                    <a:cubicBezTo>
                      <a:pt x="1134940" y="43991"/>
                      <a:pt x="1144587" y="67282"/>
                      <a:pt x="1144587" y="91567"/>
                    </a:cubicBezTo>
                    <a:lnTo>
                      <a:pt x="1144587" y="9881870"/>
                    </a:lnTo>
                    <a:close/>
                  </a:path>
                </a:pathLst>
              </a:custGeom>
              <a:solidFill>
                <a:srgbClr val="EBFF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0"/>
              <p:cNvSpPr/>
              <p:nvPr/>
            </p:nvSpPr>
            <p:spPr>
              <a:xfrm>
                <a:off x="1169987" y="4931410"/>
                <a:ext cx="1144588" cy="5355590"/>
              </a:xfrm>
              <a:custGeom>
                <a:avLst/>
                <a:gdLst/>
                <a:ahLst/>
                <a:cxnLst/>
                <a:rect l="l" t="t" r="r" b="b"/>
                <a:pathLst>
                  <a:path w="1144588" h="5355590" extrusionOk="0">
                    <a:moveTo>
                      <a:pt x="1" y="5355590"/>
                    </a:moveTo>
                    <a:lnTo>
                      <a:pt x="1" y="91567"/>
                    </a:lnTo>
                    <a:cubicBezTo>
                      <a:pt x="0" y="67282"/>
                      <a:pt x="9648" y="43991"/>
                      <a:pt x="26820" y="26819"/>
                    </a:cubicBezTo>
                    <a:cubicBezTo>
                      <a:pt x="43992" y="9647"/>
                      <a:pt x="67282" y="0"/>
                      <a:pt x="91567" y="0"/>
                    </a:cubicBezTo>
                    <a:lnTo>
                      <a:pt x="1053021" y="0"/>
                    </a:lnTo>
                    <a:cubicBezTo>
                      <a:pt x="1077306" y="0"/>
                      <a:pt x="1100597" y="9647"/>
                      <a:pt x="1117769" y="26820"/>
                    </a:cubicBezTo>
                    <a:cubicBezTo>
                      <a:pt x="1134941" y="43991"/>
                      <a:pt x="1144588" y="67282"/>
                      <a:pt x="1144588" y="91567"/>
                    </a:cubicBezTo>
                    <a:lnTo>
                      <a:pt x="1144588" y="5355590"/>
                    </a:lnTo>
                    <a:close/>
                  </a:path>
                </a:pathLst>
              </a:custGeom>
              <a:solidFill>
                <a:srgbClr val="2D2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0"/>
              <p:cNvSpPr/>
              <p:nvPr/>
            </p:nvSpPr>
            <p:spPr>
              <a:xfrm>
                <a:off x="3827462" y="4355338"/>
                <a:ext cx="1144588" cy="5931662"/>
              </a:xfrm>
              <a:custGeom>
                <a:avLst/>
                <a:gdLst/>
                <a:ahLst/>
                <a:cxnLst/>
                <a:rect l="l" t="t" r="r" b="b"/>
                <a:pathLst>
                  <a:path w="1144588" h="5931662" extrusionOk="0">
                    <a:moveTo>
                      <a:pt x="0" y="5931662"/>
                    </a:moveTo>
                    <a:lnTo>
                      <a:pt x="0" y="91567"/>
                    </a:lnTo>
                    <a:cubicBezTo>
                      <a:pt x="0" y="40996"/>
                      <a:pt x="40996" y="0"/>
                      <a:pt x="91567" y="0"/>
                    </a:cubicBezTo>
                    <a:lnTo>
                      <a:pt x="1053021" y="0"/>
                    </a:lnTo>
                    <a:cubicBezTo>
                      <a:pt x="1103592" y="0"/>
                      <a:pt x="1144588" y="40996"/>
                      <a:pt x="1144588" y="91567"/>
                    </a:cubicBezTo>
                    <a:lnTo>
                      <a:pt x="1144588" y="5931662"/>
                    </a:lnTo>
                    <a:close/>
                  </a:path>
                </a:pathLst>
              </a:custGeom>
              <a:solidFill>
                <a:srgbClr val="2D2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0"/>
              <p:cNvSpPr/>
              <p:nvPr/>
            </p:nvSpPr>
            <p:spPr>
              <a:xfrm>
                <a:off x="6484938" y="3862409"/>
                <a:ext cx="1144588" cy="6424591"/>
              </a:xfrm>
              <a:custGeom>
                <a:avLst/>
                <a:gdLst/>
                <a:ahLst/>
                <a:cxnLst/>
                <a:rect l="l" t="t" r="r" b="b"/>
                <a:pathLst>
                  <a:path w="1144588" h="6424591" extrusionOk="0">
                    <a:moveTo>
                      <a:pt x="0" y="6424591"/>
                    </a:moveTo>
                    <a:lnTo>
                      <a:pt x="0" y="91567"/>
                    </a:lnTo>
                    <a:cubicBezTo>
                      <a:pt x="0" y="67282"/>
                      <a:pt x="9647" y="43991"/>
                      <a:pt x="26819" y="26819"/>
                    </a:cubicBezTo>
                    <a:cubicBezTo>
                      <a:pt x="43991" y="9647"/>
                      <a:pt x="67281" y="0"/>
                      <a:pt x="91567" y="0"/>
                    </a:cubicBezTo>
                    <a:lnTo>
                      <a:pt x="1053020" y="0"/>
                    </a:lnTo>
                    <a:cubicBezTo>
                      <a:pt x="1077305" y="0"/>
                      <a:pt x="1100595" y="9647"/>
                      <a:pt x="1117768" y="26819"/>
                    </a:cubicBezTo>
                    <a:cubicBezTo>
                      <a:pt x="1134940" y="43991"/>
                      <a:pt x="1144587" y="67282"/>
                      <a:pt x="1144587" y="91567"/>
                    </a:cubicBezTo>
                    <a:lnTo>
                      <a:pt x="1144587" y="6424591"/>
                    </a:lnTo>
                    <a:close/>
                  </a:path>
                </a:pathLst>
              </a:custGeom>
              <a:solidFill>
                <a:srgbClr val="2D2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0"/>
              <p:cNvSpPr/>
              <p:nvPr/>
            </p:nvSpPr>
            <p:spPr>
              <a:xfrm>
                <a:off x="9142412" y="3369691"/>
                <a:ext cx="1144588" cy="6917309"/>
              </a:xfrm>
              <a:custGeom>
                <a:avLst/>
                <a:gdLst/>
                <a:ahLst/>
                <a:cxnLst/>
                <a:rect l="l" t="t" r="r" b="b"/>
                <a:pathLst>
                  <a:path w="1144588" h="6917309" extrusionOk="0">
                    <a:moveTo>
                      <a:pt x="0" y="6917309"/>
                    </a:moveTo>
                    <a:lnTo>
                      <a:pt x="0" y="91567"/>
                    </a:lnTo>
                    <a:cubicBezTo>
                      <a:pt x="0" y="67282"/>
                      <a:pt x="9648" y="43991"/>
                      <a:pt x="26820" y="26819"/>
                    </a:cubicBezTo>
                    <a:cubicBezTo>
                      <a:pt x="43992" y="9647"/>
                      <a:pt x="67282" y="0"/>
                      <a:pt x="91568" y="0"/>
                    </a:cubicBezTo>
                    <a:lnTo>
                      <a:pt x="1053021" y="0"/>
                    </a:lnTo>
                    <a:cubicBezTo>
                      <a:pt x="1077306" y="0"/>
                      <a:pt x="1100596" y="9647"/>
                      <a:pt x="1117769" y="26819"/>
                    </a:cubicBezTo>
                    <a:cubicBezTo>
                      <a:pt x="1134941" y="43991"/>
                      <a:pt x="1144588" y="67282"/>
                      <a:pt x="1144588" y="91567"/>
                    </a:cubicBezTo>
                    <a:lnTo>
                      <a:pt x="1144588" y="6917309"/>
                    </a:lnTo>
                    <a:close/>
                  </a:path>
                </a:pathLst>
              </a:custGeom>
              <a:solidFill>
                <a:srgbClr val="2D2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2" name="Google Shape;462;p30"/>
          <p:cNvSpPr txBox="1"/>
          <p:nvPr/>
        </p:nvSpPr>
        <p:spPr>
          <a:xfrm>
            <a:off x="1493540" y="2171689"/>
            <a:ext cx="76506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0" i="0" u="none" strike="noStrike" cap="none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Cost Structure and Revenue Stream</a:t>
            </a:r>
          </a:p>
        </p:txBody>
      </p:sp>
      <p:sp>
        <p:nvSpPr>
          <p:cNvPr id="463" name="Google Shape;463;p30"/>
          <p:cNvSpPr txBox="1"/>
          <p:nvPr/>
        </p:nvSpPr>
        <p:spPr>
          <a:xfrm>
            <a:off x="1493540" y="8131175"/>
            <a:ext cx="6960807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Elaborate on what you want 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to discuss. </a:t>
            </a:r>
          </a:p>
        </p:txBody>
      </p:sp>
      <p:cxnSp>
        <p:nvCxnSpPr>
          <p:cNvPr id="464" name="Google Shape;464;p30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5" name="Google Shape;465;p30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66" name="Google Shape;466;p30"/>
          <p:cNvGrpSpPr/>
          <p:nvPr/>
        </p:nvGrpSpPr>
        <p:grpSpPr>
          <a:xfrm>
            <a:off x="4762" y="-115437"/>
            <a:ext cx="3086104" cy="3194601"/>
            <a:chOff x="0" y="-28575"/>
            <a:chExt cx="812800" cy="841375"/>
          </a:xfrm>
        </p:grpSpPr>
        <p:sp>
          <p:nvSpPr>
            <p:cNvPr id="467" name="Google Shape;467;p30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468" name="Google Shape;468;p3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0"/>
          <p:cNvSpPr txBox="1"/>
          <p:nvPr/>
        </p:nvSpPr>
        <p:spPr>
          <a:xfrm>
            <a:off x="274730" y="116542"/>
            <a:ext cx="563470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17.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 rot="-317428">
            <a:off x="1232994" y="2702340"/>
            <a:ext cx="5505326" cy="1260375"/>
          </a:xfrm>
          <a:prstGeom prst="ellipse">
            <a:avLst/>
          </a:prstGeom>
          <a:solidFill>
            <a:srgbClr val="EBFF45"/>
          </a:solidFill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4762" y="-103050"/>
            <a:ext cx="3086104" cy="3194601"/>
            <a:chOff x="0" y="-28575"/>
            <a:chExt cx="812800" cy="841375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01" name="Google Shape;101;p1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14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4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14"/>
          <p:cNvSpPr txBox="1"/>
          <p:nvPr/>
        </p:nvSpPr>
        <p:spPr>
          <a:xfrm>
            <a:off x="1675072" y="2701798"/>
            <a:ext cx="130374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How to Use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This Presentation</a:t>
            </a:r>
          </a:p>
        </p:txBody>
      </p:sp>
      <p:sp>
        <p:nvSpPr>
          <p:cNvPr id="105" name="Google Shape;105;p14"/>
          <p:cNvSpPr txBox="1"/>
          <p:nvPr/>
        </p:nvSpPr>
        <p:spPr>
          <a:xfrm>
            <a:off x="1473380" y="6986270"/>
            <a:ext cx="5141301" cy="251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Click on the "Google Slides" button below this presentation preview. 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Click on "Make a copy."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Start editing your presentation.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You need to sign in to your 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Google account.</a:t>
            </a:r>
          </a:p>
        </p:txBody>
      </p:sp>
      <p:sp>
        <p:nvSpPr>
          <p:cNvPr id="106" name="Google Shape;106;p14"/>
          <p:cNvSpPr txBox="1"/>
          <p:nvPr/>
        </p:nvSpPr>
        <p:spPr>
          <a:xfrm>
            <a:off x="1473380" y="6121212"/>
            <a:ext cx="5141301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Google Slides</a:t>
            </a:r>
          </a:p>
        </p:txBody>
      </p:sp>
      <p:sp>
        <p:nvSpPr>
          <p:cNvPr id="107" name="Google Shape;107;p14"/>
          <p:cNvSpPr txBox="1"/>
          <p:nvPr/>
        </p:nvSpPr>
        <p:spPr>
          <a:xfrm>
            <a:off x="7052831" y="6986270"/>
            <a:ext cx="5141301" cy="251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Click on the "PowerPoint" button below this presentation preview. 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Start editing your presentation.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Download and install the fonts used in this presentation as listed on the next page.</a:t>
            </a:r>
          </a:p>
        </p:txBody>
      </p:sp>
      <p:sp>
        <p:nvSpPr>
          <p:cNvPr id="108" name="Google Shape;108;p14"/>
          <p:cNvSpPr txBox="1"/>
          <p:nvPr/>
        </p:nvSpPr>
        <p:spPr>
          <a:xfrm>
            <a:off x="7052831" y="6121212"/>
            <a:ext cx="5141301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PowerPoint</a:t>
            </a:r>
          </a:p>
        </p:txBody>
      </p:sp>
      <p:sp>
        <p:nvSpPr>
          <p:cNvPr id="109" name="Google Shape;109;p14"/>
          <p:cNvSpPr txBox="1"/>
          <p:nvPr/>
        </p:nvSpPr>
        <p:spPr>
          <a:xfrm>
            <a:off x="12632282" y="6986270"/>
            <a:ext cx="5141301" cy="209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Click on the "Canva" button under this presentation preview. 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Start editing your presentation.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You need to sign in to your Canva account.</a:t>
            </a:r>
          </a:p>
        </p:txBody>
      </p:sp>
      <p:sp>
        <p:nvSpPr>
          <p:cNvPr id="110" name="Google Shape;110;p14"/>
          <p:cNvSpPr txBox="1"/>
          <p:nvPr/>
        </p:nvSpPr>
        <p:spPr>
          <a:xfrm>
            <a:off x="12632282" y="6121212"/>
            <a:ext cx="5141301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Canva</a:t>
            </a:r>
          </a:p>
        </p:txBody>
      </p:sp>
      <p:sp>
        <p:nvSpPr>
          <p:cNvPr id="111" name="Google Shape;111;p14"/>
          <p:cNvSpPr txBox="1"/>
          <p:nvPr/>
        </p:nvSpPr>
        <p:spPr>
          <a:xfrm>
            <a:off x="400996" y="128929"/>
            <a:ext cx="361004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CCCCCC"/>
                </a:solidFill>
                <a:latin typeface="Staatliches"/>
                <a:ea typeface="Staatliches"/>
                <a:cs typeface="Staatliches"/>
                <a:sym typeface="Staatliches"/>
              </a:rPr>
              <a:t>1.</a:t>
            </a:r>
          </a:p>
        </p:txBody>
      </p:sp>
      <p:sp>
        <p:nvSpPr>
          <p:cNvPr id="112" name="Google Shape;112;p14"/>
          <p:cNvSpPr/>
          <p:nvPr/>
        </p:nvSpPr>
        <p:spPr>
          <a:xfrm>
            <a:off x="15731612" y="1915941"/>
            <a:ext cx="4569425" cy="960383"/>
          </a:xfrm>
          <a:prstGeom prst="ellipse">
            <a:avLst/>
          </a:prstGeom>
          <a:noFill/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15697199" y="2552078"/>
            <a:ext cx="4569425" cy="951517"/>
          </a:xfrm>
          <a:prstGeom prst="ellipse">
            <a:avLst/>
          </a:prstGeom>
          <a:noFill/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15731612" y="3187697"/>
            <a:ext cx="4569425" cy="960383"/>
          </a:xfrm>
          <a:prstGeom prst="ellipse">
            <a:avLst/>
          </a:prstGeom>
          <a:noFill/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15697199" y="3823834"/>
            <a:ext cx="4569425" cy="951517"/>
          </a:xfrm>
          <a:prstGeom prst="ellipse">
            <a:avLst/>
          </a:prstGeom>
          <a:noFill/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 rot="-199180">
            <a:off x="1156520" y="3629010"/>
            <a:ext cx="8045701" cy="1055076"/>
          </a:xfrm>
          <a:prstGeom prst="ellipse">
            <a:avLst/>
          </a:prstGeom>
          <a:solidFill>
            <a:srgbClr val="EBFF45"/>
          </a:solidFill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1620764" y="1675281"/>
            <a:ext cx="7868700" cy="4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0" i="0" u="none" strike="noStrike" cap="none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Download this presentation as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0" i="0" u="none" strike="noStrike" cap="none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a Powerpoint template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0" i="0" u="none" strike="noStrike" cap="none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in 3 steps</a:t>
            </a:r>
          </a:p>
        </p:txBody>
      </p:sp>
      <p:sp>
        <p:nvSpPr>
          <p:cNvPr id="122" name="Google Shape;122;p15"/>
          <p:cNvSpPr/>
          <p:nvPr/>
        </p:nvSpPr>
        <p:spPr>
          <a:xfrm>
            <a:off x="1703742" y="6721857"/>
            <a:ext cx="8543610" cy="2688843"/>
          </a:xfrm>
          <a:prstGeom prst="rect">
            <a:avLst/>
          </a:prstGeom>
          <a:solidFill>
            <a:srgbClr val="EBFF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15"/>
          <p:cNvPicPr preferRelativeResize="0"/>
          <p:nvPr/>
        </p:nvPicPr>
        <p:blipFill rotWithShape="1">
          <a:blip r:embed="rId3"/>
          <a:srcRect t="26246" b="26247"/>
          <a:stretch>
            <a:fillRect/>
          </a:stretch>
        </p:blipFill>
        <p:spPr>
          <a:xfrm>
            <a:off x="1551342" y="6569457"/>
            <a:ext cx="8543610" cy="26888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5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15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6" name="Google Shape;126;p15"/>
          <p:cNvGrpSpPr/>
          <p:nvPr/>
        </p:nvGrpSpPr>
        <p:grpSpPr>
          <a:xfrm>
            <a:off x="-9525" y="-127825"/>
            <a:ext cx="3086104" cy="3194601"/>
            <a:chOff x="0" y="-28575"/>
            <a:chExt cx="812800" cy="841375"/>
          </a:xfrm>
        </p:grpSpPr>
        <p:sp>
          <p:nvSpPr>
            <p:cNvPr id="127" name="Google Shape;127;p15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28" name="Google Shape;128;p1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5"/>
          <p:cNvSpPr txBox="1"/>
          <p:nvPr/>
        </p:nvSpPr>
        <p:spPr>
          <a:xfrm>
            <a:off x="12356790" y="5022754"/>
            <a:ext cx="4902510" cy="167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Click on the "Share" button on the top right corner in Canva and click on "More" at the bottom of 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the menu.</a:t>
            </a:r>
          </a:p>
        </p:txBody>
      </p:sp>
      <p:sp>
        <p:nvSpPr>
          <p:cNvPr id="130" name="Google Shape;130;p15"/>
          <p:cNvSpPr txBox="1"/>
          <p:nvPr/>
        </p:nvSpPr>
        <p:spPr>
          <a:xfrm>
            <a:off x="12269717" y="7743094"/>
            <a:ext cx="4989583" cy="125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Enter "PowerPoint" in the search bar and click on the PowerPoint icon to download.</a:t>
            </a:r>
          </a:p>
        </p:txBody>
      </p:sp>
      <p:sp>
        <p:nvSpPr>
          <p:cNvPr id="131" name="Google Shape;131;p15"/>
          <p:cNvSpPr txBox="1"/>
          <p:nvPr/>
        </p:nvSpPr>
        <p:spPr>
          <a:xfrm>
            <a:off x="11333856" y="2781697"/>
            <a:ext cx="440055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1.</a:t>
            </a:r>
          </a:p>
        </p:txBody>
      </p:sp>
      <p:sp>
        <p:nvSpPr>
          <p:cNvPr id="132" name="Google Shape;132;p15"/>
          <p:cNvSpPr txBox="1"/>
          <p:nvPr/>
        </p:nvSpPr>
        <p:spPr>
          <a:xfrm>
            <a:off x="11277302" y="5396801"/>
            <a:ext cx="496609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2.</a:t>
            </a:r>
          </a:p>
        </p:txBody>
      </p:sp>
      <p:sp>
        <p:nvSpPr>
          <p:cNvPr id="133" name="Google Shape;133;p15"/>
          <p:cNvSpPr txBox="1"/>
          <p:nvPr/>
        </p:nvSpPr>
        <p:spPr>
          <a:xfrm>
            <a:off x="11341834" y="8016176"/>
            <a:ext cx="621566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3.</a:t>
            </a:r>
          </a:p>
        </p:txBody>
      </p:sp>
      <p:sp>
        <p:nvSpPr>
          <p:cNvPr id="134" name="Google Shape;134;p15"/>
          <p:cNvSpPr txBox="1"/>
          <p:nvPr/>
        </p:nvSpPr>
        <p:spPr>
          <a:xfrm>
            <a:off x="12269717" y="2297827"/>
            <a:ext cx="4989583" cy="167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Click on the "Canva" button next to this presentation. Start editing your presentation. You may need to sign in to your Canva account.</a:t>
            </a:r>
          </a:p>
        </p:txBody>
      </p:sp>
      <p:sp>
        <p:nvSpPr>
          <p:cNvPr id="135" name="Google Shape;135;p15"/>
          <p:cNvSpPr txBox="1"/>
          <p:nvPr/>
        </p:nvSpPr>
        <p:spPr>
          <a:xfrm>
            <a:off x="321273" y="104150"/>
            <a:ext cx="440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 rot="-257438">
            <a:off x="1551806" y="3387111"/>
            <a:ext cx="4366738" cy="917276"/>
          </a:xfrm>
          <a:prstGeom prst="ellipse">
            <a:avLst/>
          </a:prstGeom>
          <a:solidFill>
            <a:srgbClr val="EBFF45"/>
          </a:solidFill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1694217" y="1387302"/>
            <a:ext cx="6558300" cy="4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0" i="0" u="none" strike="noStrike" cap="none" dirty="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Download this presentation as a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0" i="0" u="none" strike="noStrike" cap="none" dirty="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Google Slide template in 3 steps</a:t>
            </a:r>
          </a:p>
        </p:txBody>
      </p:sp>
      <p:cxnSp>
        <p:nvCxnSpPr>
          <p:cNvPr id="142" name="Google Shape;142;p16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16"/>
          <p:cNvSpPr txBox="1"/>
          <p:nvPr/>
        </p:nvSpPr>
        <p:spPr>
          <a:xfrm>
            <a:off x="12070224" y="4574662"/>
            <a:ext cx="5189076" cy="167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Click on the "Share" button on the top right corner in Canva and click on "More" at the bottom 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of the menu.</a:t>
            </a:r>
          </a:p>
        </p:txBody>
      </p:sp>
      <p:sp>
        <p:nvSpPr>
          <p:cNvPr id="145" name="Google Shape;145;p16"/>
          <p:cNvSpPr txBox="1"/>
          <p:nvPr/>
        </p:nvSpPr>
        <p:spPr>
          <a:xfrm>
            <a:off x="12072362" y="1750009"/>
            <a:ext cx="5186938" cy="167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Click on the "Canva" button next to this presentation. Start editing your presentation. You may need to sign in to your Canva account.</a:t>
            </a:r>
          </a:p>
        </p:txBody>
      </p:sp>
      <p:sp>
        <p:nvSpPr>
          <p:cNvPr id="146" name="Google Shape;146;p16"/>
          <p:cNvSpPr txBox="1"/>
          <p:nvPr/>
        </p:nvSpPr>
        <p:spPr>
          <a:xfrm>
            <a:off x="12070224" y="6973322"/>
            <a:ext cx="5189076" cy="251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Enter "Google Drive" in the search bar and click on the Google Drive icon to add this design as a Google slide in your G Drive. It will ask you to link your Google account to Canva the first time.</a:t>
            </a:r>
          </a:p>
        </p:txBody>
      </p:sp>
      <p:sp>
        <p:nvSpPr>
          <p:cNvPr id="147" name="Google Shape;147;p16"/>
          <p:cNvSpPr txBox="1"/>
          <p:nvPr/>
        </p:nvSpPr>
        <p:spPr>
          <a:xfrm>
            <a:off x="11136502" y="2233879"/>
            <a:ext cx="3835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1.</a:t>
            </a:r>
          </a:p>
        </p:txBody>
      </p:sp>
      <p:sp>
        <p:nvSpPr>
          <p:cNvPr id="148" name="Google Shape;148;p16"/>
          <p:cNvSpPr txBox="1"/>
          <p:nvPr/>
        </p:nvSpPr>
        <p:spPr>
          <a:xfrm>
            <a:off x="11079947" y="4848982"/>
            <a:ext cx="488633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2.</a:t>
            </a:r>
          </a:p>
        </p:txBody>
      </p:sp>
      <p:sp>
        <p:nvSpPr>
          <p:cNvPr id="149" name="Google Shape;149;p16"/>
          <p:cNvSpPr txBox="1"/>
          <p:nvPr/>
        </p:nvSpPr>
        <p:spPr>
          <a:xfrm>
            <a:off x="11144479" y="7468357"/>
            <a:ext cx="590321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 dirty="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3.</a:t>
            </a:r>
          </a:p>
        </p:txBody>
      </p:sp>
      <p:grpSp>
        <p:nvGrpSpPr>
          <p:cNvPr id="150" name="Google Shape;150;p16"/>
          <p:cNvGrpSpPr/>
          <p:nvPr/>
        </p:nvGrpSpPr>
        <p:grpSpPr>
          <a:xfrm>
            <a:off x="-9525" y="-103050"/>
            <a:ext cx="3086104" cy="3194601"/>
            <a:chOff x="0" y="-28575"/>
            <a:chExt cx="812800" cy="841375"/>
          </a:xfrm>
        </p:grpSpPr>
        <p:sp>
          <p:nvSpPr>
            <p:cNvPr id="151" name="Google Shape;151;p16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152" name="Google Shape;152;p1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6"/>
          <p:cNvSpPr txBox="1"/>
          <p:nvPr/>
        </p:nvSpPr>
        <p:spPr>
          <a:xfrm>
            <a:off x="320970" y="128925"/>
            <a:ext cx="590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3.</a:t>
            </a:r>
          </a:p>
        </p:txBody>
      </p:sp>
      <p:sp>
        <p:nvSpPr>
          <p:cNvPr id="154" name="Google Shape;154;p16"/>
          <p:cNvSpPr/>
          <p:nvPr/>
        </p:nvSpPr>
        <p:spPr>
          <a:xfrm>
            <a:off x="1703742" y="6721857"/>
            <a:ext cx="8543610" cy="2688843"/>
          </a:xfrm>
          <a:prstGeom prst="rect">
            <a:avLst/>
          </a:prstGeom>
          <a:solidFill>
            <a:srgbClr val="EBFF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/>
          <a:srcRect t="2518" b="41531"/>
          <a:stretch>
            <a:fillRect/>
          </a:stretch>
        </p:blipFill>
        <p:spPr>
          <a:xfrm>
            <a:off x="1551342" y="6569457"/>
            <a:ext cx="8543610" cy="2688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/>
          <p:nvPr/>
        </p:nvSpPr>
        <p:spPr>
          <a:xfrm rot="-353330">
            <a:off x="1644870" y="1993805"/>
            <a:ext cx="7545771" cy="1413067"/>
          </a:xfrm>
          <a:prstGeom prst="ellipse">
            <a:avLst/>
          </a:prstGeom>
          <a:solidFill>
            <a:srgbClr val="EBFF45"/>
          </a:solidFill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883393" y="1836770"/>
            <a:ext cx="8107185" cy="183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0" i="0" u="none" strike="noStrike" cap="none" dirty="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Hello there!</a:t>
            </a:r>
          </a:p>
        </p:txBody>
      </p:sp>
      <p:sp>
        <p:nvSpPr>
          <p:cNvPr id="195" name="Google Shape;195;p18"/>
          <p:cNvSpPr/>
          <p:nvPr/>
        </p:nvSpPr>
        <p:spPr>
          <a:xfrm>
            <a:off x="12010028" y="1998695"/>
            <a:ext cx="5186546" cy="7412005"/>
          </a:xfrm>
          <a:prstGeom prst="rect">
            <a:avLst/>
          </a:prstGeom>
          <a:solidFill>
            <a:srgbClr val="EBFF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p18"/>
          <p:cNvPicPr preferRelativeResize="0"/>
          <p:nvPr/>
        </p:nvPicPr>
        <p:blipFill rotWithShape="1">
          <a:blip r:embed="rId3"/>
          <a:srcRect l="33885" r="24050" b="9833"/>
          <a:stretch>
            <a:fillRect/>
          </a:stretch>
        </p:blipFill>
        <p:spPr>
          <a:xfrm>
            <a:off x="11857628" y="1846295"/>
            <a:ext cx="5186546" cy="7412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18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18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9" name="Google Shape;199;p18"/>
          <p:cNvGrpSpPr/>
          <p:nvPr/>
        </p:nvGrpSpPr>
        <p:grpSpPr>
          <a:xfrm>
            <a:off x="4762" y="-93699"/>
            <a:ext cx="3086104" cy="3194601"/>
            <a:chOff x="0" y="-28575"/>
            <a:chExt cx="812800" cy="841375"/>
          </a:xfrm>
        </p:grpSpPr>
        <p:sp>
          <p:nvSpPr>
            <p:cNvPr id="200" name="Google Shape;200;p18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201" name="Google Shape;201;p1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16088616" y="8113830"/>
            <a:ext cx="1911115" cy="1911115"/>
            <a:chOff x="0" y="0"/>
            <a:chExt cx="812800" cy="812800"/>
          </a:xfrm>
        </p:grpSpPr>
        <p:sp>
          <p:nvSpPr>
            <p:cNvPr id="203" name="Google Shape;203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BFF45"/>
            </a:solidFill>
            <a:ln w="19050" cap="flat" cmpd="sng">
              <a:solidFill>
                <a:srgbClr val="2D2D2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4" name="Google Shape;204;p18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8"/>
          <p:cNvSpPr txBox="1"/>
          <p:nvPr/>
        </p:nvSpPr>
        <p:spPr>
          <a:xfrm>
            <a:off x="1883393" y="5114583"/>
            <a:ext cx="7828002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 dirty="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I'm Rain, and I'll be sharing with you our business plan. </a:t>
            </a:r>
          </a:p>
        </p:txBody>
      </p:sp>
      <p:sp>
        <p:nvSpPr>
          <p:cNvPr id="206" name="Google Shape;206;p18"/>
          <p:cNvSpPr txBox="1"/>
          <p:nvPr/>
        </p:nvSpPr>
        <p:spPr>
          <a:xfrm>
            <a:off x="337297" y="138281"/>
            <a:ext cx="496140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5.</a:t>
            </a:r>
          </a:p>
        </p:txBody>
      </p:sp>
      <p:sp>
        <p:nvSpPr>
          <p:cNvPr id="207" name="Google Shape;207;p18"/>
          <p:cNvSpPr txBox="1"/>
          <p:nvPr/>
        </p:nvSpPr>
        <p:spPr>
          <a:xfrm>
            <a:off x="1883392" y="8851899"/>
            <a:ext cx="6955807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Follow us at @</a:t>
            </a:r>
            <a:r>
              <a:rPr lang="en-US" sz="2500" b="0" i="0" u="none" strike="noStrike" cap="none" dirty="0" err="1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reallygreatsite</a:t>
            </a:r>
            <a:r>
              <a:rPr lang="en-US" sz="2500" b="0" i="0" u="none" strike="noStrike" cap="none" dirty="0">
                <a:solidFill>
                  <a:srgbClr val="2D2D2D"/>
                </a:solidFill>
                <a:latin typeface="Quicksand"/>
                <a:ea typeface="Quicksand"/>
                <a:cs typeface="Quicksand"/>
                <a:sym typeface="Quicksand"/>
              </a:rPr>
              <a:t> to learn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19"/>
          <p:cNvGraphicFramePr/>
          <p:nvPr/>
        </p:nvGraphicFramePr>
        <p:xfrm>
          <a:off x="2015474" y="3167351"/>
          <a:ext cx="14923100" cy="6387000"/>
        </p:xfrm>
        <a:graphic>
          <a:graphicData uri="http://schemas.openxmlformats.org/drawingml/2006/table">
            <a:tbl>
              <a:tblPr>
                <a:noFill/>
                <a:tableStyleId>{40BB8713-498C-4838-AAA7-9FB1F90FC74B}</a:tableStyleId>
              </a:tblPr>
              <a:tblGrid>
                <a:gridCol w="746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9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Write the problem here and elaborate on it.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Discuss an existing alternative people use to address the problem.</a:t>
                      </a:r>
                      <a:endParaRPr sz="11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9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Write the problem here and elaborate on it.</a:t>
                      </a:r>
                      <a:endParaRPr sz="11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Discuss an existing alternative people use to address the problem.</a:t>
                      </a:r>
                      <a:endParaRPr sz="11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9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Write the problem here and elaborate on it.</a:t>
                      </a:r>
                      <a:endParaRPr sz="1100" u="none" strike="noStrike" cap="none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Discuss an existing alternative people use to address the problem.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3" name="Google Shape;213;p19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19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5" name="Google Shape;215;p19"/>
          <p:cNvGrpSpPr/>
          <p:nvPr/>
        </p:nvGrpSpPr>
        <p:grpSpPr>
          <a:xfrm>
            <a:off x="-4762" y="-103050"/>
            <a:ext cx="3086104" cy="3194601"/>
            <a:chOff x="0" y="-28575"/>
            <a:chExt cx="812800" cy="841375"/>
          </a:xfrm>
        </p:grpSpPr>
        <p:sp>
          <p:nvSpPr>
            <p:cNvPr id="216" name="Google Shape;216;p19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217" name="Google Shape;217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19"/>
          <p:cNvSpPr txBox="1"/>
          <p:nvPr/>
        </p:nvSpPr>
        <p:spPr>
          <a:xfrm>
            <a:off x="330987" y="128929"/>
            <a:ext cx="421488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6.</a:t>
            </a:r>
          </a:p>
        </p:txBody>
      </p:sp>
      <p:grpSp>
        <p:nvGrpSpPr>
          <p:cNvPr id="219" name="Google Shape;219;p19"/>
          <p:cNvGrpSpPr/>
          <p:nvPr/>
        </p:nvGrpSpPr>
        <p:grpSpPr>
          <a:xfrm>
            <a:off x="15901621" y="8220641"/>
            <a:ext cx="4131356" cy="4131356"/>
            <a:chOff x="0" y="0"/>
            <a:chExt cx="812800" cy="812800"/>
          </a:xfrm>
        </p:grpSpPr>
        <p:sp>
          <p:nvSpPr>
            <p:cNvPr id="220" name="Google Shape;220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BFF45"/>
            </a:solidFill>
            <a:ln>
              <a:noFill/>
            </a:ln>
          </p:spPr>
        </p:sp>
        <p:sp>
          <p:nvSpPr>
            <p:cNvPr id="221" name="Google Shape;221;p19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9"/>
          <p:cNvSpPr/>
          <p:nvPr/>
        </p:nvSpPr>
        <p:spPr>
          <a:xfrm rot="-565241">
            <a:off x="1881378" y="1597469"/>
            <a:ext cx="3617825" cy="940526"/>
          </a:xfrm>
          <a:prstGeom prst="ellipse">
            <a:avLst/>
          </a:prstGeom>
          <a:noFill/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9"/>
          <p:cNvSpPr/>
          <p:nvPr/>
        </p:nvSpPr>
        <p:spPr>
          <a:xfrm rot="-347339">
            <a:off x="10016126" y="1592455"/>
            <a:ext cx="4971341" cy="940526"/>
          </a:xfrm>
          <a:prstGeom prst="ellipse">
            <a:avLst/>
          </a:prstGeom>
          <a:noFill/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2015474" y="1528907"/>
            <a:ext cx="134429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0" i="0" u="none" strike="noStrike" cap="none" dirty="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Problems and Existing Alternatives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/>
          <p:nvPr/>
        </p:nvSpPr>
        <p:spPr>
          <a:xfrm>
            <a:off x="1841874" y="1828700"/>
            <a:ext cx="7134900" cy="2227500"/>
          </a:xfrm>
          <a:prstGeom prst="ellipse">
            <a:avLst/>
          </a:prstGeom>
          <a:noFill/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1841874" y="4659575"/>
            <a:ext cx="7037100" cy="2227500"/>
          </a:xfrm>
          <a:prstGeom prst="ellipse">
            <a:avLst/>
          </a:prstGeom>
          <a:noFill/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1841874" y="7490450"/>
            <a:ext cx="7037100" cy="2227500"/>
          </a:xfrm>
          <a:prstGeom prst="ellipse">
            <a:avLst/>
          </a:prstGeom>
          <a:noFill/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0"/>
          <p:cNvSpPr/>
          <p:nvPr/>
        </p:nvSpPr>
        <p:spPr>
          <a:xfrm rot="-353330">
            <a:off x="12105359" y="3280753"/>
            <a:ext cx="5251093" cy="1224741"/>
          </a:xfrm>
          <a:prstGeom prst="ellipse">
            <a:avLst/>
          </a:prstGeom>
          <a:solidFill>
            <a:srgbClr val="EBFF45"/>
          </a:solidFill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10903325" y="3163941"/>
            <a:ext cx="5783595" cy="1491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85" b="0" i="0" u="none" strike="noStrike" cap="none" dirty="0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Solution</a:t>
            </a:r>
          </a:p>
        </p:txBody>
      </p:sp>
      <p:grpSp>
        <p:nvGrpSpPr>
          <p:cNvPr id="234" name="Google Shape;234;p20"/>
          <p:cNvGrpSpPr/>
          <p:nvPr/>
        </p:nvGrpSpPr>
        <p:grpSpPr>
          <a:xfrm>
            <a:off x="2536603" y="7665885"/>
            <a:ext cx="6103785" cy="1676295"/>
            <a:chOff x="0" y="-19050"/>
            <a:chExt cx="8138381" cy="2235059"/>
          </a:xfrm>
        </p:grpSpPr>
        <p:sp>
          <p:nvSpPr>
            <p:cNvPr id="235" name="Google Shape;235;p20"/>
            <p:cNvSpPr txBox="1"/>
            <p:nvPr/>
          </p:nvSpPr>
          <p:spPr>
            <a:xfrm>
              <a:off x="0" y="1006122"/>
              <a:ext cx="8138381" cy="120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 dirty="0">
                  <a:solidFill>
                    <a:srgbClr val="2D2D2D"/>
                  </a:solidFill>
                  <a:latin typeface="Quicksand"/>
                  <a:ea typeface="Quicksand"/>
                  <a:cs typeface="Quicksand"/>
                  <a:sym typeface="Quicksand"/>
                </a:rPr>
                <a:t>Write the proposed business solution here and elaborate on it.</a:t>
              </a:r>
            </a:p>
          </p:txBody>
        </p:sp>
        <p:sp>
          <p:nvSpPr>
            <p:cNvPr id="236" name="Google Shape;236;p20"/>
            <p:cNvSpPr txBox="1"/>
            <p:nvPr/>
          </p:nvSpPr>
          <p:spPr>
            <a:xfrm>
              <a:off x="0" y="-19050"/>
              <a:ext cx="8138381" cy="663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 dirty="0">
                  <a:solidFill>
                    <a:srgbClr val="2D2D2D"/>
                  </a:solidFill>
                  <a:latin typeface="Quicksand"/>
                  <a:ea typeface="Quicksand"/>
                  <a:cs typeface="Quicksand"/>
                  <a:sym typeface="Quicksand"/>
                </a:rPr>
                <a:t>Solution 3</a:t>
              </a:r>
            </a:p>
          </p:txBody>
        </p:sp>
      </p:grpSp>
      <p:sp>
        <p:nvSpPr>
          <p:cNvPr id="237" name="Google Shape;237;p20"/>
          <p:cNvSpPr/>
          <p:nvPr/>
        </p:nvSpPr>
        <p:spPr>
          <a:xfrm>
            <a:off x="11055725" y="5192784"/>
            <a:ext cx="6355975" cy="4301796"/>
          </a:xfrm>
          <a:prstGeom prst="rect">
            <a:avLst/>
          </a:prstGeom>
          <a:solidFill>
            <a:srgbClr val="EBFF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20"/>
          <p:cNvPicPr preferRelativeResize="0"/>
          <p:nvPr/>
        </p:nvPicPr>
        <p:blipFill rotWithShape="1">
          <a:blip r:embed="rId3"/>
          <a:srcRect l="749" r="748"/>
          <a:stretch>
            <a:fillRect/>
          </a:stretch>
        </p:blipFill>
        <p:spPr>
          <a:xfrm>
            <a:off x="10903325" y="5040384"/>
            <a:ext cx="6355975" cy="43017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20"/>
          <p:cNvGrpSpPr/>
          <p:nvPr/>
        </p:nvGrpSpPr>
        <p:grpSpPr>
          <a:xfrm>
            <a:off x="2536603" y="2054199"/>
            <a:ext cx="6103785" cy="1676295"/>
            <a:chOff x="0" y="-19050"/>
            <a:chExt cx="8138381" cy="2235059"/>
          </a:xfrm>
        </p:grpSpPr>
        <p:sp>
          <p:nvSpPr>
            <p:cNvPr id="240" name="Google Shape;240;p20"/>
            <p:cNvSpPr txBox="1"/>
            <p:nvPr/>
          </p:nvSpPr>
          <p:spPr>
            <a:xfrm>
              <a:off x="0" y="1006122"/>
              <a:ext cx="8138381" cy="120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>
                  <a:solidFill>
                    <a:srgbClr val="2D2D2D"/>
                  </a:solidFill>
                  <a:latin typeface="Quicksand"/>
                  <a:ea typeface="Quicksand"/>
                  <a:cs typeface="Quicksand"/>
                  <a:sym typeface="Quicksand"/>
                </a:rPr>
                <a:t>Write the proposed business solution here and elaborate on it.</a:t>
              </a:r>
            </a:p>
          </p:txBody>
        </p:sp>
        <p:sp>
          <p:nvSpPr>
            <p:cNvPr id="241" name="Google Shape;241;p20"/>
            <p:cNvSpPr txBox="1"/>
            <p:nvPr/>
          </p:nvSpPr>
          <p:spPr>
            <a:xfrm>
              <a:off x="0" y="-19050"/>
              <a:ext cx="8138381" cy="663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rgbClr val="2D2D2D"/>
                  </a:solidFill>
                  <a:latin typeface="Quicksand"/>
                  <a:ea typeface="Quicksand"/>
                  <a:cs typeface="Quicksand"/>
                  <a:sym typeface="Quicksand"/>
                </a:rPr>
                <a:t>Solution 1</a:t>
              </a:r>
            </a:p>
          </p:txBody>
        </p:sp>
      </p:grpSp>
      <p:cxnSp>
        <p:nvCxnSpPr>
          <p:cNvPr id="242" name="Google Shape;242;p20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p20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4" name="Google Shape;244;p20"/>
          <p:cNvGrpSpPr/>
          <p:nvPr/>
        </p:nvGrpSpPr>
        <p:grpSpPr>
          <a:xfrm>
            <a:off x="4762" y="-103050"/>
            <a:ext cx="3086104" cy="3194601"/>
            <a:chOff x="0" y="-28575"/>
            <a:chExt cx="812800" cy="841375"/>
          </a:xfrm>
        </p:grpSpPr>
        <p:sp>
          <p:nvSpPr>
            <p:cNvPr id="245" name="Google Shape;245;p20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246" name="Google Shape;246;p2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20"/>
          <p:cNvSpPr txBox="1"/>
          <p:nvPr/>
        </p:nvSpPr>
        <p:spPr>
          <a:xfrm>
            <a:off x="334737" y="128929"/>
            <a:ext cx="368618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7.</a:t>
            </a:r>
          </a:p>
        </p:txBody>
      </p:sp>
      <p:grpSp>
        <p:nvGrpSpPr>
          <p:cNvPr id="248" name="Google Shape;248;p20"/>
          <p:cNvGrpSpPr/>
          <p:nvPr/>
        </p:nvGrpSpPr>
        <p:grpSpPr>
          <a:xfrm>
            <a:off x="2536603" y="4860879"/>
            <a:ext cx="6103785" cy="1676295"/>
            <a:chOff x="0" y="-19050"/>
            <a:chExt cx="8138381" cy="2235059"/>
          </a:xfrm>
        </p:grpSpPr>
        <p:sp>
          <p:nvSpPr>
            <p:cNvPr id="249" name="Google Shape;249;p20"/>
            <p:cNvSpPr txBox="1"/>
            <p:nvPr/>
          </p:nvSpPr>
          <p:spPr>
            <a:xfrm>
              <a:off x="0" y="1006122"/>
              <a:ext cx="8138381" cy="120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 dirty="0">
                  <a:solidFill>
                    <a:srgbClr val="2D2D2D"/>
                  </a:solidFill>
                  <a:latin typeface="Quicksand"/>
                  <a:ea typeface="Quicksand"/>
                  <a:cs typeface="Quicksand"/>
                  <a:sym typeface="Quicksand"/>
                </a:rPr>
                <a:t>Write the proposed business solution here and elaborate on it.</a:t>
              </a:r>
            </a:p>
          </p:txBody>
        </p:sp>
        <p:sp>
          <p:nvSpPr>
            <p:cNvPr id="250" name="Google Shape;250;p20"/>
            <p:cNvSpPr txBox="1"/>
            <p:nvPr/>
          </p:nvSpPr>
          <p:spPr>
            <a:xfrm>
              <a:off x="0" y="-19050"/>
              <a:ext cx="8138381" cy="663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 dirty="0">
                  <a:solidFill>
                    <a:srgbClr val="2D2D2D"/>
                  </a:solidFill>
                  <a:latin typeface="Quicksand"/>
                  <a:ea typeface="Quicksand"/>
                  <a:cs typeface="Quicksand"/>
                  <a:sym typeface="Quicksand"/>
                </a:rPr>
                <a:t>Solution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/>
          <p:nvPr/>
        </p:nvSpPr>
        <p:spPr>
          <a:xfrm>
            <a:off x="2667000" y="5220506"/>
            <a:ext cx="2608807" cy="672235"/>
          </a:xfrm>
          <a:prstGeom prst="ellipse">
            <a:avLst/>
          </a:prstGeom>
          <a:solidFill>
            <a:srgbClr val="EBFF45"/>
          </a:solidFill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4"/>
          <p:cNvSpPr/>
          <p:nvPr/>
        </p:nvSpPr>
        <p:spPr>
          <a:xfrm>
            <a:off x="6324600" y="5220506"/>
            <a:ext cx="2608807" cy="672235"/>
          </a:xfrm>
          <a:prstGeom prst="ellipse">
            <a:avLst/>
          </a:prstGeom>
          <a:solidFill>
            <a:srgbClr val="EBFF45"/>
          </a:solidFill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4"/>
          <p:cNvSpPr/>
          <p:nvPr/>
        </p:nvSpPr>
        <p:spPr>
          <a:xfrm>
            <a:off x="10142205" y="5193307"/>
            <a:ext cx="2869990" cy="672235"/>
          </a:xfrm>
          <a:prstGeom prst="ellipse">
            <a:avLst/>
          </a:prstGeom>
          <a:solidFill>
            <a:srgbClr val="EBFF45"/>
          </a:solidFill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4"/>
          <p:cNvSpPr/>
          <p:nvPr/>
        </p:nvSpPr>
        <p:spPr>
          <a:xfrm>
            <a:off x="14103207" y="5193307"/>
            <a:ext cx="2506995" cy="672235"/>
          </a:xfrm>
          <a:prstGeom prst="ellipse">
            <a:avLst/>
          </a:prstGeom>
          <a:solidFill>
            <a:srgbClr val="EBFF45"/>
          </a:solidFill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6" name="Google Shape;316;p24"/>
          <p:cNvGraphicFramePr/>
          <p:nvPr/>
        </p:nvGraphicFramePr>
        <p:xfrm>
          <a:off x="2237498" y="2646816"/>
          <a:ext cx="15021825" cy="5819625"/>
        </p:xfrm>
        <a:graphic>
          <a:graphicData uri="http://schemas.openxmlformats.org/drawingml/2006/table">
            <a:tbl>
              <a:tblPr>
                <a:noFill/>
                <a:tableStyleId>{40BB8713-498C-4838-AAA7-9FB1F90FC74B}</a:tableStyleId>
              </a:tblPr>
              <a:tblGrid>
                <a:gridCol w="34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0" b="1" u="none" strike="noStrike" cap="none">
                          <a:solidFill>
                            <a:srgbClr val="2D2D2D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S</a:t>
                      </a: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0" b="1" u="none" strike="noStrike" cap="none">
                          <a:solidFill>
                            <a:srgbClr val="2D2D2D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W</a:t>
                      </a: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0" b="1" u="none" strike="noStrike" cap="none">
                          <a:solidFill>
                            <a:srgbClr val="2D2D2D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O</a:t>
                      </a: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0" b="1" u="none" strike="noStrike" cap="none">
                          <a:solidFill>
                            <a:srgbClr val="2D2D2D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T</a:t>
                      </a: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b="1" u="none" strike="noStrike" cap="none">
                          <a:solidFill>
                            <a:srgbClr val="2D2D2D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STRENGTHS</a:t>
                      </a:r>
                      <a:endParaRPr sz="1100" u="none" strike="noStrike" cap="none"/>
                    </a:p>
                  </a:txBody>
                  <a:tcPr marL="190500" marR="190500" marT="190500" marB="190500">
                    <a:lnL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b="1" u="none" strike="noStrike" cap="none">
                          <a:solidFill>
                            <a:srgbClr val="2D2D2D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WEAKNESSES</a:t>
                      </a:r>
                      <a:endParaRPr sz="1100" u="none" strike="noStrike" cap="none"/>
                    </a:p>
                  </a:txBody>
                  <a:tcPr marL="190500" marR="190500" marT="190500" marB="190500">
                    <a:lnL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b="1" u="none" strike="noStrike" cap="none">
                          <a:solidFill>
                            <a:srgbClr val="2D2D2D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OPPORTUNITIES</a:t>
                      </a:r>
                      <a:endParaRPr sz="1100" u="none" strike="noStrike" cap="none"/>
                    </a:p>
                  </a:txBody>
                  <a:tcPr marL="190500" marR="190500" marT="190500" marB="190500">
                    <a:lnL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b="1" u="none" strike="noStrike" cap="none">
                          <a:solidFill>
                            <a:srgbClr val="2D2D2D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THREATS</a:t>
                      </a:r>
                      <a:endParaRPr sz="1100" u="none" strike="noStrike" cap="none"/>
                    </a:p>
                  </a:txBody>
                  <a:tcPr marL="190500" marR="190500" marT="190500" marB="190500">
                    <a:lnL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What are you doing well? 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What sets you apart? </a:t>
                      </a:r>
                    </a:p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What are your good qualities?</a:t>
                      </a:r>
                    </a:p>
                  </a:txBody>
                  <a:tcPr marL="190500" marR="190500" marT="190500" marB="1905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Where do you need to improve? 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Are resources adequate? What do others do better than you?</a:t>
                      </a:r>
                    </a:p>
                  </a:txBody>
                  <a:tcPr marL="190500" marR="190500" marT="190500" marB="1905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What are your goals? 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Are demands shifting? </a:t>
                      </a:r>
                    </a:p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How can it be improved?</a:t>
                      </a:r>
                    </a:p>
                  </a:txBody>
                  <a:tcPr marL="190500" marR="190500" marT="190500" marB="1905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What are the blockers you're facing? 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What are factors outside of your control?</a:t>
                      </a:r>
                    </a:p>
                  </a:txBody>
                  <a:tcPr marL="190500" marR="190500" marT="190500" marB="1905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6A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17" name="Google Shape;317;p24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18;p24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19" name="Google Shape;319;p24"/>
          <p:cNvGrpSpPr/>
          <p:nvPr/>
        </p:nvGrpSpPr>
        <p:grpSpPr>
          <a:xfrm>
            <a:off x="4762" y="-93699"/>
            <a:ext cx="3086104" cy="3194601"/>
            <a:chOff x="0" y="-28575"/>
            <a:chExt cx="812800" cy="841375"/>
          </a:xfrm>
        </p:grpSpPr>
        <p:sp>
          <p:nvSpPr>
            <p:cNvPr id="320" name="Google Shape;320;p24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321" name="Google Shape;321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24"/>
          <p:cNvSpPr txBox="1"/>
          <p:nvPr/>
        </p:nvSpPr>
        <p:spPr>
          <a:xfrm>
            <a:off x="340987" y="138281"/>
            <a:ext cx="464865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11.</a:t>
            </a:r>
          </a:p>
        </p:txBody>
      </p:sp>
      <p:sp>
        <p:nvSpPr>
          <p:cNvPr id="323" name="Google Shape;323;p24"/>
          <p:cNvSpPr/>
          <p:nvPr/>
        </p:nvSpPr>
        <p:spPr>
          <a:xfrm>
            <a:off x="-2133600" y="1977344"/>
            <a:ext cx="4569425" cy="1289688"/>
          </a:xfrm>
          <a:prstGeom prst="ellipse">
            <a:avLst/>
          </a:prstGeom>
          <a:noFill/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-2133601" y="2610278"/>
            <a:ext cx="4569425" cy="1289688"/>
          </a:xfrm>
          <a:prstGeom prst="ellipse">
            <a:avLst/>
          </a:prstGeom>
          <a:noFill/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-2133602" y="3569889"/>
            <a:ext cx="4569425" cy="1289688"/>
          </a:xfrm>
          <a:prstGeom prst="ellipse">
            <a:avLst/>
          </a:prstGeom>
          <a:noFill/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16183385" y="8279987"/>
            <a:ext cx="4569425" cy="1289688"/>
          </a:xfrm>
          <a:prstGeom prst="ellipse">
            <a:avLst/>
          </a:prstGeom>
          <a:noFill/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4"/>
          <p:cNvSpPr/>
          <p:nvPr/>
        </p:nvSpPr>
        <p:spPr>
          <a:xfrm>
            <a:off x="16183384" y="8912921"/>
            <a:ext cx="4569425" cy="1289688"/>
          </a:xfrm>
          <a:prstGeom prst="ellipse">
            <a:avLst/>
          </a:prstGeom>
          <a:noFill/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16183383" y="9872532"/>
            <a:ext cx="4569425" cy="1289688"/>
          </a:xfrm>
          <a:prstGeom prst="ellipse">
            <a:avLst/>
          </a:prstGeom>
          <a:noFill/>
          <a:ln w="25400" cap="flat" cmpd="sng">
            <a:solidFill>
              <a:srgbClr val="EBF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 txBox="1"/>
          <p:nvPr/>
        </p:nvSpPr>
        <p:spPr>
          <a:xfrm>
            <a:off x="2311506" y="1759255"/>
            <a:ext cx="14947794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0" i="0" u="none" strike="noStrike" cap="none">
                <a:solidFill>
                  <a:srgbClr val="2D2D2D"/>
                </a:solidFill>
                <a:latin typeface="Staatliches"/>
                <a:ea typeface="Staatliches"/>
                <a:cs typeface="Staatliches"/>
                <a:sym typeface="Staatliches"/>
              </a:rPr>
              <a:t>Cost Structure and Revenue Stream</a:t>
            </a:r>
          </a:p>
        </p:txBody>
      </p:sp>
      <p:graphicFrame>
        <p:nvGraphicFramePr>
          <p:cNvPr id="419" name="Google Shape;419;p29"/>
          <p:cNvGraphicFramePr/>
          <p:nvPr/>
        </p:nvGraphicFramePr>
        <p:xfrm>
          <a:off x="2311506" y="3186342"/>
          <a:ext cx="14947800" cy="6429104"/>
        </p:xfrm>
        <a:graphic>
          <a:graphicData uri="http://schemas.openxmlformats.org/drawingml/2006/table">
            <a:tbl>
              <a:tblPr>
                <a:noFill/>
                <a:tableStyleId>{40BB8713-498C-4838-AAA7-9FB1F90FC74B}</a:tableStyleId>
              </a:tblPr>
              <a:tblGrid>
                <a:gridCol w="80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1st Quarter</a:t>
                      </a: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F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2nd Quarter</a:t>
                      </a: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F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3rd Quarter</a:t>
                      </a: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F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4th Quarter</a:t>
                      </a: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F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Income Statement</a:t>
                      </a: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F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F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F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F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F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Revenue 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Add the product of your average sales price and the number of units sold with your other sources of revenue</a:t>
                      </a:r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$ 000</a:t>
                      </a: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Fixed Costs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Add your fixed costs, such as salaries, insurance, and rent, among others</a:t>
                      </a:r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$ 000</a:t>
                      </a: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Variable Costs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Add your variable costs, such as materials, labor, and insurance, among others</a:t>
                      </a:r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$ 000</a:t>
                      </a: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7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Total Costs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Add your fixed and variable costs</a:t>
                      </a:r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$ 000</a:t>
                      </a: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7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Profit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Deduct the total costs from your total revenue</a:t>
                      </a:r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D2D2D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$ 000</a:t>
                      </a: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101075" marR="101075" marT="101075" marB="101075" anchor="ctr">
                    <a:lnL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0200" cap="flat" cmpd="sng">
                      <a:solidFill>
                        <a:srgbClr val="2D2D2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20" name="Google Shape;420;p29"/>
          <p:cNvCxnSpPr/>
          <p:nvPr/>
        </p:nvCxnSpPr>
        <p:spPr>
          <a:xfrm rot="5401591">
            <a:off x="-4116840" y="5138396"/>
            <a:ext cx="10286318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29"/>
          <p:cNvCxnSpPr/>
          <p:nvPr/>
        </p:nvCxnSpPr>
        <p:spPr>
          <a:xfrm rot="10797133">
            <a:off x="-3" y="1016313"/>
            <a:ext cx="18288006" cy="0"/>
          </a:xfrm>
          <a:prstGeom prst="straightConnector1">
            <a:avLst/>
          </a:prstGeom>
          <a:noFill/>
          <a:ln w="9525" cap="flat" cmpd="sng">
            <a:solidFill>
              <a:srgbClr val="2D2D2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2" name="Google Shape;422;p29"/>
          <p:cNvGrpSpPr/>
          <p:nvPr/>
        </p:nvGrpSpPr>
        <p:grpSpPr>
          <a:xfrm>
            <a:off x="4762" y="-103050"/>
            <a:ext cx="3086104" cy="3194601"/>
            <a:chOff x="0" y="-28575"/>
            <a:chExt cx="812800" cy="841375"/>
          </a:xfrm>
        </p:grpSpPr>
        <p:sp>
          <p:nvSpPr>
            <p:cNvPr id="423" name="Google Shape;423;p29"/>
            <p:cNvSpPr/>
            <p:nvPr/>
          </p:nvSpPr>
          <p:spPr>
            <a:xfrm>
              <a:off x="0" y="0"/>
              <a:ext cx="270933" cy="270753"/>
            </a:xfrm>
            <a:custGeom>
              <a:avLst/>
              <a:gdLst/>
              <a:ahLst/>
              <a:cxnLst/>
              <a:rect l="l" t="t" r="r" b="b"/>
              <a:pathLst>
                <a:path w="270933" h="270753" extrusionOk="0">
                  <a:moveTo>
                    <a:pt x="0" y="0"/>
                  </a:moveTo>
                  <a:lnTo>
                    <a:pt x="270933" y="0"/>
                  </a:lnTo>
                  <a:lnTo>
                    <a:pt x="270933" y="270753"/>
                  </a:lnTo>
                  <a:lnTo>
                    <a:pt x="0" y="270753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</p:sp>
        <p:sp>
          <p:nvSpPr>
            <p:cNvPr id="424" name="Google Shape;424;p2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5" name="Google Shape;425;p29"/>
          <p:cNvSpPr txBox="1"/>
          <p:nvPr/>
        </p:nvSpPr>
        <p:spPr>
          <a:xfrm>
            <a:off x="270979" y="128929"/>
            <a:ext cx="567221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D9D9D9"/>
                </a:solidFill>
                <a:latin typeface="Staatliches"/>
                <a:ea typeface="Staatliches"/>
                <a:cs typeface="Staatliches"/>
                <a:sym typeface="Staatliches"/>
              </a:rPr>
              <a:t>16.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669</Words>
  <Application>Microsoft Macintosh PowerPoint</Application>
  <PresentationFormat>自定义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Quicksand</vt:lpstr>
      <vt:lpstr>Staatliches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guoyd1999@outlook.com</cp:lastModifiedBy>
  <cp:revision>4</cp:revision>
  <dcterms:created xsi:type="dcterms:W3CDTF">2023-07-04T15:15:07Z</dcterms:created>
  <dcterms:modified xsi:type="dcterms:W3CDTF">2023-07-18T16:09:50Z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D22B9C5CB503576A5CC1A2648E55114F_42</vt:lpwstr>
  </property>
  <property fmtid="{D5CDD505-2E9C-101B-9397-08002B2CF9AE}" pid="3" name="KSOProductBuildVer">
    <vt:lpwstr>2052-5.4.1.7920</vt:lpwstr>
  </property>
</Properties>
</file>