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8684" rtl="0" eaLnBrk="1" latinLnBrk="0" hangingPunct="1">
      <a:defRPr sz="8600" kern="1200">
        <a:solidFill>
          <a:schemeClr val="tx1"/>
        </a:solidFill>
        <a:latin typeface="+mn-lt"/>
        <a:ea typeface="+mn-ea"/>
        <a:cs typeface="+mn-cs"/>
      </a:defRPr>
    </a:lvl1pPr>
    <a:lvl2pPr marL="2194340" algn="l" defTabSz="4388684" rtl="0" eaLnBrk="1" latinLnBrk="0" hangingPunct="1">
      <a:defRPr sz="8600" kern="1200">
        <a:solidFill>
          <a:schemeClr val="tx1"/>
        </a:solidFill>
        <a:latin typeface="+mn-lt"/>
        <a:ea typeface="+mn-ea"/>
        <a:cs typeface="+mn-cs"/>
      </a:defRPr>
    </a:lvl2pPr>
    <a:lvl3pPr marL="4388684" algn="l" defTabSz="4388684" rtl="0" eaLnBrk="1" latinLnBrk="0" hangingPunct="1">
      <a:defRPr sz="8600" kern="1200">
        <a:solidFill>
          <a:schemeClr val="tx1"/>
        </a:solidFill>
        <a:latin typeface="+mn-lt"/>
        <a:ea typeface="+mn-ea"/>
        <a:cs typeface="+mn-cs"/>
      </a:defRPr>
    </a:lvl3pPr>
    <a:lvl4pPr marL="6583024" algn="l" defTabSz="4388684" rtl="0" eaLnBrk="1" latinLnBrk="0" hangingPunct="1">
      <a:defRPr sz="8600" kern="1200">
        <a:solidFill>
          <a:schemeClr val="tx1"/>
        </a:solidFill>
        <a:latin typeface="+mn-lt"/>
        <a:ea typeface="+mn-ea"/>
        <a:cs typeface="+mn-cs"/>
      </a:defRPr>
    </a:lvl4pPr>
    <a:lvl5pPr marL="8777360" algn="l" defTabSz="4388684" rtl="0" eaLnBrk="1" latinLnBrk="0" hangingPunct="1">
      <a:defRPr sz="8600" kern="1200">
        <a:solidFill>
          <a:schemeClr val="tx1"/>
        </a:solidFill>
        <a:latin typeface="+mn-lt"/>
        <a:ea typeface="+mn-ea"/>
        <a:cs typeface="+mn-cs"/>
      </a:defRPr>
    </a:lvl5pPr>
    <a:lvl6pPr marL="10971704" algn="l" defTabSz="4388684" rtl="0" eaLnBrk="1" latinLnBrk="0" hangingPunct="1">
      <a:defRPr sz="8600" kern="1200">
        <a:solidFill>
          <a:schemeClr val="tx1"/>
        </a:solidFill>
        <a:latin typeface="+mn-lt"/>
        <a:ea typeface="+mn-ea"/>
        <a:cs typeface="+mn-cs"/>
      </a:defRPr>
    </a:lvl6pPr>
    <a:lvl7pPr marL="13166044" algn="l" defTabSz="4388684" rtl="0" eaLnBrk="1" latinLnBrk="0" hangingPunct="1">
      <a:defRPr sz="8600" kern="1200">
        <a:solidFill>
          <a:schemeClr val="tx1"/>
        </a:solidFill>
        <a:latin typeface="+mn-lt"/>
        <a:ea typeface="+mn-ea"/>
        <a:cs typeface="+mn-cs"/>
      </a:defRPr>
    </a:lvl7pPr>
    <a:lvl8pPr marL="15360384" algn="l" defTabSz="4388684" rtl="0" eaLnBrk="1" latinLnBrk="0" hangingPunct="1">
      <a:defRPr sz="8600" kern="1200">
        <a:solidFill>
          <a:schemeClr val="tx1"/>
        </a:solidFill>
        <a:latin typeface="+mn-lt"/>
        <a:ea typeface="+mn-ea"/>
        <a:cs typeface="+mn-cs"/>
      </a:defRPr>
    </a:lvl8pPr>
    <a:lvl9pPr marL="17554724" algn="l" defTabSz="4388684"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0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8" autoAdjust="0"/>
    <p:restoredTop sz="50000" autoAdjust="0"/>
  </p:normalViewPr>
  <p:slideViewPr>
    <p:cSldViewPr>
      <p:cViewPr>
        <p:scale>
          <a:sx n="25" d="100"/>
          <a:sy n="25" d="100"/>
        </p:scale>
        <p:origin x="365" y="-144"/>
      </p:cViewPr>
      <p:guideLst>
        <p:guide orient="horz" pos="10368"/>
        <p:guide pos="13824"/>
      </p:guideLst>
    </p:cSldViewPr>
  </p:slideViewPr>
  <p:notesTextViewPr>
    <p:cViewPr>
      <p:scale>
        <a:sx n="3" d="2"/>
        <a:sy n="3" d="2"/>
      </p:scale>
      <p:origin x="0" y="0"/>
    </p:cViewPr>
  </p:notesTextViewPr>
  <p:gridSpacing cx="914400" cy="9144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3ED86-546B-41AA-BDEA-F543E7C06465}" type="datetimeFigureOut">
              <a:rPr lang="en-US" smtClean="0"/>
              <a:t>8/2/2016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825C18-FA6C-44AF-8251-79869E7C65E5}" type="slidenum">
              <a:rPr lang="en-US" smtClean="0"/>
              <a:t>‹#›</a:t>
            </a:fld>
            <a:endParaRPr lang="en-US"/>
          </a:p>
        </p:txBody>
      </p:sp>
    </p:spTree>
    <p:extLst>
      <p:ext uri="{BB962C8B-B14F-4D97-AF65-F5344CB8AC3E}">
        <p14:creationId xmlns:p14="http://schemas.microsoft.com/office/powerpoint/2010/main" val="1253660589"/>
      </p:ext>
    </p:extLst>
  </p:cSld>
  <p:clrMap bg1="lt1" tx1="dk1" bg2="lt2" tx2="dk2" accent1="accent1" accent2="accent2" accent3="accent3" accent4="accent4" accent5="accent5" accent6="accent6" hlink="hlink" folHlink="folHlink"/>
  <p:notesStyle>
    <a:lvl1pPr marL="0" algn="l" defTabSz="914312" rtl="0" eaLnBrk="1" latinLnBrk="0" hangingPunct="1">
      <a:defRPr sz="1200" kern="1200">
        <a:solidFill>
          <a:schemeClr val="tx1"/>
        </a:solidFill>
        <a:latin typeface="+mn-lt"/>
        <a:ea typeface="+mn-ea"/>
        <a:cs typeface="+mn-cs"/>
      </a:defRPr>
    </a:lvl1pPr>
    <a:lvl2pPr marL="457156" algn="l" defTabSz="914312" rtl="0" eaLnBrk="1" latinLnBrk="0" hangingPunct="1">
      <a:defRPr sz="1200" kern="1200">
        <a:solidFill>
          <a:schemeClr val="tx1"/>
        </a:solidFill>
        <a:latin typeface="+mn-lt"/>
        <a:ea typeface="+mn-ea"/>
        <a:cs typeface="+mn-cs"/>
      </a:defRPr>
    </a:lvl2pPr>
    <a:lvl3pPr marL="914312" algn="l" defTabSz="914312" rtl="0" eaLnBrk="1" latinLnBrk="0" hangingPunct="1">
      <a:defRPr sz="1200" kern="1200">
        <a:solidFill>
          <a:schemeClr val="tx1"/>
        </a:solidFill>
        <a:latin typeface="+mn-lt"/>
        <a:ea typeface="+mn-ea"/>
        <a:cs typeface="+mn-cs"/>
      </a:defRPr>
    </a:lvl3pPr>
    <a:lvl4pPr marL="1371464" algn="l" defTabSz="914312" rtl="0" eaLnBrk="1" latinLnBrk="0" hangingPunct="1">
      <a:defRPr sz="1200" kern="1200">
        <a:solidFill>
          <a:schemeClr val="tx1"/>
        </a:solidFill>
        <a:latin typeface="+mn-lt"/>
        <a:ea typeface="+mn-ea"/>
        <a:cs typeface="+mn-cs"/>
      </a:defRPr>
    </a:lvl4pPr>
    <a:lvl5pPr marL="1828616" algn="l" defTabSz="914312" rtl="0" eaLnBrk="1" latinLnBrk="0" hangingPunct="1">
      <a:defRPr sz="1200" kern="1200">
        <a:solidFill>
          <a:schemeClr val="tx1"/>
        </a:solidFill>
        <a:latin typeface="+mn-lt"/>
        <a:ea typeface="+mn-ea"/>
        <a:cs typeface="+mn-cs"/>
      </a:defRPr>
    </a:lvl5pPr>
    <a:lvl6pPr marL="2285772" algn="l" defTabSz="914312" rtl="0" eaLnBrk="1" latinLnBrk="0" hangingPunct="1">
      <a:defRPr sz="1200" kern="1200">
        <a:solidFill>
          <a:schemeClr val="tx1"/>
        </a:solidFill>
        <a:latin typeface="+mn-lt"/>
        <a:ea typeface="+mn-ea"/>
        <a:cs typeface="+mn-cs"/>
      </a:defRPr>
    </a:lvl6pPr>
    <a:lvl7pPr marL="2742928" algn="l" defTabSz="914312" rtl="0" eaLnBrk="1" latinLnBrk="0" hangingPunct="1">
      <a:defRPr sz="1200" kern="1200">
        <a:solidFill>
          <a:schemeClr val="tx1"/>
        </a:solidFill>
        <a:latin typeface="+mn-lt"/>
        <a:ea typeface="+mn-ea"/>
        <a:cs typeface="+mn-cs"/>
      </a:defRPr>
    </a:lvl7pPr>
    <a:lvl8pPr marL="3200080" algn="l" defTabSz="914312" rtl="0" eaLnBrk="1" latinLnBrk="0" hangingPunct="1">
      <a:defRPr sz="1200" kern="1200">
        <a:solidFill>
          <a:schemeClr val="tx1"/>
        </a:solidFill>
        <a:latin typeface="+mn-lt"/>
        <a:ea typeface="+mn-ea"/>
        <a:cs typeface="+mn-cs"/>
      </a:defRPr>
    </a:lvl8pPr>
    <a:lvl9pPr marL="3657236" algn="l" defTabSz="91431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825C18-FA6C-44AF-8251-79869E7C65E5}" type="slidenum">
              <a:rPr lang="en-US" smtClean="0"/>
              <a:t>1</a:t>
            </a:fld>
            <a:endParaRPr lang="en-US"/>
          </a:p>
        </p:txBody>
      </p:sp>
    </p:spTree>
    <p:extLst>
      <p:ext uri="{BB962C8B-B14F-4D97-AF65-F5344CB8AC3E}">
        <p14:creationId xmlns:p14="http://schemas.microsoft.com/office/powerpoint/2010/main" val="3197316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4"/>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340" indent="0" algn="ctr">
              <a:buNone/>
              <a:defRPr>
                <a:solidFill>
                  <a:schemeClr val="tx1">
                    <a:tint val="75000"/>
                  </a:schemeClr>
                </a:solidFill>
              </a:defRPr>
            </a:lvl2pPr>
            <a:lvl3pPr marL="4388684" indent="0" algn="ctr">
              <a:buNone/>
              <a:defRPr>
                <a:solidFill>
                  <a:schemeClr val="tx1">
                    <a:tint val="75000"/>
                  </a:schemeClr>
                </a:solidFill>
              </a:defRPr>
            </a:lvl3pPr>
            <a:lvl4pPr marL="6583024" indent="0" algn="ctr">
              <a:buNone/>
              <a:defRPr>
                <a:solidFill>
                  <a:schemeClr val="tx1">
                    <a:tint val="75000"/>
                  </a:schemeClr>
                </a:solidFill>
              </a:defRPr>
            </a:lvl4pPr>
            <a:lvl5pPr marL="8777360" indent="0" algn="ctr">
              <a:buNone/>
              <a:defRPr>
                <a:solidFill>
                  <a:schemeClr val="tx1">
                    <a:tint val="75000"/>
                  </a:schemeClr>
                </a:solidFill>
              </a:defRPr>
            </a:lvl5pPr>
            <a:lvl6pPr marL="10971704" indent="0" algn="ctr">
              <a:buNone/>
              <a:defRPr>
                <a:solidFill>
                  <a:schemeClr val="tx1">
                    <a:tint val="75000"/>
                  </a:schemeClr>
                </a:solidFill>
              </a:defRPr>
            </a:lvl6pPr>
            <a:lvl7pPr marL="13166044" indent="0" algn="ctr">
              <a:buNone/>
              <a:defRPr>
                <a:solidFill>
                  <a:schemeClr val="tx1">
                    <a:tint val="75000"/>
                  </a:schemeClr>
                </a:solidFill>
              </a:defRPr>
            </a:lvl7pPr>
            <a:lvl8pPr marL="15360384" indent="0" algn="ctr">
              <a:buNone/>
              <a:defRPr>
                <a:solidFill>
                  <a:schemeClr val="tx1">
                    <a:tint val="75000"/>
                  </a:schemeClr>
                </a:solidFill>
              </a:defRPr>
            </a:lvl8pPr>
            <a:lvl9pPr marL="1755472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A65D9C-57AE-4791-96D7-F40F8A4CA783}" type="datetimeFigureOut">
              <a:rPr lang="en-US" smtClean="0"/>
              <a:pPr/>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C0D6-D63E-4D2A-A7CD-8BB61A8694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A65D9C-57AE-4791-96D7-F40F8A4CA783}" type="datetimeFigureOut">
              <a:rPr lang="en-US" smtClean="0"/>
              <a:pPr/>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C0D6-D63E-4D2A-A7CD-8BB61A8694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8"/>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8"/>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A65D9C-57AE-4791-96D7-F40F8A4CA783}" type="datetimeFigureOut">
              <a:rPr lang="en-US" smtClean="0"/>
              <a:pPr/>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C0D6-D63E-4D2A-A7CD-8BB61A8694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A65D9C-57AE-4791-96D7-F40F8A4CA783}" type="datetimeFigureOut">
              <a:rPr lang="en-US" smtClean="0"/>
              <a:pPr/>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C0D6-D63E-4D2A-A7CD-8BB61A8694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4" y="21153124"/>
            <a:ext cx="37307520" cy="6537960"/>
          </a:xfrm>
        </p:spPr>
        <p:txBody>
          <a:bodyPr anchor="t"/>
          <a:lstStyle>
            <a:lvl1pPr algn="l">
              <a:defRPr sz="19196" b="1" cap="all"/>
            </a:lvl1pPr>
          </a:lstStyle>
          <a:p>
            <a:r>
              <a:rPr lang="en-US" smtClean="0"/>
              <a:t>Click to edit Master title style</a:t>
            </a:r>
            <a:endParaRPr lang="en-US"/>
          </a:p>
        </p:txBody>
      </p:sp>
      <p:sp>
        <p:nvSpPr>
          <p:cNvPr id="3" name="Text Placeholder 2"/>
          <p:cNvSpPr>
            <a:spLocks noGrp="1"/>
          </p:cNvSpPr>
          <p:nvPr>
            <p:ph type="body" idx="1"/>
          </p:nvPr>
        </p:nvSpPr>
        <p:spPr>
          <a:xfrm>
            <a:off x="3467104" y="13952228"/>
            <a:ext cx="37307520" cy="7200896"/>
          </a:xfrm>
        </p:spPr>
        <p:txBody>
          <a:bodyPr anchor="b"/>
          <a:lstStyle>
            <a:lvl1pPr marL="0" indent="0">
              <a:buNone/>
              <a:defRPr sz="9600">
                <a:solidFill>
                  <a:schemeClr val="tx1">
                    <a:tint val="75000"/>
                  </a:schemeClr>
                </a:solidFill>
              </a:defRPr>
            </a:lvl1pPr>
            <a:lvl2pPr marL="2194340" indent="0">
              <a:buNone/>
              <a:defRPr sz="8600">
                <a:solidFill>
                  <a:schemeClr val="tx1">
                    <a:tint val="75000"/>
                  </a:schemeClr>
                </a:solidFill>
              </a:defRPr>
            </a:lvl2pPr>
            <a:lvl3pPr marL="4388684" indent="0">
              <a:buNone/>
              <a:defRPr sz="7700">
                <a:solidFill>
                  <a:schemeClr val="tx1">
                    <a:tint val="75000"/>
                  </a:schemeClr>
                </a:solidFill>
              </a:defRPr>
            </a:lvl3pPr>
            <a:lvl4pPr marL="6583024" indent="0">
              <a:buNone/>
              <a:defRPr sz="6700">
                <a:solidFill>
                  <a:schemeClr val="tx1">
                    <a:tint val="75000"/>
                  </a:schemeClr>
                </a:solidFill>
              </a:defRPr>
            </a:lvl4pPr>
            <a:lvl5pPr marL="8777360" indent="0">
              <a:buNone/>
              <a:defRPr sz="6700">
                <a:solidFill>
                  <a:schemeClr val="tx1">
                    <a:tint val="75000"/>
                  </a:schemeClr>
                </a:solidFill>
              </a:defRPr>
            </a:lvl5pPr>
            <a:lvl6pPr marL="10971704" indent="0">
              <a:buNone/>
              <a:defRPr sz="6700">
                <a:solidFill>
                  <a:schemeClr val="tx1">
                    <a:tint val="75000"/>
                  </a:schemeClr>
                </a:solidFill>
              </a:defRPr>
            </a:lvl6pPr>
            <a:lvl7pPr marL="13166044" indent="0">
              <a:buNone/>
              <a:defRPr sz="6700">
                <a:solidFill>
                  <a:schemeClr val="tx1">
                    <a:tint val="75000"/>
                  </a:schemeClr>
                </a:solidFill>
              </a:defRPr>
            </a:lvl7pPr>
            <a:lvl8pPr marL="15360384" indent="0">
              <a:buNone/>
              <a:defRPr sz="6700">
                <a:solidFill>
                  <a:schemeClr val="tx1">
                    <a:tint val="75000"/>
                  </a:schemeClr>
                </a:solidFill>
              </a:defRPr>
            </a:lvl8pPr>
            <a:lvl9pPr marL="17554724"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A65D9C-57AE-4791-96D7-F40F8A4CA783}" type="datetimeFigureOut">
              <a:rPr lang="en-US" smtClean="0"/>
              <a:pPr/>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C0D6-D63E-4D2A-A7CD-8BB61A8694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4"/>
            <a:ext cx="19385280" cy="21724624"/>
          </a:xfrm>
        </p:spPr>
        <p:txBody>
          <a:bodyPr/>
          <a:lstStyle>
            <a:lvl1pPr>
              <a:defRPr sz="13396"/>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4"/>
            <a:ext cx="19385280" cy="21724624"/>
          </a:xfrm>
        </p:spPr>
        <p:txBody>
          <a:bodyPr/>
          <a:lstStyle>
            <a:lvl1pPr>
              <a:defRPr sz="13396"/>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A65D9C-57AE-4791-96D7-F40F8A4CA783}" type="datetimeFigureOut">
              <a:rPr lang="en-US" smtClean="0"/>
              <a:pPr/>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BC0D6-D63E-4D2A-A7CD-8BB61A8694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4"/>
            <a:ext cx="19392904" cy="3070856"/>
          </a:xfrm>
        </p:spPr>
        <p:txBody>
          <a:bodyPr anchor="b"/>
          <a:lstStyle>
            <a:lvl1pPr marL="0" indent="0">
              <a:buNone/>
              <a:defRPr sz="11500" b="1"/>
            </a:lvl1pPr>
            <a:lvl2pPr marL="2194340" indent="0">
              <a:buNone/>
              <a:defRPr sz="9600" b="1"/>
            </a:lvl2pPr>
            <a:lvl3pPr marL="4388684" indent="0">
              <a:buNone/>
              <a:defRPr sz="8600" b="1"/>
            </a:lvl3pPr>
            <a:lvl4pPr marL="6583024" indent="0">
              <a:buNone/>
              <a:defRPr sz="7700" b="1"/>
            </a:lvl4pPr>
            <a:lvl5pPr marL="8777360" indent="0">
              <a:buNone/>
              <a:defRPr sz="7700" b="1"/>
            </a:lvl5pPr>
            <a:lvl6pPr marL="10971704" indent="0">
              <a:buNone/>
              <a:defRPr sz="7700" b="1"/>
            </a:lvl6pPr>
            <a:lvl7pPr marL="13166044" indent="0">
              <a:buNone/>
              <a:defRPr sz="7700" b="1"/>
            </a:lvl7pPr>
            <a:lvl8pPr marL="15360384" indent="0">
              <a:buNone/>
              <a:defRPr sz="7700" b="1"/>
            </a:lvl8pPr>
            <a:lvl9pPr marL="1755472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4" cy="18966184"/>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4" y="7368544"/>
            <a:ext cx="19400520" cy="3070856"/>
          </a:xfrm>
        </p:spPr>
        <p:txBody>
          <a:bodyPr anchor="b"/>
          <a:lstStyle>
            <a:lvl1pPr marL="0" indent="0">
              <a:buNone/>
              <a:defRPr sz="11500" b="1"/>
            </a:lvl1pPr>
            <a:lvl2pPr marL="2194340" indent="0">
              <a:buNone/>
              <a:defRPr sz="9600" b="1"/>
            </a:lvl2pPr>
            <a:lvl3pPr marL="4388684" indent="0">
              <a:buNone/>
              <a:defRPr sz="8600" b="1"/>
            </a:lvl3pPr>
            <a:lvl4pPr marL="6583024" indent="0">
              <a:buNone/>
              <a:defRPr sz="7700" b="1"/>
            </a:lvl4pPr>
            <a:lvl5pPr marL="8777360" indent="0">
              <a:buNone/>
              <a:defRPr sz="7700" b="1"/>
            </a:lvl5pPr>
            <a:lvl6pPr marL="10971704" indent="0">
              <a:buNone/>
              <a:defRPr sz="7700" b="1"/>
            </a:lvl6pPr>
            <a:lvl7pPr marL="13166044" indent="0">
              <a:buNone/>
              <a:defRPr sz="7700" b="1"/>
            </a:lvl7pPr>
            <a:lvl8pPr marL="15360384" indent="0">
              <a:buNone/>
              <a:defRPr sz="7700" b="1"/>
            </a:lvl8pPr>
            <a:lvl9pPr marL="1755472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4" y="10439400"/>
            <a:ext cx="19400520" cy="18966184"/>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A65D9C-57AE-4791-96D7-F40F8A4CA783}" type="datetimeFigureOut">
              <a:rPr lang="en-US" smtClean="0"/>
              <a:pPr/>
              <a:t>8/2/2016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0BC0D6-D63E-4D2A-A7CD-8BB61A8694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A65D9C-57AE-4791-96D7-F40F8A4CA783}" type="datetimeFigureOut">
              <a:rPr lang="en-US" smtClean="0"/>
              <a:pPr/>
              <a:t>8/2/2016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0BC0D6-D63E-4D2A-A7CD-8BB61A8694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65D9C-57AE-4791-96D7-F40F8A4CA783}" type="datetimeFigureOut">
              <a:rPr lang="en-US" smtClean="0"/>
              <a:pPr/>
              <a:t>8/2/2016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0BC0D6-D63E-4D2A-A7CD-8BB61A8694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4" y="1310640"/>
            <a:ext cx="14439904"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4"/>
            <a:ext cx="24536400" cy="28094944"/>
          </a:xfrm>
        </p:spPr>
        <p:txBody>
          <a:bodyPr/>
          <a:lstStyle>
            <a:lvl1pPr>
              <a:defRPr sz="15400"/>
            </a:lvl1pPr>
            <a:lvl2pPr>
              <a:defRPr sz="13396"/>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4" y="6888484"/>
            <a:ext cx="14439904" cy="22517104"/>
          </a:xfrm>
        </p:spPr>
        <p:txBody>
          <a:bodyPr/>
          <a:lstStyle>
            <a:lvl1pPr marL="0" indent="0">
              <a:buNone/>
              <a:defRPr sz="6700"/>
            </a:lvl1pPr>
            <a:lvl2pPr marL="2194340" indent="0">
              <a:buNone/>
              <a:defRPr sz="5800"/>
            </a:lvl2pPr>
            <a:lvl3pPr marL="4388684" indent="0">
              <a:buNone/>
              <a:defRPr sz="4800"/>
            </a:lvl3pPr>
            <a:lvl4pPr marL="6583024" indent="0">
              <a:buNone/>
              <a:defRPr sz="4300"/>
            </a:lvl4pPr>
            <a:lvl5pPr marL="8777360" indent="0">
              <a:buNone/>
              <a:defRPr sz="4300"/>
            </a:lvl5pPr>
            <a:lvl6pPr marL="10971704" indent="0">
              <a:buNone/>
              <a:defRPr sz="4300"/>
            </a:lvl6pPr>
            <a:lvl7pPr marL="13166044" indent="0">
              <a:buNone/>
              <a:defRPr sz="4300"/>
            </a:lvl7pPr>
            <a:lvl8pPr marL="15360384" indent="0">
              <a:buNone/>
              <a:defRPr sz="4300"/>
            </a:lvl8pPr>
            <a:lvl9pPr marL="1755472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65D9C-57AE-4791-96D7-F40F8A4CA783}" type="datetimeFigureOut">
              <a:rPr lang="en-US" smtClean="0"/>
              <a:pPr/>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BC0D6-D63E-4D2A-A7CD-8BB61A8694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4" y="23042880"/>
            <a:ext cx="26334720" cy="2720344"/>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4" y="2941320"/>
            <a:ext cx="26334720" cy="19751040"/>
          </a:xfrm>
        </p:spPr>
        <p:txBody>
          <a:bodyPr/>
          <a:lstStyle>
            <a:lvl1pPr marL="0" indent="0">
              <a:buNone/>
              <a:defRPr sz="15400"/>
            </a:lvl1pPr>
            <a:lvl2pPr marL="2194340" indent="0">
              <a:buNone/>
              <a:defRPr sz="13396"/>
            </a:lvl2pPr>
            <a:lvl3pPr marL="4388684" indent="0">
              <a:buNone/>
              <a:defRPr sz="11500"/>
            </a:lvl3pPr>
            <a:lvl4pPr marL="6583024" indent="0">
              <a:buNone/>
              <a:defRPr sz="9600"/>
            </a:lvl4pPr>
            <a:lvl5pPr marL="8777360" indent="0">
              <a:buNone/>
              <a:defRPr sz="9600"/>
            </a:lvl5pPr>
            <a:lvl6pPr marL="10971704" indent="0">
              <a:buNone/>
              <a:defRPr sz="9600"/>
            </a:lvl6pPr>
            <a:lvl7pPr marL="13166044" indent="0">
              <a:buNone/>
              <a:defRPr sz="9600"/>
            </a:lvl7pPr>
            <a:lvl8pPr marL="15360384" indent="0">
              <a:buNone/>
              <a:defRPr sz="9600"/>
            </a:lvl8pPr>
            <a:lvl9pPr marL="17554724" indent="0">
              <a:buNone/>
              <a:defRPr sz="9600"/>
            </a:lvl9pPr>
          </a:lstStyle>
          <a:p>
            <a:endParaRPr lang="en-US"/>
          </a:p>
        </p:txBody>
      </p:sp>
      <p:sp>
        <p:nvSpPr>
          <p:cNvPr id="4" name="Text Placeholder 3"/>
          <p:cNvSpPr>
            <a:spLocks noGrp="1"/>
          </p:cNvSpPr>
          <p:nvPr>
            <p:ph type="body" sz="half" idx="2"/>
          </p:nvPr>
        </p:nvSpPr>
        <p:spPr>
          <a:xfrm>
            <a:off x="8602984" y="25763224"/>
            <a:ext cx="26334720" cy="3863336"/>
          </a:xfrm>
        </p:spPr>
        <p:txBody>
          <a:bodyPr/>
          <a:lstStyle>
            <a:lvl1pPr marL="0" indent="0">
              <a:buNone/>
              <a:defRPr sz="6700"/>
            </a:lvl1pPr>
            <a:lvl2pPr marL="2194340" indent="0">
              <a:buNone/>
              <a:defRPr sz="5800"/>
            </a:lvl2pPr>
            <a:lvl3pPr marL="4388684" indent="0">
              <a:buNone/>
              <a:defRPr sz="4800"/>
            </a:lvl3pPr>
            <a:lvl4pPr marL="6583024" indent="0">
              <a:buNone/>
              <a:defRPr sz="4300"/>
            </a:lvl4pPr>
            <a:lvl5pPr marL="8777360" indent="0">
              <a:buNone/>
              <a:defRPr sz="4300"/>
            </a:lvl5pPr>
            <a:lvl6pPr marL="10971704" indent="0">
              <a:buNone/>
              <a:defRPr sz="4300"/>
            </a:lvl6pPr>
            <a:lvl7pPr marL="13166044" indent="0">
              <a:buNone/>
              <a:defRPr sz="4300"/>
            </a:lvl7pPr>
            <a:lvl8pPr marL="15360384" indent="0">
              <a:buNone/>
              <a:defRPr sz="4300"/>
            </a:lvl8pPr>
            <a:lvl9pPr marL="1755472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65D9C-57AE-4791-96D7-F40F8A4CA783}" type="datetimeFigureOut">
              <a:rPr lang="en-US" smtClean="0"/>
              <a:pPr/>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BC0D6-D63E-4D2A-A7CD-8BB61A8694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4"/>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4"/>
            <a:ext cx="39502080" cy="21724624"/>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4"/>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5A65D9C-57AE-4791-96D7-F40F8A4CA783}" type="datetimeFigureOut">
              <a:rPr lang="en-US" smtClean="0"/>
              <a:pPr/>
              <a:t>8/2/2016</a:t>
            </a:fld>
            <a:endParaRPr lang="en-US"/>
          </a:p>
        </p:txBody>
      </p:sp>
      <p:sp>
        <p:nvSpPr>
          <p:cNvPr id="5" name="Footer Placeholder 4"/>
          <p:cNvSpPr>
            <a:spLocks noGrp="1"/>
          </p:cNvSpPr>
          <p:nvPr>
            <p:ph type="ftr" sz="quarter" idx="3"/>
          </p:nvPr>
        </p:nvSpPr>
        <p:spPr>
          <a:xfrm>
            <a:off x="14996160" y="30510484"/>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4"/>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B20BC0D6-D63E-4D2A-A7CD-8BB61A8694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684" rtl="0" eaLnBrk="1" latinLnBrk="0" hangingPunct="1">
        <a:spcBef>
          <a:spcPct val="0"/>
        </a:spcBef>
        <a:buNone/>
        <a:defRPr sz="21100" kern="1200">
          <a:solidFill>
            <a:schemeClr val="tx1"/>
          </a:solidFill>
          <a:latin typeface="+mj-lt"/>
          <a:ea typeface="+mj-ea"/>
          <a:cs typeface="+mj-cs"/>
        </a:defRPr>
      </a:lvl1pPr>
    </p:titleStyle>
    <p:bodyStyle>
      <a:lvl1pPr marL="1645756" indent="-1645756" algn="l" defTabSz="4388684"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04" indent="-1371464" algn="l" defTabSz="4388684" rtl="0" eaLnBrk="1" latinLnBrk="0" hangingPunct="1">
        <a:spcBef>
          <a:spcPct val="20000"/>
        </a:spcBef>
        <a:buFont typeface="Arial" pitchFamily="34" charset="0"/>
        <a:buChar char="–"/>
        <a:defRPr sz="13396" kern="1200">
          <a:solidFill>
            <a:schemeClr val="tx1"/>
          </a:solidFill>
          <a:latin typeface="+mn-lt"/>
          <a:ea typeface="+mn-ea"/>
          <a:cs typeface="+mn-cs"/>
        </a:defRPr>
      </a:lvl2pPr>
      <a:lvl3pPr marL="5485852" indent="-1097168" algn="l" defTabSz="4388684"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192" indent="-1097168" algn="l" defTabSz="4388684"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532" indent="-1097168" algn="l" defTabSz="4388684"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876" indent="-1097168" algn="l" defTabSz="4388684"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216" indent="-1097168" algn="l" defTabSz="4388684"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552" indent="-1097168" algn="l" defTabSz="4388684"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1896" indent="-1097168" algn="l" defTabSz="4388684"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684" rtl="0" eaLnBrk="1" latinLnBrk="0" hangingPunct="1">
        <a:defRPr sz="8600" kern="1200">
          <a:solidFill>
            <a:schemeClr val="tx1"/>
          </a:solidFill>
          <a:latin typeface="+mn-lt"/>
          <a:ea typeface="+mn-ea"/>
          <a:cs typeface="+mn-cs"/>
        </a:defRPr>
      </a:lvl1pPr>
      <a:lvl2pPr marL="2194340" algn="l" defTabSz="4388684" rtl="0" eaLnBrk="1" latinLnBrk="0" hangingPunct="1">
        <a:defRPr sz="8600" kern="1200">
          <a:solidFill>
            <a:schemeClr val="tx1"/>
          </a:solidFill>
          <a:latin typeface="+mn-lt"/>
          <a:ea typeface="+mn-ea"/>
          <a:cs typeface="+mn-cs"/>
        </a:defRPr>
      </a:lvl2pPr>
      <a:lvl3pPr marL="4388684" algn="l" defTabSz="4388684" rtl="0" eaLnBrk="1" latinLnBrk="0" hangingPunct="1">
        <a:defRPr sz="8600" kern="1200">
          <a:solidFill>
            <a:schemeClr val="tx1"/>
          </a:solidFill>
          <a:latin typeface="+mn-lt"/>
          <a:ea typeface="+mn-ea"/>
          <a:cs typeface="+mn-cs"/>
        </a:defRPr>
      </a:lvl3pPr>
      <a:lvl4pPr marL="6583024" algn="l" defTabSz="4388684" rtl="0" eaLnBrk="1" latinLnBrk="0" hangingPunct="1">
        <a:defRPr sz="8600" kern="1200">
          <a:solidFill>
            <a:schemeClr val="tx1"/>
          </a:solidFill>
          <a:latin typeface="+mn-lt"/>
          <a:ea typeface="+mn-ea"/>
          <a:cs typeface="+mn-cs"/>
        </a:defRPr>
      </a:lvl4pPr>
      <a:lvl5pPr marL="8777360" algn="l" defTabSz="4388684" rtl="0" eaLnBrk="1" latinLnBrk="0" hangingPunct="1">
        <a:defRPr sz="8600" kern="1200">
          <a:solidFill>
            <a:schemeClr val="tx1"/>
          </a:solidFill>
          <a:latin typeface="+mn-lt"/>
          <a:ea typeface="+mn-ea"/>
          <a:cs typeface="+mn-cs"/>
        </a:defRPr>
      </a:lvl5pPr>
      <a:lvl6pPr marL="10971704" algn="l" defTabSz="4388684" rtl="0" eaLnBrk="1" latinLnBrk="0" hangingPunct="1">
        <a:defRPr sz="8600" kern="1200">
          <a:solidFill>
            <a:schemeClr val="tx1"/>
          </a:solidFill>
          <a:latin typeface="+mn-lt"/>
          <a:ea typeface="+mn-ea"/>
          <a:cs typeface="+mn-cs"/>
        </a:defRPr>
      </a:lvl6pPr>
      <a:lvl7pPr marL="13166044" algn="l" defTabSz="4388684" rtl="0" eaLnBrk="1" latinLnBrk="0" hangingPunct="1">
        <a:defRPr sz="8600" kern="1200">
          <a:solidFill>
            <a:schemeClr val="tx1"/>
          </a:solidFill>
          <a:latin typeface="+mn-lt"/>
          <a:ea typeface="+mn-ea"/>
          <a:cs typeface="+mn-cs"/>
        </a:defRPr>
      </a:lvl7pPr>
      <a:lvl8pPr marL="15360384" algn="l" defTabSz="4388684" rtl="0" eaLnBrk="1" latinLnBrk="0" hangingPunct="1">
        <a:defRPr sz="8600" kern="1200">
          <a:solidFill>
            <a:schemeClr val="tx1"/>
          </a:solidFill>
          <a:latin typeface="+mn-lt"/>
          <a:ea typeface="+mn-ea"/>
          <a:cs typeface="+mn-cs"/>
        </a:defRPr>
      </a:lvl8pPr>
      <a:lvl9pPr marL="17554724" algn="l" defTabSz="4388684"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e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jpe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6" descr="mtns for poster.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auto">
          <a:xfrm>
            <a:off x="3657604" y="312742"/>
            <a:ext cx="36257624" cy="5134516"/>
          </a:xfrm>
          <a:prstGeom prst="rect">
            <a:avLst/>
          </a:prstGeom>
          <a:noFill/>
          <a:ln w="9525">
            <a:noFill/>
            <a:miter lim="800000"/>
            <a:headEnd/>
            <a:tailEnd/>
          </a:ln>
        </p:spPr>
      </p:pic>
      <p:sp>
        <p:nvSpPr>
          <p:cNvPr id="4" name="Title 3"/>
          <p:cNvSpPr>
            <a:spLocks noGrp="1"/>
          </p:cNvSpPr>
          <p:nvPr>
            <p:ph type="title"/>
          </p:nvPr>
        </p:nvSpPr>
        <p:spPr>
          <a:xfrm>
            <a:off x="10075246" y="-153724"/>
            <a:ext cx="21477452" cy="2752664"/>
          </a:xfrm>
        </p:spPr>
        <p:txBody>
          <a:bodyPr>
            <a:normAutofit fontScale="90000"/>
          </a:bodyPr>
          <a:lstStyle/>
          <a:p>
            <a:r>
              <a:rPr lang="en-US" sz="9600" b="1" dirty="0"/>
              <a:t>MakerSat: A CubeSat Designed for In-Space 3D Print and Assembly </a:t>
            </a:r>
            <a:endParaRPr lang="en-US" sz="8000" dirty="0"/>
          </a:p>
        </p:txBody>
      </p:sp>
      <p:cxnSp>
        <p:nvCxnSpPr>
          <p:cNvPr id="38" name="Straight Connector 37"/>
          <p:cNvCxnSpPr/>
          <p:nvPr/>
        </p:nvCxnSpPr>
        <p:spPr>
          <a:xfrm>
            <a:off x="1981200" y="5524036"/>
            <a:ext cx="39928800" cy="0"/>
          </a:xfrm>
          <a:prstGeom prst="line">
            <a:avLst/>
          </a:prstGeom>
          <a:ln w="76200">
            <a:solidFill>
              <a:srgbClr val="8F0F2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76446" y="5662804"/>
            <a:ext cx="13373100" cy="4493538"/>
          </a:xfrm>
          <a:prstGeom prst="rect">
            <a:avLst/>
          </a:prstGeom>
          <a:noFill/>
        </p:spPr>
        <p:txBody>
          <a:bodyPr wrap="square" rtlCol="0">
            <a:spAutoFit/>
          </a:bodyPr>
          <a:lstStyle/>
          <a:p>
            <a:r>
              <a:rPr lang="en-US" sz="1000" b="1" dirty="0"/>
              <a:t> </a:t>
            </a:r>
            <a:endParaRPr lang="en-US" sz="4000" dirty="0"/>
          </a:p>
          <a:p>
            <a:pPr algn="just"/>
            <a:r>
              <a:rPr lang="en-US" sz="6000" u="sng" dirty="0">
                <a:solidFill>
                  <a:srgbClr val="8F0F21"/>
                </a:solidFill>
                <a:latin typeface="Arial Narrow" pitchFamily="34" charset="0"/>
              </a:rPr>
              <a:t>Introduction</a:t>
            </a:r>
            <a:endParaRPr lang="en-US" sz="6000" u="sng" dirty="0">
              <a:solidFill>
                <a:srgbClr val="8F0F21"/>
              </a:solidFill>
              <a:latin typeface="Arial Narrow" pitchFamily="34" charset="0"/>
            </a:endParaRPr>
          </a:p>
          <a:p>
            <a:pPr algn="just"/>
            <a:r>
              <a:rPr lang="en-US" sz="3600" dirty="0"/>
              <a:t>MakerSat is an innovative CubeSat</a:t>
            </a:r>
            <a:r>
              <a:rPr lang="en-US" sz="3600" dirty="0"/>
              <a:t> </a:t>
            </a:r>
            <a:r>
              <a:rPr lang="en-US" sz="3600" dirty="0"/>
              <a:t>designed </a:t>
            </a:r>
            <a:r>
              <a:rPr lang="en-US" sz="3600" dirty="0"/>
              <a:t>to </a:t>
            </a:r>
            <a:r>
              <a:rPr lang="en-US" sz="3600" dirty="0"/>
              <a:t>be 3D </a:t>
            </a:r>
            <a:r>
              <a:rPr lang="en-US" sz="3600" dirty="0"/>
              <a:t>printed, assembled, and </a:t>
            </a:r>
            <a:r>
              <a:rPr lang="en-US" sz="3600" dirty="0"/>
              <a:t>deployed on the </a:t>
            </a:r>
            <a:r>
              <a:rPr lang="en-US" sz="3600" dirty="0"/>
              <a:t>ISS.  </a:t>
            </a:r>
            <a:r>
              <a:rPr lang="en-US" sz="3600" dirty="0"/>
              <a:t>It is also a multi-project satellite that can contains up to four experiments from student or small company teams. MakerSat lowers the time, cost, and complexity barriers to space science experiments and will help pioneer space manufacturing.</a:t>
            </a:r>
            <a:endParaRPr lang="en-US" sz="4000" dirty="0">
              <a:solidFill>
                <a:srgbClr val="FF0000"/>
              </a:solidFill>
            </a:endParaRPr>
          </a:p>
        </p:txBody>
      </p:sp>
      <mc:AlternateContent xmlns:mc="http://schemas.openxmlformats.org/markup-compatibility/2006" xmlns:a14="http://schemas.microsoft.com/office/drawing/2010/main">
        <mc:Choice Requires="a14">
          <p:sp>
            <p:nvSpPr>
              <p:cNvPr id="42" name="TextBox 41"/>
              <p:cNvSpPr txBox="1"/>
              <p:nvPr/>
            </p:nvSpPr>
            <p:spPr>
              <a:xfrm>
                <a:off x="28654344" y="5933308"/>
                <a:ext cx="13426176" cy="15346637"/>
              </a:xfrm>
              <a:prstGeom prst="rect">
                <a:avLst/>
              </a:prstGeom>
              <a:noFill/>
            </p:spPr>
            <p:txBody>
              <a:bodyPr wrap="square" rtlCol="0">
                <a:spAutoFit/>
              </a:bodyPr>
              <a:lstStyle/>
              <a:p>
                <a:r>
                  <a:rPr lang="en-US" sz="5400" u="sng" dirty="0">
                    <a:solidFill>
                      <a:srgbClr val="8F0F21"/>
                    </a:solidFill>
                    <a:latin typeface="Arial Narrow" pitchFamily="34" charset="0"/>
                  </a:rPr>
                  <a:t>3D Printed Polymer Degradation in LEO Experiment</a:t>
                </a:r>
                <a:endParaRPr lang="en-US" sz="5400" u="sng" dirty="0">
                  <a:solidFill>
                    <a:srgbClr val="8F0F21"/>
                  </a:solidFill>
                  <a:latin typeface="Arial Narrow" pitchFamily="34" charset="0"/>
                </a:endParaRPr>
              </a:p>
              <a:p>
                <a:r>
                  <a:rPr lang="en-US" sz="3600" dirty="0"/>
                  <a:t>Mass, density, volume, &amp; structural degradation of polymers in space happens via the following processes:</a:t>
                </a:r>
              </a:p>
              <a:p>
                <a:pPr marL="571444" indent="-571444">
                  <a:buFont typeface="Arial" panose="020B0604020202020204" pitchFamily="34" charset="0"/>
                  <a:buChar char="•"/>
                </a:pPr>
                <a:r>
                  <a:rPr lang="en-US" sz="3600" dirty="0"/>
                  <a:t>Monoatomic </a:t>
                </a:r>
                <a:r>
                  <a:rPr lang="en-US" sz="3600" dirty="0"/>
                  <a:t>o</a:t>
                </a:r>
                <a:r>
                  <a:rPr lang="en-US" sz="3600" dirty="0"/>
                  <a:t>xygen </a:t>
                </a:r>
                <a:r>
                  <a:rPr lang="en-US" sz="3600" dirty="0"/>
                  <a:t>r</a:t>
                </a:r>
                <a:r>
                  <a:rPr lang="en-US" sz="3600" dirty="0"/>
                  <a:t>adical </a:t>
                </a:r>
                <a:r>
                  <a:rPr lang="en-US" sz="3600" dirty="0"/>
                  <a:t>e</a:t>
                </a:r>
                <a:r>
                  <a:rPr lang="en-US" sz="3600" dirty="0"/>
                  <a:t>rosion</a:t>
                </a:r>
              </a:p>
              <a:p>
                <a:pPr marL="571444" indent="-571444">
                  <a:buFont typeface="Arial" panose="020B0604020202020204" pitchFamily="34" charset="0"/>
                  <a:buChar char="•"/>
                </a:pPr>
                <a:r>
                  <a:rPr lang="en-US" sz="3600" dirty="0"/>
                  <a:t>UV  and </a:t>
                </a:r>
                <a:r>
                  <a:rPr lang="en-US" sz="3600" dirty="0"/>
                  <a:t>i</a:t>
                </a:r>
                <a:r>
                  <a:rPr lang="en-US" sz="3600" dirty="0"/>
                  <a:t>onizing </a:t>
                </a:r>
                <a:r>
                  <a:rPr lang="en-US" sz="3600" dirty="0"/>
                  <a:t>r</a:t>
                </a:r>
                <a:r>
                  <a:rPr lang="en-US" sz="3600" dirty="0"/>
                  <a:t>adiation breaking down the chemical structure</a:t>
                </a:r>
              </a:p>
              <a:p>
                <a:pPr marL="571444" indent="-571444">
                  <a:buFont typeface="Arial" panose="020B0604020202020204" pitchFamily="34" charset="0"/>
                  <a:buChar char="•"/>
                </a:pPr>
                <a:r>
                  <a:rPr lang="en-US" sz="3600" dirty="0"/>
                  <a:t>Outgassing</a:t>
                </a:r>
              </a:p>
              <a:p>
                <a:r>
                  <a:rPr lang="en-US" sz="3600" dirty="0"/>
                  <a:t>The Goal of this experiment is to determine if 3D printed polymers are viable materials to be used in LEO. MakerSat will measure the mass loss of the following 3D printed polymers</a:t>
                </a:r>
              </a:p>
              <a:p>
                <a:pPr marL="571444" indent="-571444">
                  <a:buFont typeface="Arial" panose="020B0604020202020204" pitchFamily="34" charset="0"/>
                  <a:buChar char="•"/>
                </a:pPr>
                <a:r>
                  <a:rPr lang="en-US" sz="3600" dirty="0"/>
                  <a:t>ABS (Acrylonitrile butadiene styrene)</a:t>
                </a:r>
              </a:p>
              <a:p>
                <a:pPr marL="571444" indent="-571444">
                  <a:buFont typeface="Arial" panose="020B0604020202020204" pitchFamily="34" charset="0"/>
                  <a:buChar char="•"/>
                </a:pPr>
                <a:r>
                  <a:rPr lang="en-US" sz="3600" dirty="0"/>
                  <a:t>ULTEM (</a:t>
                </a:r>
                <a:r>
                  <a:rPr lang="en-US" sz="3600" dirty="0" err="1"/>
                  <a:t>polyetherimide</a:t>
                </a:r>
                <a:r>
                  <a:rPr lang="en-US" sz="3600" dirty="0"/>
                  <a:t>)</a:t>
                </a:r>
              </a:p>
              <a:p>
                <a:pPr marL="571444" indent="-571444">
                  <a:buFont typeface="Arial" panose="020B0604020202020204" pitchFamily="34" charset="0"/>
                  <a:buChar char="•"/>
                </a:pPr>
                <a:r>
                  <a:rPr lang="en-US" sz="3600" dirty="0"/>
                  <a:t>Nylon</a:t>
                </a:r>
              </a:p>
              <a:p>
                <a:r>
                  <a:rPr lang="en-US" sz="3600" dirty="0"/>
                  <a:t>The mass measurement takes place by attaching a sample of 3D printed polymer on the end of a </a:t>
                </a:r>
                <a:r>
                  <a:rPr lang="en-US" sz="3600" dirty="0" err="1"/>
                  <a:t>piezo</a:t>
                </a:r>
                <a:r>
                  <a:rPr lang="en-US" sz="3600" dirty="0"/>
                  <a:t> electric cantilever and measuring the resulting resonant frequency of the cantilever. The resonant frequency of the cantilever will shift as the mass degrades according to Equation 1.</a:t>
                </a:r>
              </a:p>
              <a:p>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𝑟𝑒𝑠</m:t>
                        </m:r>
                      </m:sub>
                    </m:sSub>
                    <m:r>
                      <a:rPr lang="en-US" sz="3600" i="1">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r>
                          <a:rPr lang="en-US" sz="3600" i="1">
                            <a:latin typeface="Cambria Math" panose="02040503050406030204" pitchFamily="18" charset="0"/>
                            <a:ea typeface="Cambria Math" panose="02040503050406030204" pitchFamily="18" charset="0"/>
                          </a:rPr>
                          <m:t>𝜋</m:t>
                        </m:r>
                      </m:den>
                    </m:f>
                    <m:rad>
                      <m:radPr>
                        <m:degHide m:val="on"/>
                        <m:ctrlPr>
                          <a:rPr lang="en-US" sz="3600" i="1">
                            <a:latin typeface="Cambria Math" panose="02040503050406030204" pitchFamily="18" charset="0"/>
                          </a:rPr>
                        </m:ctrlPr>
                      </m:radPr>
                      <m:deg/>
                      <m:e>
                        <m:f>
                          <m:fPr>
                            <m:ctrlPr>
                              <a:rPr lang="en-US" sz="3600" i="1">
                                <a:latin typeface="Cambria Math" panose="02040503050406030204" pitchFamily="18" charset="0"/>
                              </a:rPr>
                            </m:ctrlPr>
                          </m:fPr>
                          <m:num>
                            <m:r>
                              <a:rPr lang="en-US" sz="3600" i="1">
                                <a:latin typeface="Cambria Math" panose="02040503050406030204" pitchFamily="18" charset="0"/>
                              </a:rPr>
                              <m:t>3</m:t>
                            </m:r>
                            <m:r>
                              <a:rPr lang="en-US" sz="3600" i="1">
                                <a:latin typeface="Cambria Math" panose="02040503050406030204" pitchFamily="18" charset="0"/>
                              </a:rPr>
                              <m:t>𝐸𝐼</m:t>
                            </m:r>
                          </m:num>
                          <m:den>
                            <m:sSup>
                              <m:sSupPr>
                                <m:ctrlPr>
                                  <a:rPr lang="en-US" sz="3600" i="1">
                                    <a:latin typeface="Cambria Math" panose="02040503050406030204" pitchFamily="18" charset="0"/>
                                  </a:rPr>
                                </m:ctrlPr>
                              </m:sSupPr>
                              <m:e>
                                <m:r>
                                  <a:rPr lang="en-US" sz="3600" i="1">
                                    <a:latin typeface="Cambria Math" panose="02040503050406030204" pitchFamily="18" charset="0"/>
                                  </a:rPr>
                                  <m:t>𝐿</m:t>
                                </m:r>
                              </m:e>
                              <m:sup>
                                <m:r>
                                  <a:rPr lang="en-US" sz="3600" i="1">
                                    <a:latin typeface="Cambria Math" panose="02040503050406030204" pitchFamily="18" charset="0"/>
                                  </a:rPr>
                                  <m:t>3</m:t>
                                </m:r>
                              </m:sup>
                            </m:sSup>
                            <m:r>
                              <a:rPr lang="en-US" sz="3600" i="1">
                                <a:latin typeface="Cambria Math" panose="02040503050406030204" pitchFamily="18" charset="0"/>
                              </a:rPr>
                              <m:t>𝑚</m:t>
                            </m:r>
                          </m:den>
                        </m:f>
                      </m:e>
                    </m:rad>
                  </m:oMath>
                </a14:m>
                <a:r>
                  <a:rPr lang="en-US" sz="3600" dirty="0"/>
                  <a:t> 		              [Eq. 1]</a:t>
                </a:r>
              </a:p>
              <a:p>
                <a:r>
                  <a:rPr lang="en-US" sz="3600" dirty="0"/>
                  <a:t>Where </a:t>
                </a:r>
                <a14:m>
                  <m:oMath xmlns:m="http://schemas.openxmlformats.org/officeDocument/2006/math">
                    <m:sSub>
                      <m:sSubPr>
                        <m:ctrlPr>
                          <a:rPr lang="en-US" sz="3600" i="1">
                            <a:latin typeface="Cambria Math" panose="02040503050406030204" pitchFamily="18" charset="0"/>
                          </a:rPr>
                        </m:ctrlPr>
                      </m:sSubPr>
                      <m:e>
                        <m:r>
                          <a:rPr lang="en-US" sz="3600" i="1">
                            <a:latin typeface="Cambria Math" charset="0"/>
                          </a:rPr>
                          <m:t>𝑓</m:t>
                        </m:r>
                      </m:e>
                      <m:sub>
                        <m:r>
                          <a:rPr lang="en-US" sz="3600" i="1">
                            <a:latin typeface="Cambria Math" charset="0"/>
                          </a:rPr>
                          <m:t>𝑟𝑒𝑠</m:t>
                        </m:r>
                      </m:sub>
                    </m:sSub>
                  </m:oMath>
                </a14:m>
                <a:r>
                  <a:rPr lang="en-US" sz="3600" dirty="0"/>
                  <a:t> is the resonant frequency of the cantilever, E </a:t>
                </a:r>
                <a:r>
                  <a:rPr lang="en-US" sz="3600" dirty="0"/>
                  <a:t>is Young’s </a:t>
                </a:r>
                <a:r>
                  <a:rPr lang="en-US" sz="3600" dirty="0"/>
                  <a:t>modulus, </a:t>
                </a:r>
                <a:r>
                  <a:rPr lang="en-US" sz="3600" dirty="0"/>
                  <a:t>I is the beam’s moment of inertia, L is the length of the beam, and m is the mass on the end of the beam. </a:t>
                </a:r>
                <a:endParaRPr lang="en-US" sz="3600" dirty="0"/>
              </a:p>
              <a:p>
                <a:endParaRPr lang="en-US" sz="3600" dirty="0"/>
              </a:p>
              <a:p>
                <a:r>
                  <a:rPr lang="en-US" sz="3600" dirty="0"/>
                  <a:t>The entire experiment will be integrated onto a PCB as shown in Figure 5</a:t>
                </a:r>
                <a:r>
                  <a:rPr lang="en-US" sz="3600" dirty="0"/>
                  <a:t>.</a:t>
                </a:r>
                <a:r>
                  <a:rPr lang="en-US" sz="3600" dirty="0"/>
                  <a:t> Preliminary mass measurements using the cantilevers and Equation 1 were taken for 9 different mass samples each with varying mass, the results are shown in Figure 6.</a:t>
                </a:r>
                <a:endParaRPr lang="en-US" sz="3600" dirty="0"/>
              </a:p>
            </p:txBody>
          </p:sp>
        </mc:Choice>
        <mc:Fallback xmlns="">
          <p:sp>
            <p:nvSpPr>
              <p:cNvPr id="42" name="TextBox 41"/>
              <p:cNvSpPr txBox="1">
                <a:spLocks noRot="1" noChangeAspect="1" noMove="1" noResize="1" noEditPoints="1" noAdjustHandles="1" noChangeArrowheads="1" noChangeShapeType="1" noTextEdit="1"/>
              </p:cNvSpPr>
              <p:nvPr/>
            </p:nvSpPr>
            <p:spPr>
              <a:xfrm>
                <a:off x="28654342" y="5933308"/>
                <a:ext cx="13426177" cy="15900635"/>
              </a:xfrm>
              <a:prstGeom prst="rect">
                <a:avLst/>
              </a:prstGeom>
              <a:blipFill rotWithShape="0">
                <a:blip r:embed="rId4"/>
                <a:stretch>
                  <a:fillRect l="-2452" t="-1073" r="-2044"/>
                </a:stretch>
              </a:blipFill>
            </p:spPr>
            <p:txBody>
              <a:bodyPr/>
              <a:lstStyle/>
              <a:p>
                <a:r>
                  <a:rPr lang="en-US">
                    <a:noFill/>
                  </a:rPr>
                  <a:t> </a:t>
                </a:r>
              </a:p>
            </p:txBody>
          </p:sp>
        </mc:Fallback>
      </mc:AlternateContent>
      <p:sp>
        <p:nvSpPr>
          <p:cNvPr id="43" name="TextBox 42"/>
          <p:cNvSpPr txBox="1"/>
          <p:nvPr/>
        </p:nvSpPr>
        <p:spPr>
          <a:xfrm>
            <a:off x="396390" y="14441156"/>
            <a:ext cx="14130260" cy="7109639"/>
          </a:xfrm>
          <a:prstGeom prst="rect">
            <a:avLst/>
          </a:prstGeom>
          <a:noFill/>
        </p:spPr>
        <p:txBody>
          <a:bodyPr wrap="square" rtlCol="0">
            <a:spAutoFit/>
          </a:bodyPr>
          <a:lstStyle/>
          <a:p>
            <a:r>
              <a:rPr lang="en-US" sz="6000" u="sng" dirty="0">
                <a:solidFill>
                  <a:srgbClr val="8F0F21"/>
                </a:solidFill>
                <a:latin typeface="Arial Narrow" pitchFamily="34" charset="0"/>
              </a:rPr>
              <a:t>Project Motivation</a:t>
            </a:r>
          </a:p>
          <a:p>
            <a:pPr marL="571444" indent="-571444">
              <a:buFont typeface="Arial" panose="020B0604020202020204" pitchFamily="34" charset="0"/>
              <a:buChar char="•"/>
            </a:pPr>
            <a:r>
              <a:rPr lang="en-US" sz="3600" dirty="0"/>
              <a:t>High-G launches require satellites to be overdesigned</a:t>
            </a:r>
          </a:p>
          <a:p>
            <a:pPr marL="1028600" lvl="1" indent="-571444">
              <a:buFont typeface="Courier New" panose="02070309020205020404" pitchFamily="49" charset="0"/>
              <a:buChar char="o"/>
            </a:pPr>
            <a:r>
              <a:rPr lang="en-US" sz="3600" dirty="0"/>
              <a:t>Less rigid/more delicate satellites can be designed to function in micro-gravity</a:t>
            </a:r>
          </a:p>
          <a:p>
            <a:pPr marL="571444" indent="-571444">
              <a:buFont typeface="Arial" panose="020B0604020202020204" pitchFamily="34" charset="0"/>
              <a:buChar char="•"/>
            </a:pPr>
            <a:r>
              <a:rPr lang="en-US" sz="3600" dirty="0"/>
              <a:t>Manufacturing in space reduces packaging and support material required for equipment to survive launch</a:t>
            </a:r>
          </a:p>
          <a:p>
            <a:pPr marL="1028600" lvl="1" indent="-571444">
              <a:buFont typeface="Courier New" panose="02070309020205020404" pitchFamily="49" charset="0"/>
              <a:buChar char="o"/>
            </a:pPr>
            <a:r>
              <a:rPr lang="en-US" sz="3600" dirty="0"/>
              <a:t>Less overall mass and space taken up during launch</a:t>
            </a:r>
          </a:p>
          <a:p>
            <a:pPr marL="571444" indent="-571444">
              <a:buFont typeface="Arial" panose="020B0604020202020204" pitchFamily="34" charset="0"/>
              <a:buChar char="•"/>
            </a:pPr>
            <a:endParaRPr lang="en-US" sz="3600" dirty="0"/>
          </a:p>
          <a:p>
            <a:pPr marL="571444" indent="-571444">
              <a:buFont typeface="Arial" panose="020B0604020202020204" pitchFamily="34" charset="0"/>
              <a:buChar char="•"/>
            </a:pPr>
            <a:endParaRPr lang="en-US" sz="3600" dirty="0"/>
          </a:p>
          <a:p>
            <a:endParaRPr lang="en-US" sz="3600" dirty="0"/>
          </a:p>
          <a:p>
            <a:pPr marL="571444" indent="-571444">
              <a:buFont typeface="Arial" panose="020B0604020202020204" pitchFamily="34" charset="0"/>
              <a:buChar char="•"/>
            </a:pPr>
            <a:endParaRPr lang="en-US" sz="3600" dirty="0"/>
          </a:p>
          <a:p>
            <a:pPr marL="571444" indent="-571444">
              <a:buFont typeface="Arial" panose="020B0604020202020204" pitchFamily="34" charset="0"/>
              <a:buChar char="•"/>
            </a:pPr>
            <a:endParaRPr lang="en-US" sz="3600" dirty="0"/>
          </a:p>
        </p:txBody>
      </p:sp>
      <p:sp>
        <p:nvSpPr>
          <p:cNvPr id="46" name="TextBox 45"/>
          <p:cNvSpPr txBox="1"/>
          <p:nvPr/>
        </p:nvSpPr>
        <p:spPr>
          <a:xfrm>
            <a:off x="472418" y="28312034"/>
            <a:ext cx="8494148" cy="5262979"/>
          </a:xfrm>
          <a:prstGeom prst="rect">
            <a:avLst/>
          </a:prstGeom>
          <a:noFill/>
        </p:spPr>
        <p:txBody>
          <a:bodyPr wrap="square" rtlCol="0">
            <a:spAutoFit/>
          </a:bodyPr>
          <a:lstStyle/>
          <a:p>
            <a:r>
              <a:rPr lang="en-US" sz="6000" u="sng" dirty="0">
                <a:solidFill>
                  <a:srgbClr val="8F0F21"/>
                </a:solidFill>
                <a:latin typeface="Arial Narrow" pitchFamily="34" charset="0"/>
              </a:rPr>
              <a:t>Flight Opportunities</a:t>
            </a:r>
          </a:p>
          <a:p>
            <a:r>
              <a:rPr lang="en-US" sz="3600" dirty="0"/>
              <a:t>MakerSat has a launch scheduled for December 2017 through </a:t>
            </a:r>
            <a:r>
              <a:rPr lang="en-US" sz="3600" dirty="0" err="1"/>
              <a:t>ELaNa</a:t>
            </a:r>
            <a:r>
              <a:rPr lang="en-US" sz="3600" dirty="0"/>
              <a:t> XX. The orbit of this flight is a 500km, 90 degree inclination polar orbit launched by Virgin Galactic. A future MakerSat mission to the ISS is currently being pursued.</a:t>
            </a:r>
            <a:endParaRPr lang="en-US" sz="3600" dirty="0"/>
          </a:p>
          <a:p>
            <a:endParaRPr lang="en-US" sz="6000" u="sng" dirty="0">
              <a:solidFill>
                <a:srgbClr val="8F0F21"/>
              </a:solidFill>
              <a:latin typeface="Arial Narrow" pitchFamily="34" charset="0"/>
            </a:endParaRPr>
          </a:p>
        </p:txBody>
      </p:sp>
      <p:sp>
        <p:nvSpPr>
          <p:cNvPr id="48" name="TextBox 47"/>
          <p:cNvSpPr txBox="1"/>
          <p:nvPr/>
        </p:nvSpPr>
        <p:spPr>
          <a:xfrm>
            <a:off x="8894766" y="28322416"/>
            <a:ext cx="6723532" cy="4893647"/>
          </a:xfrm>
          <a:prstGeom prst="rect">
            <a:avLst/>
          </a:prstGeom>
          <a:noFill/>
        </p:spPr>
        <p:txBody>
          <a:bodyPr wrap="square" rtlCol="0">
            <a:spAutoFit/>
          </a:bodyPr>
          <a:lstStyle/>
          <a:p>
            <a:r>
              <a:rPr lang="en-US" sz="6000" u="sng" dirty="0">
                <a:solidFill>
                  <a:srgbClr val="8F0F21"/>
                </a:solidFill>
                <a:latin typeface="Arial Narrow" pitchFamily="34" charset="0"/>
              </a:rPr>
              <a:t>Acknowledgements</a:t>
            </a:r>
            <a:endParaRPr lang="en-US" sz="2800" dirty="0"/>
          </a:p>
          <a:p>
            <a:pPr marL="571444" indent="-571444">
              <a:buFont typeface="Arial" pitchFamily="34" charset="0"/>
              <a:buChar char="•"/>
            </a:pPr>
            <a:r>
              <a:rPr lang="en-US" sz="2800" dirty="0"/>
              <a:t>Funding source: Idaho Space Grant Consortium and NNU</a:t>
            </a:r>
          </a:p>
          <a:p>
            <a:pPr marL="571444" indent="-571444">
              <a:buFont typeface="Arial" pitchFamily="34" charset="0"/>
              <a:buChar char="•"/>
            </a:pPr>
            <a:r>
              <a:rPr lang="en-US" sz="2800" dirty="0"/>
              <a:t>Plexus</a:t>
            </a:r>
          </a:p>
          <a:p>
            <a:pPr marL="571444" indent="-571444">
              <a:buFont typeface="Arial" pitchFamily="34" charset="0"/>
              <a:buChar char="•"/>
            </a:pPr>
            <a:r>
              <a:rPr lang="en-US" sz="2800" dirty="0"/>
              <a:t>Made In Space, Inc.</a:t>
            </a:r>
          </a:p>
          <a:p>
            <a:pPr marL="571444" indent="-571444">
              <a:buFont typeface="Arial" pitchFamily="34" charset="0"/>
              <a:buChar char="•"/>
            </a:pPr>
            <a:r>
              <a:rPr lang="en-US" sz="2800" dirty="0"/>
              <a:t>Near Space Launch</a:t>
            </a:r>
          </a:p>
          <a:p>
            <a:pPr marL="571444" indent="-571444">
              <a:buFont typeface="Arial" pitchFamily="34" charset="0"/>
              <a:buChar char="•"/>
            </a:pPr>
            <a:r>
              <a:rPr lang="en-US" sz="2800" dirty="0"/>
              <a:t>NASA </a:t>
            </a:r>
            <a:r>
              <a:rPr lang="en-US" sz="2800" dirty="0" err="1"/>
              <a:t>ELaNa</a:t>
            </a:r>
            <a:r>
              <a:rPr lang="en-US" sz="2800" dirty="0"/>
              <a:t> </a:t>
            </a:r>
            <a:r>
              <a:rPr lang="en-US" sz="2800" dirty="0"/>
              <a:t>program</a:t>
            </a:r>
          </a:p>
          <a:p>
            <a:pPr marL="571444" indent="-571444">
              <a:buFont typeface="Arial" pitchFamily="34" charset="0"/>
              <a:buChar char="•"/>
            </a:pPr>
            <a:r>
              <a:rPr lang="en-US" sz="2800" dirty="0"/>
              <a:t>Jason Dunn: Made In </a:t>
            </a:r>
            <a:r>
              <a:rPr lang="en-US" sz="2800" dirty="0"/>
              <a:t>Space</a:t>
            </a:r>
          </a:p>
          <a:p>
            <a:pPr marL="571444" indent="-571444">
              <a:buFont typeface="Arial" pitchFamily="34" charset="0"/>
              <a:buChar char="•"/>
            </a:pPr>
            <a:r>
              <a:rPr lang="en-US" sz="2800" dirty="0"/>
              <a:t>Dennis </a:t>
            </a:r>
            <a:r>
              <a:rPr lang="en-US" sz="2800" dirty="0" err="1"/>
              <a:t>Zattiero</a:t>
            </a:r>
            <a:r>
              <a:rPr lang="en-US" sz="2800" dirty="0"/>
              <a:t>: Caldwell ID High School</a:t>
            </a:r>
          </a:p>
          <a:p>
            <a:pPr marL="571444" indent="-571444">
              <a:buFont typeface="Arial" pitchFamily="34" charset="0"/>
              <a:buChar char="•"/>
            </a:pPr>
            <a:endParaRPr lang="en-US" sz="2800" dirty="0"/>
          </a:p>
        </p:txBody>
      </p:sp>
      <p:pic>
        <p:nvPicPr>
          <p:cNvPr id="1026" name="Picture 2" descr="http://www.nnu.edu/uploads/pics/informal_color.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44452" y="6"/>
            <a:ext cx="7472544" cy="493998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Image result for made in space logo"/>
          <p:cNvSpPr>
            <a:spLocks noChangeAspect="1" noChangeArrowheads="1"/>
          </p:cNvSpPr>
          <p:nvPr/>
        </p:nvSpPr>
        <p:spPr bwMode="auto">
          <a:xfrm>
            <a:off x="155576" y="-14446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64"/>
          </a:p>
        </p:txBody>
      </p:sp>
      <p:sp>
        <p:nvSpPr>
          <p:cNvPr id="6" name="AutoShape 4" descr="Image result for made in space logo"/>
          <p:cNvSpPr>
            <a:spLocks noChangeAspect="1" noChangeArrowheads="1"/>
          </p:cNvSpPr>
          <p:nvPr/>
        </p:nvSpPr>
        <p:spPr bwMode="auto">
          <a:xfrm>
            <a:off x="307976" y="794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64"/>
          </a:p>
        </p:txBody>
      </p:sp>
      <p:sp>
        <p:nvSpPr>
          <p:cNvPr id="11" name="TextBox 10"/>
          <p:cNvSpPr txBox="1"/>
          <p:nvPr/>
        </p:nvSpPr>
        <p:spPr>
          <a:xfrm>
            <a:off x="8932456" y="27855306"/>
            <a:ext cx="7794840" cy="523220"/>
          </a:xfrm>
          <a:prstGeom prst="rect">
            <a:avLst/>
          </a:prstGeom>
          <a:noFill/>
        </p:spPr>
        <p:txBody>
          <a:bodyPr wrap="square" rtlCol="0">
            <a:spAutoFit/>
          </a:bodyPr>
          <a:lstStyle/>
          <a:p>
            <a:r>
              <a:rPr lang="en-US" sz="2800" i="1" dirty="0"/>
              <a:t>Figure </a:t>
            </a:r>
            <a:r>
              <a:rPr lang="en-US" sz="2800" i="1" dirty="0"/>
              <a:t>2</a:t>
            </a:r>
            <a:r>
              <a:rPr lang="en-US" sz="2800" i="1" dirty="0"/>
              <a:t>: MakerSat system </a:t>
            </a:r>
            <a:r>
              <a:rPr lang="en-US" sz="2800" i="1" dirty="0"/>
              <a:t>b</a:t>
            </a:r>
            <a:r>
              <a:rPr lang="en-US" sz="2800" i="1" dirty="0"/>
              <a:t>lock diagram</a:t>
            </a:r>
            <a:endParaRPr lang="en-US" sz="2800" i="1" dirty="0"/>
          </a:p>
        </p:txBody>
      </p:sp>
      <p:sp>
        <p:nvSpPr>
          <p:cNvPr id="12" name="AutoShape 2" descr="http://www.imgbase.info/images/safe-wallpapers/space/space_mission/48542_space_mission_iss.jpg"/>
          <p:cNvSpPr>
            <a:spLocks noChangeAspect="1" noChangeArrowheads="1"/>
          </p:cNvSpPr>
          <p:nvPr/>
        </p:nvSpPr>
        <p:spPr bwMode="auto">
          <a:xfrm>
            <a:off x="460376" y="16034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864"/>
          </a:p>
        </p:txBody>
      </p:sp>
      <p:sp>
        <p:nvSpPr>
          <p:cNvPr id="45" name="TextBox 44"/>
          <p:cNvSpPr txBox="1"/>
          <p:nvPr/>
        </p:nvSpPr>
        <p:spPr>
          <a:xfrm>
            <a:off x="7942698" y="2420568"/>
            <a:ext cx="27295604" cy="3970318"/>
          </a:xfrm>
          <a:prstGeom prst="rect">
            <a:avLst/>
          </a:prstGeom>
          <a:noFill/>
        </p:spPr>
        <p:txBody>
          <a:bodyPr wrap="square" rtlCol="0">
            <a:spAutoFit/>
          </a:bodyPr>
          <a:lstStyle/>
          <a:p>
            <a:pPr algn="ctr"/>
            <a:r>
              <a:rPr lang="en-US" sz="4800" b="1" dirty="0"/>
              <a:t>Connor Nogales, Aaron Ewing, Grant Johnson, Braden Grim, Mitch </a:t>
            </a:r>
            <a:r>
              <a:rPr lang="en-US" sz="4800" b="1" dirty="0" err="1"/>
              <a:t>Kamstra</a:t>
            </a:r>
            <a:r>
              <a:rPr lang="en-US" sz="4800" b="1" dirty="0"/>
              <a:t>, </a:t>
            </a:r>
          </a:p>
          <a:p>
            <a:pPr algn="ctr"/>
            <a:r>
              <a:rPr lang="en-US" sz="4800" b="1" dirty="0"/>
              <a:t>Dr. Joshua  Griffin, Dr. Steve Parke</a:t>
            </a:r>
          </a:p>
          <a:p>
            <a:pPr algn="ctr"/>
            <a:r>
              <a:rPr lang="en-US" sz="4800" b="1" dirty="0"/>
              <a:t>Northwest Nazarene University, Department of Physics and Engineering</a:t>
            </a:r>
            <a:endParaRPr lang="en-US" sz="4800" b="1" dirty="0"/>
          </a:p>
          <a:p>
            <a:pPr algn="ctr"/>
            <a:r>
              <a:rPr lang="en-US" sz="5400" dirty="0"/>
              <a:t/>
            </a:r>
            <a:br>
              <a:rPr lang="en-US" sz="5400" dirty="0"/>
            </a:br>
            <a:endParaRPr lang="en-US" sz="5400" b="1" dirty="0"/>
          </a:p>
        </p:txBody>
      </p:sp>
      <p:pic>
        <p:nvPicPr>
          <p:cNvPr id="49" name="Picture 48"/>
          <p:cNvPicPr>
            <a:picLocks noChangeAspect="1"/>
          </p:cNvPicPr>
          <p:nvPr/>
        </p:nvPicPr>
        <p:blipFill>
          <a:blip r:embed="rId6">
            <a:extLst>
              <a:ext uri="{28A0092B-C50C-407E-A947-70E740481C1C}">
                <a14:useLocalDpi xmlns:a14="http://schemas.microsoft.com/office/drawing/2010/main"/>
              </a:ext>
            </a:extLst>
          </a:blip>
          <a:stretch>
            <a:fillRect/>
          </a:stretch>
        </p:blipFill>
        <p:spPr bwMode="auto">
          <a:xfrm>
            <a:off x="10063012" y="23154642"/>
            <a:ext cx="4328816" cy="4743764"/>
          </a:xfrm>
          <a:prstGeom prst="rect">
            <a:avLst/>
          </a:prstGeom>
          <a:ln>
            <a:noFill/>
          </a:ln>
          <a:extLst>
            <a:ext uri="{53640926-AAD7-44D8-BBD7-CCE9431645EC}">
              <a14:shadowObscured xmlns:a14="http://schemas.microsoft.com/office/drawing/2010/main"/>
            </a:ext>
          </a:extLst>
        </p:spPr>
      </p:pic>
      <p:sp>
        <p:nvSpPr>
          <p:cNvPr id="34" name="TextBox 33"/>
          <p:cNvSpPr txBox="1"/>
          <p:nvPr/>
        </p:nvSpPr>
        <p:spPr>
          <a:xfrm>
            <a:off x="14842242" y="5738262"/>
            <a:ext cx="13373100" cy="3939540"/>
          </a:xfrm>
          <a:prstGeom prst="rect">
            <a:avLst/>
          </a:prstGeom>
          <a:noFill/>
        </p:spPr>
        <p:txBody>
          <a:bodyPr wrap="square" rtlCol="0">
            <a:spAutoFit/>
          </a:bodyPr>
          <a:lstStyle/>
          <a:p>
            <a:r>
              <a:rPr lang="en-US" sz="1000" b="1" dirty="0"/>
              <a:t> </a:t>
            </a:r>
            <a:endParaRPr lang="en-US" sz="4000" dirty="0"/>
          </a:p>
          <a:p>
            <a:pPr algn="just"/>
            <a:r>
              <a:rPr lang="en-US" sz="6000" u="sng" dirty="0">
                <a:solidFill>
                  <a:srgbClr val="8F0F21"/>
                </a:solidFill>
                <a:latin typeface="Arial Narrow" pitchFamily="34" charset="0"/>
              </a:rPr>
              <a:t>3D Printed Structure and Assembly</a:t>
            </a:r>
          </a:p>
          <a:p>
            <a:pPr algn="just"/>
            <a:r>
              <a:rPr lang="en-US" sz="3600" dirty="0"/>
              <a:t>The frame of MakerSat is specifically designed to be printed on the ISS in their 3D printer called the Additive Manufacturing Facility (AMF) and assembled on the ISS. The frame of MakerSat that holds the satellite together is shown in Figure </a:t>
            </a:r>
            <a:r>
              <a:rPr lang="en-US" sz="3600" dirty="0"/>
              <a:t>3</a:t>
            </a:r>
            <a:r>
              <a:rPr lang="en-US" sz="3600" dirty="0"/>
              <a:t>. Each individual piece of the frame is referred to as a rail. These are designed to be printed on the ISS</a:t>
            </a:r>
            <a:endParaRPr lang="en-US" sz="4000" dirty="0">
              <a:solidFill>
                <a:srgbClr val="FF0000"/>
              </a:solidFill>
            </a:endParaRPr>
          </a:p>
        </p:txBody>
      </p:sp>
      <p:sp>
        <p:nvSpPr>
          <p:cNvPr id="39" name="TextBox 38"/>
          <p:cNvSpPr txBox="1"/>
          <p:nvPr/>
        </p:nvSpPr>
        <p:spPr>
          <a:xfrm>
            <a:off x="425810" y="18645534"/>
            <a:ext cx="14130260" cy="4339650"/>
          </a:xfrm>
          <a:prstGeom prst="rect">
            <a:avLst/>
          </a:prstGeom>
          <a:noFill/>
        </p:spPr>
        <p:txBody>
          <a:bodyPr wrap="square" rtlCol="0">
            <a:spAutoFit/>
          </a:bodyPr>
          <a:lstStyle/>
          <a:p>
            <a:r>
              <a:rPr lang="en-US" sz="6000" u="sng" dirty="0">
                <a:solidFill>
                  <a:srgbClr val="8F0F21"/>
                </a:solidFill>
                <a:latin typeface="Arial Narrow" pitchFamily="34" charset="0"/>
              </a:rPr>
              <a:t>Project Objectives</a:t>
            </a:r>
          </a:p>
          <a:p>
            <a:r>
              <a:rPr lang="en-US" sz="3600" dirty="0"/>
              <a:t>MakerSat is a proof of concept mission aimed towards validating and pioneering space manufacturing. Mission goals are to:</a:t>
            </a:r>
          </a:p>
          <a:p>
            <a:pPr marL="571444" indent="-571444">
              <a:buFont typeface="Arial" panose="020B0604020202020204" pitchFamily="34" charset="0"/>
              <a:buChar char="•"/>
            </a:pPr>
            <a:r>
              <a:rPr lang="en-US" sz="3600" dirty="0"/>
              <a:t>Demonstrate in space additive manufacturing and assembly on the ISS</a:t>
            </a:r>
            <a:endParaRPr lang="en-US" sz="3600" dirty="0"/>
          </a:p>
          <a:p>
            <a:pPr marL="571444" indent="-571444">
              <a:buFont typeface="Arial" panose="020B0604020202020204" pitchFamily="34" charset="0"/>
              <a:buChar char="•"/>
            </a:pPr>
            <a:r>
              <a:rPr lang="en-US" sz="3600" dirty="0"/>
              <a:t>Demonstration of a multi-user satellite architecture</a:t>
            </a:r>
          </a:p>
          <a:p>
            <a:pPr marL="571444" indent="-571444">
              <a:buFont typeface="Arial" panose="020B0604020202020204" pitchFamily="34" charset="0"/>
              <a:buChar char="•"/>
            </a:pPr>
            <a:r>
              <a:rPr lang="en-US" sz="3600" dirty="0"/>
              <a:t>Measure various 3D printed polymer’s mass loss over mission duration</a:t>
            </a:r>
          </a:p>
          <a:p>
            <a:pPr marL="571444" indent="-571444">
              <a:buFont typeface="Arial" panose="020B0604020202020204" pitchFamily="34" charset="0"/>
              <a:buChar char="•"/>
            </a:pPr>
            <a:r>
              <a:rPr lang="en-US" sz="3600" dirty="0"/>
              <a:t>Take photographs of Earth</a:t>
            </a:r>
          </a:p>
        </p:txBody>
      </p:sp>
      <p:pic>
        <p:nvPicPr>
          <p:cNvPr id="40" name="Picture 39"/>
          <p:cNvPicPr>
            <a:picLocks noChangeAspect="1"/>
          </p:cNvPicPr>
          <p:nvPr/>
        </p:nvPicPr>
        <p:blipFill>
          <a:blip r:embed="rId7"/>
          <a:stretch>
            <a:fillRect/>
          </a:stretch>
        </p:blipFill>
        <p:spPr>
          <a:xfrm>
            <a:off x="38114366" y="465142"/>
            <a:ext cx="4474852" cy="4474852"/>
          </a:xfrm>
          <a:prstGeom prst="rect">
            <a:avLst/>
          </a:prstGeom>
        </p:spPr>
      </p:pic>
      <p:sp>
        <p:nvSpPr>
          <p:cNvPr id="47" name="TextBox 46"/>
          <p:cNvSpPr txBox="1"/>
          <p:nvPr/>
        </p:nvSpPr>
        <p:spPr>
          <a:xfrm>
            <a:off x="506530" y="22930876"/>
            <a:ext cx="9127580" cy="5447645"/>
          </a:xfrm>
          <a:prstGeom prst="rect">
            <a:avLst/>
          </a:prstGeom>
          <a:noFill/>
        </p:spPr>
        <p:txBody>
          <a:bodyPr wrap="square" rtlCol="0">
            <a:spAutoFit/>
          </a:bodyPr>
          <a:lstStyle/>
          <a:p>
            <a:r>
              <a:rPr lang="en-US" sz="6000" u="sng" dirty="0">
                <a:solidFill>
                  <a:srgbClr val="8F0F21"/>
                </a:solidFill>
                <a:latin typeface="Arial Narrow" pitchFamily="34" charset="0"/>
              </a:rPr>
              <a:t>Multi-User Architecture</a:t>
            </a:r>
          </a:p>
          <a:p>
            <a:pPr lvl="0"/>
            <a:r>
              <a:rPr lang="en-US" sz="3600" dirty="0"/>
              <a:t>MakerSat’s </a:t>
            </a:r>
            <a:r>
              <a:rPr lang="en-US" sz="3600" dirty="0"/>
              <a:t>m</a:t>
            </a:r>
            <a:r>
              <a:rPr lang="en-US" sz="3600" dirty="0"/>
              <a:t>ulti-user architecture supports up to 4 science teams using MakerSat’s science boards to do experiments. Currently MakerSat is hosting the polymer degradation experiment designed by members of the MakerSat team (described in this presentation) as well as a pre-engineering team from Caldwell High School in Caldwell Idaho.</a:t>
            </a:r>
            <a:endParaRPr lang="en-US" sz="3600" dirty="0"/>
          </a:p>
        </p:txBody>
      </p:sp>
      <p:pic>
        <p:nvPicPr>
          <p:cNvPr id="51" name="Picture 50"/>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21720710" y="10963950"/>
            <a:ext cx="6598932" cy="4113660"/>
          </a:xfrm>
          <a:prstGeom prst="rect">
            <a:avLst/>
          </a:prstGeom>
        </p:spPr>
      </p:pic>
      <p:pic>
        <p:nvPicPr>
          <p:cNvPr id="52" name="Picture 51"/>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14970618" y="10740342"/>
            <a:ext cx="6453812" cy="4963260"/>
          </a:xfrm>
          <a:prstGeom prst="rect">
            <a:avLst/>
          </a:prstGeom>
        </p:spPr>
      </p:pic>
      <p:sp>
        <p:nvSpPr>
          <p:cNvPr id="54" name="TextBox 53"/>
          <p:cNvSpPr txBox="1"/>
          <p:nvPr/>
        </p:nvSpPr>
        <p:spPr>
          <a:xfrm>
            <a:off x="33754018" y="13592980"/>
            <a:ext cx="4485523" cy="215444"/>
          </a:xfrm>
          <a:prstGeom prst="rect">
            <a:avLst/>
          </a:prstGeom>
          <a:noFill/>
        </p:spPr>
        <p:txBody>
          <a:bodyPr wrap="none" rtlCol="0">
            <a:spAutoFit/>
          </a:bodyPr>
          <a:lstStyle/>
          <a:p>
            <a:r>
              <a:rPr lang="en-US" sz="800" dirty="0">
                <a:solidFill>
                  <a:schemeClr val="bg1"/>
                </a:solidFill>
              </a:rPr>
              <a:t>http://www.imgbase.info/images/safe-wallpapers/space/space_mission/48542_space_mission_iss.jpg</a:t>
            </a:r>
          </a:p>
        </p:txBody>
      </p:sp>
      <p:sp>
        <p:nvSpPr>
          <p:cNvPr id="55" name="TextBox 54"/>
          <p:cNvSpPr txBox="1"/>
          <p:nvPr/>
        </p:nvSpPr>
        <p:spPr>
          <a:xfrm>
            <a:off x="34006110" y="13114252"/>
            <a:ext cx="4485523" cy="215444"/>
          </a:xfrm>
          <a:prstGeom prst="rect">
            <a:avLst/>
          </a:prstGeom>
          <a:noFill/>
        </p:spPr>
        <p:txBody>
          <a:bodyPr wrap="none" rtlCol="0">
            <a:spAutoFit/>
          </a:bodyPr>
          <a:lstStyle/>
          <a:p>
            <a:r>
              <a:rPr lang="en-US" sz="800" dirty="0">
                <a:solidFill>
                  <a:schemeClr val="bg1"/>
                </a:solidFill>
              </a:rPr>
              <a:t>http://www.imgbase.info/images/safe-wallpapers/space/space_mission/48542_space_mission_iss.jpg</a:t>
            </a:r>
          </a:p>
        </p:txBody>
      </p:sp>
      <p:pic>
        <p:nvPicPr>
          <p:cNvPr id="57" name="Picture 56"/>
          <p:cNvPicPr/>
          <p:nvPr/>
        </p:nvPicPr>
        <p:blipFill rotWithShape="1">
          <a:blip r:embed="rId10" cstate="print">
            <a:extLst>
              <a:ext uri="{28A0092B-C50C-407E-A947-70E740481C1C}">
                <a14:useLocalDpi xmlns:a14="http://schemas.microsoft.com/office/drawing/2010/main"/>
              </a:ext>
            </a:extLst>
          </a:blip>
          <a:srcRect/>
          <a:stretch/>
        </p:blipFill>
        <p:spPr bwMode="auto">
          <a:xfrm>
            <a:off x="14970620" y="18316752"/>
            <a:ext cx="5146184" cy="5170552"/>
          </a:xfrm>
          <a:prstGeom prst="rect">
            <a:avLst/>
          </a:prstGeom>
          <a:ln>
            <a:noFill/>
          </a:ln>
          <a:extLst>
            <a:ext uri="{53640926-AAD7-44D8-BBD7-CCE9431645EC}">
              <a14:shadowObscured xmlns:a14="http://schemas.microsoft.com/office/drawing/2010/main"/>
            </a:ext>
          </a:extLst>
        </p:spPr>
      </p:pic>
      <p:pic>
        <p:nvPicPr>
          <p:cNvPr id="58" name="Picture 57"/>
          <p:cNvPicPr/>
          <p:nvPr/>
        </p:nvPicPr>
        <p:blipFill rotWithShape="1">
          <a:blip r:embed="rId11" cstate="print">
            <a:extLst>
              <a:ext uri="{28A0092B-C50C-407E-A947-70E740481C1C}">
                <a14:useLocalDpi xmlns:a14="http://schemas.microsoft.com/office/drawing/2010/main"/>
              </a:ext>
            </a:extLst>
          </a:blip>
          <a:srcRect/>
          <a:stretch/>
        </p:blipFill>
        <p:spPr bwMode="auto">
          <a:xfrm>
            <a:off x="22860002" y="18291004"/>
            <a:ext cx="5643076" cy="5283128"/>
          </a:xfrm>
          <a:prstGeom prst="rect">
            <a:avLst/>
          </a:prstGeom>
          <a:ln>
            <a:noFill/>
          </a:ln>
          <a:extLst>
            <a:ext uri="{53640926-AAD7-44D8-BBD7-CCE9431645EC}">
              <a14:shadowObscured xmlns:a14="http://schemas.microsoft.com/office/drawing/2010/main"/>
            </a:ext>
          </a:extLst>
        </p:spPr>
      </p:pic>
      <p:pic>
        <p:nvPicPr>
          <p:cNvPr id="59" name="Picture 58"/>
          <p:cNvPicPr/>
          <p:nvPr/>
        </p:nvPicPr>
        <p:blipFill rotWithShape="1">
          <a:blip r:embed="rId12" cstate="print">
            <a:extLst>
              <a:ext uri="{28A0092B-C50C-407E-A947-70E740481C1C}">
                <a14:useLocalDpi xmlns:a14="http://schemas.microsoft.com/office/drawing/2010/main"/>
              </a:ext>
            </a:extLst>
          </a:blip>
          <a:srcRect/>
          <a:stretch/>
        </p:blipFill>
        <p:spPr bwMode="auto">
          <a:xfrm>
            <a:off x="23035362" y="25568234"/>
            <a:ext cx="5179980" cy="5783356"/>
          </a:xfrm>
          <a:prstGeom prst="rect">
            <a:avLst/>
          </a:prstGeom>
          <a:ln>
            <a:noFill/>
          </a:ln>
          <a:extLst>
            <a:ext uri="{53640926-AAD7-44D8-BBD7-CCE9431645EC}">
              <a14:shadowObscured xmlns:a14="http://schemas.microsoft.com/office/drawing/2010/main"/>
            </a:ext>
          </a:extLst>
        </p:spPr>
      </p:pic>
      <p:pic>
        <p:nvPicPr>
          <p:cNvPr id="60" name="Picture 59"/>
          <p:cNvPicPr/>
          <p:nvPr/>
        </p:nvPicPr>
        <p:blipFill rotWithShape="1">
          <a:blip r:embed="rId13" cstate="print">
            <a:extLst>
              <a:ext uri="{28A0092B-C50C-407E-A947-70E740481C1C}">
                <a14:useLocalDpi xmlns:a14="http://schemas.microsoft.com/office/drawing/2010/main"/>
              </a:ext>
            </a:extLst>
          </a:blip>
          <a:srcRect/>
          <a:stretch/>
        </p:blipFill>
        <p:spPr bwMode="auto">
          <a:xfrm>
            <a:off x="15635078" y="25216378"/>
            <a:ext cx="5470556" cy="5514204"/>
          </a:xfrm>
          <a:prstGeom prst="rect">
            <a:avLst/>
          </a:prstGeom>
          <a:ln>
            <a:noFill/>
          </a:ln>
          <a:extLst>
            <a:ext uri="{53640926-AAD7-44D8-BBD7-CCE9431645EC}">
              <a14:shadowObscured xmlns:a14="http://schemas.microsoft.com/office/drawing/2010/main"/>
            </a:ext>
          </a:extLst>
        </p:spPr>
      </p:pic>
      <p:sp>
        <p:nvSpPr>
          <p:cNvPr id="8" name="TextBox 7"/>
          <p:cNvSpPr txBox="1"/>
          <p:nvPr/>
        </p:nvSpPr>
        <p:spPr>
          <a:xfrm>
            <a:off x="15173812" y="16445026"/>
            <a:ext cx="13329264" cy="1754326"/>
          </a:xfrm>
          <a:prstGeom prst="rect">
            <a:avLst/>
          </a:prstGeom>
          <a:noFill/>
        </p:spPr>
        <p:txBody>
          <a:bodyPr wrap="square" rtlCol="0">
            <a:spAutoFit/>
          </a:bodyPr>
          <a:lstStyle/>
          <a:p>
            <a:r>
              <a:rPr lang="en-US" sz="3600" dirty="0"/>
              <a:t>Figure </a:t>
            </a:r>
            <a:r>
              <a:rPr lang="en-US" sz="3600" dirty="0"/>
              <a:t>4</a:t>
            </a:r>
            <a:r>
              <a:rPr lang="en-US" sz="3600" dirty="0"/>
              <a:t> consists of the assembly process of MakerSat. The design of the frame allows MakerSat to simply snap and slide together in an easy and micro-gravity friendly method.</a:t>
            </a:r>
          </a:p>
        </p:txBody>
      </p:sp>
      <p:sp>
        <p:nvSpPr>
          <p:cNvPr id="9" name="Right Arrow 8"/>
          <p:cNvSpPr/>
          <p:nvPr/>
        </p:nvSpPr>
        <p:spPr>
          <a:xfrm>
            <a:off x="21170454" y="20042676"/>
            <a:ext cx="1550300" cy="126861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64"/>
          </a:p>
        </p:txBody>
      </p:sp>
      <p:sp>
        <p:nvSpPr>
          <p:cNvPr id="14" name="Left Arrow 13"/>
          <p:cNvSpPr/>
          <p:nvPr/>
        </p:nvSpPr>
        <p:spPr>
          <a:xfrm>
            <a:off x="21167598" y="27726468"/>
            <a:ext cx="1750916" cy="124659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64"/>
          </a:p>
        </p:txBody>
      </p:sp>
      <p:sp>
        <p:nvSpPr>
          <p:cNvPr id="16" name="Down Arrow 15"/>
          <p:cNvSpPr/>
          <p:nvPr/>
        </p:nvSpPr>
        <p:spPr>
          <a:xfrm>
            <a:off x="25314672" y="23804988"/>
            <a:ext cx="1345616" cy="160825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64"/>
          </a:p>
        </p:txBody>
      </p:sp>
      <p:sp>
        <p:nvSpPr>
          <p:cNvPr id="61" name="TextBox 60"/>
          <p:cNvSpPr txBox="1"/>
          <p:nvPr/>
        </p:nvSpPr>
        <p:spPr>
          <a:xfrm>
            <a:off x="18271164" y="31520860"/>
            <a:ext cx="7794840" cy="523220"/>
          </a:xfrm>
          <a:prstGeom prst="rect">
            <a:avLst/>
          </a:prstGeom>
          <a:noFill/>
        </p:spPr>
        <p:txBody>
          <a:bodyPr wrap="square" rtlCol="0">
            <a:spAutoFit/>
          </a:bodyPr>
          <a:lstStyle/>
          <a:p>
            <a:r>
              <a:rPr lang="en-US" sz="2800" i="1" dirty="0"/>
              <a:t>Figure </a:t>
            </a:r>
            <a:r>
              <a:rPr lang="en-US" sz="2800" i="1" dirty="0"/>
              <a:t>4</a:t>
            </a:r>
            <a:r>
              <a:rPr lang="en-US" sz="2800" i="1" dirty="0"/>
              <a:t>: MakerSat </a:t>
            </a:r>
            <a:r>
              <a:rPr lang="en-US" sz="2800" i="1" dirty="0"/>
              <a:t>s</a:t>
            </a:r>
            <a:r>
              <a:rPr lang="en-US" sz="2800" i="1" dirty="0"/>
              <a:t>nap and slide </a:t>
            </a:r>
            <a:r>
              <a:rPr lang="en-US" sz="2800" i="1" dirty="0"/>
              <a:t>a</a:t>
            </a:r>
            <a:r>
              <a:rPr lang="en-US" sz="2800" i="1" dirty="0"/>
              <a:t>ssembly </a:t>
            </a:r>
            <a:r>
              <a:rPr lang="en-US" sz="2800" i="1" dirty="0"/>
              <a:t>p</a:t>
            </a:r>
            <a:r>
              <a:rPr lang="en-US" sz="2800" i="1" dirty="0"/>
              <a:t>rocess</a:t>
            </a:r>
            <a:endParaRPr lang="en-US" sz="2800" i="1" dirty="0"/>
          </a:p>
        </p:txBody>
      </p:sp>
      <p:sp>
        <p:nvSpPr>
          <p:cNvPr id="62" name="TextBox 61"/>
          <p:cNvSpPr txBox="1"/>
          <p:nvPr/>
        </p:nvSpPr>
        <p:spPr>
          <a:xfrm>
            <a:off x="16544168" y="15682036"/>
            <a:ext cx="9517264" cy="523220"/>
          </a:xfrm>
          <a:prstGeom prst="rect">
            <a:avLst/>
          </a:prstGeom>
          <a:noFill/>
        </p:spPr>
        <p:txBody>
          <a:bodyPr wrap="square" rtlCol="0">
            <a:spAutoFit/>
          </a:bodyPr>
          <a:lstStyle/>
          <a:p>
            <a:pPr algn="ctr"/>
            <a:r>
              <a:rPr lang="en-US" sz="2800" i="1" dirty="0"/>
              <a:t>Figure </a:t>
            </a:r>
            <a:r>
              <a:rPr lang="en-US" sz="2800" i="1" dirty="0"/>
              <a:t>3</a:t>
            </a:r>
            <a:r>
              <a:rPr lang="en-US" sz="2800" i="1" dirty="0"/>
              <a:t>: ULTEM rails to be printed on the ISS</a:t>
            </a:r>
            <a:endParaRPr lang="en-US" sz="2800" i="1" dirty="0"/>
          </a:p>
        </p:txBody>
      </p:sp>
      <p:pic>
        <p:nvPicPr>
          <p:cNvPr id="3" name="Picture 2"/>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0452310" y="25557628"/>
            <a:ext cx="10292180" cy="6739840"/>
          </a:xfrm>
          <a:prstGeom prst="rect">
            <a:avLst/>
          </a:prstGeom>
        </p:spPr>
      </p:pic>
      <p:sp>
        <p:nvSpPr>
          <p:cNvPr id="50" name="TextBox 49"/>
          <p:cNvSpPr txBox="1"/>
          <p:nvPr/>
        </p:nvSpPr>
        <p:spPr>
          <a:xfrm>
            <a:off x="34077696" y="32170210"/>
            <a:ext cx="4560880" cy="523220"/>
          </a:xfrm>
          <a:prstGeom prst="rect">
            <a:avLst/>
          </a:prstGeom>
          <a:noFill/>
        </p:spPr>
        <p:txBody>
          <a:bodyPr wrap="square" rtlCol="0">
            <a:spAutoFit/>
          </a:bodyPr>
          <a:lstStyle/>
          <a:p>
            <a:r>
              <a:rPr lang="en-US" sz="2800" i="1" dirty="0"/>
              <a:t>Figure 6: Preliminary data</a:t>
            </a:r>
            <a:endParaRPr lang="en-US" sz="2800" i="1" dirty="0"/>
          </a:p>
        </p:txBody>
      </p:sp>
      <p:sp>
        <p:nvSpPr>
          <p:cNvPr id="63" name="TextBox 62"/>
          <p:cNvSpPr txBox="1"/>
          <p:nvPr/>
        </p:nvSpPr>
        <p:spPr>
          <a:xfrm>
            <a:off x="32040080" y="25003304"/>
            <a:ext cx="6654704" cy="523220"/>
          </a:xfrm>
          <a:prstGeom prst="rect">
            <a:avLst/>
          </a:prstGeom>
          <a:noFill/>
        </p:spPr>
        <p:txBody>
          <a:bodyPr wrap="square" rtlCol="0">
            <a:spAutoFit/>
          </a:bodyPr>
          <a:lstStyle/>
          <a:p>
            <a:r>
              <a:rPr lang="en-US" sz="2800" i="1" dirty="0"/>
              <a:t>Figure 5: 3D representation of board </a:t>
            </a:r>
            <a:r>
              <a:rPr lang="en-US" sz="2800" i="1" dirty="0"/>
              <a:t>l</a:t>
            </a:r>
            <a:r>
              <a:rPr lang="en-US" sz="2800" i="1" dirty="0"/>
              <a:t>ayout</a:t>
            </a:r>
            <a:endParaRPr lang="en-US" sz="2800" i="1" dirty="0"/>
          </a:p>
        </p:txBody>
      </p:sp>
      <p:pic>
        <p:nvPicPr>
          <p:cNvPr id="66" name="Picture 65"/>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6841022" y="10286430"/>
            <a:ext cx="6306196" cy="3692196"/>
          </a:xfrm>
          <a:prstGeom prst="rect">
            <a:avLst/>
          </a:prstGeom>
        </p:spPr>
      </p:pic>
      <p:sp>
        <p:nvSpPr>
          <p:cNvPr id="67" name="TextBox 66"/>
          <p:cNvSpPr txBox="1"/>
          <p:nvPr/>
        </p:nvSpPr>
        <p:spPr>
          <a:xfrm>
            <a:off x="7832486" y="13549888"/>
            <a:ext cx="4485523" cy="215444"/>
          </a:xfrm>
          <a:prstGeom prst="rect">
            <a:avLst/>
          </a:prstGeom>
          <a:noFill/>
        </p:spPr>
        <p:txBody>
          <a:bodyPr wrap="none" rtlCol="0">
            <a:spAutoFit/>
          </a:bodyPr>
          <a:lstStyle/>
          <a:p>
            <a:r>
              <a:rPr lang="en-US" sz="800" dirty="0"/>
              <a:t>http://</a:t>
            </a:r>
            <a:r>
              <a:rPr lang="en-US" sz="800" dirty="0">
                <a:solidFill>
                  <a:schemeClr val="bg1"/>
                </a:solidFill>
              </a:rPr>
              <a:t>www.imgbase.info/images/safe-wallpapers/space/space_mission/48542_space_mission_iss.jpg</a:t>
            </a:r>
          </a:p>
        </p:txBody>
      </p:sp>
      <p:pic>
        <p:nvPicPr>
          <p:cNvPr id="68" name="Picture 67"/>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718220" y="10311238"/>
            <a:ext cx="3768184" cy="4010708"/>
          </a:xfrm>
          <a:prstGeom prst="rect">
            <a:avLst/>
          </a:prstGeom>
        </p:spPr>
      </p:pic>
      <p:sp>
        <p:nvSpPr>
          <p:cNvPr id="69" name="TextBox 68"/>
          <p:cNvSpPr txBox="1"/>
          <p:nvPr/>
        </p:nvSpPr>
        <p:spPr>
          <a:xfrm>
            <a:off x="1838400" y="14133526"/>
            <a:ext cx="9517264" cy="523220"/>
          </a:xfrm>
          <a:prstGeom prst="rect">
            <a:avLst/>
          </a:prstGeom>
          <a:noFill/>
        </p:spPr>
        <p:txBody>
          <a:bodyPr wrap="square" rtlCol="0">
            <a:spAutoFit/>
          </a:bodyPr>
          <a:lstStyle/>
          <a:p>
            <a:pPr algn="ctr"/>
            <a:r>
              <a:rPr lang="en-US" sz="2800" i="1" dirty="0"/>
              <a:t>Figure </a:t>
            </a:r>
            <a:r>
              <a:rPr lang="en-US" sz="2800" i="1" dirty="0"/>
              <a:t>1</a:t>
            </a:r>
            <a:r>
              <a:rPr lang="en-US" sz="2800" i="1" dirty="0"/>
              <a:t>: MakerSat and the ISS.</a:t>
            </a:r>
            <a:endParaRPr lang="en-US" sz="2800" i="1" dirty="0"/>
          </a:p>
        </p:txBody>
      </p:sp>
      <p:pic>
        <p:nvPicPr>
          <p:cNvPr id="1032" name="Picture 8" descr="https://documents.lucidchart.com/documents/85899e5f-7cf3-4248-8fd1-442b02b91666/pages/0_0?a=1054&amp;x=711&amp;y=121&amp;w=1078&amp;h=421&amp;store=1&amp;accept=image%2F*&amp;auth=LCA%20e15bb086b0eb1302f92ff5da7da0edd321a60fec-ts%3D1469661978"/>
          <p:cNvPicPr>
            <a:picLocks noChangeAspect="1" noChangeArrowheads="1"/>
          </p:cNvPicPr>
          <p:nvPr/>
        </p:nvPicPr>
        <p:blipFill>
          <a:blip r:embed="rId17" cstate="print">
            <a:extLst>
              <a:ext uri="{28A0092B-C50C-407E-A947-70E740481C1C}">
                <a14:useLocalDpi xmlns:a14="http://schemas.microsoft.com/office/drawing/2010/main"/>
              </a:ext>
            </a:extLst>
          </a:blip>
          <a:srcRect/>
          <a:stretch>
            <a:fillRect/>
          </a:stretch>
        </p:blipFill>
        <p:spPr bwMode="auto">
          <a:xfrm>
            <a:off x="30063198" y="21030142"/>
            <a:ext cx="10724788" cy="41891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7676</TotalTime>
  <Words>495</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Narrow</vt:lpstr>
      <vt:lpstr>Calibri</vt:lpstr>
      <vt:lpstr>Cambria Math</vt:lpstr>
      <vt:lpstr>Courier New</vt:lpstr>
      <vt:lpstr>Office Theme</vt:lpstr>
      <vt:lpstr>MakerSat: A CubeSat Designed for In-Space 3D Print and Assembly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dc:creator>
  <cp:lastModifiedBy>Aaron J. Ewing</cp:lastModifiedBy>
  <cp:revision>167</cp:revision>
  <dcterms:created xsi:type="dcterms:W3CDTF">2014-04-17T00:49:43Z</dcterms:created>
  <dcterms:modified xsi:type="dcterms:W3CDTF">2016-08-02T15:15:04Z</dcterms:modified>
</cp:coreProperties>
</file>