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73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7A776F2-1D59-D84F-A7E6-2242DCBE093E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DA6ABC-38D0-5648-B490-9BF15F7D3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 userDrawn="1"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A9F5-BFD0-8744-BD54-F558724F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8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G:\LSP_LOGO_Final_Color_larger_text_small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192088"/>
            <a:ext cx="1398587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76200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>
            <a:off x="228600" y="1047750"/>
            <a:ext cx="688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15"/>
          <p:cNvSpPr>
            <a:spLocks noChangeShapeType="1"/>
          </p:cNvSpPr>
          <p:nvPr userDrawn="1"/>
        </p:nvSpPr>
        <p:spPr bwMode="auto">
          <a:xfrm flipV="1">
            <a:off x="8537575" y="1047750"/>
            <a:ext cx="339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19" descr="G:\JFK_text_capital_small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41375"/>
            <a:ext cx="1560513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codece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5963" r="72000" b="10606"/>
          <a:stretch>
            <a:fillRect/>
          </a:stretch>
        </p:blipFill>
        <p:spPr bwMode="auto">
          <a:xfrm>
            <a:off x="685800" y="0"/>
            <a:ext cx="91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6"/>
          <p:cNvSpPr>
            <a:spLocks noGrp="1"/>
          </p:cNvSpPr>
          <p:nvPr userDrawn="1">
            <p:ph type="sldNum" sz="quarter" idx="4"/>
          </p:nvPr>
        </p:nvSpPr>
        <p:spPr>
          <a:xfrm>
            <a:off x="8493125" y="6407150"/>
            <a:ext cx="441325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B2C1C91F-76D1-B34A-93C2-5371EDB38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49353"/>
              </p:ext>
            </p:extLst>
          </p:nvPr>
        </p:nvGraphicFramePr>
        <p:xfrm>
          <a:off x="304800" y="1223963"/>
          <a:ext cx="8534400" cy="5342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600"/>
                <a:gridCol w="2133600"/>
                <a:gridCol w="1422400"/>
                <a:gridCol w="1422400"/>
                <a:gridCol w="1422400"/>
              </a:tblGrid>
              <a:tr h="2094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8632" marR="88632" marT="44304" marB="443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8632" marR="88632" marT="44304" marB="443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Mission Description</a:t>
                      </a:r>
                    </a:p>
                    <a:p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8632" marR="88632" marT="44304" marB="44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226">
                <a:tc rowSpan="3" gridSpan="2">
                  <a:txBody>
                    <a:bodyPr/>
                    <a:lstStyle/>
                    <a:p>
                      <a:pPr marL="233363" indent="-233363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600" b="1" kern="0" dirty="0" smtClean="0"/>
                        <a:t>Major Milestones</a:t>
                      </a:r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dirty="0" smtClean="0"/>
                        <a:t>09/15/15  </a:t>
                      </a:r>
                      <a:r>
                        <a:rPr lang="en-US" sz="1400" kern="0" dirty="0" smtClean="0"/>
                        <a:t>PDR (Complete)</a:t>
                      </a:r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dirty="0" smtClean="0"/>
                        <a:t>12/15/15  </a:t>
                      </a:r>
                      <a:r>
                        <a:rPr lang="en-US" sz="1400" kern="0" dirty="0" smtClean="0"/>
                        <a:t>CDR (Complete)</a:t>
                      </a:r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dirty="0" smtClean="0"/>
                        <a:t>  6/15/16  System Integration</a:t>
                      </a:r>
                      <a:r>
                        <a:rPr lang="en-US" sz="1400" kern="0" baseline="0" dirty="0" smtClean="0"/>
                        <a:t> </a:t>
                      </a:r>
                      <a:r>
                        <a:rPr lang="en-US" sz="1400" kern="0" dirty="0" smtClean="0"/>
                        <a:t>Test</a:t>
                      </a:r>
                      <a:r>
                        <a:rPr lang="en-US" sz="1400" kern="0" baseline="0" dirty="0" smtClean="0"/>
                        <a:t> </a:t>
                      </a:r>
                      <a:r>
                        <a:rPr lang="en-US" sz="1400" kern="0" dirty="0" smtClean="0"/>
                        <a:t> </a:t>
                      </a:r>
                      <a:endParaRPr lang="en-US" sz="1400" kern="0" dirty="0" smtClean="0"/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dirty="0" smtClean="0"/>
                        <a:t>12/15/16  </a:t>
                      </a:r>
                      <a:r>
                        <a:rPr lang="en-US" sz="1400" kern="0" dirty="0" smtClean="0"/>
                        <a:t>Flight Unit </a:t>
                      </a:r>
                      <a:r>
                        <a:rPr lang="en-US" sz="1400" kern="0" dirty="0" smtClean="0"/>
                        <a:t>Vibe</a:t>
                      </a:r>
                      <a:r>
                        <a:rPr lang="en-US" sz="1400" kern="0" baseline="0" dirty="0" smtClean="0"/>
                        <a:t> Test </a:t>
                      </a:r>
                      <a:endParaRPr lang="en-US" sz="1400" kern="0" dirty="0" smtClean="0"/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dirty="0" smtClean="0"/>
                        <a:t>  6/15/17  </a:t>
                      </a:r>
                      <a:r>
                        <a:rPr lang="en-US" sz="1400" kern="0" dirty="0" smtClean="0"/>
                        <a:t>Flight Unit </a:t>
                      </a:r>
                      <a:r>
                        <a:rPr lang="en-US" sz="1400" kern="0" dirty="0" err="1" smtClean="0"/>
                        <a:t>Bakeout</a:t>
                      </a:r>
                      <a:r>
                        <a:rPr lang="en-US" sz="1400" kern="0" dirty="0" smtClean="0"/>
                        <a:t> </a:t>
                      </a:r>
                      <a:r>
                        <a:rPr lang="en-US" sz="1400" kern="0" dirty="0" smtClean="0"/>
                        <a:t>Test </a:t>
                      </a:r>
                      <a:endParaRPr lang="en-US" sz="1400" kern="0" dirty="0" smtClean="0"/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baseline="0" dirty="0" smtClean="0"/>
                        <a:t>  9/15/17  </a:t>
                      </a:r>
                      <a:r>
                        <a:rPr lang="en-US" sz="1400" kern="0" baseline="0" dirty="0" smtClean="0"/>
                        <a:t>MRR</a:t>
                      </a:r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kern="0" dirty="0" smtClean="0"/>
                        <a:t>10/15/17  </a:t>
                      </a:r>
                      <a:r>
                        <a:rPr lang="en-US" sz="1400" kern="0" baseline="0" dirty="0" smtClean="0"/>
                        <a:t>Delivery</a:t>
                      </a:r>
                    </a:p>
                    <a:p>
                      <a:pPr marL="347663" marR="0" indent="-22860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kern="0" dirty="0" smtClean="0"/>
                        <a:t>12/15/17  </a:t>
                      </a:r>
                      <a:r>
                        <a:rPr lang="en-US" sz="1400" kern="0" baseline="0" dirty="0" smtClean="0"/>
                        <a:t>Launch on </a:t>
                      </a:r>
                      <a:r>
                        <a:rPr lang="en-US" sz="1400" kern="0" baseline="0" dirty="0" err="1" smtClean="0"/>
                        <a:t>ELaNa</a:t>
                      </a:r>
                      <a:r>
                        <a:rPr lang="en-US" sz="1400" kern="0" baseline="0" dirty="0" smtClean="0"/>
                        <a:t> XX Virgin Galactic</a:t>
                      </a:r>
                    </a:p>
                    <a:p>
                      <a:pPr marL="347663" indent="-228600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endParaRPr lang="en-US" sz="1400" kern="0" baseline="0" dirty="0" smtClean="0"/>
                    </a:p>
                  </a:txBody>
                  <a:tcPr marL="88632" marR="88632" marT="44304" marB="44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0" algn="l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b="1" kern="0" dirty="0" smtClean="0"/>
                        <a:t>Size</a:t>
                      </a:r>
                    </a:p>
                    <a:p>
                      <a:pPr marL="119063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kern="0" dirty="0" smtClean="0"/>
                        <a:t>1U</a:t>
                      </a:r>
                      <a:endParaRPr lang="en-US" sz="1400" b="0" kern="0" dirty="0" smtClean="0"/>
                    </a:p>
                  </a:txBody>
                  <a:tcPr marL="88632" marR="88632" marT="44304" marB="443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9063" indent="0" algn="l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b="1" kern="0" dirty="0" smtClean="0"/>
                        <a:t>Mass</a:t>
                      </a:r>
                    </a:p>
                    <a:p>
                      <a:pPr marL="119063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kern="0" dirty="0" smtClean="0"/>
                        <a:t>1.3 </a:t>
                      </a:r>
                      <a:r>
                        <a:rPr lang="en-US" sz="1400" b="0" kern="0" dirty="0" smtClean="0"/>
                        <a:t>kg</a:t>
                      </a:r>
                    </a:p>
                  </a:txBody>
                  <a:tcPr marL="88632" marR="88632" marT="44304" marB="443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9063" indent="0" algn="l" eaLnBrk="0" hangingPunct="0">
                        <a:spcBef>
                          <a:spcPct val="20000"/>
                        </a:spcBef>
                        <a:buFont typeface="Arial" pitchFamily="34" charset="0"/>
                        <a:buNone/>
                        <a:defRPr/>
                      </a:pPr>
                      <a:r>
                        <a:rPr lang="en-US" sz="1400" b="1" kern="0" dirty="0" smtClean="0"/>
                        <a:t>RF</a:t>
                      </a:r>
                      <a:r>
                        <a:rPr lang="en-US" sz="1400" b="1" kern="0" baseline="0" dirty="0" smtClean="0"/>
                        <a:t> Power</a:t>
                      </a:r>
                    </a:p>
                    <a:p>
                      <a:pPr marL="119063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kern="0" dirty="0" smtClean="0"/>
                        <a:t>100mW</a:t>
                      </a:r>
                      <a:endParaRPr lang="en-US" sz="1400" b="0" kern="0" dirty="0" smtClean="0"/>
                    </a:p>
                  </a:txBody>
                  <a:tcPr marL="88632" marR="88632" marT="44304" marB="443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44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b="1" dirty="0" smtClean="0"/>
                        <a:t>Deliverables Status</a:t>
                      </a:r>
                    </a:p>
                    <a:p>
                      <a:r>
                        <a:rPr lang="en-US" sz="1400" b="0" dirty="0" smtClean="0"/>
                        <a:t>RF License: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Underway by Near Space Launch &amp; </a:t>
                      </a:r>
                      <a:r>
                        <a:rPr lang="en-US" sz="1400" b="0" baseline="0" dirty="0" err="1" smtClean="0"/>
                        <a:t>GlobalStar</a:t>
                      </a:r>
                      <a:r>
                        <a:rPr lang="en-US" sz="1400" b="0" baseline="0" dirty="0" smtClean="0"/>
                        <a:t> 1616.25MHz</a:t>
                      </a:r>
                      <a:endParaRPr lang="en-US" sz="1400" b="0" baseline="0" dirty="0" smtClean="0"/>
                    </a:p>
                    <a:p>
                      <a:r>
                        <a:rPr lang="en-US" sz="1400" b="0" baseline="0" dirty="0" smtClean="0"/>
                        <a:t>ODAR: </a:t>
                      </a:r>
                      <a:r>
                        <a:rPr lang="en-US" sz="1400" b="0" baseline="0" dirty="0" smtClean="0"/>
                        <a:t>Initial version is underway</a:t>
                      </a:r>
                      <a:endParaRPr lang="en-US" sz="1400" b="0" baseline="0" dirty="0" smtClean="0"/>
                    </a:p>
                    <a:p>
                      <a:r>
                        <a:rPr lang="en-US" sz="1400" b="0" baseline="0" dirty="0" smtClean="0"/>
                        <a:t>NOAA: </a:t>
                      </a:r>
                      <a:r>
                        <a:rPr lang="en-US" sz="1400" b="0" baseline="0" dirty="0" smtClean="0"/>
                        <a:t>four CMOS imagers licensing underway</a:t>
                      </a:r>
                      <a:endParaRPr lang="en-US" sz="1400" b="0" baseline="0" dirty="0" smtClean="0"/>
                    </a:p>
                    <a:p>
                      <a:r>
                        <a:rPr lang="en-US" sz="1400" b="0" baseline="0" dirty="0" smtClean="0"/>
                        <a:t>MSPSP</a:t>
                      </a:r>
                      <a:r>
                        <a:rPr lang="en-US" sz="1400" b="0" baseline="0" dirty="0" smtClean="0"/>
                        <a:t>: from Virgin Galactic</a:t>
                      </a:r>
                      <a:endParaRPr lang="en-US" sz="1400" b="0" baseline="0" dirty="0" smtClean="0"/>
                    </a:p>
                  </a:txBody>
                  <a:tcPr marL="88632" marR="88632" marT="44304" marB="44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44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b="1" dirty="0" smtClean="0"/>
                        <a:t>Issues/Concerns</a:t>
                      </a:r>
                      <a:endParaRPr lang="en-US" sz="1600" b="1" dirty="0" smtClean="0"/>
                    </a:p>
                    <a:p>
                      <a:r>
                        <a:rPr lang="en-US" sz="1400" b="0" baseline="0" smtClean="0"/>
                        <a:t>Access </a:t>
                      </a:r>
                      <a:r>
                        <a:rPr lang="en-US" sz="1400" b="0" baseline="0" dirty="0" smtClean="0"/>
                        <a:t>to and cost of testing.</a:t>
                      </a:r>
                    </a:p>
                    <a:p>
                      <a:r>
                        <a:rPr lang="en-US" sz="1400" b="0" baseline="0" dirty="0" err="1" smtClean="0"/>
                        <a:t>Ultem</a:t>
                      </a:r>
                      <a:r>
                        <a:rPr lang="en-US" sz="1400" b="0" baseline="0" dirty="0" smtClean="0"/>
                        <a:t> plastic frame is unconventional.</a:t>
                      </a:r>
                      <a:endParaRPr lang="en-US" sz="1400" b="0" dirty="0" smtClean="0"/>
                    </a:p>
                  </a:txBody>
                  <a:tcPr marL="88632" marR="88632" marT="44304" marB="44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18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5562600" cy="8620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MakerSat-0</a:t>
            </a: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Northwest Nazarene University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50458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2014</a:t>
            </a:r>
            <a:endParaRPr lang="en-US" dirty="0"/>
          </a:p>
        </p:txBody>
      </p:sp>
      <p:pic>
        <p:nvPicPr>
          <p:cNvPr id="3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7" y="1351427"/>
            <a:ext cx="16287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NU PPT White 1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156" r="16875" b="35156"/>
          <a:stretch>
            <a:fillRect/>
          </a:stretch>
        </p:blipFill>
        <p:spPr bwMode="auto">
          <a:xfrm>
            <a:off x="408788" y="1823080"/>
            <a:ext cx="1933575" cy="6915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643561" y="1518700"/>
            <a:ext cx="41505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MakerSat-0 </a:t>
            </a:r>
            <a:r>
              <a:rPr lang="en-US" sz="1000" dirty="0"/>
              <a:t>is a </a:t>
            </a:r>
            <a:r>
              <a:rPr lang="en-US" sz="1000" dirty="0" smtClean="0"/>
              <a:t>mission to prepare for ISS-based fabrication, assembly, and deployment </a:t>
            </a:r>
            <a:r>
              <a:rPr lang="en-US" sz="1000" dirty="0"/>
              <a:t>of </a:t>
            </a:r>
            <a:r>
              <a:rPr lang="en-US" sz="1000" dirty="0" err="1" smtClean="0"/>
              <a:t>CubeSats</a:t>
            </a:r>
            <a:r>
              <a:rPr lang="en-US" sz="1000" dirty="0" smtClean="0"/>
              <a:t>.  </a:t>
            </a:r>
            <a:r>
              <a:rPr lang="en-US" sz="1000" dirty="0" err="1" smtClean="0"/>
              <a:t>MakerSat</a:t>
            </a:r>
            <a:r>
              <a:rPr lang="en-US" sz="1000" dirty="0" smtClean="0"/>
              <a:t> is designed so that its </a:t>
            </a:r>
            <a:r>
              <a:rPr lang="en-US" sz="1000" dirty="0" err="1" smtClean="0"/>
              <a:t>Ultem</a:t>
            </a:r>
            <a:r>
              <a:rPr lang="en-US" sz="1000" dirty="0" smtClean="0"/>
              <a:t> plastic frame rails can be 3D printed on the ISS Additive Manufacturing Facility and its six electronic </a:t>
            </a:r>
            <a:r>
              <a:rPr lang="en-US" sz="1000" dirty="0"/>
              <a:t>board assemblies </a:t>
            </a:r>
            <a:r>
              <a:rPr lang="en-US" sz="1000" dirty="0" smtClean="0"/>
              <a:t>can be snapped into this frame by the ISS crew, and then deployed. However, MakerSat-0 will be ground built and tested. </a:t>
            </a:r>
            <a:r>
              <a:rPr lang="en-US" sz="1000" dirty="0" err="1" smtClean="0"/>
              <a:t>MakerSat</a:t>
            </a:r>
            <a:r>
              <a:rPr lang="en-US" sz="1000" dirty="0" smtClean="0"/>
              <a:t> </a:t>
            </a:r>
            <a:r>
              <a:rPr lang="en-US" sz="1000" dirty="0"/>
              <a:t>is a multi-project satellite that provides four science teams the opportunity to fly their own science, while all </a:t>
            </a:r>
            <a:r>
              <a:rPr lang="en-US" sz="1000" dirty="0" smtClean="0"/>
              <a:t>power, computing</a:t>
            </a:r>
            <a:r>
              <a:rPr lang="en-US" sz="1000" dirty="0"/>
              <a:t>, and radio communication tasks are provided by the core </a:t>
            </a:r>
            <a:r>
              <a:rPr lang="en-US" sz="1000" dirty="0" err="1"/>
              <a:t>MakerSat</a:t>
            </a:r>
            <a:r>
              <a:rPr lang="en-US" sz="1000" dirty="0"/>
              <a:t> system.  These </a:t>
            </a:r>
            <a:r>
              <a:rPr lang="en-US" sz="1000" dirty="0" smtClean="0"/>
              <a:t>student teams </a:t>
            </a:r>
            <a:r>
              <a:rPr lang="en-US" sz="1000" dirty="0"/>
              <a:t>will have 24/7 access to their science data via </a:t>
            </a:r>
            <a:r>
              <a:rPr lang="en-US" sz="1000" dirty="0" smtClean="0"/>
              <a:t> the </a:t>
            </a:r>
            <a:r>
              <a:rPr lang="en-US" sz="1000" dirty="0" err="1" smtClean="0"/>
              <a:t>GlobalStar</a:t>
            </a:r>
            <a:r>
              <a:rPr lang="en-US" sz="1000" dirty="0" smtClean="0"/>
              <a:t> </a:t>
            </a:r>
            <a:r>
              <a:rPr lang="en-US" sz="1000" dirty="0"/>
              <a:t>satellite network </a:t>
            </a:r>
            <a:r>
              <a:rPr lang="en-US" sz="1000" dirty="0" smtClean="0"/>
              <a:t>downlink and </a:t>
            </a:r>
            <a:r>
              <a:rPr lang="en-US" sz="1000" dirty="0" err="1" smtClean="0"/>
              <a:t>EyeStar</a:t>
            </a:r>
            <a:r>
              <a:rPr lang="en-US" sz="1000" dirty="0" smtClean="0"/>
              <a:t> webpage. 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29292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F620B0747904E98C04A151D094922" ma:contentTypeVersion="0" ma:contentTypeDescription="Create a new document." ma:contentTypeScope="" ma:versionID="6a24930cd3fb1265d6377ab48dbcf846">
  <xsd:schema xmlns:xsd="http://www.w3.org/2001/XMLSchema" xmlns:p="http://schemas.microsoft.com/office/2006/metadata/properties" targetNamespace="http://schemas.microsoft.com/office/2006/metadata/properties" ma:root="true" ma:fieldsID="a9048cf334bfb704cc4e894d752fcde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4FFF46-E432-4ED2-A837-986284F465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FC825-6987-4983-A89E-952A8241E54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65A6FF-393A-477D-8F62-F7095D2551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223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MakerSat-0 Northwest Nazarene University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CryoCube-1 NASA KSC &amp; Sierra Lobo</dc:title>
  <dc:creator>Administrator</dc:creator>
  <cp:lastModifiedBy>Stephen A. Parke</cp:lastModifiedBy>
  <cp:revision>96</cp:revision>
  <cp:lastPrinted>2016-03-09T01:00:11Z</cp:lastPrinted>
  <dcterms:created xsi:type="dcterms:W3CDTF">2011-01-13T20:13:28Z</dcterms:created>
  <dcterms:modified xsi:type="dcterms:W3CDTF">2016-03-09T01:01:03Z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0x01010036AF620B0747904E98C04A151D094922</vt:lpwstr>
  </property>
</Properties>
</file>