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4" r:id="rId2"/>
    <p:sldMasterId id="2147483742" r:id="rId3"/>
    <p:sldMasterId id="2147483729" r:id="rId4"/>
    <p:sldMasterId id="2147483704" r:id="rId5"/>
    <p:sldMasterId id="2147483717" r:id="rId6"/>
  </p:sldMasterIdLst>
  <p:sldIdLst>
    <p:sldId id="420" r:id="rId7"/>
    <p:sldId id="421" r:id="rId8"/>
    <p:sldId id="422" r:id="rId9"/>
    <p:sldId id="423" r:id="rId10"/>
    <p:sldId id="365" r:id="rId11"/>
    <p:sldId id="256" r:id="rId12"/>
    <p:sldId id="264" r:id="rId13"/>
    <p:sldId id="260" r:id="rId14"/>
    <p:sldId id="261" r:id="rId15"/>
    <p:sldId id="262" r:id="rId16"/>
    <p:sldId id="390" r:id="rId17"/>
    <p:sldId id="265" r:id="rId18"/>
    <p:sldId id="263" r:id="rId19"/>
    <p:sldId id="266" r:id="rId20"/>
    <p:sldId id="366" r:id="rId21"/>
    <p:sldId id="380" r:id="rId22"/>
    <p:sldId id="269" r:id="rId23"/>
    <p:sldId id="405" r:id="rId24"/>
    <p:sldId id="270" r:id="rId25"/>
    <p:sldId id="392" r:id="rId26"/>
    <p:sldId id="273" r:id="rId27"/>
    <p:sldId id="406" r:id="rId28"/>
    <p:sldId id="274" r:id="rId29"/>
    <p:sldId id="279" r:id="rId30"/>
    <p:sldId id="393" r:id="rId31"/>
    <p:sldId id="280" r:id="rId32"/>
    <p:sldId id="281" r:id="rId33"/>
    <p:sldId id="394" r:id="rId34"/>
    <p:sldId id="282" r:id="rId35"/>
    <p:sldId id="369" r:id="rId36"/>
    <p:sldId id="289" r:id="rId37"/>
    <p:sldId id="283" r:id="rId38"/>
    <p:sldId id="367" r:id="rId39"/>
    <p:sldId id="381" r:id="rId40"/>
    <p:sldId id="284" r:id="rId41"/>
    <p:sldId id="368" r:id="rId42"/>
    <p:sldId id="292" r:id="rId43"/>
    <p:sldId id="395" r:id="rId44"/>
    <p:sldId id="409" r:id="rId45"/>
    <p:sldId id="294" r:id="rId46"/>
    <p:sldId id="371" r:id="rId47"/>
    <p:sldId id="410" r:id="rId48"/>
    <p:sldId id="411" r:id="rId49"/>
    <p:sldId id="412" r:id="rId50"/>
    <p:sldId id="413" r:id="rId51"/>
    <p:sldId id="299" r:id="rId52"/>
    <p:sldId id="416" r:id="rId53"/>
    <p:sldId id="300" r:id="rId54"/>
    <p:sldId id="417" r:id="rId55"/>
    <p:sldId id="397" r:id="rId56"/>
    <p:sldId id="301" r:id="rId57"/>
    <p:sldId id="302" r:id="rId58"/>
    <p:sldId id="374" r:id="rId59"/>
    <p:sldId id="305" r:id="rId60"/>
    <p:sldId id="306" r:id="rId61"/>
    <p:sldId id="398" r:id="rId62"/>
    <p:sldId id="307" r:id="rId63"/>
    <p:sldId id="375" r:id="rId64"/>
    <p:sldId id="382" r:id="rId65"/>
    <p:sldId id="310" r:id="rId66"/>
    <p:sldId id="399" r:id="rId67"/>
    <p:sldId id="311" r:id="rId68"/>
    <p:sldId id="312" r:id="rId69"/>
    <p:sldId id="376" r:id="rId70"/>
    <p:sldId id="383" r:id="rId71"/>
    <p:sldId id="315" r:id="rId72"/>
    <p:sldId id="400" r:id="rId73"/>
    <p:sldId id="316" r:id="rId74"/>
    <p:sldId id="377" r:id="rId75"/>
    <p:sldId id="403" r:id="rId76"/>
    <p:sldId id="317" r:id="rId77"/>
    <p:sldId id="385" r:id="rId78"/>
    <p:sldId id="320" r:id="rId79"/>
    <p:sldId id="401" r:id="rId80"/>
    <p:sldId id="321" r:id="rId81"/>
    <p:sldId id="322" r:id="rId82"/>
    <p:sldId id="378" r:id="rId83"/>
    <p:sldId id="323" r:id="rId84"/>
    <p:sldId id="419" r:id="rId85"/>
    <p:sldId id="324" r:id="rId86"/>
    <p:sldId id="325" r:id="rId87"/>
    <p:sldId id="418" r:id="rId88"/>
    <p:sldId id="379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52317E"/>
    <a:srgbClr val="0033CC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ADD80-A29C-4D3D-9B6B-9F6AC21E608E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49AC80-47BF-426A-B115-0186C9B2CE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DA908-33E0-4DD3-98F9-1E384EA30973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9CABD4-EF28-4533-9BC5-2FFB05CF9D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17D54-3FAB-4009-8104-0976BB15553B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E0A95C-8A67-434B-A956-2761E3EE91E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6C8ED-5840-4EEB-9E60-810759ADDF3B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6055E6-3979-4C6B-9950-8879D71AAE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6CA2-6CD2-4734-A7B1-AAE0826A1251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DEE52C-7E02-4218-A219-2127BB87C29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F5E5E5-DF91-443C-BEA5-ED6E32499B0E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2B062-C6D8-4EBD-8A11-141C3C98765D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16B437-80DA-4EE6-8B0F-32ABE7E0B639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87652B-FEED-474E-8CB0-E7245AFC239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07694-AA4A-4C8E-8539-6B4FDE7DDE6C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076A2E-00CC-4D4A-AD0C-7EF40D23D9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9AB1F3-88A3-4447-9DCC-0EF8674C9054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A28D57-EB00-499B-8F98-743195A34AA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B98A70-21BF-435A-B857-8402982C1D9F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1BE219-9CE2-4C7A-B2B3-1F0069DEB02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A051F-83A8-4A65-82C9-CA07B805D7B8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F4C16-B78A-4560-A491-E800351F24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005B78-C392-4B20-A1A3-EE26320F2FFD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4537-E3DD-4291-A1B0-E4835ECE9B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0653D8-946E-441E-BD31-A453F0868CE9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4086B-3C20-4F5F-AAB8-84D8813BA46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54C6C-0A02-40F4-9E30-99FAA1AC936B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8A8CC-EB6D-40E2-B3C6-04B6C4EEC30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19049-A409-48CE-BDF7-7BF30198C79D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EDC56-6B5D-420B-9C08-B88B6D3263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820D95-B039-4DFF-990C-71F777FB7B55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0BAEE-CD20-41D3-99E9-39497ACE880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C5D49-92B1-4819-B343-083AE44AFC0B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EF0B-CE25-4141-8B4D-DC682DD28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76EDB-4F88-4E1F-8789-E479F78C33CD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71BD0-548C-463B-86F6-AEDD3D57662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52103-65CA-4D15-B149-ABB5DF7C0F6C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7F2CB-36F9-4748-8EDA-9C43B16318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45D23F-DD47-4847-B6F6-FDBC0934FE83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65A4-3D04-4CA4-88F7-9DA9307FF1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0A572D-1B68-405B-84AF-6390318B3F61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96998-CCED-4BF8-93ED-33CE81A252B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altLang="ko-KR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FC776D8-6B4A-440B-B0D8-278ECA619A2F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49" r:id="rId6"/>
    <p:sldLayoutId id="2147484550" r:id="rId7"/>
    <p:sldLayoutId id="2147484579" r:id="rId8"/>
    <p:sldLayoutId id="2147484580" r:id="rId9"/>
    <p:sldLayoutId id="2147484581" r:id="rId10"/>
    <p:sldLayoutId id="214748458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altLang="ko-KR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B022622-ED33-48D3-8A6F-60B9F3E0C998}" type="datetime1">
              <a:rPr lang="en-US" altLang="ko-KR"/>
              <a:pPr/>
              <a:t>4/25/2014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132C710-5D1C-415C-80C7-E98C84CF53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sp>
        <p:nvSpPr>
          <p:cNvPr id="52227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228600"/>
            <a:ext cx="7315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altLang="ko-KR" smtClean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/>
          <a:ea typeface="MS PGothic" pitchFamily="34" charset="-128"/>
          <a:cs typeface="Lucida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charset="0"/>
          <a:ea typeface="MS PGothic" pitchFamily="34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charset="0"/>
          <a:ea typeface="MS PGothic" pitchFamily="34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charset="0"/>
          <a:ea typeface="MS PGothic" pitchFamily="34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charset="0"/>
          <a:ea typeface="MS PGothic" pitchFamily="34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/>
            </a:lvl1pPr>
          </a:lstStyle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Big Java by Cay Horstmann</a:t>
            </a:r>
          </a:p>
          <a:p>
            <a:r>
              <a:rPr lang="en-US" altLang="ko-KR" smtClean="0"/>
              <a:t>Copyright © 2009 by John Wiley &amp; Sons.  All rights reserved.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6400800" cy="4495800"/>
          </a:xfrm>
        </p:spPr>
        <p:txBody>
          <a:bodyPr/>
          <a:lstStyle/>
          <a:p>
            <a:pPr algn="l"/>
            <a:r>
              <a:rPr lang="en-US" altLang="ko-KR" sz="1400" b="1" dirty="0"/>
              <a:t>import </a:t>
            </a:r>
            <a:r>
              <a:rPr lang="en-US" altLang="ko-KR" sz="1400" b="1" dirty="0" err="1"/>
              <a:t>javax.swing.JFrame</a:t>
            </a:r>
            <a:r>
              <a:rPr lang="en-US" altLang="ko-KR" sz="1400" b="1" dirty="0"/>
              <a:t>;</a:t>
            </a:r>
          </a:p>
          <a:p>
            <a:pPr algn="l"/>
            <a:endParaRPr lang="ko-KR" altLang="en-US" sz="1400" dirty="0"/>
          </a:p>
          <a:p>
            <a:pPr algn="l"/>
            <a:endParaRPr lang="ko-KR" altLang="en-US" sz="1400" dirty="0"/>
          </a:p>
          <a:p>
            <a:pPr algn="l"/>
            <a:r>
              <a:rPr lang="en-US" altLang="ko-KR" sz="1400" b="1" dirty="0"/>
              <a:t>public class Viewer1 </a:t>
            </a:r>
          </a:p>
          <a:p>
            <a:pPr algn="l"/>
            <a:r>
              <a:rPr lang="en-US" altLang="ko-KR" sz="1400" dirty="0"/>
              <a:t>{</a:t>
            </a:r>
          </a:p>
          <a:p>
            <a:pPr algn="l"/>
            <a:r>
              <a:rPr lang="en-US" altLang="ko-KR" sz="1400" b="1" dirty="0" smtClean="0"/>
              <a:t>	public </a:t>
            </a:r>
            <a:r>
              <a:rPr lang="en-US" altLang="ko-KR" sz="1400" b="1" dirty="0"/>
              <a:t>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</a:t>
            </a:r>
          </a:p>
          <a:p>
            <a:pPr algn="l"/>
            <a:r>
              <a:rPr lang="en-US" altLang="ko-KR" sz="1400" dirty="0" smtClean="0"/>
              <a:t>	{</a:t>
            </a:r>
            <a:endParaRPr lang="en-US" altLang="ko-KR" sz="1400" dirty="0"/>
          </a:p>
          <a:p>
            <a:pPr algn="l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frame=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();</a:t>
            </a:r>
          </a:p>
          <a:p>
            <a:pPr algn="l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frame.setSize</a:t>
            </a:r>
            <a:r>
              <a:rPr lang="en-US" altLang="ko-KR" sz="1400" dirty="0" smtClean="0"/>
              <a:t>(400,400</a:t>
            </a:r>
            <a:r>
              <a:rPr lang="en-US" altLang="ko-KR" sz="1400" dirty="0"/>
              <a:t>);</a:t>
            </a:r>
          </a:p>
          <a:p>
            <a:pPr algn="l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frame.setDefaultCloseOperation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/>
              <a:t>);</a:t>
            </a:r>
          </a:p>
          <a:p>
            <a:pPr algn="l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twoshape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t1=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twoshape</a:t>
            </a:r>
            <a:r>
              <a:rPr lang="en-US" altLang="ko-KR" sz="1400" b="1" dirty="0"/>
              <a:t>();</a:t>
            </a:r>
          </a:p>
          <a:p>
            <a:pPr algn="l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frame.add</a:t>
            </a:r>
            <a:r>
              <a:rPr lang="en-US" altLang="ko-KR" sz="1400" dirty="0" smtClean="0"/>
              <a:t>(t1</a:t>
            </a:r>
            <a:r>
              <a:rPr lang="en-US" altLang="ko-KR" sz="1400" dirty="0"/>
              <a:t>);</a:t>
            </a:r>
          </a:p>
          <a:p>
            <a:pPr algn="l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frame.setVisible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</a:t>
            </a:r>
            <a:r>
              <a:rPr lang="en-US" altLang="ko-KR" sz="1400" b="1" dirty="0"/>
              <a:t>);</a:t>
            </a:r>
          </a:p>
          <a:p>
            <a:pPr algn="l"/>
            <a:endParaRPr lang="ko-KR" altLang="en-US" sz="1400" dirty="0"/>
          </a:p>
          <a:p>
            <a:pPr algn="l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algn="l"/>
            <a:r>
              <a:rPr lang="en-US" altLang="ko-KR" sz="1400" dirty="0"/>
              <a:t>}</a:t>
            </a:r>
          </a:p>
          <a:p>
            <a:pPr algn="l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5232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GUI Example 1</a:t>
            </a:r>
            <a:endParaRPr lang="ko-KR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2687941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78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931863"/>
            <a:ext cx="86868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Use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implements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reserved word to indicate that a class implements an interface type:</a:t>
            </a:r>
          </a:p>
          <a:p>
            <a:pPr marL="685800" lvl="1" indent="-228600"/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class BankAccount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implements</a:t>
            </a:r>
            <a:r>
              <a:rPr lang="en-US" altLang="ko-KR" sz="2400">
                <a:solidFill>
                  <a:srgbClr val="0057C1"/>
                </a:solidFill>
              </a:rPr>
              <a:t>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Measurable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/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public double getMeasure()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 ...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return balance;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}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</a:t>
            </a:r>
            <a:r>
              <a:rPr lang="en-US" altLang="ko-KR" sz="2000">
                <a:solidFill>
                  <a:srgbClr val="6E7069"/>
                </a:solidFill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A class can implement more than one interface type </a:t>
            </a:r>
          </a:p>
          <a:p>
            <a:pPr marL="685800" lvl="1" indent="-228600">
              <a:spcBef>
                <a:spcPct val="50000"/>
              </a:spcBef>
              <a:buFontTx/>
              <a:buChar char="•"/>
            </a:pPr>
            <a:r>
              <a:rPr lang="en-US" altLang="ko-KR" sz="2000" i="1"/>
              <a:t>Class must declare all the methods that are required by all the interfaces it implements 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Implementing an Interface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0" y="931863"/>
            <a:ext cx="8686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Another example: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400"/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Coin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implements Measurable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228600" indent="-228600"/>
            <a:r>
              <a:rPr lang="en-US" altLang="ko-KR" sz="200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public double getMeasure()</a:t>
            </a:r>
          </a:p>
          <a:p>
            <a:pPr marL="228600" indent="-228600"/>
            <a:r>
              <a:rPr lang="en-US" altLang="ko-KR" sz="200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   return value;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...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ko-KR" sz="2000">
              <a:solidFill>
                <a:srgbClr val="6E7069"/>
              </a:solidFill>
              <a:cs typeface="Courier New" pitchFamily="49" charset="0"/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Implementing an Interface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004B95"/>
                </a:solidFill>
                <a:latin typeface="Lucida Sans" pitchFamily="34" charset="0"/>
              </a:rPr>
              <a:t>Syntax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solidFill>
                  <a:srgbClr val="004B95"/>
                </a:solidFill>
              </a:rPr>
              <a:t>9.2 </a:t>
            </a:r>
            <a:r>
              <a:rPr lang="en-US" altLang="ko-KR" sz="2400" b="1">
                <a:latin typeface="Lucida Sans" pitchFamily="34" charset="0"/>
              </a:rPr>
              <a:t>Implementing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an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Interface</a:t>
            </a:r>
          </a:p>
        </p:txBody>
      </p:sp>
      <p:sp>
        <p:nvSpPr>
          <p:cNvPr id="9113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91140" name="Picture 4" descr="syntax_implementing_interfa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8392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0" y="955675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Interfaces can reduce the coupling between classes </a:t>
            </a:r>
          </a:p>
          <a:p>
            <a:pPr marL="228600" indent="-228600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UML notation: </a:t>
            </a:r>
          </a:p>
          <a:p>
            <a:pPr marL="685800" lvl="1" indent="-228600" eaLnBrk="0" hangingPunct="0">
              <a:buFontTx/>
              <a:buChar char="•"/>
            </a:pPr>
            <a:r>
              <a:rPr lang="en-US" altLang="ko-KR" sz="2000" i="1"/>
              <a:t>Interfaces are tagged with a “stereotype” indicator «interface» </a:t>
            </a:r>
          </a:p>
          <a:p>
            <a:pPr marL="685800" lvl="1" indent="-228600" eaLnBrk="0" hangingPunct="0">
              <a:buFontTx/>
              <a:buChar char="•"/>
            </a:pPr>
            <a:r>
              <a:rPr lang="en-US" altLang="ko-KR" sz="2000" i="1"/>
              <a:t>A dotted arrow with a triangular tip denotes the “is-a” relationship between a class and an interface </a:t>
            </a:r>
          </a:p>
          <a:p>
            <a:pPr marL="685800" lvl="1" indent="-228600" eaLnBrk="0" hangingPunct="0">
              <a:buFontTx/>
              <a:buChar char="•"/>
            </a:pPr>
            <a:r>
              <a:rPr lang="en-US" altLang="ko-KR" sz="2000" i="1"/>
              <a:t>A dotted line with an open v-shaped arrow tip denotes the “uses” relationship or dependency </a:t>
            </a:r>
          </a:p>
          <a:p>
            <a:pPr marL="228600" indent="-228600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Note that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DataSet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is </a:t>
            </a:r>
            <a:r>
              <a:rPr lang="en-US" altLang="ko-KR" sz="2400" i="1"/>
              <a:t>decoupled</a:t>
            </a:r>
            <a:r>
              <a:rPr lang="en-US" altLang="ko-KR" sz="2400"/>
              <a:t> from</a:t>
            </a:r>
            <a:br>
              <a:rPr lang="en-US" altLang="ko-KR" sz="2400"/>
            </a:b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and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Coin</a:t>
            </a:r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0" y="304800"/>
            <a:ext cx="815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UML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Diagram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of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000" b="1">
                <a:solidFill>
                  <a:srgbClr val="333333"/>
                </a:solidFill>
                <a:latin typeface="Courier New" pitchFamily="49" charset="0"/>
              </a:rPr>
              <a:t>DataSet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and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Related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Classes</a:t>
            </a:r>
          </a:p>
        </p:txBody>
      </p:sp>
      <p:pic>
        <p:nvPicPr>
          <p:cNvPr id="7" name="Picture 6" descr="uml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429000"/>
            <a:ext cx="36576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86995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tests the DataSet class.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DataSetTester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DataSet bankData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bankData.add(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bankData.add(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bankData.add(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"Average 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bankData.getAverage());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4000"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Measurable max = bankData.getMaximum();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"Highest 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max.getMeasure());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10000"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DataSet coinData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</a:t>
            </a:r>
            <a:endParaRPr lang="en-US" altLang="ko-KR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187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ch09/measure1/DataSetTester.java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ChangeArrowheads="1"/>
          </p:cNvSpPr>
          <p:nvPr/>
        </p:nvSpPr>
        <p:spPr bwMode="auto">
          <a:xfrm>
            <a:off x="0" y="890588"/>
            <a:ext cx="91440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coinData.add(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Coin(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0.25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"quarter"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coinData.add(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Coin(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"dime"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coinData.add(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Coin(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0.05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"nickel"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"Average coin value: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coinData.getAverage());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0.133"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max = coinData.getMaximum();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"Highest coin value: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max.getMeasure());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0.25"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1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ch09/measure1/DataSetTester.java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400" b="1"/>
              <a:t>Program Run:</a:t>
            </a:r>
            <a:r>
              <a:rPr lang="en-US" altLang="ko-KR" sz="2400"/>
              <a:t> </a:t>
            </a:r>
          </a:p>
          <a:p>
            <a:pPr lvl="1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Average balance: 4000.0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Expected: 4000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Highest balance: 10000.0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Expected: 10000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Average coin value: 0.13333333333333333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Expected: 0.133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Highest coin value: 0.25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Expected: 0.25</a:t>
            </a:r>
          </a:p>
        </p:txBody>
      </p:sp>
      <p:sp>
        <p:nvSpPr>
          <p:cNvPr id="95235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ch09/measure1/DataSetTester.java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827088"/>
            <a:ext cx="9144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You can convert from a class type to an interface type, provided </a:t>
            </a:r>
            <a:br>
              <a:rPr lang="en-US" altLang="ko-KR" sz="2400"/>
            </a:br>
            <a:r>
              <a:rPr lang="en-US" altLang="ko-KR" sz="2400"/>
              <a:t> the class implements the interface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BankAccount account = new BankAccount(10000); </a:t>
            </a:r>
            <a:b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 Measurable x = account; // OK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Coin dime = new Coin(0.1, "dime"); </a:t>
            </a:r>
            <a:b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 Measurable x = dime; // Also OK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Cannot convert between unrelated types: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400"/>
              <a:t>	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Measurable x = new Rectangle(5, 10, 20, 30); // ERROR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400"/>
              <a:t>	 Because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Rectangle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doesn’t implement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Measurable</a:t>
            </a:r>
            <a:r>
              <a:rPr lang="en-US" altLang="ko-KR" sz="2000">
                <a:latin typeface="Courier New" pitchFamily="49" charset="0"/>
              </a:rPr>
              <a:t> 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0" y="304800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Converting Between Class and Interface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Variables of Class and Interface Types</a:t>
            </a:r>
          </a:p>
        </p:txBody>
      </p:sp>
      <p:pic>
        <p:nvPicPr>
          <p:cNvPr id="99331" name="Picture 5" descr="typ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Add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Coin</a:t>
            </a:r>
            <a:r>
              <a:rPr lang="en-US" altLang="ko-KR" sz="2400"/>
              <a:t> objects to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DataSet</a:t>
            </a:r>
            <a:r>
              <a:rPr lang="en-US" altLang="ko-KR" sz="2000">
                <a:latin typeface="Courier New" pitchFamily="49" charset="0"/>
              </a:rPr>
              <a:t>: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DataSet coinData = new DataSet();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coinData.add(new Coin(0.25, "quarter"));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coinData.add(new Coin(0.1, "dime"));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coinData.add(new Coin(0.05, ”nickel"));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Measurable max = coinData.getMaximum(); // Get the largest coin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What can you do with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max</a:t>
            </a:r>
            <a:r>
              <a:rPr lang="en-US" altLang="ko-KR" sz="2400"/>
              <a:t>? It’s not of type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Coin</a:t>
            </a:r>
            <a:r>
              <a:rPr lang="en-US" altLang="ko-KR" sz="2400">
                <a:cs typeface="Arial" pitchFamily="34" charset="0"/>
              </a:rPr>
              <a:t>:</a:t>
            </a:r>
            <a:endParaRPr lang="en-US" altLang="ko-KR" sz="2400">
              <a:latin typeface="Courier New" pitchFamily="49" charset="0"/>
              <a:cs typeface="Arial" pitchFamily="34" charset="0"/>
            </a:endParaRP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  <a:cs typeface="Arial" pitchFamily="34" charset="0"/>
              </a:rPr>
              <a:t>	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String name = max.getName(); // ERROR</a:t>
            </a:r>
            <a:r>
              <a:rPr lang="en-US" altLang="ko-KR">
                <a:latin typeface="Courier New" pitchFamily="49" charset="0"/>
                <a:cs typeface="Arial" pitchFamily="34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Arial" pitchFamily="34" charset="0"/>
              </a:rPr>
              <a:t>You need a cast to convert from an interface type to a class type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Arial" pitchFamily="34" charset="0"/>
              </a:rPr>
              <a:t>You know it’s a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Coin</a:t>
            </a:r>
            <a:r>
              <a:rPr lang="en-US" altLang="ko-KR" sz="2400">
                <a:cs typeface="Arial" pitchFamily="34" charset="0"/>
              </a:rPr>
              <a:t>, but the compiler doesn’t. Apply a cast: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  <a:cs typeface="Arial" pitchFamily="34" charset="0"/>
              </a:rPr>
              <a:t>	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Coin maxCoin = (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Coin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) max;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String name = maxCoin.getName();</a:t>
            </a:r>
            <a:r>
              <a:rPr lang="en-US" altLang="ko-KR">
                <a:solidFill>
                  <a:srgbClr val="6E706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8200"/>
            <a:ext cx="3733800" cy="52578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java.awt.BorderLayout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java.awt.Graphics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java.awt.Graphics2D;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java.awt.Rectangle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java.awt.event.ActionEvent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java.awt.event.ActionListener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java.awt.geom.Line2D;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java.util.Random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javax.swing.JButton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u="sng" dirty="0" err="1"/>
              <a:t>javax.swing.JComboBox</a:t>
            </a:r>
            <a:r>
              <a:rPr lang="en-US" altLang="ko-KR" sz="1200" b="1" u="sng" dirty="0"/>
              <a:t>;</a:t>
            </a:r>
          </a:p>
          <a:p>
            <a:pPr marL="0" indent="0">
              <a:buNone/>
            </a:pPr>
            <a:r>
              <a:rPr lang="en-US" altLang="ko-KR" sz="1200" b="1" dirty="0"/>
              <a:t>import </a:t>
            </a:r>
            <a:r>
              <a:rPr lang="en-US" altLang="ko-KR" sz="1200" b="1" dirty="0" err="1"/>
              <a:t>javax.swing.JPanel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b="1" dirty="0"/>
              <a:t>public class </a:t>
            </a:r>
            <a:r>
              <a:rPr lang="en-US" altLang="ko-KR" sz="1200" b="1" u="sng" dirty="0" err="1"/>
              <a:t>twoshape</a:t>
            </a:r>
            <a:r>
              <a:rPr lang="en-US" altLang="ko-KR" sz="1200" b="1" u="sng" dirty="0"/>
              <a:t> extends </a:t>
            </a:r>
            <a:r>
              <a:rPr lang="en-US" altLang="ko-KR" sz="1200" b="1" u="sng" dirty="0" err="1"/>
              <a:t>JPanel</a:t>
            </a:r>
            <a:endParaRPr lang="en-US" altLang="ko-KR" sz="1200" b="1" u="sng" dirty="0"/>
          </a:p>
          <a:p>
            <a:pPr marL="0" indent="0">
              <a:buNone/>
            </a:pPr>
            <a:r>
              <a:rPr lang="en-US" altLang="ko-KR" sz="1200" dirty="0" smtClean="0"/>
              <a:t>{</a:t>
            </a:r>
          </a:p>
          <a:p>
            <a:pPr marL="0" indent="0">
              <a:buNone/>
            </a:pPr>
            <a:r>
              <a:rPr lang="en-US" altLang="ko-KR" sz="1200" b="1" dirty="0" smtClean="0"/>
              <a:t>	private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Linebutton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b="1" dirty="0" smtClean="0"/>
              <a:t>	private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Rectbutton</a:t>
            </a:r>
            <a:r>
              <a:rPr lang="en-US" altLang="ko-KR" sz="1200" b="1" dirty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	String </a:t>
            </a:r>
            <a:r>
              <a:rPr lang="en-US" altLang="ko-KR" sz="1200" dirty="0"/>
              <a:t>shape="";</a:t>
            </a:r>
          </a:p>
          <a:p>
            <a:pPr marL="0" indent="0">
              <a:buNone/>
            </a:pPr>
            <a:r>
              <a:rPr lang="en-US" altLang="ko-KR" sz="1200" dirty="0" smtClean="0"/>
              <a:t>	Random </a:t>
            </a:r>
            <a:r>
              <a:rPr lang="en-US" altLang="ko-KR" sz="1200" dirty="0"/>
              <a:t>r1= </a:t>
            </a:r>
            <a:r>
              <a:rPr lang="en-US" altLang="ko-KR" sz="1200" b="1" dirty="0"/>
              <a:t>new Random();</a:t>
            </a:r>
          </a:p>
          <a:p>
            <a:endParaRPr lang="ko-KR" altLang="en-US" sz="1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Big Java by Cay Horstmann</a:t>
            </a:r>
          </a:p>
          <a:p>
            <a:r>
              <a:rPr lang="en-US" altLang="ko-KR" smtClean="0"/>
              <a:t>Copyright © 2009 by John Wiley &amp; Sons.  All rights reserved.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495800" y="838200"/>
            <a:ext cx="4343400" cy="2677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public </a:t>
            </a:r>
            <a:r>
              <a:rPr lang="en-US" altLang="ko-KR" sz="1200" b="1" dirty="0" err="1"/>
              <a:t>twoshape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Linebutton</a:t>
            </a:r>
            <a:r>
              <a:rPr lang="en-US" altLang="ko-KR" sz="1200" dirty="0" smtClean="0"/>
              <a:t>=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("Line");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Rectbutton</a:t>
            </a:r>
            <a:r>
              <a:rPr lang="en-US" altLang="ko-KR" sz="1200" dirty="0" smtClean="0"/>
              <a:t>=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("Rectangle");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this.setLayout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/>
              <a:t>BorderLayout</a:t>
            </a:r>
            <a:r>
              <a:rPr lang="en-US" altLang="ko-KR" sz="1200" b="1" dirty="0"/>
              <a:t>());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lineListener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l1=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lineListener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RectListener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rec=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RectListener</a:t>
            </a:r>
            <a:r>
              <a:rPr lang="en-US" altLang="ko-KR" sz="1200" b="1" dirty="0"/>
              <a:t>();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Linebutton.addActionListener</a:t>
            </a:r>
            <a:r>
              <a:rPr lang="en-US" altLang="ko-KR" sz="1200" dirty="0" smtClean="0"/>
              <a:t>(l1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Rectbutton.addActionListener</a:t>
            </a:r>
            <a:r>
              <a:rPr lang="en-US" altLang="ko-KR" sz="1200" dirty="0" smtClean="0"/>
              <a:t>(rec</a:t>
            </a:r>
            <a:r>
              <a:rPr lang="en-US" altLang="ko-KR" sz="1200" dirty="0"/>
              <a:t>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this.add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Linebutton,BorderLayout.</a:t>
            </a:r>
            <a:r>
              <a:rPr lang="en-US" altLang="ko-KR" sz="1200" b="1" i="1" dirty="0" err="1" smtClean="0"/>
              <a:t>NORTH</a:t>
            </a:r>
            <a:r>
              <a:rPr lang="en-US" altLang="ko-KR" sz="1200" b="1" i="1" dirty="0"/>
              <a:t>);</a:t>
            </a:r>
          </a:p>
          <a:p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this.add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Rectbutton,BorderLayout.</a:t>
            </a:r>
            <a:r>
              <a:rPr lang="en-US" altLang="ko-KR" sz="1200" b="1" i="1" dirty="0" err="1" smtClean="0"/>
              <a:t>SOUTH</a:t>
            </a:r>
            <a:r>
              <a:rPr lang="en-US" altLang="ko-KR" sz="1200" b="1" i="1" dirty="0"/>
              <a:t>);;</a:t>
            </a:r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130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If you are wrong and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max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isn’t a coin, the program throws an exception and terminates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Difference with casting numbers:</a:t>
            </a:r>
          </a:p>
          <a:p>
            <a:pPr marL="685800" lvl="1" indent="-22860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000" i="1"/>
              <a:t>When casting number types you agree to the information loss</a:t>
            </a:r>
          </a:p>
          <a:p>
            <a:pPr marL="685800" lvl="1" indent="-22860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000" i="1"/>
              <a:t>When casting object types you agree to that risk of causing an exception </a:t>
            </a: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935038"/>
            <a:ext cx="9144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An interface variable holds a reference to object of a class that implements the interface: 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Measurable meas;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br>
              <a:rPr lang="en-US" altLang="ko-KR" sz="2400">
                <a:solidFill>
                  <a:srgbClr val="6E7069"/>
                </a:solidFill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meas = new BankAccount(10000);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meas = new Coin(0.1, "dime");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400"/>
              <a:t>	Note that the object to which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meas</a:t>
            </a:r>
            <a:r>
              <a:rPr lang="en-US" altLang="ko-KR" sz="2400">
                <a:solidFill>
                  <a:srgbClr val="6E7069"/>
                </a:solidFill>
                <a:cs typeface="Courier New" pitchFamily="49" charset="0"/>
              </a:rPr>
              <a:t> </a:t>
            </a:r>
            <a:r>
              <a:rPr lang="en-US" altLang="ko-KR" sz="2400">
                <a:cs typeface="Courier New" pitchFamily="49" charset="0"/>
              </a:rPr>
              <a:t>refers doesn’t have type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Measurable</a:t>
            </a:r>
            <a:r>
              <a:rPr lang="en-US" altLang="ko-KR" sz="2400">
                <a:cs typeface="Courier New" pitchFamily="49" charset="0"/>
              </a:rPr>
              <a:t>; the type of the object is some class that implements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Measurable</a:t>
            </a:r>
            <a:r>
              <a:rPr lang="en-US" altLang="ko-KR" sz="2400">
                <a:cs typeface="Courier New" pitchFamily="49" charset="0"/>
              </a:rPr>
              <a:t> interface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You can call any of the interface methods: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double m = meas.getMeasure();</a:t>
            </a:r>
            <a:r>
              <a:rPr lang="en-US" altLang="ko-KR" sz="2000"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Which method is called? 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Interface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Reference</a:t>
            </a:r>
          </a:p>
        </p:txBody>
      </p:sp>
      <p:pic>
        <p:nvPicPr>
          <p:cNvPr id="105475" name="Picture 3" descr="interface_refere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10600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0" y="917575"/>
            <a:ext cx="9144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When the virtual machine calls an instance method, it locates the method of the implicit parameter's class — called </a:t>
            </a:r>
            <a:r>
              <a:rPr lang="en-US" altLang="ko-KR" sz="2400" i="1"/>
              <a:t>dynamic method lookup</a:t>
            </a:r>
            <a:r>
              <a:rPr lang="en-US" altLang="ko-KR" sz="2400"/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If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meas </a:t>
            </a:r>
            <a:r>
              <a:rPr lang="en-US" altLang="ko-KR" sz="2400">
                <a:cs typeface="Courier New" pitchFamily="49" charset="0"/>
              </a:rPr>
              <a:t>refers to a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altLang="ko-KR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>
                <a:cs typeface="Courier New" pitchFamily="49" charset="0"/>
              </a:rPr>
              <a:t>object, then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meas.getMeasure() </a:t>
            </a:r>
            <a:r>
              <a:rPr lang="en-US" altLang="ko-KR" sz="2400">
                <a:cs typeface="Courier New" pitchFamily="49" charset="0"/>
              </a:rPr>
              <a:t>calls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BankAccount.getMeasure </a:t>
            </a:r>
            <a:r>
              <a:rPr lang="en-US" altLang="ko-KR" sz="2400">
                <a:cs typeface="Courier New" pitchFamily="49" charset="0"/>
              </a:rPr>
              <a:t>method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If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meas</a:t>
            </a:r>
            <a:r>
              <a:rPr lang="en-US" altLang="ko-KR" sz="2400">
                <a:cs typeface="Courier New" pitchFamily="49" charset="0"/>
              </a:rPr>
              <a:t> refers to a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Coin</a:t>
            </a:r>
            <a:r>
              <a:rPr lang="en-US" altLang="ko-KR" sz="2400">
                <a:cs typeface="Courier New" pitchFamily="49" charset="0"/>
              </a:rPr>
              <a:t> object, then method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Coin.getMeasure </a:t>
            </a:r>
            <a:r>
              <a:rPr lang="en-US" altLang="ko-KR" sz="2400">
                <a:cs typeface="Courier New" pitchFamily="49" charset="0"/>
              </a:rPr>
              <a:t>is called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Polymorphism (many shapes) denotes the ability to treat objects with differences in behavior in a uniform way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Limitations of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Measurable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interface: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Can add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Measurable</a:t>
            </a:r>
            <a:r>
              <a:rPr lang="en-US" altLang="ko-KR" sz="2000" i="1">
                <a:solidFill>
                  <a:srgbClr val="6E7069"/>
                </a:solidFill>
              </a:rPr>
              <a:t> </a:t>
            </a:r>
            <a:r>
              <a:rPr lang="en-US" altLang="ko-KR" sz="2000" i="1"/>
              <a:t>interface only to classes under your control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Can measure an object in only one way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E.g., cannot analyze a set of savings accounts both by bank balance and by interest rate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b="1"/>
              <a:t>Callback:</a:t>
            </a:r>
            <a:r>
              <a:rPr lang="en-US" altLang="ko-KR" sz="2400"/>
              <a:t> a mechanism for specifying code that is executed at a later time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In previous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DataSet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implementation, responsibility of measuring lies with the added objects themselves </a:t>
            </a:r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Interfaces for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0" y="887413"/>
            <a:ext cx="9144000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Alternative: Hand the object to be measured to a method of an interface: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interface Measurer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100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100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double measure(Object anObject);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100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is the “lowest common denominator” of all classes 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Interfaces for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911225"/>
            <a:ext cx="9144000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0188" lvl="1" indent="-230188">
              <a:buFont typeface="Arial" pitchFamily="34" charset="0"/>
              <a:buChar char="•"/>
            </a:pPr>
            <a:r>
              <a:rPr lang="en-US" altLang="ko-KR" sz="2400"/>
              <a:t>The code that makes the call to the callback receives an object of class that implements this interface:</a:t>
            </a:r>
          </a:p>
          <a:p>
            <a:pPr marL="687388" lvl="2" indent="-230188">
              <a:spcBef>
                <a:spcPts val="1200"/>
              </a:spcBef>
            </a:pP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public DataSet(Measurer aMeasurer)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sum = 0;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count = 0;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maximum = null;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measurer = aMeasurer; // Measurer instance variable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  <a:p>
            <a:pPr marL="230188" lvl="1" indent="-23018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400"/>
              <a:t>The measurer instance variable carries out the measurements:</a:t>
            </a:r>
          </a:p>
          <a:p>
            <a:pPr marL="687388" lvl="2" indent="-230188">
              <a:spcBef>
                <a:spcPts val="1200"/>
              </a:spcBef>
            </a:pP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public void add(Object x)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sum = sum + </a:t>
            </a:r>
            <a:r>
              <a:rPr lang="en-US" altLang="ko-KR" sz="1600">
                <a:solidFill>
                  <a:srgbClr val="0057C1"/>
                </a:solidFill>
                <a:latin typeface="Courier New" pitchFamily="49" charset="0"/>
              </a:rPr>
              <a:t>measurer.measure(x)</a:t>
            </a: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; 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if (count == 0 || </a:t>
            </a:r>
            <a:r>
              <a:rPr lang="en-US" altLang="ko-KR" sz="1600">
                <a:solidFill>
                  <a:srgbClr val="0057C1"/>
                </a:solidFill>
                <a:latin typeface="Courier New" pitchFamily="49" charset="0"/>
              </a:rPr>
              <a:t>measurer.measure(maximum) &lt; measurer.measure(x)</a:t>
            </a: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)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   maximum = x; 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   count++;</a:t>
            </a:r>
          </a:p>
          <a:p>
            <a:pPr marL="687388" lvl="2" indent="-230188"/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Interfaces for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A specific callback is obtained by implementing the Measurer interface: 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RectangleMeasurer implements Measurer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double measure(Object anObject)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Rectangle aRectangle = (Rectangle) anObject;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double area = aRectangle.getWidth() *  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aRectangle.getHeight();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return area;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2000">
                <a:solidFill>
                  <a:srgbClr val="6E7069"/>
                </a:solidFill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Must cast from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ko-KR" sz="2400">
                <a:solidFill>
                  <a:srgbClr val="6E7069"/>
                </a:solidFill>
                <a:cs typeface="Courier New" pitchFamily="49" charset="0"/>
              </a:rPr>
              <a:t> </a:t>
            </a:r>
            <a:r>
              <a:rPr lang="en-US" altLang="ko-KR" sz="2400">
                <a:cs typeface="Courier New" pitchFamily="49" charset="0"/>
              </a:rPr>
              <a:t>to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altLang="ko-KR" sz="2400">
                <a:cs typeface="Courier New" pitchFamily="49" charset="0"/>
              </a:rPr>
              <a:t>: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Rectangle aRectangle = (Rectangle) anObject;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endParaRPr lang="en-US" altLang="ko-KR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Interfaces for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Pass measurer to data set constructor: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Measurer m = new RectangleMeasurer();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DataSet data = new DataSet(m);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data.add(new Rectangle(5, 10, 20, 30));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data.add(new Rectangle(10, 20, 30, 40)); 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...              </a:t>
            </a:r>
          </a:p>
        </p:txBody>
      </p:sp>
      <p:sp>
        <p:nvSpPr>
          <p:cNvPr id="115715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Interfaces for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ChangeArrowheads="1"/>
          </p:cNvSpPr>
          <p:nvPr/>
        </p:nvSpPr>
        <p:spPr bwMode="auto">
          <a:xfrm>
            <a:off x="0" y="925513"/>
            <a:ext cx="9144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2400"/>
              <a:t>Note that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Rectangle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class is decoupled from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Measurer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interface</a:t>
            </a:r>
            <a:endParaRPr lang="en-US" altLang="ko-KR"/>
          </a:p>
        </p:txBody>
      </p:sp>
      <p:sp>
        <p:nvSpPr>
          <p:cNvPr id="116739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UML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Diagram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of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Measurer</a:t>
            </a:r>
            <a:r>
              <a:rPr lang="en-US" altLang="ko-KR" sz="2400" b="1">
                <a:solidFill>
                  <a:srgbClr val="6E7069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Interface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and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Related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Classes</a:t>
            </a:r>
          </a:p>
        </p:txBody>
      </p:sp>
      <p:pic>
        <p:nvPicPr>
          <p:cNvPr id="116740" name="Picture 6" descr="uml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4525963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public void </a:t>
            </a:r>
            <a:r>
              <a:rPr lang="en-US" altLang="ko-KR" sz="1200" b="1" dirty="0" err="1"/>
              <a:t>paintComponent</a:t>
            </a:r>
            <a:r>
              <a:rPr lang="en-US" altLang="ko-KR" sz="1200" b="1" dirty="0"/>
              <a:t>(Graphics g)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</a:t>
            </a:r>
            <a:r>
              <a:rPr lang="en-US" altLang="ko-KR" sz="1200" b="1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	Graphics2D </a:t>
            </a:r>
            <a:r>
              <a:rPr lang="en-US" altLang="ko-KR" sz="1200" dirty="0"/>
              <a:t>g2=(Graphics2D)g;</a:t>
            </a:r>
          </a:p>
          <a:p>
            <a:pPr marL="0" indent="0">
              <a:buNone/>
            </a:pPr>
            <a:r>
              <a:rPr lang="en-US" altLang="ko-KR" sz="1200" b="1" dirty="0" smtClean="0"/>
              <a:t>	if(</a:t>
            </a:r>
            <a:r>
              <a:rPr lang="en-US" altLang="ko-KR" sz="1200" b="1" dirty="0" err="1" smtClean="0"/>
              <a:t>shape.equals</a:t>
            </a:r>
            <a:r>
              <a:rPr lang="en-US" altLang="ko-KR" sz="1200" b="1" dirty="0"/>
              <a:t>("Line"))</a:t>
            </a:r>
          </a:p>
          <a:p>
            <a:pPr marL="0" indent="0">
              <a:buNone/>
            </a:pPr>
            <a:r>
              <a:rPr lang="en-US" altLang="ko-KR" sz="1200" dirty="0" smtClean="0"/>
              <a:t>	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		g2.draw(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Line2D.Double(r1.nextInt(300),r1.nextInt(300),r1.nextInt(400),r1.nextInt(400)));</a:t>
            </a:r>
          </a:p>
          <a:p>
            <a:pPr marL="0" indent="0">
              <a:buNone/>
            </a:pP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 smtClean="0"/>
              <a:t>	else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 smtClean="0"/>
              <a:t>		g2.draw(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Rectangle(r1.nextInt(300),r1.nextInt(300),r1.nextInt(400),r1.nextInt(400)));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/>
              <a:t>public class </a:t>
            </a:r>
            <a:r>
              <a:rPr lang="en-US" altLang="ko-KR" sz="1200" b="1" dirty="0" err="1"/>
              <a:t>lineListener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b="1" dirty="0" smtClean="0"/>
              <a:t>	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arg0) </a:t>
            </a:r>
          </a:p>
          <a:p>
            <a:pPr marL="0" indent="0">
              <a:buNone/>
            </a:pPr>
            <a:r>
              <a:rPr lang="en-US" altLang="ko-KR" sz="1200" dirty="0" smtClean="0"/>
              <a:t>	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		shape</a:t>
            </a:r>
            <a:r>
              <a:rPr lang="en-US" altLang="ko-KR" sz="1200" dirty="0"/>
              <a:t>="Line";</a:t>
            </a:r>
          </a:p>
          <a:p>
            <a:pPr marL="0" indent="0">
              <a:buNone/>
            </a:pPr>
            <a:r>
              <a:rPr lang="en-US" altLang="ko-KR" sz="1200" dirty="0" smtClean="0"/>
              <a:t>		repaint();</a:t>
            </a:r>
          </a:p>
          <a:p>
            <a:pPr marL="0" indent="0">
              <a:buNone/>
            </a:pP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Big Java by Cay Horstmann</a:t>
            </a:r>
          </a:p>
          <a:p>
            <a:r>
              <a:rPr lang="en-US" altLang="ko-KR" smtClean="0"/>
              <a:t>Copyright © 2009 by John Wiley &amp; Sons.  All rights reserved.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92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0" y="936625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Describes any class whose objects can measure other objects.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Computes the measure of an object.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anObject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object to be measured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@return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measure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measure(Object anObject);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5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76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ch09/measure2/Measurer.java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Objects of this class measure rectangles by area.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RectangleMeasurer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measure(Object anObject)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Rectangle aRectangle = (Rectangle) anObject;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 = aRectangle.getWidth() * aRectangle.getHeight();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5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787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ch09/measure2/RectangleMeasurer.java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Computes the average of a set of data values.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Object maximum;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Measurer measurer;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Constructs an empty data set with a given measurer.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aMeasurer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measurer that is used to measure data values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DataSet(Measurer aMeasurer)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sum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count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maximum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measurer = aMeasurer;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</a:t>
            </a:r>
            <a:endParaRPr lang="en-US" altLang="ko-KR" sz="1400">
              <a:solidFill>
                <a:srgbClr val="7A9E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811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ch09/measure2/DataSet.java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23     </a:t>
            </a:r>
            <a:r>
              <a:rPr lang="en-US" altLang="ko-KR" sz="1400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24     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Adds a data value to the data set.</a:t>
            </a:r>
            <a:endParaRPr lang="en-US" altLang="ko-KR" sz="1400">
              <a:solidFill>
                <a:srgbClr val="0073FF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25        </a:t>
            </a:r>
            <a:r>
              <a:rPr lang="en-US" altLang="ko-KR" sz="1400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@param x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a data value</a:t>
            </a:r>
            <a:endParaRPr lang="en-US" altLang="ko-KR" sz="1400">
              <a:solidFill>
                <a:srgbClr val="0073FF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26     </a:t>
            </a:r>
            <a:r>
              <a:rPr lang="en-US" altLang="ko-KR" sz="1400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add(Object x)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sum = sum + measurer.measure(x);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(count ==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|| measurer.measure(maximum) &lt; measurer.measure(x))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maximum = x;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count++;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34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35     </a:t>
            </a:r>
            <a:r>
              <a:rPr lang="en-US" altLang="ko-KR" sz="1400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36     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Gets the average of the added data.</a:t>
            </a:r>
            <a:endParaRPr lang="en-US" altLang="ko-KR" sz="1400">
              <a:solidFill>
                <a:srgbClr val="0073FF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37        </a:t>
            </a:r>
            <a:r>
              <a:rPr lang="en-US" altLang="ko-KR" sz="1400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@return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average or 0 if no data has been added</a:t>
            </a:r>
            <a:endParaRPr lang="en-US" altLang="ko-KR" sz="1400">
              <a:solidFill>
                <a:srgbClr val="0073FF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38     </a:t>
            </a:r>
            <a:r>
              <a:rPr lang="en-US" altLang="ko-KR" sz="1400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getAverage()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(count ==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/ count;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altLang="ko-KR" sz="1400">
              <a:solidFill>
                <a:srgbClr val="0073FF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Times New Roman" pitchFamily="18" charset="0"/>
              </a:rPr>
              <a:t> 44  </a:t>
            </a:r>
          </a:p>
        </p:txBody>
      </p:sp>
      <p:sp>
        <p:nvSpPr>
          <p:cNvPr id="120835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ch09/measure2/DataSet.java (cont.)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Gets the largest of the added data.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@return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maximum or 0 if no data has been added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Object getMaximum()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maximum;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185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ch09/measure2/DataSet.java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ChangeArrowheads="1"/>
          </p:cNvSpPr>
          <p:nvPr/>
        </p:nvSpPr>
        <p:spPr bwMode="auto">
          <a:xfrm>
            <a:off x="0" y="885825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demonstrates the use of a Measurer.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DataSetTester2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Measurer m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RectangleMeasurer();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DataSet data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DataSet(m);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"Average area: 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data.getAverage());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625"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</a:t>
            </a:r>
            <a:endParaRPr lang="en-US" altLang="ko-KR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88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ch09/measure2/DataSetTester2.java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Rectangle max = (Rectangle) data.getMaximum();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"Maximum area rectangle: 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max);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+ 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"java.awt.Rectangle[x=10,y=20,width=30,height=40]"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5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907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ch09/measure2/DataSetTester2.java (cont.)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b="1"/>
              <a:t>Program Run:</a:t>
            </a:r>
            <a:r>
              <a:rPr lang="en-US" altLang="ko-KR"/>
              <a:t> </a:t>
            </a:r>
          </a:p>
          <a:p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Average area: 625 </a:t>
            </a:r>
            <a:b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Expected: 625 </a:t>
            </a:r>
            <a:b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Maximum area rectangle:java.awt.Rectangle[x=10,y=20,width=30,height=40] </a:t>
            </a:r>
            <a:b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1600">
                <a:solidFill>
                  <a:srgbClr val="6E7069"/>
                </a:solidFill>
                <a:latin typeface="Courier New" pitchFamily="49" charset="0"/>
              </a:rPr>
              <a:t>Expected: java.awt.Rectangle[x=10,y=20,width=30,height=40]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884238"/>
            <a:ext cx="8763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 </a:t>
            </a:r>
            <a:r>
              <a:rPr lang="en-US" altLang="ko-KR" sz="2400">
                <a:cs typeface="Arial" pitchFamily="34" charset="0"/>
              </a:rPr>
              <a:t>Trivial class can be declared inside a method: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public class DataSetTester3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public static void main(String[] args)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{</a:t>
            </a:r>
          </a:p>
          <a:p>
            <a:pPr marL="685800" lvl="1" indent="-228600"/>
            <a:r>
              <a:rPr lang="en-US" altLang="ko-KR" sz="2000" b="1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     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class RectangleMeasurer implements Measurer</a:t>
            </a:r>
          </a:p>
          <a:p>
            <a:pPr marL="685800" lvl="1" indent="-228600"/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      {</a:t>
            </a:r>
          </a:p>
          <a:p>
            <a:pPr marL="685800" lvl="1" indent="-228600"/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         ...</a:t>
            </a:r>
          </a:p>
          <a:p>
            <a:pPr marL="685800" lvl="1" indent="-228600"/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Arial" pitchFamily="34" charset="0"/>
              </a:rPr>
              <a:t>      }</a:t>
            </a:r>
          </a:p>
          <a:p>
            <a:pPr marL="685800" lvl="1" indent="-228600"/>
            <a:r>
              <a:rPr lang="en-US" altLang="ko-KR" sz="2000" b="1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Measurer m = new RectangleMeasurer();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DataSet data = new DataSet(m);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...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} </a:t>
            </a:r>
          </a:p>
        </p:txBody>
      </p:sp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Inner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0" y="890588"/>
            <a:ext cx="876300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If inner class is declared inside an enclosing class, but outside its methods, it is available to all methods of enclosing class: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DataSetTester3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class RectangleMeasurer implements Measurer</a:t>
            </a:r>
          </a:p>
          <a:p>
            <a:pPr marL="685800" lvl="1" indent="-228600"/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 marL="685800" lvl="1" indent="-228600"/>
            <a:r>
              <a:rPr lang="en-US" altLang="ko-KR" sz="2000">
                <a:solidFill>
                  <a:srgbClr val="0057C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endParaRPr lang="en-US" altLang="ko-KR" sz="2000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static void main(String[] args)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Measurer m = new RectangleMeasurer();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DataSet data = new DataSet(m);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Inner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0" y="990600"/>
            <a:ext cx="876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Compiler turns an inner class into a regular class file: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DataSetTester$1$RectangleMeasurer.class </a:t>
            </a:r>
          </a:p>
        </p:txBody>
      </p:sp>
      <p:sp>
        <p:nvSpPr>
          <p:cNvPr id="130051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Inner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124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200" b="1" dirty="0"/>
              <a:t>public class </a:t>
            </a:r>
            <a:r>
              <a:rPr lang="en-US" altLang="ko-KR" sz="1200" b="1" dirty="0" err="1"/>
              <a:t>RectListener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b="1" dirty="0" smtClean="0"/>
              <a:t>	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</a:p>
          <a:p>
            <a:pPr marL="0" indent="0">
              <a:buNone/>
            </a:pPr>
            <a:r>
              <a:rPr lang="en-US" altLang="ko-KR" sz="1200" dirty="0" smtClean="0"/>
              <a:t>	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		shape</a:t>
            </a:r>
            <a:r>
              <a:rPr lang="en-US" altLang="ko-KR" sz="1200" dirty="0"/>
              <a:t>="Rectangle";</a:t>
            </a:r>
          </a:p>
          <a:p>
            <a:pPr marL="0" indent="0">
              <a:buNone/>
            </a:pPr>
            <a:r>
              <a:rPr lang="en-US" altLang="ko-KR" sz="1200" dirty="0" smtClean="0"/>
              <a:t>		repaint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Big Java by Cay Horstmann</a:t>
            </a:r>
          </a:p>
          <a:p>
            <a:r>
              <a:rPr lang="en-US" altLang="ko-KR" smtClean="0"/>
              <a:t>Copyright © 2009 by John Wiley &amp; Sons.  All rights reserved.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46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ChangeArrowheads="1"/>
          </p:cNvSpPr>
          <p:nvPr/>
        </p:nvSpPr>
        <p:spPr bwMode="auto">
          <a:xfrm>
            <a:off x="76200" y="931863"/>
            <a:ext cx="90678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demonstrates the use of an inner class.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DataSetTester3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RectangleMeasurer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measure(Object anObject)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Rectangle aRectangle = (Rectangle) anObject;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= aRectangle.getWidth() * aRectangle.getHeight();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area;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Measurer m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RectangleMeasurer();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DataSet data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DataSet(m);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</a:t>
            </a:r>
            <a:endParaRPr lang="en-US" altLang="ko-KR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07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ch09/measure3/DataSetTester3.java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"/>
          <p:cNvSpPr>
            <a:spLocks noChangeArrowheads="1"/>
          </p:cNvSpPr>
          <p:nvPr/>
        </p:nvSpPr>
        <p:spPr bwMode="auto">
          <a:xfrm>
            <a:off x="0" y="933450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data.add(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"Average area: 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data.getAverage());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625"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Rectangle max = (Rectangle) data.getMaximum();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"Maximum area rectangle: 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max);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"Expected: 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+ 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"java.awt.Rectangle[x=10,y=20,width=30,height=40]"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5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209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ch09/measure3/DataSetTester3.java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884238"/>
            <a:ext cx="9144000" cy="4525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smtClean="0"/>
              <a:t>Want to test a class before the entire program has been completed </a:t>
            </a:r>
          </a:p>
          <a:p>
            <a:r>
              <a:rPr lang="en-US" altLang="ko-KR" sz="2400" smtClean="0"/>
              <a:t>A </a:t>
            </a:r>
            <a:r>
              <a:rPr lang="en-US" altLang="ko-KR" sz="2400" b="1" smtClean="0"/>
              <a:t>mock object</a:t>
            </a:r>
            <a:r>
              <a:rPr lang="en-US" altLang="ko-KR" sz="2400" smtClean="0"/>
              <a:t> provides the same services as another object, but in a simplified manner </a:t>
            </a:r>
          </a:p>
          <a:p>
            <a:r>
              <a:rPr lang="en-US" altLang="ko-KR" sz="2400" b="1" smtClean="0"/>
              <a:t>Example:</a:t>
            </a:r>
            <a:r>
              <a:rPr lang="en-US" altLang="ko-KR" sz="2400" smtClean="0"/>
              <a:t> a grade book application,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GradingProgram</a:t>
            </a:r>
            <a:r>
              <a:rPr lang="en-US" altLang="ko-KR" sz="2400" smtClean="0"/>
              <a:t>, manages quiz scores using class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GradeBook</a:t>
            </a:r>
            <a:r>
              <a:rPr lang="en-US" altLang="ko-KR" sz="2400" smtClean="0"/>
              <a:t> with methods:</a:t>
            </a:r>
          </a:p>
          <a:p>
            <a:pPr lvl="1"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void addScore(int studentId, double score)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double getAverageScore(int studentId)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void save(String filename) </a:t>
            </a:r>
          </a:p>
          <a:p>
            <a:r>
              <a:rPr lang="en-US" altLang="ko-KR" sz="2400" smtClean="0"/>
              <a:t>Want to test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GradingProgram</a:t>
            </a:r>
            <a:r>
              <a:rPr lang="en-US" altLang="ko-KR" sz="2400" smtClean="0"/>
              <a:t> without having a fully functional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GradeBook</a:t>
            </a:r>
            <a:r>
              <a:rPr lang="en-US" altLang="ko-KR" sz="2400" smtClean="0"/>
              <a:t> class </a:t>
            </a:r>
          </a:p>
          <a:p>
            <a:pPr>
              <a:buFontTx/>
              <a:buNone/>
            </a:pPr>
            <a:endParaRPr lang="en-US" altLang="ko-KR" sz="2400" smtClean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Mock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990600"/>
            <a:ext cx="8229600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smtClean="0"/>
              <a:t>Declare an interface type with the same methods that the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GradeBook</a:t>
            </a:r>
            <a:r>
              <a:rPr lang="en-US" altLang="ko-KR" sz="2400" smtClean="0"/>
              <a:t> class provides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i="1" smtClean="0"/>
              <a:t>Convention: use the letter </a:t>
            </a:r>
            <a:r>
              <a:rPr lang="en-US" altLang="ko-KR" sz="2000" i="1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altLang="ko-KR" sz="2000" i="1" smtClean="0"/>
              <a:t>as a prefix for the interface name:</a:t>
            </a:r>
          </a:p>
          <a:p>
            <a:pPr lvl="2"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interface IGradeBook</a:t>
            </a:r>
          </a:p>
          <a:p>
            <a:pPr lvl="2"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addScore(int studentId, double score);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double getAverageScore(int studentId);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save(String filename);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ko-KR" sz="20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2400" smtClean="0"/>
              <a:t>The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GradingProgram</a:t>
            </a:r>
            <a:r>
              <a:rPr lang="en-US" altLang="ko-KR" sz="2400" smtClean="0"/>
              <a:t> class should </a:t>
            </a:r>
            <a:r>
              <a:rPr lang="en-US" altLang="ko-KR" sz="2400" i="1" smtClean="0"/>
              <a:t>only</a:t>
            </a:r>
            <a:r>
              <a:rPr lang="en-US" altLang="ko-KR" sz="2400" smtClean="0"/>
              <a:t> use this interface, never the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GradeBook</a:t>
            </a:r>
            <a:r>
              <a:rPr lang="en-US" altLang="ko-KR" sz="2400" smtClean="0"/>
              <a:t> class which implements this interface </a:t>
            </a:r>
          </a:p>
          <a:p>
            <a:endParaRPr lang="en-US" altLang="ko-KR" sz="2400" smtClean="0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Mock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824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smtClean="0"/>
              <a:t>Meanwhile, provide a simplified mock implementation, restricted to the case of one student and without saving functionality:</a:t>
            </a:r>
          </a:p>
          <a:p>
            <a:pPr lvl="1"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class MockGradeBook implements IGradeBook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private ArrayList&lt;Double&gt; scores;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addScore(int studentId, double score)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// Ignore studentId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scores.add(score);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double getAverageScore(int studentId)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double total = 0;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for (double x : scores) { total = total + x;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return total / scores.size();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save(String filename)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// Do nothing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16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Mock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914400"/>
            <a:ext cx="9144000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smtClean="0"/>
              <a:t>Now construct an instance of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MockGradeBook </a:t>
            </a:r>
            <a:r>
              <a:rPr lang="en-US" altLang="ko-KR" sz="2400" smtClean="0"/>
              <a:t>and use it immediately to test the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GradingProgram</a:t>
            </a:r>
            <a:r>
              <a:rPr lang="en-US" altLang="ko-KR" sz="2400" smtClean="0"/>
              <a:t> class </a:t>
            </a:r>
          </a:p>
          <a:p>
            <a:r>
              <a:rPr lang="en-US" altLang="ko-KR" sz="2400" smtClean="0"/>
              <a:t>When you are ready to test the actual class, simply use a </a:t>
            </a:r>
            <a:r>
              <a:rPr lang="en-US" altLang="ko-KR" sz="24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GradeBook</a:t>
            </a:r>
            <a:r>
              <a:rPr lang="en-US" altLang="ko-KR" sz="2400" smtClean="0"/>
              <a:t> instance instead </a:t>
            </a:r>
          </a:p>
          <a:p>
            <a:r>
              <a:rPr lang="en-US" altLang="ko-KR" sz="2400" smtClean="0"/>
              <a:t>Don’t erase the mock class — it will still come in handy for regression testing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Mock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47625" y="890588"/>
            <a:ext cx="9096375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User interface </a:t>
            </a:r>
            <a:r>
              <a:rPr lang="en-US" altLang="ko-KR" sz="2400" i="1"/>
              <a:t>events</a:t>
            </a:r>
            <a:r>
              <a:rPr lang="en-US" altLang="ko-KR" sz="2400"/>
              <a:t> include key presses, mouse moves, button clicks, and so on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Most programs don’t want to be flooded by boring events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A program can indicate that it only cares about certain specific events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Events, Event Sources, and Event Listeners</a:t>
            </a:r>
          </a:p>
        </p:txBody>
      </p:sp>
      <p:sp>
        <p:nvSpPr>
          <p:cNvPr id="142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47625" y="855663"/>
            <a:ext cx="9096375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b="1"/>
              <a:t>Event listener: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Notified when event happens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Belongs to a class that is provided by the application programmer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Its methods describe the actions to be taken when an event occurs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A program indicates which events it needs to receive by installing event listener objects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b="1"/>
              <a:t>Event source: 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User interface component that generates a particular event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Add an event listener object to the appropriate event source</a:t>
            </a:r>
          </a:p>
          <a:p>
            <a:pPr marL="685800" lvl="1" indent="-2286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When an event occurs, the event source notifies all event listeners 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0" y="3048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Events, Event Sources, and Event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 Example: A program that prints a message whenever a button is clicked: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3048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Events, Event Sources, and Event Listeners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7086600" y="5791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pic>
        <p:nvPicPr>
          <p:cNvPr id="144390" name="Picture 7" descr="action_listen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685800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Use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JButton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components for buttons; attach an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ActionListener</a:t>
            </a:r>
            <a:r>
              <a:rPr lang="en-US" altLang="ko-KR" sz="2400"/>
              <a:t> to each button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ActionListener</a:t>
            </a:r>
            <a:r>
              <a:rPr lang="en-US" altLang="ko-KR" sz="2000">
                <a:latin typeface="Courier New" pitchFamily="49" charset="0"/>
              </a:rPr>
              <a:t> </a:t>
            </a:r>
            <a:r>
              <a:rPr lang="en-US" altLang="ko-KR" sz="2400"/>
              <a:t>interface:</a:t>
            </a:r>
          </a:p>
          <a:p>
            <a:pPr marL="228600" indent="-228600"/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400"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public interface ActionListener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4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4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void actionPerformed(ActionEvent event);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4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}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Arial" pitchFamily="34" charset="0"/>
              </a:rPr>
              <a:t> Need to supply a </a:t>
            </a:r>
            <a:r>
              <a:rPr lang="en-US" altLang="ko-KR" sz="2000">
                <a:cs typeface="Arial" pitchFamily="34" charset="0"/>
              </a:rPr>
              <a:t>class</a:t>
            </a:r>
            <a:r>
              <a:rPr lang="en-US" altLang="ko-KR" sz="2400">
                <a:cs typeface="Arial" pitchFamily="34" charset="0"/>
              </a:rPr>
              <a:t> whose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actionPerformed</a:t>
            </a:r>
            <a:r>
              <a:rPr lang="en-US" altLang="ko-KR" sz="24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method</a:t>
            </a:r>
            <a:r>
              <a:rPr lang="en-US" altLang="ko-KR" sz="2400">
                <a:latin typeface="Courier New" pitchFamily="49" charset="0"/>
                <a:cs typeface="Arial" pitchFamily="34" charset="0"/>
              </a:rPr>
              <a:t>  </a:t>
            </a:r>
            <a:br>
              <a:rPr lang="en-US" altLang="ko-KR" sz="2400">
                <a:latin typeface="Courier New" pitchFamily="49" charset="0"/>
                <a:cs typeface="Arial" pitchFamily="34" charset="0"/>
              </a:rPr>
            </a:br>
            <a:r>
              <a:rPr lang="en-US" altLang="ko-KR" sz="2400">
                <a:cs typeface="Arial" pitchFamily="34" charset="0"/>
              </a:rPr>
              <a:t> contains instructions to be executed when button is clicked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Arial" pitchFamily="34" charset="0"/>
              </a:rPr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event</a:t>
            </a:r>
            <a:r>
              <a:rPr lang="en-US" altLang="ko-KR" sz="24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parameter contains details about the event, such as the </a:t>
            </a:r>
            <a:br>
              <a:rPr lang="en-US" altLang="ko-KR" sz="2400">
                <a:cs typeface="Arial" pitchFamily="34" charset="0"/>
              </a:rPr>
            </a:br>
            <a:r>
              <a:rPr lang="en-US" altLang="ko-KR" sz="2400">
                <a:cs typeface="Arial" pitchFamily="34" charset="0"/>
              </a:rPr>
              <a:t> time at which it occurred 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0" y="3048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Events, Event Sources, and Event Listeners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086600" y="5791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1828800" y="53340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Chapter 9 </a:t>
            </a:r>
            <a:r>
              <a:rPr lang="en-US" altLang="ko-KR" sz="2400"/>
              <a:t>–</a:t>
            </a:r>
            <a:r>
              <a:rPr lang="en-US" altLang="ko-KR" sz="2400" b="1">
                <a:latin typeface="Lucida Sans" pitchFamily="34" charset="0"/>
              </a:rPr>
              <a:t> Interfaces and Polymorphism</a:t>
            </a:r>
          </a:p>
        </p:txBody>
      </p:sp>
      <p:pic>
        <p:nvPicPr>
          <p:cNvPr id="76803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05" name="Footer Placeholder 4"/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Construct an object of the listener and add it to the button: 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ActionListener listener = new ClickListener();  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button.addActionListener(listener);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Events, Event Sources, and Event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47459" name="Rectangle 6"/>
          <p:cNvSpPr>
            <a:spLocks noChangeArrowheads="1"/>
          </p:cNvSpPr>
          <p:nvPr/>
        </p:nvSpPr>
        <p:spPr bwMode="auto">
          <a:xfrm>
            <a:off x="0" y="844550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java.awt.event.ActionEvent;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java.awt.event.ActionListener;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An action listener that prints a message.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ClickListener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ActionListener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actionPerformed(ActionEvent event)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System.out.println(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"I was clicked."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   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7460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ch09/button1/ClickListener.java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48483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java.awt.event.ActionListener;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javax.swing.JButton;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demonstrates how to install an action listener.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ButtonViewer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JButton button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JButton(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"Click me!"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frame.add(button);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ActionListener listener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ClickListener();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button.addActionListener(listener);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</a:p>
        </p:txBody>
      </p:sp>
      <p:sp>
        <p:nvSpPr>
          <p:cNvPr id="148484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ch09/button1/ButtonViewer.java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49507" name="Rectangle 4"/>
          <p:cNvSpPr>
            <a:spLocks noChangeArrowheads="1"/>
          </p:cNvSpPr>
          <p:nvPr/>
        </p:nvSpPr>
        <p:spPr bwMode="auto">
          <a:xfrm>
            <a:off x="0" y="911225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frame.setSize(FRAME_WIDTH, FRAME_HEIGHT);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9508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ch09/button1/ButtonViewer.java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873125"/>
            <a:ext cx="91440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Implement simple listener classes as inner classes like this: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 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JButton button = new JButton("...");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This inner class is declared in the same method as the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button variable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class MyListener implements ActionListener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ActionListener listener = new MyListener(); button.addActionListener(listener);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This places the trivial listener class exactly where it is needed, without cluttering up the remainder of the project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Inner Classes for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906463"/>
            <a:ext cx="9144000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Methods of an inner class can access the variables from the enclosing scope</a:t>
            </a:r>
          </a:p>
          <a:p>
            <a:pPr marL="685800" lvl="1" indent="-228600">
              <a:buFontTx/>
              <a:buChar char="•"/>
            </a:pPr>
            <a:r>
              <a:rPr lang="en-US" altLang="ko-KR" sz="2000" i="1"/>
              <a:t>Local variables that are accessed by an inner class method must be declared as final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b="1"/>
              <a:t>Example:</a:t>
            </a:r>
            <a:r>
              <a:rPr lang="en-US" altLang="ko-KR" sz="2400"/>
              <a:t> Add interest to a bank account whenever a button is clicked: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Inner Classes for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0" y="846138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JButton button = new JButton("Add Interest");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final BankAccount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account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=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new BankAccount(INITIAL_BALANCE);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This inner class is declared in the same method as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the account and button variables.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class AddInterestListener implements ActionListener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altLang="ko-KR" sz="100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void actionPerformed(ActionEvent event)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{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 // The listener method accesses the account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 // variable from the surrounding block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 double interest =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account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.getBalance()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    * INTEREST_RATE / 100;</a:t>
            </a:r>
          </a:p>
          <a:p>
            <a:pPr marL="228600" indent="-228600"/>
            <a:r>
              <a:rPr lang="en-US" altLang="ko-KR" sz="2000" b="1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account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.deposit(interest);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}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ActionListener listener = new AddInterestListener();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button.addActionListener(listener);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Using Inner Classes for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5651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java.awt.event.ActionEvent;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java.awt.event.ActionListener;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javax.swing.JButton;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demonstrates how an action listener can access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 variable from a surrounding block.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InvestmentViewer1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120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INTEREST_RATE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INITIAL_BALANCE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</a:t>
            </a:r>
            <a:endParaRPr lang="en-US" altLang="ko-KR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5652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ch09/button2/InvestmentViewer1.java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6675" name="Rectangle 5"/>
          <p:cNvSpPr>
            <a:spLocks noChangeArrowheads="1"/>
          </p:cNvSpPr>
          <p:nvPr/>
        </p:nvSpPr>
        <p:spPr bwMode="auto">
          <a:xfrm>
            <a:off x="0" y="869950"/>
            <a:ext cx="91440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button to trigger the calculation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JButton button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JButton(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"Add Interest"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frame.add(button);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application adds interest to this bank account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 account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BankAccount(INITIAL_BALANCE);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AddInterestListener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ActionListener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actionPerformed(ActionEvent event)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listener method accesses the account variable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from the surrounding block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 = account.getBalance() * INTEREST_RATE /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account.deposit(interest);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System.out.println(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account.getBalance());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      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</a:t>
            </a:r>
            <a:endParaRPr lang="en-US" altLang="ko-KR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676" name="Text Box 6"/>
          <p:cNvSpPr txBox="1">
            <a:spLocks noChangeArrowheads="1"/>
          </p:cNvSpPr>
          <p:nvPr/>
        </p:nvSpPr>
        <p:spPr bwMode="auto">
          <a:xfrm>
            <a:off x="0" y="3048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ch09/button2/InvestmentViewer1.java (cont.)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52400" y="4022725"/>
            <a:ext cx="4953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/>
              <a:t>Program Run:</a:t>
            </a:r>
            <a:r>
              <a:rPr lang="en-US" altLang="ko-KR" sz="2400"/>
              <a:t> </a:t>
            </a:r>
          </a:p>
          <a:p>
            <a:pPr lvl="1"/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balance: 1100.0</a:t>
            </a:r>
          </a:p>
          <a:p>
            <a:pPr lvl="1"/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balance: 1210.0</a:t>
            </a:r>
          </a:p>
          <a:p>
            <a:pPr lvl="1"/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balance: 1331.0</a:t>
            </a:r>
          </a:p>
          <a:p>
            <a:pPr lvl="1"/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balance: 1464.1</a:t>
            </a:r>
          </a:p>
        </p:txBody>
      </p:sp>
      <p:sp>
        <p:nvSpPr>
          <p:cNvPr id="157700" name="Rectangle 6"/>
          <p:cNvSpPr>
            <a:spLocks noChangeArrowheads="1"/>
          </p:cNvSpPr>
          <p:nvPr/>
        </p:nvSpPr>
        <p:spPr bwMode="auto">
          <a:xfrm>
            <a:off x="0" y="8794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ActionListener listener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AddInterestListener();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button.addActionListener(listener);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frame.setSize(FRAME_WIDTH, FRAME_HEIGHT);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7701" name="Text Box 7"/>
          <p:cNvSpPr txBox="1">
            <a:spLocks noChangeArrowheads="1"/>
          </p:cNvSpPr>
          <p:nvPr/>
        </p:nvSpPr>
        <p:spPr bwMode="auto">
          <a:xfrm>
            <a:off x="0" y="304800"/>
            <a:ext cx="777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ch09/button2/InvestmentViewer1.java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To be able to declare and use interface types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To understand the concept of polymorphism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To appreciate how interfaces can be used to decouple classes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To learn how to implement helper classes as inner classes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400" b="1" dirty="0">
                <a:solidFill>
                  <a:srgbClr val="52317E"/>
                </a:solidFill>
              </a:rPr>
              <a:t>G</a:t>
            </a:r>
            <a:r>
              <a:rPr lang="en-US" altLang="ko-KR" sz="1000" b="1" dirty="0">
                <a:solidFill>
                  <a:srgbClr val="52317E"/>
                </a:solidFill>
              </a:rPr>
              <a:t> </a:t>
            </a:r>
            <a:r>
              <a:rPr lang="en-US" altLang="ko-KR" sz="2400" dirty="0"/>
              <a:t>To implement event listeners in graphical applications </a:t>
            </a:r>
          </a:p>
        </p:txBody>
      </p:sp>
      <p:sp>
        <p:nvSpPr>
          <p:cNvPr id="77827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Chapter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0" y="930275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Example: Investment viewer program; whenever button is clicked, interest is added, and new balance is displayed:</a:t>
            </a:r>
          </a:p>
        </p:txBody>
      </p:sp>
      <p:sp>
        <p:nvSpPr>
          <p:cNvPr id="160772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Building Applications with Buttons</a:t>
            </a:r>
          </a:p>
        </p:txBody>
      </p:sp>
      <p:pic>
        <p:nvPicPr>
          <p:cNvPr id="160773" name="Picture 7" descr="addinteres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0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0" y="933450"/>
            <a:ext cx="91440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Construct an object of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JButton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class: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JButton button = new JButton(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"Add Interest"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We need a user interface component that displays a message: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JLabel label = new JLabel("balance: ”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+ account.getBalance());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Use a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altLang="ko-KR" sz="2400">
                <a:cs typeface="Courier New" pitchFamily="49" charset="0"/>
              </a:rPr>
              <a:t> container to group multiple user interface components together: 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JPanel panel = new JPanel();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panel.add(button);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panel.add(label);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frame.add(panel);</a:t>
            </a:r>
          </a:p>
        </p:txBody>
      </p:sp>
      <p:sp>
        <p:nvSpPr>
          <p:cNvPr id="161796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Building Applications with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915988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 </a:t>
            </a:r>
            <a:r>
              <a:rPr lang="en-US" altLang="ko-KR" sz="2400">
                <a:cs typeface="Arial" pitchFamily="34" charset="0"/>
              </a:rPr>
              <a:t>Listener class adds interest and displays the new balance: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1000">
                <a:latin typeface="Courier New" pitchFamily="49" charset="0"/>
                <a:cs typeface="Arial" pitchFamily="34" charset="0"/>
              </a:rPr>
              <a:t> 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class AddInterestListener implements ActionListener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public void actionPerformed(ActionEvent event)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 double interest = account.getBalance() *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    INTEREST_RATE / 100;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 account.deposit(interest);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   label.setText("balance=" + account.getBalance());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   }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 }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Arial" pitchFamily="34" charset="0"/>
              </a:rPr>
              <a:t>Add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AddInterestListener</a:t>
            </a:r>
            <a:r>
              <a:rPr lang="en-US" altLang="ko-KR" sz="24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as inner class so it can have access </a:t>
            </a:r>
            <a:r>
              <a:rPr lang="en-US" altLang="ko-KR" sz="1000"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to surrounding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final</a:t>
            </a:r>
            <a:r>
              <a:rPr lang="en-US" altLang="ko-KR" sz="2400">
                <a:cs typeface="Arial" pitchFamily="34" charset="0"/>
              </a:rPr>
              <a:t> variables (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account</a:t>
            </a:r>
            <a:r>
              <a:rPr lang="en-US" altLang="ko-KR" sz="2400">
                <a:cs typeface="Arial" pitchFamily="34" charset="0"/>
              </a:rPr>
              <a:t> and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label</a:t>
            </a:r>
            <a:r>
              <a:rPr lang="en-US" altLang="ko-KR" sz="2400">
                <a:cs typeface="Arial" pitchFamily="34" charset="0"/>
              </a:rPr>
              <a:t>) 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Building Applications with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0" y="2286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java.awt.event.ActionEvent;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java.awt.event.ActionListener;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javax.swing.JButton;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javax.swing.JLabel;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javax.swing.JPanel;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javax.swing.JTextField;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displays the growth of an investment.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InvestmentViewer2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INTEREST_RATE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INITIAL_BALANCE =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</a:t>
            </a:r>
            <a:endParaRPr lang="en-US" altLang="ko-KR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ch09/button3/InvestmentViewer2.java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64867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button to trigger the calculation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JButton button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JButton(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"Add Interest"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application adds interest to this bank account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 account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BankAccount(INITIAL_BALANCE);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label for displaying the results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 label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account.getBalance());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4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panel that holds the user interface components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JPanel panel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JPanel();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panel.add(button);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panel.add(label);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frame.add(panel);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64868" name="Text Box 5"/>
          <p:cNvSpPr txBox="1">
            <a:spLocks noChangeArrowheads="1"/>
          </p:cNvSpPr>
          <p:nvPr/>
        </p:nvSpPr>
        <p:spPr bwMode="auto">
          <a:xfrm>
            <a:off x="0" y="3048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ch09/button3/InvestmentViewer2.java (cont.)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65891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AddInterestListener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ActionListener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actionPerformed(ActionEvent event)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interest = account.getBalance() * INTEREST_RATE / 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account.deposit(interest);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label.setText(</a:t>
            </a:r>
            <a:r>
              <a:rPr lang="en-US" altLang="ko-KR" sz="14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"balance: "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account.getBalance());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          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49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ActionListener listener = </a:t>
            </a:r>
            <a:r>
              <a:rPr lang="en-US" altLang="ko-KR" sz="14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AddInterestListener();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50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button.addActionListener(listener);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51  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52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frame.setSize(FRAME_WIDTH, FRAME_HEIGHT);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53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54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</a:t>
            </a:r>
            <a:r>
              <a:rPr lang="en-US" altLang="ko-KR" sz="14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55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4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56 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5892" name="Text Box 5"/>
          <p:cNvSpPr txBox="1">
            <a:spLocks noChangeArrowheads="1"/>
          </p:cNvSpPr>
          <p:nvPr/>
        </p:nvSpPr>
        <p:spPr bwMode="auto">
          <a:xfrm>
            <a:off x="0" y="304800"/>
            <a:ext cx="762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ch09/button3/InvestmentViewer2.java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908050"/>
            <a:ext cx="91440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javax.swing.Timer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generates equally spaced timer events, sending events to installed action listeners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Useful whenever you want to have an object updated in regular intervals </a:t>
            </a:r>
          </a:p>
          <a:p>
            <a:pPr marL="228600" indent="-228600">
              <a:spcBef>
                <a:spcPct val="50000"/>
              </a:spcBef>
            </a:pPr>
            <a:endParaRPr lang="en-US" altLang="ko-KR" sz="2000">
              <a:latin typeface="Courier New" pitchFamily="49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Processing Timer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852488"/>
            <a:ext cx="9144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Declare a class that implements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ActionListener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interface: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class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MyListener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implements ActionListener 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void actionPerformed(ActionEvent event)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altLang="ko-KR" sz="200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Marker Felt" pitchFamily="-107" charset="0"/>
              </a:rPr>
              <a:t>Listener action (executed at each timer event)</a:t>
            </a:r>
            <a:r>
              <a:rPr lang="en-US" altLang="ko-KR" sz="2000">
                <a:solidFill>
                  <a:srgbClr val="6E7069"/>
                </a:solidFill>
                <a:latin typeface="Marker Felt" pitchFamily="-107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/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Add listener to timer and start timer: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sz="2400" i="1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MyListener listener = new MyListener();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Timer t = new Timer(interval, listener);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t.start()</a:t>
            </a:r>
            <a:r>
              <a:rPr lang="en-US" altLang="ko-KR" sz="2000">
                <a:latin typeface="Courier New" pitchFamily="49" charset="0"/>
              </a:rPr>
              <a:t>;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Processing Timer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71011" name="Rectangle 5"/>
          <p:cNvSpPr>
            <a:spLocks noChangeArrowheads="1"/>
          </p:cNvSpPr>
          <p:nvPr/>
        </p:nvSpPr>
        <p:spPr bwMode="auto">
          <a:xfrm>
            <a:off x="0" y="930275"/>
            <a:ext cx="91440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400">
                <a:cs typeface="Arial" pitchFamily="34" charset="0"/>
              </a:rPr>
              <a:t>Displays a rectangle that can be moved</a:t>
            </a:r>
          </a:p>
          <a:p>
            <a:pPr>
              <a:spcBef>
                <a:spcPts val="1200"/>
              </a:spcBef>
            </a:pPr>
            <a:r>
              <a:rPr lang="en-US" altLang="ko-KR" sz="2400">
                <a:cs typeface="Arial" pitchFamily="34" charset="0"/>
              </a:rPr>
              <a:t>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repaint</a:t>
            </a:r>
            <a:r>
              <a:rPr lang="en-US" altLang="ko-KR" sz="24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method causes a component to repaint itself. Call this method whenever you modify the shapes that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paintComponent</a:t>
            </a:r>
            <a:r>
              <a:rPr lang="en-US" altLang="ko-KR" sz="24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method draws</a:t>
            </a:r>
          </a:p>
          <a:p>
            <a:pPr>
              <a:spcBef>
                <a:spcPts val="1200"/>
              </a:spcBef>
            </a:pPr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javax.swing.JComponent;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component displays a rectangle that can be moved.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JComponent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BOX_X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BOX_Y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BOX_WIDTH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BOX_HEIGHT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2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ch09/timer/RectangleComponent.java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72035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 box;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RectangleComponent()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rectangle that the paintComponent method draws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box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Rectangle(BOX_X, BOX_Y, BOX_WIDTH, BOX_HEIGHT); 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paintComponent(Graphics g)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Graphics2D g2 = (Graphics2D) g;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g2.draw(box);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</a:p>
        </p:txBody>
      </p:sp>
      <p:sp>
        <p:nvSpPr>
          <p:cNvPr id="172036" name="Text Box 6"/>
          <p:cNvSpPr txBox="1">
            <a:spLocks noChangeArrowheads="1"/>
          </p:cNvSpPr>
          <p:nvPr/>
        </p:nvSpPr>
        <p:spPr bwMode="auto">
          <a:xfrm>
            <a:off x="0" y="304800"/>
            <a:ext cx="784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ch09/timer/RectangleComponent.java (cont.)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solidFill>
                  <a:srgbClr val="004B95"/>
                </a:solidFill>
                <a:latin typeface="Lucida Sans" pitchFamily="34" charset="0"/>
              </a:rPr>
              <a:t>Syntax</a:t>
            </a:r>
            <a:r>
              <a:rPr lang="en-US" altLang="ko-KR" sz="2400" b="1">
                <a:solidFill>
                  <a:srgbClr val="0033CC"/>
                </a:solidFill>
                <a:latin typeface="Lucida Sans" pitchFamily="34" charset="0"/>
              </a:rPr>
              <a:t> </a:t>
            </a:r>
            <a:r>
              <a:rPr lang="en-US" altLang="ko-KR" sz="2400" b="1">
                <a:solidFill>
                  <a:srgbClr val="004B95"/>
                </a:solidFill>
                <a:latin typeface="Lucida Sans" pitchFamily="34" charset="0"/>
              </a:rPr>
              <a:t>9.1 </a:t>
            </a:r>
            <a:r>
              <a:rPr lang="en-US" altLang="ko-KR" sz="2400" b="1">
                <a:latin typeface="Lucida Sans" pitchFamily="34" charset="0"/>
              </a:rPr>
              <a:t>Declaring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an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Interface</a:t>
            </a:r>
          </a:p>
        </p:txBody>
      </p:sp>
      <p:pic>
        <p:nvPicPr>
          <p:cNvPr id="84996" name="Picture 5" descr="syntax_interfa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Big Java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73059" name="Footer Placeholder 4"/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173060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Moves the rectangle by a given amount.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x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amount to move in the x-direction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y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amount to move in the y-direction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moveBy(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dy)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box.translate(dx, dy);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repaint();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3061" name="Text Box 6"/>
          <p:cNvSpPr txBox="1">
            <a:spLocks noChangeArrowheads="1"/>
          </p:cNvSpPr>
          <p:nvPr/>
        </p:nvSpPr>
        <p:spPr bwMode="auto">
          <a:xfrm>
            <a:off x="0" y="304800"/>
            <a:ext cx="807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ch09/timer/RectangleComponent.java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74083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java.awt.event.ActionEvent;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java.awt.event.ActionListener;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javax.swing.Timer;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moves the rectangle.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RectangleMover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frame.setSize(FRAME_WIDTH, FRAME_HEIGHT);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frame.setTitle(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"An animated rectangle"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</a:t>
            </a:r>
          </a:p>
        </p:txBody>
      </p:sp>
      <p:sp>
        <p:nvSpPr>
          <p:cNvPr id="174084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ch09/timer/RectangleMover.java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75107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 component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frame.add(component);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TimerListener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ActionListener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actionPerformed(ActionEvent event)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component.moveBy(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ActionListener listener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TimerListener();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DELAY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Milliseconds between timer ticks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Timer t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Timer(DELAY, listener);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t.start();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510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ch09/timer/RectangleMover.java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044575"/>
            <a:ext cx="914400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 Use a mouse listener to capture mouse events </a:t>
            </a:r>
          </a:p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 sz="2400"/>
              <a:t> Implement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US" altLang="ko-KR" sz="2400">
                <a:solidFill>
                  <a:srgbClr val="6E7069"/>
                </a:solidFill>
                <a:cs typeface="Courier New" pitchFamily="49" charset="0"/>
              </a:rPr>
              <a:t> </a:t>
            </a:r>
            <a:r>
              <a:rPr lang="en-US" altLang="ko-KR" sz="2400">
                <a:cs typeface="Courier New" pitchFamily="49" charset="0"/>
              </a:rPr>
              <a:t>interface: 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public interface MouseListener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mousePressed(MouseEvent event);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Called when a mouse button has been pressed on a 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component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mouseReleased(MouseEvent event);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Called when a mouse button has been released on a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component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mouseClicked(MouseEvent event);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Called when the mouse has been clicked on a component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void mouseEntered(MouseEvent event);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Called when the mouse enters a component</a:t>
            </a:r>
          </a:p>
          <a:p>
            <a:pPr marL="685800" lvl="1" indent="-22860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void mouseExited(MouseEvent event);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// Called when the mouse exits a component </a:t>
            </a:r>
          </a:p>
          <a:p>
            <a:pPr marL="685800" lvl="1" indent="-22860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Mouse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0" y="90328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mousePressed</a:t>
            </a:r>
            <a:r>
              <a:rPr lang="en-US" altLang="ko-KR" sz="2400"/>
              <a:t>,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mouseReleased</a:t>
            </a:r>
            <a:r>
              <a:rPr lang="en-US" altLang="ko-KR" sz="2400"/>
              <a:t>: Called when a mouse button is pressed or released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mouseClicked</a:t>
            </a:r>
            <a:r>
              <a:rPr lang="en-US" altLang="ko-KR" sz="2400"/>
              <a:t>: If button is pressed and released in quick succession, and mouse hasn’t moved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mouseEntered</a:t>
            </a:r>
            <a:r>
              <a:rPr lang="en-US" altLang="ko-KR" sz="2400"/>
              <a:t>,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mouseExited</a:t>
            </a:r>
            <a:r>
              <a:rPr lang="en-US" altLang="ko-KR" sz="2400"/>
              <a:t>: Mouse has entered or exited the component’s area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Mouse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947738"/>
            <a:ext cx="9144000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400"/>
              <a:t>Add a mouse listener to a component by calling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addMouseListener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method:</a:t>
            </a:r>
          </a:p>
          <a:p>
            <a:pPr marL="228600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class MyMouseListener implements MouseListener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// Implements five methods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}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MouseListener listener = new MyMouseListener();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component.addMouseListener(listener);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Sample program: enhance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RectangleComponent</a:t>
            </a:r>
            <a:r>
              <a:rPr lang="en-US" altLang="ko-KR" sz="2400"/>
              <a:t> </a:t>
            </a:r>
            <a:r>
              <a:rPr lang="en-US" altLang="ko-KR" sz="2400">
                <a:cs typeface="Arial" pitchFamily="34" charset="0"/>
              </a:rPr>
              <a:t>— when user clicks on rectangle component, move the rectangle 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Mouse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0" y="304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javax.swing.JComponent;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component displays a rectangle that can be moved.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JComponent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BOX_X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BOX_Y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BOX_WIDTH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BOX_HEIGHT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 box;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RectangleComponent()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rectangle that the paintComponent method draws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box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Rectangle(BOX_X, BOX_Y, BOX_WIDTH, BOX_HEIGHT); 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ch09/mouse/RectangleComponent.java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15200" y="60340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82275" name="Rectangle 4"/>
          <p:cNvSpPr>
            <a:spLocks noChangeArrowheads="1"/>
          </p:cNvSpPr>
          <p:nvPr/>
        </p:nvSpPr>
        <p:spPr bwMode="auto">
          <a:xfrm>
            <a:off x="0" y="86995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paintComponent(Graphics g)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Graphics2D g2 = (Graphics2D) g;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g2.draw(box);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Moves the rectangle to the given location.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x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x-position of the new location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y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y-position of the new location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moveTo(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box.setLocation(x, y);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repaint();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2276" name="Text Box 5"/>
          <p:cNvSpPr txBox="1">
            <a:spLocks noChangeArrowheads="1"/>
          </p:cNvSpPr>
          <p:nvPr/>
        </p:nvSpPr>
        <p:spPr bwMode="auto">
          <a:xfrm>
            <a:off x="0" y="304800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ch09/mouse/RectangleComponent.java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Call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repaint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when you modify the shapes that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paintComponent</a:t>
            </a:r>
            <a:r>
              <a:rPr lang="en-US" altLang="ko-KR" sz="2400"/>
              <a:t> draws:</a:t>
            </a:r>
          </a:p>
          <a:p>
            <a:pPr marL="685800" lvl="1" indent="-228600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 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box.setLocation(x, y);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repaint();</a:t>
            </a:r>
            <a:endParaRPr lang="en-US" altLang="ko-KR" sz="2000">
              <a:solidFill>
                <a:srgbClr val="6E7069"/>
              </a:solidFill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Mouse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712788"/>
            <a:ext cx="91440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Mouse listener: if the mouse is pressed,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listener</a:t>
            </a:r>
            <a:r>
              <a:rPr lang="en-US" altLang="ko-KR" sz="2400"/>
              <a:t> moves the rectangle to the mouse location: </a:t>
            </a:r>
          </a:p>
          <a:p>
            <a:pPr marL="685800" lvl="1" indent="-228600">
              <a:spcBef>
                <a:spcPts val="600"/>
              </a:spcBef>
            </a:pPr>
            <a:r>
              <a:rPr lang="en-US" altLang="ko-KR" sz="2400"/>
              <a:t>	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class MousePressListener implements MouseListener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mousePressed(MouseEvent event)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{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int x = event.getX();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int y = event.getY();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component.moveTo(x, y);</a:t>
            </a:r>
          </a:p>
          <a:p>
            <a:pPr marL="685800" lvl="1" indent="-228600">
              <a:spcBef>
                <a:spcPct val="50000"/>
              </a:spcBef>
            </a:pP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685800" lvl="1" indent="-22860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// Do-nothing methods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mouseReleased(MouseEvent event) {}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mouseClicked(MouseEvent event) {}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mouseEntered(MouseEvent event) {}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public void mouseExited(MouseEvent event) {}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400">
                <a:cs typeface="Courier New" pitchFamily="49" charset="0"/>
              </a:rPr>
              <a:t>All five methods of the interface must be implemented; unused methods can be empty</a:t>
            </a:r>
            <a:endParaRPr lang="en-US" altLang="ko-KR" sz="2000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Mouse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400">
                <a:cs typeface="Arial" pitchFamily="34" charset="0"/>
              </a:rPr>
              <a:t>An interface type is similar to a class, but there are several important differences: </a:t>
            </a:r>
          </a:p>
          <a:p>
            <a:pPr marL="693738" lvl="1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>
                <a:cs typeface="Arial" pitchFamily="34" charset="0"/>
              </a:rPr>
              <a:t>All methods in an interface type are </a:t>
            </a:r>
            <a:r>
              <a:rPr lang="en-US" altLang="ko-KR" sz="2000" b="1" i="1">
                <a:cs typeface="Arial" pitchFamily="34" charset="0"/>
              </a:rPr>
              <a:t>abstract</a:t>
            </a:r>
            <a:r>
              <a:rPr lang="en-US" altLang="ko-KR" sz="2000" i="1">
                <a:cs typeface="Arial" pitchFamily="34" charset="0"/>
              </a:rPr>
              <a:t>; they don’t have an implementation </a:t>
            </a:r>
          </a:p>
          <a:p>
            <a:pPr marL="693738" lvl="1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>
                <a:cs typeface="Arial" pitchFamily="34" charset="0"/>
              </a:rPr>
              <a:t>All methods in an interface type are automatically public </a:t>
            </a:r>
          </a:p>
          <a:p>
            <a:pPr marL="693738" lvl="1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i="1">
                <a:cs typeface="Arial" pitchFamily="34" charset="0"/>
              </a:rPr>
              <a:t>An interface type does not have instance fields 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Interfaces vs.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85347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RectangleComponentViewer</a:t>
            </a:r>
            <a:r>
              <a:rPr lang="en-US" altLang="ko-KR" sz="2400" b="1">
                <a:solidFill>
                  <a:srgbClr val="6E7069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Program</a:t>
            </a:r>
            <a:r>
              <a:rPr lang="en-US" altLang="ko-KR" sz="2400" b="1">
                <a:solidFill>
                  <a:srgbClr val="0033CC"/>
                </a:solidFill>
              </a:rPr>
              <a:t> </a:t>
            </a:r>
            <a:r>
              <a:rPr lang="en-US" altLang="ko-KR" sz="2400" b="1">
                <a:latin typeface="Lucida Sans" pitchFamily="34" charset="0"/>
              </a:rPr>
              <a:t>Run</a:t>
            </a:r>
          </a:p>
        </p:txBody>
      </p:sp>
      <p:pic>
        <p:nvPicPr>
          <p:cNvPr id="185348" name="Picture 5" descr="rectang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477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86371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java.awt.event.MouseListener;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java.awt.event.MouseEvent;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program displays a RectangleComponent.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RectangleComponentViewer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 component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</a:t>
            </a:r>
            <a:endParaRPr lang="en-US" altLang="ko-KR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372" name="Text Box 5"/>
          <p:cNvSpPr txBox="1">
            <a:spLocks noChangeArrowheads="1"/>
          </p:cNvSpPr>
          <p:nvPr/>
        </p:nvSpPr>
        <p:spPr bwMode="auto">
          <a:xfrm>
            <a:off x="0" y="304800"/>
            <a:ext cx="815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ch09/mouse/RectangleComponentViewer.java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87395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Add mouse press listener 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MousePressListener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MouseListener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mousePressed(MouseEvent event)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event.getX();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= event.getY();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component.moveTo(x, y);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Do-nothing methods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mouseReleased(MouseEvent event) {}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mouseClicked(MouseEvent event) {}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mouseEntered(MouseEvent event) {}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mouseExited(MouseEvent event) {}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MouseListener listener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MousePressListener();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component.addMouseListener(listener);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</a:t>
            </a:r>
            <a:endParaRPr lang="en-US" altLang="ko-KR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396" name="Text Box 5"/>
          <p:cNvSpPr txBox="1">
            <a:spLocks noChangeArrowheads="1"/>
          </p:cNvSpPr>
          <p:nvPr/>
        </p:nvSpPr>
        <p:spPr bwMode="auto">
          <a:xfrm>
            <a:off x="0" y="304800"/>
            <a:ext cx="883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ch09/mouse/RectangleComponentViewer.java (cont.)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15200" y="5943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88419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frame.add(component);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frame.setSize(FRAME_WIDTH, FRAME_HEIGHT);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altLang="ko-K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420" name="Text Box 5"/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latin typeface="Lucida Sans" pitchFamily="34" charset="0"/>
              </a:rPr>
              <a:t>ch09/mouse/RectangleComponentViewer.java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0" y="892175"/>
            <a:ext cx="91440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public class DataSet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private double sum;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private 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</a:rPr>
              <a:t>Measurable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maximum;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private int count;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public void add(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</a:rPr>
              <a:t>Measurable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x)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   sum = sum + x.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</a:rPr>
              <a:t>getMeasure()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   if (count == 0 || maximum.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</a:rPr>
              <a:t>getMeasure()</a:t>
            </a:r>
            <a:r>
              <a:rPr lang="en-US" altLang="ko-KR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&lt; x.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</a:rPr>
              <a:t>getMeasure()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      maximum = x;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   count++;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/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altLang="ko-KR">
                <a:solidFill>
                  <a:srgbClr val="0057C1"/>
                </a:solidFill>
                <a:latin typeface="Courier New" pitchFamily="49" charset="0"/>
              </a:rPr>
              <a:t>Measurable</a:t>
            </a:r>
            <a:r>
              <a:rPr lang="en-US" altLang="ko-KR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getMaximum()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   return maximum; 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 altLang="ko-KR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Generic </a:t>
            </a:r>
            <a:r>
              <a:rPr lang="en-US" altLang="ko-KR" sz="2400" b="1">
                <a:latin typeface="Courier New" pitchFamily="49" charset="0"/>
                <a:cs typeface="Courier New" pitchFamily="49" charset="0"/>
              </a:rPr>
              <a:t>DataSet </a:t>
            </a:r>
            <a:r>
              <a:rPr lang="en-US" altLang="ko-KR" sz="2400" b="1">
                <a:latin typeface="Lucida Sans" pitchFamily="34" charset="0"/>
                <a:cs typeface="Courier New" pitchFamily="49" charset="0"/>
              </a:rPr>
              <a:t>for Measurable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lf chec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self chec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5469</Words>
  <Application>Microsoft Office PowerPoint</Application>
  <PresentationFormat>화면 슬라이드 쇼(4:3)</PresentationFormat>
  <Paragraphs>1014</Paragraphs>
  <Slides>83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83</vt:i4>
      </vt:variant>
    </vt:vector>
  </HeadingPairs>
  <TitlesOfParts>
    <vt:vector size="89" baseType="lpstr">
      <vt:lpstr>Default Design</vt:lpstr>
      <vt:lpstr>normal</vt:lpstr>
      <vt:lpstr>Office Theme</vt:lpstr>
      <vt:lpstr>1_Default Design</vt:lpstr>
      <vt:lpstr>self check</vt:lpstr>
      <vt:lpstr>1_self check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CEYAP</cp:lastModifiedBy>
  <cp:revision>210</cp:revision>
  <dcterms:created xsi:type="dcterms:W3CDTF">2009-11-14T17:46:17Z</dcterms:created>
  <dcterms:modified xsi:type="dcterms:W3CDTF">2014-04-25T07:07:15Z</dcterms:modified>
</cp:coreProperties>
</file>