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2" r:id="rId2"/>
    <p:sldMasterId id="2147483814" r:id="rId3"/>
  </p:sldMasterIdLst>
  <p:sldIdLst>
    <p:sldId id="365" r:id="rId4"/>
    <p:sldId id="256" r:id="rId5"/>
    <p:sldId id="410" r:id="rId6"/>
    <p:sldId id="411" r:id="rId7"/>
    <p:sldId id="412" r:id="rId8"/>
    <p:sldId id="413" r:id="rId9"/>
    <p:sldId id="414" r:id="rId10"/>
    <p:sldId id="415" r:id="rId11"/>
    <p:sldId id="257" r:id="rId12"/>
    <p:sldId id="259" r:id="rId13"/>
    <p:sldId id="418" r:id="rId14"/>
    <p:sldId id="419" r:id="rId15"/>
    <p:sldId id="382" r:id="rId16"/>
    <p:sldId id="420" r:id="rId17"/>
    <p:sldId id="421" r:id="rId18"/>
    <p:sldId id="261" r:id="rId19"/>
    <p:sldId id="280" r:id="rId20"/>
    <p:sldId id="422" r:id="rId21"/>
    <p:sldId id="387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276" r:id="rId30"/>
    <p:sldId id="281" r:id="rId31"/>
    <p:sldId id="431" r:id="rId32"/>
    <p:sldId id="404" r:id="rId33"/>
    <p:sldId id="405" r:id="rId34"/>
    <p:sldId id="406" r:id="rId35"/>
    <p:sldId id="282" r:id="rId36"/>
    <p:sldId id="285" r:id="rId37"/>
    <p:sldId id="286" r:id="rId38"/>
    <p:sldId id="287" r:id="rId39"/>
    <p:sldId id="288" r:id="rId40"/>
    <p:sldId id="293" r:id="rId41"/>
    <p:sldId id="291" r:id="rId42"/>
    <p:sldId id="432" r:id="rId43"/>
    <p:sldId id="292" r:id="rId44"/>
    <p:sldId id="366" r:id="rId45"/>
    <p:sldId id="298" r:id="rId46"/>
    <p:sldId id="435" r:id="rId47"/>
    <p:sldId id="303" r:id="rId48"/>
    <p:sldId id="391" r:id="rId49"/>
    <p:sldId id="304" r:id="rId50"/>
    <p:sldId id="392" r:id="rId51"/>
    <p:sldId id="305" r:id="rId52"/>
    <p:sldId id="306" r:id="rId53"/>
    <p:sldId id="393" r:id="rId54"/>
    <p:sldId id="307" r:id="rId55"/>
    <p:sldId id="433" r:id="rId56"/>
    <p:sldId id="395" r:id="rId57"/>
    <p:sldId id="434" r:id="rId58"/>
    <p:sldId id="311" r:id="rId59"/>
    <p:sldId id="397" r:id="rId60"/>
    <p:sldId id="313" r:id="rId61"/>
    <p:sldId id="314" r:id="rId62"/>
    <p:sldId id="407" r:id="rId63"/>
    <p:sldId id="408" r:id="rId64"/>
    <p:sldId id="315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ECD"/>
    <a:srgbClr val="D05B76"/>
    <a:srgbClr val="006CB8"/>
    <a:srgbClr val="00A99D"/>
    <a:srgbClr val="89C976"/>
    <a:srgbClr val="0033CC"/>
    <a:srgbClr val="0057C1"/>
    <a:srgbClr val="6E70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AAD08-BB68-49D6-B9FE-7D4BFB041DD1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D7A8B-99AC-4518-A13E-C680CA657E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858E5-6853-4BA6-9EAD-CF810629CD81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2D6FF-CAD4-4404-953A-62704FE194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D1889-036A-43C3-9A1A-1BA14C8F92B1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E5174-D117-4010-9115-0DFC1E5E81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4B4E5-51B5-45D1-933A-8714F1F932C4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B781C-8E50-402F-B73D-638FCE3AAE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6668CB-0C7E-4605-97DE-FE4C5C880F77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C5F47-D56C-4CE9-9479-FD7BC8DB2B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F29CC-17D1-4587-ACC5-F8D8FA873345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71284-7106-47B3-AC5E-F8F9C4B3D5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9D4A8-02E2-4553-8CBB-BC395F352973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4DAE7-6BEE-484C-B63A-5900501B1B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054C9-9501-4860-B8D9-E57D77D55621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7122-279D-4B7B-B66C-75317697F4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2A495-5754-472F-85C4-9E16AE4B0D0A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DFFF9-8A7C-4D67-A5D0-C8108CAF32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21CD-ADDE-4149-8CF6-F5DB07B861AC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7F679-A345-4D8B-BB5F-F9113254F7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FA12A-4B59-4AFA-8724-C030E3ACB5D9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30795-5DA2-44EB-BE0F-5420A300A20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5D86E-6808-4476-9559-1C0D5FA20967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C04A6-5474-449B-93E2-E3A6CB1BDB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492AB5-22AB-4058-B943-564954C08890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AC4D3-78BD-490C-B912-32A12B99D5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A6AB7-EFB9-4065-B627-8493E70E0E90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08288-52FA-42B1-AD7F-C1771E1D7BC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79318-981B-44E3-87EB-8F62A51415DA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10135-88E4-4B08-B2BC-BA89A84B3B8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3E757B-4811-4179-A372-92CC6456E855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F7064-0BD0-4808-87FA-B25BA13FE37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AE436-DAC3-4695-96EB-E8301C34C514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FB015-0A33-464C-ADA0-0A1C4D8D78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4E3015-96CC-4EED-BB31-A78A2A0142C8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4A676-A359-4D88-9AB3-58AF7CF2D4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D25AB-CF08-439C-BAE0-52F3D24B0329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9E0DB-6F44-445D-83F6-4966FCBD73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53F97-94F7-4272-812B-A992287136F2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1BC87-B27D-4E54-AAD9-B4D8A8BBDB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0B6E5F-DEB4-4277-B2BF-15374735DB76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C4F43-005F-409E-BE4F-765E6B1DC81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B24611-D83A-4D06-9826-1ED9BBF7D915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E5BFE-FE21-4E66-BD02-C2652675E89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altLang="ko-KR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A6835E4-5170-466B-81E4-5A1480978C97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8DFD9FC-14D0-4B6E-9020-9E07D69737C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altLang="ko-KR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4AF0253-E6B4-4B4D-9964-6B171B820A7C}" type="datetime1">
              <a:rPr lang="en-US" altLang="ko-KR"/>
              <a:pPr/>
              <a:t>4/14/2011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B8122D2-17DB-4019-ABCE-7B894054425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4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191000" y="533400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b="1">
                <a:latin typeface="Lucida Sans" pitchFamily="34" charset="0"/>
              </a:rPr>
              <a:t>Chapter 10 </a:t>
            </a:r>
            <a:r>
              <a:rPr lang="en-US" altLang="ko-KR"/>
              <a:t>–</a:t>
            </a:r>
            <a:r>
              <a:rPr lang="en-US" altLang="ko-KR" b="1">
                <a:latin typeface="Lucida Sans" pitchFamily="34" charset="0"/>
              </a:rPr>
              <a:t> Inheritance</a:t>
            </a: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305550"/>
            <a:ext cx="4343400" cy="476250"/>
          </a:xfrm>
          <a:noFill/>
          <a:ln>
            <a:miter lim="800000"/>
            <a:headEnd/>
            <a:tailEnd/>
          </a:ln>
        </p:spPr>
        <p:txBody>
          <a:bodyPr anchor="t"/>
          <a:lstStyle/>
          <a:p>
            <a:pPr algn="r"/>
            <a:r>
              <a:rPr lang="en-US" altLang="ko-KR" i="1">
                <a:solidFill>
                  <a:schemeClr val="tx1"/>
                </a:solidFill>
              </a:rPr>
              <a:t>Big Java</a:t>
            </a:r>
            <a:r>
              <a:rPr lang="en-US" altLang="ko-KR">
                <a:solidFill>
                  <a:schemeClr val="tx1"/>
                </a:solidFill>
              </a:rPr>
              <a:t> by Cay Horstmann</a:t>
            </a:r>
          </a:p>
          <a:p>
            <a:pPr algn="r"/>
            <a:r>
              <a:rPr lang="en-US" altLang="ko-KR">
                <a:solidFill>
                  <a:schemeClr val="tx1"/>
                </a:solidFill>
              </a:rPr>
              <a:t>Copyright © 2009 by John Wiley &amp; Sons.  All rights reserved.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In </a:t>
            </a:r>
            <a:r>
              <a:rPr lang="en-US" altLang="ko-KR">
                <a:cs typeface="Arial" pitchFamily="34" charset="0"/>
              </a:rPr>
              <a:t>subclass, specify added instance variables, added methods, and changed or overridden methods: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1900"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public class SavingsAccount extends BankAccount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{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private double interestRate;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public SavingsAccount(double rate)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{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   </a:t>
            </a:r>
            <a:r>
              <a:rPr lang="en-US" altLang="ko-KR" sz="1900" i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Constructor implementation</a:t>
            </a:r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} </a:t>
            </a:r>
          </a:p>
          <a:p>
            <a:pPr marL="685800" lvl="1" indent="-228600"/>
            <a:endParaRPr lang="en-US" altLang="ko-KR" sz="1900">
              <a:solidFill>
                <a:srgbClr val="6E7069"/>
              </a:solidFill>
              <a:latin typeface="Courier New" pitchFamily="49" charset="0"/>
              <a:cs typeface="Arial" pitchFamily="34" charset="0"/>
            </a:endParaRP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public void addInterest()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{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   </a:t>
            </a:r>
            <a:r>
              <a:rPr lang="en-US" altLang="ko-KR" sz="1900" i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Method implementation</a:t>
            </a:r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   } </a:t>
            </a:r>
          </a:p>
          <a:p>
            <a:pPr marL="685800" lvl="1" indent="-228600"/>
            <a:r>
              <a:rPr lang="en-US" altLang="ko-KR" sz="19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} 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/>
            </a:r>
            <a:br>
              <a:rPr lang="en-US" altLang="ko-KR" sz="2000">
                <a:latin typeface="Courier New" pitchFamily="49" charset="0"/>
                <a:cs typeface="Arial" pitchFamily="34" charset="0"/>
              </a:rPr>
            </a:br>
            <a:endParaRPr lang="en-US" altLang="ko-KR">
              <a:cs typeface="Arial" pitchFamily="34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879475"/>
            <a:ext cx="9144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Instance variables declared in the superclass are present in subclass objects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SavingsAccount </a:t>
            </a:r>
            <a:r>
              <a:rPr lang="en-US" altLang="ko-KR">
                <a:cs typeface="Courier New" pitchFamily="49" charset="0"/>
              </a:rPr>
              <a:t>object inherits the balance instance variable from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altLang="ko-KR">
                <a:cs typeface="Courier New" pitchFamily="49" charset="0"/>
              </a:rPr>
              <a:t>, and gains one additional instance variable,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altLang="ko-KR">
                <a:cs typeface="Courier New" pitchFamily="49" charset="0"/>
              </a:rPr>
              <a:t>: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  <p:pic>
        <p:nvPicPr>
          <p:cNvPr id="25606" name="Picture 5" descr="subobjec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79263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889000"/>
            <a:ext cx="91440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Implement the new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altLang="ko-KR">
                <a:cs typeface="Courier New" pitchFamily="49" charset="0"/>
              </a:rPr>
              <a:t> method: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SavingsAccount extends BankAccount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double interestRate;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SavingsAccount(double rate)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interestRate = rate;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addInterest()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double interest = getBalance() * interestRate / 100;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deposit(interest);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800">
              <a:cs typeface="Courier New" pitchFamily="49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936625"/>
            <a:ext cx="91440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/>
              <a:t>A subclass has no access to private instance variables of its superclass</a:t>
            </a:r>
          </a:p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b="1"/>
              <a:t>Encapsulation: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altLang="ko-KR">
                <a:cs typeface="Courier New" pitchFamily="49" charset="0"/>
              </a:rPr>
              <a:t> calls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en-US" altLang="ko-KR">
                <a:cs typeface="Courier New" pitchFamily="49" charset="0"/>
              </a:rPr>
              <a:t> rather than updating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balance</a:t>
            </a:r>
            <a:r>
              <a:rPr lang="en-US" altLang="ko-KR">
                <a:cs typeface="Courier New" pitchFamily="49" charset="0"/>
              </a:rPr>
              <a:t> variable of the superclass (variable is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>
                <a:cs typeface="Courier New" pitchFamily="49" charset="0"/>
              </a:rPr>
              <a:t>)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Note that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altLang="ko-KR">
                <a:cs typeface="Courier New" pitchFamily="49" charset="0"/>
              </a:rPr>
              <a:t> calls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en-US" altLang="ko-KR">
                <a:cs typeface="Courier New" pitchFamily="49" charset="0"/>
              </a:rPr>
              <a:t> without specifying an implicit parameter (the calls apply to the same object)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Inheriting from a class differs from implementing an interface: the subclass inherits behavior from the superclass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An account that earns interest at a fixed rate.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SavingsAccount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interestRate;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Constructs a bank account with a given interest rate.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rate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interest rate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SavingsAccount(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rate)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interestRate = rate;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</a:t>
            </a:r>
            <a:endParaRPr lang="en-US" altLang="ko-KR" sz="1600">
              <a:solidFill>
                <a:srgbClr val="7A9E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ch10/accounts/SavingsAccount.java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Adds the earned interest to the account balance.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addInterest()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 = getBalance() * interestRate /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deposit(interest);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solidFill>
                <a:srgbClr val="7A9E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ch10/accounts/SavingsAccount.java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Syntax 10.1 </a:t>
            </a:r>
            <a:r>
              <a:rPr lang="en-US" altLang="ko-KR" b="1">
                <a:latin typeface="Lucida Sans" pitchFamily="34" charset="0"/>
              </a:rPr>
              <a:t>Inheritance</a:t>
            </a:r>
          </a:p>
        </p:txBody>
      </p:sp>
      <p:pic>
        <p:nvPicPr>
          <p:cNvPr id="56324" name="Picture 6" descr="syntax_inherit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A subclass has no access to the private instance variables of the superclass: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SavingsAccount extends BankAccount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addInterest()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double interest = getBalance() * interestRate / 100;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balance = balance + interest; // Error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0" y="304800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Common Error: Shadowing 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Beginner’s error: “solve” this problem by adding another instance variable with same name: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SavingsAccount extends BankAccount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double balance; // Don’t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addInterest()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double interest = getBalance() * interestRate / 100;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balance = balance + interest; // Compiles but doesn’t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// update the correct balance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0" y="304800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Common Error: Shadowing 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Now the addInterest method compiles, but it doesn’t update the correct balance! 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304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Common Error: Shadowing Instance Variables</a:t>
            </a:r>
          </a:p>
        </p:txBody>
      </p:sp>
      <p:pic>
        <p:nvPicPr>
          <p:cNvPr id="62469" name="Picture 6" descr="shadow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73914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35038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To learn about inheritance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To understand how to inherit and override superclass methods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To be able to invoke superclass constructors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To learn about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protected </a:t>
            </a:r>
            <a:r>
              <a:rPr lang="en-US" altLang="ko-KR"/>
              <a:t>and package access control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To understand the common superclass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altLang="ko-KR"/>
              <a:t> and to override its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toString</a:t>
            </a:r>
            <a:r>
              <a:rPr lang="en-US" altLang="ko-KR"/>
              <a:t> and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equals</a:t>
            </a:r>
            <a:r>
              <a:rPr lang="en-US" altLang="ko-KR"/>
              <a:t> methods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b="1">
                <a:solidFill>
                  <a:srgbClr val="52317E"/>
                </a:solidFill>
              </a:rPr>
              <a:t>G </a:t>
            </a:r>
            <a:r>
              <a:rPr lang="en-US" altLang="ko-KR"/>
              <a:t>To use inheritance for customizing user interfaces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Chapter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Goals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/>
              <a:t>A subclass method </a:t>
            </a:r>
            <a:r>
              <a:rPr lang="en-US" altLang="ko-KR" b="1"/>
              <a:t>overrides</a:t>
            </a:r>
            <a:r>
              <a:rPr lang="en-US" altLang="ko-KR"/>
              <a:t> a superclass method if it has the same name and parameter types as a superclass method</a:t>
            </a:r>
          </a:p>
          <a:p>
            <a:pPr marL="6858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When such a method is applied to a subclass object, the overriding method is executed</a:t>
            </a:r>
            <a:endParaRPr lang="en-US" altLang="ko-KR" sz="2000" b="1" i="1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890588"/>
            <a:ext cx="9144000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Example: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 </a:t>
            </a:r>
            <a:r>
              <a:rPr lang="en-US" altLang="ko-KR">
                <a:cs typeface="Courier New" pitchFamily="49" charset="0"/>
              </a:rPr>
              <a:t>and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altLang="ko-KR">
                <a:cs typeface="Courier New" pitchFamily="49" charset="0"/>
              </a:rPr>
              <a:t> methods of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CheckingAccount</a:t>
            </a:r>
            <a:r>
              <a:rPr lang="en-US" altLang="ko-KR">
                <a:cs typeface="Courier New" pitchFamily="49" charset="0"/>
              </a:rPr>
              <a:t> class override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altLang="ko-KR">
                <a:cs typeface="Courier New" pitchFamily="49" charset="0"/>
              </a:rPr>
              <a:t> and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altLang="ko-KR">
                <a:cs typeface="Courier New" pitchFamily="49" charset="0"/>
              </a:rPr>
              <a:t> methods of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altLang="ko-KR">
                <a:cs typeface="Courier New" pitchFamily="49" charset="0"/>
              </a:rPr>
              <a:t> class to handle transaction fees: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BankAccount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deposit(double amount)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withdraw(double amount)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double getBalance()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deposit(double amount)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withdraw(double amount)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deductFees() { . . .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Problem: Overriding method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 </a:t>
            </a:r>
            <a:r>
              <a:rPr lang="en-US" altLang="ko-KR">
                <a:cs typeface="Courier New" pitchFamily="49" charset="0"/>
              </a:rPr>
              <a:t>can't simply add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en-US" altLang="ko-KR">
                <a:cs typeface="Courier New" pitchFamily="49" charset="0"/>
              </a:rPr>
              <a:t> to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balance</a:t>
            </a:r>
            <a:r>
              <a:rPr lang="en-US" altLang="ko-KR">
                <a:cs typeface="Courier New" pitchFamily="49" charset="0"/>
              </a:rPr>
              <a:t>: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deposit(double amount)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Now add amount to balance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balance = balance + amount; // Error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>
                <a:cs typeface="Courier New" pitchFamily="49" charset="0"/>
              </a:rPr>
              <a:t>If you want to modify a private superclass instance variable, you must use a public method of the superclass</a:t>
            </a:r>
          </a:p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altLang="ko-KR">
                <a:cs typeface="Courier New" pitchFamily="49" charset="0"/>
              </a:rPr>
              <a:t> method of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CheckingAccount</a:t>
            </a:r>
            <a:r>
              <a:rPr lang="en-US" altLang="ko-KR">
                <a:cs typeface="Courier New" pitchFamily="49" charset="0"/>
              </a:rPr>
              <a:t> must invoke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altLang="ko-KR">
                <a:cs typeface="Courier New" pitchFamily="49" charset="0"/>
              </a:rPr>
              <a:t> method of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endParaRPr lang="en-US" altLang="ko-KR">
              <a:cs typeface="Courier New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890588"/>
            <a:ext cx="9144000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Idea:</a:t>
            </a:r>
            <a:endParaRPr lang="en-US" altLang="ko-KR" sz="1800">
              <a:latin typeface="Courier New" pitchFamily="49" charset="0"/>
              <a:cs typeface="Courier New" pitchFamily="49" charset="0"/>
            </a:endParaRPr>
          </a:p>
          <a:p>
            <a:pPr lvl="2" indent="-228600">
              <a:spcBef>
                <a:spcPts val="12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deposit(double amount)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Now add amount to balance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deposit; // Not complete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>
                <a:cs typeface="Courier New" pitchFamily="49" charset="0"/>
              </a:rPr>
              <a:t>Won't work because compiler interprets</a:t>
            </a:r>
          </a:p>
          <a:p>
            <a:pPr marL="1144588" lvl="3" indent="-228600">
              <a:spcBef>
                <a:spcPts val="6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deposit(amount);</a:t>
            </a:r>
          </a:p>
          <a:p>
            <a:pPr lvl="2" indent="-228600">
              <a:spcBef>
                <a:spcPts val="600"/>
              </a:spcBef>
            </a:pPr>
            <a:r>
              <a:rPr lang="en-US" altLang="ko-KR">
                <a:cs typeface="Courier New" pitchFamily="49" charset="0"/>
              </a:rPr>
              <a:t>as</a:t>
            </a:r>
          </a:p>
          <a:p>
            <a:pPr marL="1144588" lvl="3" indent="-228600">
              <a:spcBef>
                <a:spcPts val="6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this.deposit(amount);</a:t>
            </a:r>
          </a:p>
          <a:p>
            <a:pPr lvl="2" indent="-228600">
              <a:spcBef>
                <a:spcPts val="600"/>
              </a:spcBef>
            </a:pPr>
            <a:r>
              <a:rPr lang="en-US" altLang="ko-KR">
                <a:cs typeface="Courier New" pitchFamily="49" charset="0"/>
              </a:rPr>
              <a:t>which calls the method we are currently writing ⇒ infinite recursion </a:t>
            </a:r>
            <a:endParaRPr lang="en-US" altLang="ko-K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865188"/>
            <a:ext cx="9144000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Use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super </a:t>
            </a:r>
            <a:r>
              <a:rPr lang="en-US" altLang="ko-KR">
                <a:cs typeface="Courier New" pitchFamily="49" charset="0"/>
              </a:rPr>
              <a:t>reserved word to call a method of the superclass:</a:t>
            </a:r>
            <a:endParaRPr lang="en-US" altLang="ko-KR" sz="1800">
              <a:latin typeface="Courier New" pitchFamily="49" charset="0"/>
              <a:cs typeface="Courier New" pitchFamily="49" charset="0"/>
            </a:endParaRPr>
          </a:p>
          <a:p>
            <a:pPr lvl="2" indent="-228600">
              <a:spcBef>
                <a:spcPts val="12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deposit(double amount)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Now add amount to balance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super.deposit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884238"/>
            <a:ext cx="9144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Remaining methods of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CheckingAccount </a:t>
            </a:r>
            <a:r>
              <a:rPr lang="en-US" altLang="ko-KR">
                <a:cs typeface="Courier New" pitchFamily="49" charset="0"/>
              </a:rPr>
              <a:t>also invoke a superclass method:</a:t>
            </a:r>
            <a:endParaRPr lang="en-US" altLang="ko-KR" sz="1800">
              <a:latin typeface="Courier New" pitchFamily="49" charset="0"/>
              <a:cs typeface="Courier New" pitchFamily="49" charset="0"/>
            </a:endParaRPr>
          </a:p>
          <a:p>
            <a:pPr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static final int FREE_TRANSACTIONS = 3;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static final double TRANSACTION_FEE = 2.0;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int transactionCount;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withdraw(double amount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Now subtract amount from balance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super.withdraw(amount);</a:t>
            </a:r>
          </a:p>
          <a:p>
            <a:pPr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Methods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939800"/>
            <a:ext cx="91440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-228600"/>
            <a:r>
              <a:rPr lang="en-US" altLang="ko-KR" sz="20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void deductFees()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if (transactionCount &gt; FREE_TRANSACTIONS)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double fees = TRANSACTION_FEE *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   (transactionCount - FREE_TRANSACTIONS);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super.withdraw(fees);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transactionCount = 0;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 Methods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Syntax</a:t>
            </a:r>
            <a:r>
              <a:rPr lang="en-US" altLang="ko-KR" b="1">
                <a:latin typeface="Lucida Sans" pitchFamily="34" charset="0"/>
              </a:rPr>
              <a:t> </a:t>
            </a:r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10.2</a:t>
            </a:r>
            <a:r>
              <a:rPr lang="en-US" altLang="ko-KR" b="1">
                <a:latin typeface="Lucida Sans" pitchFamily="34" charset="0"/>
              </a:rPr>
              <a:t> Calling a Superclass Method</a:t>
            </a:r>
          </a:p>
        </p:txBody>
      </p:sp>
      <p:sp>
        <p:nvSpPr>
          <p:cNvPr id="70660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0661" name="Picture 5" descr="syntax_sup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914400"/>
            <a:ext cx="88534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To call the superclass constructor, use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ko-KR">
                <a:cs typeface="Courier New" pitchFamily="49" charset="0"/>
              </a:rPr>
              <a:t> reserved word in the first statement of the subclass constructor: 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CheckingAccount extends BankAccount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public CheckingAccount(double initialBalance)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{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   // Construct superclass </a:t>
            </a:r>
          </a:p>
          <a:p>
            <a:pPr marL="228600" indent="-228600"/>
            <a:r>
              <a:rPr lang="en-US" altLang="ko-KR" sz="2000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super(initialBalance)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   // Initialize transaction count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   transactionCount = 0;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}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...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Subclass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854075"/>
            <a:ext cx="91440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0188" indent="-23018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When subclass constructor doesn't call superclass constructor, the superclass must have a constructor with no parameters</a:t>
            </a:r>
          </a:p>
          <a:p>
            <a:pPr marL="687388" lvl="2" indent="-23018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If, however, all constructors of the superclass require parameters, then the compiler reports an error</a:t>
            </a:r>
            <a:r>
              <a:rPr lang="en-US" altLang="ko-KR" i="1"/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Subclass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0" y="9858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Often categorize concepts into </a:t>
            </a:r>
            <a:r>
              <a:rPr lang="en-US" altLang="ko-KR" i="1"/>
              <a:t>hierarchies</a:t>
            </a:r>
            <a:r>
              <a:rPr lang="en-US" altLang="ko-KR"/>
              <a:t>: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  <p:pic>
        <p:nvPicPr>
          <p:cNvPr id="40964" name="Picture 5" descr="hierarch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582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0" y="869950"/>
            <a:ext cx="91440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 checking account that charges transaction fees.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CheckingAccount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FREE_TRANSACTIONS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TRANSACTION_FEE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transactionCount;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Constructs a checking account with a given balance.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initialBalance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initial balance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CheckingAccount(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initialBalance)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Construct superclass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(initialBalance);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Initialize transaction count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transactionCount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</a:t>
            </a:r>
            <a:endParaRPr lang="en-US" altLang="ko-KR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ch10/accounts/CheckingAccount.java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Now add amount to balance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.deposit(amount);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transactionCount++;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Now subtract amount from balance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.withdraw(amount);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</a:t>
            </a:r>
            <a:endParaRPr lang="en-US" altLang="ko-KR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3048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ch10/accounts/CheckingAccount.java (cont.)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0" y="923925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Deducts the accumulated fees and resets the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transaction count.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deductFees()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(transactionCount &gt; FREE_TRANSACTIONS)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fees = TRANSACTION_FEE 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(transactionCount - FREE_TRANSACTIONS);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.withdraw(fees);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transactionCount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3048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ch10/accounts/CheckingAccount.java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0" y="3048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Syntax</a:t>
            </a:r>
            <a:r>
              <a:rPr lang="en-US" altLang="ko-KR" b="1">
                <a:latin typeface="Lucida Sans" pitchFamily="34" charset="0"/>
              </a:rPr>
              <a:t> </a:t>
            </a:r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10.3</a:t>
            </a:r>
            <a:r>
              <a:rPr lang="en-US" altLang="ko-KR" b="1">
                <a:latin typeface="Lucida Sans" pitchFamily="34" charset="0"/>
              </a:rPr>
              <a:t> Calling a Superclass Constructor</a:t>
            </a:r>
          </a:p>
        </p:txBody>
      </p:sp>
      <p:sp>
        <p:nvSpPr>
          <p:cNvPr id="80900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80901" name="Picture 5" descr="syntax_superclass_constructo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6106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6200" y="914400"/>
            <a:ext cx="90678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OK to convert subclass reference to superclass reference: 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SavingsAccount collegeFund = new SavingsAccount(10);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BankAccount anAccount = collegeFund;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Object anObject = collegeFund;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The three object references stored in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collegeFund</a:t>
            </a:r>
            <a:r>
              <a:rPr lang="en-US" altLang="ko-KR">
                <a:cs typeface="Courier New" pitchFamily="49" charset="0"/>
              </a:rPr>
              <a:t>,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anAccount</a:t>
            </a:r>
            <a:r>
              <a:rPr lang="en-US" altLang="ko-KR">
                <a:cs typeface="Courier New" pitchFamily="49" charset="0"/>
              </a:rPr>
              <a:t>, and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anObject</a:t>
            </a:r>
            <a:r>
              <a:rPr lang="en-US" altLang="ko-KR">
                <a:cs typeface="Courier New" pitchFamily="49" charset="0"/>
              </a:rPr>
              <a:t> all refer to the same object of type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SavingsAccount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0" y="3048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Converting Between Subclass and Superclass Types</a:t>
            </a:r>
          </a:p>
        </p:txBody>
      </p:sp>
      <p:pic>
        <p:nvPicPr>
          <p:cNvPr id="6" name="Picture 5" descr="same-object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71900"/>
            <a:ext cx="7010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882650"/>
            <a:ext cx="91440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Superclass references don’t know the full story: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anAccount.deposit(1000); // OK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anAccount.addInterest();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// No--not a method of the class to which anAccount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// belongs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Why would anyone want to know </a:t>
            </a:r>
            <a:r>
              <a:rPr lang="en-US" altLang="ko-KR" i="1"/>
              <a:t>less</a:t>
            </a:r>
            <a:r>
              <a:rPr lang="en-US" altLang="ko-KR"/>
              <a:t> about an object? 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altLang="ko-KR" sz="2000" i="1"/>
              <a:t>Reuse code that knows about the superclass but not the subclass:</a:t>
            </a:r>
          </a:p>
          <a:p>
            <a:pPr marL="1143000" lvl="2" indent="-228600">
              <a:spcBef>
                <a:spcPct val="50000"/>
              </a:spcBef>
            </a:pPr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void transfer(double amount, BankAccount other)</a:t>
            </a:r>
          </a:p>
          <a:p>
            <a:pPr marL="1143000"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withdraw(amount);</a:t>
            </a:r>
          </a:p>
          <a:p>
            <a:pPr marL="1143000"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other.deposit(amount);</a:t>
            </a:r>
          </a:p>
          <a:p>
            <a:pPr marL="1143000" lvl="2" indent="-228600"/>
            <a:r>
              <a:rPr lang="en-US" altLang="ko-KR" sz="18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0" lvl="2" indent="-228600">
              <a:spcBef>
                <a:spcPts val="1200"/>
              </a:spcBef>
            </a:pPr>
            <a:r>
              <a:rPr lang="en-US" altLang="ko-KR" sz="2000" i="1">
                <a:cs typeface="Courier New" pitchFamily="49" charset="0"/>
              </a:rPr>
              <a:t>Can be used to transfer money from any type of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3048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Converting Between Subclass and Superclass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 Occasionally you need to convert from a superclass reference </a:t>
            </a:r>
            <a:br>
              <a:rPr lang="en-US" altLang="ko-KR"/>
            </a:br>
            <a:r>
              <a:rPr lang="en-US" altLang="ko-KR"/>
              <a:t> to a subclass reference: </a:t>
            </a:r>
          </a:p>
          <a:p>
            <a:pPr marL="685800" lvl="1" indent="-228600"/>
            <a:r>
              <a:rPr lang="en-US" altLang="ko-KR"/>
              <a:t>	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BankAccount anAccount = (BankAccount) anObject;</a:t>
            </a:r>
            <a:r>
              <a:rPr lang="en-US" altLang="ko-KR" sz="280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 This cast is dangerous: If you are wrong, an exception is thrown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 Solution: Use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instanceof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/>
              <a:t>operator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instanceof</a:t>
            </a:r>
            <a:r>
              <a:rPr lang="en-US" altLang="ko-KR"/>
              <a:t>: Tests whether an object belongs to a particular type: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/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if (anObject instanceof BankAccount)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BankAccount anAccount = (BankAccount) anObject;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...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0" y="3048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Converting Between Subclass and Superclass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Syntax</a:t>
            </a:r>
            <a:r>
              <a:rPr lang="en-US" altLang="ko-KR" b="1">
                <a:latin typeface="Lucida Sans" pitchFamily="34" charset="0"/>
              </a:rPr>
              <a:t> </a:t>
            </a:r>
            <a:r>
              <a:rPr lang="en-US" altLang="ko-KR" b="1">
                <a:solidFill>
                  <a:srgbClr val="004B95"/>
                </a:solidFill>
                <a:latin typeface="Lucida Sans" pitchFamily="34" charset="0"/>
              </a:rPr>
              <a:t>10.4</a:t>
            </a:r>
            <a:r>
              <a:rPr lang="en-US" altLang="ko-KR" b="1">
                <a:latin typeface="Lucida Sans" pitchFamily="34" charset="0"/>
              </a:rPr>
              <a:t> The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instanceof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Operator</a:t>
            </a:r>
          </a:p>
        </p:txBody>
      </p:sp>
      <p:pic>
        <p:nvPicPr>
          <p:cNvPr id="87044" name="Picture 5" descr="syntax_instanceo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Type of a variable doesn’t completely determine type of object to which it refers: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BankAccount aBankAccount = new SavingsAccount(1000);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aBankAccount holds a reference to a SavingsAccount </a:t>
            </a: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BankAccount anAccount = new CheckingAccount();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anAccount.deposit(1000);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 i="1"/>
              <a:t>Which deposit method is called?</a:t>
            </a:r>
            <a:endParaRPr lang="en-US" altLang="ko-KR" sz="2000" i="1">
              <a:latin typeface="Courier New" pitchFamily="49" charset="0"/>
            </a:endParaRP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i="1"/>
              <a:t>Dynamic method lookup:</a:t>
            </a:r>
            <a:r>
              <a:rPr lang="en-US" altLang="ko-KR"/>
              <a:t> When the virtual machine calls an instance method, it locates the method of the implicit parameter's class</a:t>
            </a:r>
            <a:endParaRPr lang="en-US" altLang="ko-KR" sz="2000">
              <a:latin typeface="Courier New" pitchFamily="49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Polymorphism and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Example: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void transfer(double amount, BankAccount other)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withdraw(amount);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other.deposit(amount);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/>
              <a:t>When you call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anAccount.transfer(1000, anotherAccount);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>
                <a:cs typeface="Courier New" pitchFamily="49" charset="0"/>
              </a:rPr>
              <a:t>two method calls result: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anAccount.withdraw(1000);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anotherAccount.deposit(1000);</a:t>
            </a:r>
          </a:p>
          <a:p>
            <a:pPr marL="228600" indent="-228600">
              <a:spcBef>
                <a:spcPct val="50000"/>
              </a:spcBef>
            </a:pPr>
            <a:endParaRPr lang="en-US" altLang="ko-KR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50000"/>
              </a:spcBef>
            </a:pPr>
            <a:endParaRPr lang="en-US" altLang="ko-K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Polymorphism and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79488"/>
            <a:ext cx="91440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Set of classes can form an </a:t>
            </a:r>
            <a:r>
              <a:rPr lang="en-US" altLang="ko-KR" i="1"/>
              <a:t>inheritance hierarchy</a:t>
            </a:r>
            <a:endParaRPr lang="en-US" altLang="ko-KR"/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altLang="ko-KR" sz="2000" i="1"/>
              <a:t>Classes representing the most general concepts are near the root, more specialized classes towards the branches: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  <p:pic>
        <p:nvPicPr>
          <p:cNvPr id="16390" name="Picture 6" descr="sw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5141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i="1"/>
              <a:t>Polymorphism:</a:t>
            </a:r>
            <a:r>
              <a:rPr lang="en-US" altLang="ko-KR"/>
              <a:t> Ability to treat objects with differences in behavior in a uniform way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/>
              <a:t>The first method call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withdraw(amount);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>
                <a:cs typeface="Courier New" pitchFamily="49" charset="0"/>
              </a:rPr>
              <a:t>is a shortcut for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this.withdraw(amount);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altLang="ko-KR">
                <a:cs typeface="Courier New" pitchFamily="49" charset="0"/>
              </a:rPr>
              <a:t>can refer to a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altLang="ko-KR">
                <a:cs typeface="Courier New" pitchFamily="49" charset="0"/>
              </a:rPr>
              <a:t> or a subclass object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Polymorphism and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0" y="917575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tests the BankAccount class and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its subclasses.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AccountTester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SavingsAccount momsSavings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SavingsAccount(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CheckingAccount harrysChecking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CheckingAccount(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momsSavings.deposit(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momsSavings.transfer(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harrysChecking);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harrysChecking.withdraw(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harrysChecking.withdraw(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80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momsSavings.transfer(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harrysChecking);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harrysChecking.withdraw(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</a:t>
            </a:r>
            <a:endParaRPr lang="en-US" altLang="ko-K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ch10/accounts/AccountTester.java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0" y="873125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Simulate end of month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momsSavings.addInterest();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harrysChecking.deductFees();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"Mom’s savings balance: "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+ momsSavings.getBalance());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7035"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"Harry’s checking balance: "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+ harrysChecking.getBalance());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1116"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ch10/accounts/AccountTester.java (cont.)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191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/>
              <a:t>Program Run:</a:t>
            </a:r>
            <a:r>
              <a:rPr lang="en-US" altLang="ko-KR"/>
              <a:t> </a:t>
            </a:r>
          </a:p>
          <a:p>
            <a:pPr lvl="1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Mom's savings balance: 7035.0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7035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Harry's checking balance: 1116.0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1116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altLang="ko-KR"/>
              <a:t>Protected features can be accessed by all subclasses and by all classes in the same package</a:t>
            </a:r>
          </a:p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altLang="ko-KR"/>
              <a:t>Solves the problem that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CheckingAccount</a:t>
            </a:r>
            <a:r>
              <a:rPr lang="en-US" altLang="ko-KR">
                <a:cs typeface="Courier New" pitchFamily="49" charset="0"/>
              </a:rPr>
              <a:t> methods need access to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balance</a:t>
            </a:r>
            <a:r>
              <a:rPr lang="en-US" altLang="ko-KR">
                <a:cs typeface="Courier New" pitchFamily="49" charset="0"/>
              </a:rPr>
              <a:t> instance variable of the superclass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altLang="ko-KR">
                <a:cs typeface="Courier New" pitchFamily="49" charset="0"/>
              </a:rPr>
              <a:t>:</a:t>
            </a:r>
          </a:p>
          <a:p>
            <a:pPr marL="685800" lvl="1" indent="-228600">
              <a:spcBef>
                <a:spcPts val="9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BankAccount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protected double balance;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Protected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altLang="ko-KR"/>
              <a:t>The designer of the superclass has no control over the authors of subclasses:</a:t>
            </a:r>
          </a:p>
          <a:p>
            <a:pPr marL="687388" lvl="2" indent="-23018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Any of the subclass methods can corrupt the superclass data </a:t>
            </a:r>
          </a:p>
          <a:p>
            <a:pPr marL="687388" lvl="2" indent="-23018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Classes with protected instance variables are hard to modify — the protected variables cannot be changed, because someone somewhere out there might have written a subclass whose code depends on them</a:t>
            </a:r>
          </a:p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altLang="ko-KR"/>
              <a:t>Protected data can be accessed by all methods of classes in the same package</a:t>
            </a:r>
          </a:p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altLang="ko-KR"/>
              <a:t>It is best to leave all data private and provide accessor methods for the data</a:t>
            </a:r>
            <a:endParaRPr lang="en-US" altLang="ko-K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30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Protected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altLang="ko-KR"/>
              <a:t>All classes defined without an explicit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extends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/>
              <a:t>clause automatically extend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altLang="ko-KR" sz="2000">
                <a:latin typeface="Courier New" pitchFamily="49" charset="0"/>
              </a:rPr>
              <a:t>:</a:t>
            </a:r>
            <a:r>
              <a:rPr lang="en-US" altLang="ko-KR"/>
              <a:t> </a:t>
            </a:r>
            <a:endParaRPr lang="en-US" altLang="ko-KR" sz="1800"/>
          </a:p>
        </p:txBody>
      </p:sp>
      <p:sp>
        <p:nvSpPr>
          <p:cNvPr id="9933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: The Cosmic Superclass</a:t>
            </a:r>
          </a:p>
        </p:txBody>
      </p:sp>
      <p:pic>
        <p:nvPicPr>
          <p:cNvPr id="99333" name="Picture 7" descr="objec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7391400" cy="41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: The Cosmic Superclass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0" y="914400"/>
            <a:ext cx="91440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/>
              <a:t>Most useful methods: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String toString()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boolean equals(Object otherObject)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Object clone()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/>
              <a:t>Good idea to override these methods in your classes</a:t>
            </a:r>
            <a:r>
              <a:rPr lang="en-US" altLang="ko-KR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Returns a string representation of the object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Useful for debugging:</a:t>
            </a:r>
            <a:r>
              <a:rPr lang="en-US" altLang="ko-KR" sz="2000"/>
              <a:t>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Rectangle box = new Rectangle(5, 10, 20, 30);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String s = box.toString();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// Sets s to "java.awt.Rectangle[x=5,y=10,width=20,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height=30]"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toString </a:t>
            </a:r>
            <a:r>
              <a:rPr lang="en-US" altLang="ko-KR"/>
              <a:t>is called whenever you concatenate a string with</a:t>
            </a:r>
            <a:r>
              <a:rPr lang="en-US" altLang="ko-KR" sz="2000">
                <a:latin typeface="Courier New" pitchFamily="49" charset="0"/>
              </a:rPr>
              <a:t> </a:t>
            </a:r>
            <a:r>
              <a:rPr lang="en-US" altLang="ko-KR">
                <a:cs typeface="Arial" pitchFamily="34" charset="0"/>
              </a:rPr>
              <a:t>an object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: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"box=" + box;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// Result: "box=java.awt.Rectangle[x=5,y=10,width=20,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// height=30]"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 the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Object.toString </a:t>
            </a:r>
            <a:r>
              <a:rPr lang="en-US" altLang="ko-KR"/>
              <a:t>prints class name and the </a:t>
            </a:r>
            <a:r>
              <a:rPr lang="en-US" altLang="ko-KR" i="1"/>
              <a:t>hash code</a:t>
            </a:r>
            <a:r>
              <a:rPr lang="en-US" altLang="ko-KR"/>
              <a:t> of the object: 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BankAccount momsSavings = new BankAccount(5000);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String s = momsSavings.toString();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// Sets s to something like "BankAccount@d24606bf"</a:t>
            </a:r>
            <a:endParaRPr lang="en-US" altLang="ko-KR" sz="2000" b="1">
              <a:solidFill>
                <a:srgbClr val="6E7069"/>
              </a:solidFill>
              <a:latin typeface="Courier New" pitchFamily="49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0" y="887413"/>
            <a:ext cx="91440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To provide a nicer representation of an object, override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toString</a:t>
            </a:r>
            <a:r>
              <a:rPr lang="en-US" altLang="ko-KR">
                <a:latin typeface="Courier New" pitchFamily="49" charset="0"/>
              </a:rPr>
              <a:t>:</a:t>
            </a:r>
            <a:r>
              <a:rPr lang="en-US" altLang="ko-KR"/>
              <a:t> 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String toString()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{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return "BankAccount[balance=" + balance + "]";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}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This works better: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BankAccount momsSavings = new BankAccount(5000);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String s = momsSavings.toString();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// Sets s to "BankAccount[balance=5000]"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73138"/>
            <a:ext cx="91440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b="1"/>
              <a:t>Superclass:</a:t>
            </a:r>
            <a:r>
              <a:rPr lang="en-US" altLang="ko-KR"/>
              <a:t> more general class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b="1"/>
              <a:t>Subclass:</a:t>
            </a:r>
            <a:r>
              <a:rPr lang="en-US" altLang="ko-KR"/>
              <a:t> more specialized class that inherits from the superclass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altLang="ko-KR" sz="2000" i="1"/>
              <a:t>Example: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JPanel </a:t>
            </a:r>
            <a:r>
              <a:rPr lang="en-US" altLang="ko-KR" sz="2000" i="1">
                <a:cs typeface="Courier New" pitchFamily="49" charset="0"/>
              </a:rPr>
              <a:t>is a subclass of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JComponent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  <p:sp>
        <p:nvSpPr>
          <p:cNvPr id="82950" name="Text Box 7"/>
          <p:cNvSpPr txBox="1">
            <a:spLocks noChangeArrowheads="1"/>
          </p:cNvSpPr>
          <p:nvPr/>
        </p:nvSpPr>
        <p:spPr bwMode="auto">
          <a:xfrm>
            <a:off x="76200" y="914400"/>
            <a:ext cx="83820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equals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/>
              <a:t>tests for same </a:t>
            </a:r>
            <a:r>
              <a:rPr lang="en-US" altLang="ko-KR" i="1"/>
              <a:t>contents</a:t>
            </a:r>
            <a:r>
              <a:rPr lang="en-US" altLang="ko-KR"/>
              <a:t>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(coin1.equals(coin2))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// Contents are the same</a:t>
            </a:r>
          </a:p>
        </p:txBody>
      </p:sp>
      <p:pic>
        <p:nvPicPr>
          <p:cNvPr id="92165" name="Picture 8" descr="equal-objec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244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0547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ko-KR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914400"/>
            <a:ext cx="883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==</a:t>
            </a:r>
            <a:r>
              <a:rPr lang="en-US" altLang="ko-KR"/>
              <a:t> tests for references to the same object: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(coin1 == (coin2))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// Objects are the same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endParaRPr lang="en-US" altLang="ko-KR" i="1">
              <a:cs typeface="Courier New" pitchFamily="49" charset="0"/>
            </a:endParaRPr>
          </a:p>
        </p:txBody>
      </p:sp>
      <p:pic>
        <p:nvPicPr>
          <p:cNvPr id="93189" name="Picture 6" descr="same-objec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701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0" y="865188"/>
            <a:ext cx="9144000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Need to override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equals </a:t>
            </a:r>
            <a:r>
              <a:rPr lang="en-US" altLang="ko-KR">
                <a:cs typeface="Courier New" pitchFamily="49" charset="0"/>
              </a:rPr>
              <a:t>method of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ko-KR">
                <a:cs typeface="Courier New" pitchFamily="49" charset="0"/>
              </a:rPr>
              <a:t> class: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Coin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...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public boolean equals(Object otherObject)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}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...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ko-KR" sz="2000">
              <a:solidFill>
                <a:srgbClr val="6E7069"/>
              </a:solidFill>
              <a:cs typeface="Courier New" pitchFamily="49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0" y="896938"/>
            <a:ext cx="91440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Cannot change parameter type; use a </a:t>
            </a:r>
            <a:r>
              <a:rPr lang="en-US" altLang="ko-KR" i="1"/>
              <a:t>cast</a:t>
            </a:r>
            <a:r>
              <a:rPr lang="en-US" altLang="ko-KR"/>
              <a:t> instead: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class Coin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{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...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public boolean equals(Object otherObject)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{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   Coin other = (Coin) otherObject;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   return name.equals(other.name) &amp;&amp; value ==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      other.value;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}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   ...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}</a:t>
            </a:r>
          </a:p>
          <a:p>
            <a:pPr marL="228600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/>
              <a:t>You should also override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hashCode</a:t>
            </a:r>
            <a:r>
              <a:rPr lang="en-US" altLang="ko-KR">
                <a:solidFill>
                  <a:srgbClr val="6E7069"/>
                </a:solidFill>
              </a:rPr>
              <a:t> </a:t>
            </a:r>
            <a:r>
              <a:rPr lang="en-US" altLang="ko-KR"/>
              <a:t>method so that </a:t>
            </a:r>
            <a:r>
              <a:rPr lang="en-US" altLang="ko-KR">
                <a:cs typeface="Arial" pitchFamily="34" charset="0"/>
              </a:rPr>
              <a:t>equal objects have the same hash code </a:t>
            </a:r>
            <a:r>
              <a:rPr lang="en-US" altLang="ko-KR">
                <a:latin typeface="Courier New" pitchFamily="49" charset="0"/>
                <a:cs typeface="Arial" pitchFamily="34" charset="0"/>
              </a:rPr>
              <a:t>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Overriding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0" y="887413"/>
            <a:ext cx="914400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Copying an object reference gives two references to same object: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 account = newBankAccount(1000);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 account2 = account;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account2.deposit(500); // Now both account and account2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refer to a bank account with a balance of 1500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Sometimes, need to make a copy of the object: </a:t>
            </a:r>
          </a:p>
        </p:txBody>
      </p:sp>
      <p:sp>
        <p:nvSpPr>
          <p:cNvPr id="10854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  <p:pic>
        <p:nvPicPr>
          <p:cNvPr id="82950" name="Picture 8" descr="clon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6200"/>
            <a:ext cx="533400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0" y="873125"/>
            <a:ext cx="91440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Implement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clone </a:t>
            </a:r>
            <a:r>
              <a:rPr lang="en-US" altLang="ko-KR">
                <a:cs typeface="Courier New" pitchFamily="49" charset="0"/>
              </a:rPr>
              <a:t>method to make a new object with the same state as an existing object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Use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altLang="ko-KR">
                <a:cs typeface="Courier New" pitchFamily="49" charset="0"/>
              </a:rPr>
              <a:t>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 clonedAccount =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(BankAccount) account.clone();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Must cast return value because return type is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ko-KR">
                <a:cs typeface="Courier New" pitchFamily="49" charset="0"/>
              </a:rPr>
              <a:t> </a:t>
            </a:r>
          </a:p>
        </p:txBody>
      </p:sp>
      <p:sp>
        <p:nvSpPr>
          <p:cNvPr id="109572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altLang="ko-KR" b="1">
                <a:solidFill>
                  <a:srgbClr val="0033CC"/>
                </a:solidFill>
                <a:cs typeface="Courier New" pitchFamily="49" charset="0"/>
              </a:rPr>
              <a:t>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0595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Object.clone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  <p:sp>
        <p:nvSpPr>
          <p:cNvPr id="110596" name="Text Box 7"/>
          <p:cNvSpPr txBox="1">
            <a:spLocks noChangeArrowheads="1"/>
          </p:cNvSpPr>
          <p:nvPr/>
        </p:nvSpPr>
        <p:spPr bwMode="auto">
          <a:xfrm>
            <a:off x="0" y="914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Creates </a:t>
            </a:r>
            <a:r>
              <a:rPr lang="en-US" altLang="ko-KR" i="1"/>
              <a:t>shallow copies</a:t>
            </a:r>
            <a:r>
              <a:rPr lang="en-US" altLang="ko-KR"/>
              <a:t>:</a:t>
            </a:r>
          </a:p>
        </p:txBody>
      </p:sp>
      <p:pic>
        <p:nvPicPr>
          <p:cNvPr id="110597" name="Picture 7" descr="shallow-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66294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Does not systematically clone all subobjects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Must be used with caution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It is declared as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protected</a:t>
            </a:r>
            <a:r>
              <a:rPr lang="en-US" altLang="ko-KR"/>
              <a:t>; prevents from accidentally calling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x.clone() </a:t>
            </a:r>
            <a:r>
              <a:rPr lang="en-US" altLang="ko-KR"/>
              <a:t>if the class to which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x </a:t>
            </a:r>
            <a:r>
              <a:rPr lang="en-US" altLang="ko-KR"/>
              <a:t>belongs hasn’t redefined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clone</a:t>
            </a:r>
            <a:r>
              <a:rPr lang="en-US" altLang="ko-KR"/>
              <a:t> to be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public</a:t>
            </a:r>
            <a:r>
              <a:rPr lang="en-US" altLang="ko-KR"/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You should override the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clone</a:t>
            </a:r>
            <a:r>
              <a:rPr lang="en-US" altLang="ko-KR"/>
              <a:t> method with care (see Special Topic 10.6)</a:t>
            </a:r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The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Object.clone </a:t>
            </a:r>
            <a:r>
              <a:rPr lang="en-US" altLang="ko-KR" b="1">
                <a:latin typeface="Lucida Sans" pitchFamily="34" charset="0"/>
                <a:cs typeface="Courier New" pitchFamily="49" charset="0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Use inheritance for complex frames to make programs easier to understand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Design a subclass of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JFrame</a:t>
            </a:r>
            <a:r>
              <a:rPr lang="en-US" altLang="ko-KR"/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Store the components as instance variables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Initialize them in the constructor of your subclass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If initialization code gets complex, simply add some helper methods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Using Inheritance to Customize Frames</a:t>
            </a:r>
          </a:p>
        </p:txBody>
      </p:sp>
      <p:sp>
        <p:nvSpPr>
          <p:cNvPr id="115717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673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ch10/frame/InvestmentFrame.java</a:t>
            </a:r>
          </a:p>
        </p:txBody>
      </p:sp>
      <p:sp>
        <p:nvSpPr>
          <p:cNvPr id="116740" name="TextBox 6"/>
          <p:cNvSpPr txBox="1">
            <a:spLocks noChangeArrowheads="1"/>
          </p:cNvSpPr>
          <p:nvPr/>
        </p:nvSpPr>
        <p:spPr bwMode="auto">
          <a:xfrm>
            <a:off x="0" y="91440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java.awt.event.ActionEvent;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javax.swing.JButton;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javax.swing.JLabel;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javax.swing.JPanel;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javax.swing.JTextField;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InvestmentFrame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JButton button;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 label;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 panel;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 account;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INTEREST_RATE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INITIAL_BALANCE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</a:t>
            </a:r>
            <a:endParaRPr lang="en-US" altLang="ko-KR" sz="1400">
              <a:solidFill>
                <a:srgbClr val="7A9E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  <p:sp>
        <p:nvSpPr>
          <p:cNvPr id="116742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17575"/>
            <a:ext cx="9144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b="1"/>
              <a:t>Example:</a:t>
            </a:r>
            <a:r>
              <a:rPr lang="en-US" altLang="ko-KR"/>
              <a:t> Different account types:</a:t>
            </a:r>
          </a:p>
          <a:p>
            <a:pPr marL="914400" lvl="1" indent="-4572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ko-KR" sz="2000" i="1"/>
              <a:t>Checking account:</a:t>
            </a:r>
          </a:p>
          <a:p>
            <a:pPr lvl="2" indent="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No interest</a:t>
            </a:r>
          </a:p>
          <a:p>
            <a:pPr lvl="2" indent="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Small number of free transactions per month</a:t>
            </a:r>
          </a:p>
          <a:p>
            <a:pPr lvl="2" indent="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Charges transaction fee for additional transactions</a:t>
            </a:r>
          </a:p>
          <a:p>
            <a:pPr marL="914400" lvl="1" indent="-4572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altLang="ko-KR" sz="2000" i="1"/>
              <a:t>Savings account:</a:t>
            </a:r>
          </a:p>
          <a:p>
            <a:pPr lvl="2" indent="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 i="1"/>
              <a:t>Earns interest that compounds monthly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Superclass: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Courier New" pitchFamily="49" charset="0"/>
              </a:rPr>
              <a:t>Subclasses: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CheckingAccount</a:t>
            </a:r>
            <a:r>
              <a:rPr lang="en-US" altLang="ko-KR">
                <a:cs typeface="Courier New" pitchFamily="49" charset="0"/>
              </a:rPr>
              <a:t> &amp;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SavingsAccount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776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ch10/frame/InvestmentFrame.java</a:t>
            </a:r>
          </a:p>
        </p:txBody>
      </p:sp>
      <p:sp>
        <p:nvSpPr>
          <p:cNvPr id="117764" name="TextBox 6"/>
          <p:cNvSpPr txBox="1">
            <a:spLocks noChangeArrowheads="1"/>
          </p:cNvSpPr>
          <p:nvPr/>
        </p:nvSpPr>
        <p:spPr bwMode="auto">
          <a:xfrm>
            <a:off x="0" y="91440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InvestmentFrame()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account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BankAccount(INITIAL_BALANCE);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Use instance variables for components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label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account.getBalance());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Use helper methods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createButton();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createPanel();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setSize(FRAME_WIDTH, FRAME_HEIGHT);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createButton()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button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JButton(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"Add Interest"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ActionListener listener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button.addActionListener(listener);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i="1"/>
              <a:t>Continued</a:t>
            </a:r>
          </a:p>
        </p:txBody>
      </p:sp>
      <p:sp>
        <p:nvSpPr>
          <p:cNvPr id="117766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8787" name="Text Box 5"/>
          <p:cNvSpPr txBox="1">
            <a:spLocks noChangeArrowheads="1"/>
          </p:cNvSpPr>
          <p:nvPr/>
        </p:nvSpPr>
        <p:spPr bwMode="auto">
          <a:xfrm>
            <a:off x="0" y="30480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Example: Investment Viewer Program (cont.)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0" y="914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createPanel()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panel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panel.add(button);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panel.add(label);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add(panel);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ActionListener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actionPerformed(ActionEvent event)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 = account.getBalance() * INTEREST_RATE /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account.deposit(interest);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label.setText(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account.getBalance());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      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789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/>
              <a:t>Of course, we still need a class with a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main</a:t>
            </a:r>
            <a:r>
              <a:rPr lang="en-US" altLang="ko-KR"/>
              <a:t> method:</a:t>
            </a:r>
          </a:p>
        </p:txBody>
      </p:sp>
      <p:sp>
        <p:nvSpPr>
          <p:cNvPr id="119812" name="Text Box 5"/>
          <p:cNvSpPr txBox="1">
            <a:spLocks noChangeArrowheads="1"/>
          </p:cNvSpPr>
          <p:nvPr/>
        </p:nvSpPr>
        <p:spPr bwMode="auto">
          <a:xfrm>
            <a:off x="0" y="1463675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displays the growth of an investment.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InvestmentViewer2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frame.setVisible(true);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813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Example: Investment Viewer Program</a:t>
            </a:r>
          </a:p>
        </p:txBody>
      </p:sp>
      <p:sp>
        <p:nvSpPr>
          <p:cNvPr id="119814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0" y="958850"/>
            <a:ext cx="9144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/>
              <a:t>Behavior of account classes:</a:t>
            </a:r>
          </a:p>
          <a:p>
            <a:pPr lvl="2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/>
              <a:t>All support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getBalance </a:t>
            </a:r>
            <a:r>
              <a:rPr lang="en-US" altLang="ko-KR" sz="2000" i="1">
                <a:cs typeface="Courier New" pitchFamily="49" charset="0"/>
              </a:rPr>
              <a:t>method</a:t>
            </a:r>
          </a:p>
          <a:p>
            <a:pPr lvl="2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Courier New" pitchFamily="49" charset="0"/>
              </a:rPr>
              <a:t>Also support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altLang="ko-KR" sz="2000" i="1">
                <a:cs typeface="Courier New" pitchFamily="49" charset="0"/>
              </a:rPr>
              <a:t> and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altLang="ko-KR" sz="2000" i="1">
                <a:cs typeface="Courier New" pitchFamily="49" charset="0"/>
              </a:rPr>
              <a:t> methods, but implementation details differ</a:t>
            </a:r>
          </a:p>
          <a:p>
            <a:pPr lvl="2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Courier New" pitchFamily="49" charset="0"/>
              </a:rPr>
              <a:t>Checking account needs a method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deductFees</a:t>
            </a:r>
            <a:r>
              <a:rPr lang="en-US" altLang="ko-KR" sz="2000" i="1">
                <a:cs typeface="Courier New" pitchFamily="49" charset="0"/>
              </a:rPr>
              <a:t> to deduct the monthly fees and to reset the transaction counter</a:t>
            </a:r>
          </a:p>
          <a:p>
            <a:pPr lvl="2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Courier New" pitchFamily="49" charset="0"/>
              </a:rPr>
              <a:t>Checking account must override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altLang="ko-KR" sz="2000" i="1">
                <a:cs typeface="Courier New" pitchFamily="49" charset="0"/>
              </a:rPr>
              <a:t> and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altLang="ko-KR" sz="2000" i="1">
                <a:cs typeface="Courier New" pitchFamily="49" charset="0"/>
              </a:rPr>
              <a:t> methods to count the transactions</a:t>
            </a:r>
          </a:p>
        </p:txBody>
      </p: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  <p:pic>
        <p:nvPicPr>
          <p:cNvPr id="46084" name="Picture 5" descr="accoun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55356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94615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/>
              <a:t>Inheritance is a mechanism for extending existing classes by adding instance variables and methods: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class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SavingsAccount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extends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BankAccount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{</a:t>
            </a:r>
          </a:p>
          <a:p>
            <a:pPr marL="685800" lvl="1" indent="-228600"/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added instance variables</a:t>
            </a:r>
          </a:p>
          <a:p>
            <a:pPr marL="685800" lvl="1" indent="-228600"/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new</a:t>
            </a:r>
            <a:r>
              <a:rPr lang="en-US" altLang="ko-KR" sz="2000" i="1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methods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}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>
                <a:cs typeface="Arial" pitchFamily="34" charset="0"/>
              </a:rPr>
              <a:t>A subclass inherits the methods of its superclass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SavingsAccount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collegeFund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=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new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SavingsAccount(10);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//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Savings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account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with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10%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interest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collegeFund.deposit(500);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//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OK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to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use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BankAccount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method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with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SavingsAccount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 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object</a:t>
            </a:r>
            <a:endParaRPr lang="en-US" altLang="ko-KR">
              <a:solidFill>
                <a:srgbClr val="6E7069"/>
              </a:solidFill>
              <a:cs typeface="Arial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Inheritance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3864</Words>
  <Application>Microsoft Office PowerPoint</Application>
  <PresentationFormat>On-screen Show (4:3)</PresentationFormat>
  <Paragraphs>711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MS PGothic</vt:lpstr>
      <vt:lpstr>Calibri</vt:lpstr>
      <vt:lpstr>Lucida Sans</vt:lpstr>
      <vt:lpstr>Courier New</vt:lpstr>
      <vt:lpstr>Times New Roman</vt:lpstr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ceyap</cp:lastModifiedBy>
  <cp:revision>198</cp:revision>
  <dcterms:created xsi:type="dcterms:W3CDTF">2009-11-01T20:00:38Z</dcterms:created>
  <dcterms:modified xsi:type="dcterms:W3CDTF">2011-04-14T08:08:31Z</dcterms:modified>
</cp:coreProperties>
</file>