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8" r:id="rId2"/>
    <p:sldId id="294" r:id="rId3"/>
    <p:sldId id="302" r:id="rId4"/>
    <p:sldId id="299" r:id="rId5"/>
    <p:sldId id="301" r:id="rId6"/>
    <p:sldId id="295" r:id="rId7"/>
    <p:sldId id="296" r:id="rId8"/>
    <p:sldId id="29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99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fld id="{18387E6D-879A-4C3F-B90B-CB5B7D8C9D92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fld id="{4DD70E93-9BC9-4DA2-8CAC-F4FC08D1C8C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50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M" panose="00020600040101010101" pitchFamily="18" charset="-122"/>
        <a:ea typeface="阿里巴巴普惠体 M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8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5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8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25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56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1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64216-7571-4F55-B8A0-A9B09CAD06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6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7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985519" y="1518470"/>
            <a:ext cx="3461834" cy="2221681"/>
          </a:xfrm>
          <a:custGeom>
            <a:avLst/>
            <a:gdLst>
              <a:gd name="connsiteX0" fmla="*/ 0 w 3461834"/>
              <a:gd name="connsiteY0" fmla="*/ 0 h 2221681"/>
              <a:gd name="connsiteX1" fmla="*/ 3461834 w 3461834"/>
              <a:gd name="connsiteY1" fmla="*/ 0 h 2221681"/>
              <a:gd name="connsiteX2" fmla="*/ 3461834 w 3461834"/>
              <a:gd name="connsiteY2" fmla="*/ 2221681 h 2221681"/>
              <a:gd name="connsiteX3" fmla="*/ 0 w 3461834"/>
              <a:gd name="connsiteY3" fmla="*/ 2221681 h 222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4" h="2221681">
                <a:moveTo>
                  <a:pt x="0" y="0"/>
                </a:moveTo>
                <a:lnTo>
                  <a:pt x="3461834" y="0"/>
                </a:lnTo>
                <a:lnTo>
                  <a:pt x="3461834" y="2221681"/>
                </a:lnTo>
                <a:lnTo>
                  <a:pt x="0" y="22216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985519" y="3822700"/>
            <a:ext cx="3461832" cy="2211614"/>
          </a:xfrm>
          <a:custGeom>
            <a:avLst/>
            <a:gdLst>
              <a:gd name="connsiteX0" fmla="*/ 0 w 3461832"/>
              <a:gd name="connsiteY0" fmla="*/ 0 h 2211614"/>
              <a:gd name="connsiteX1" fmla="*/ 3461832 w 3461832"/>
              <a:gd name="connsiteY1" fmla="*/ 0 h 2211614"/>
              <a:gd name="connsiteX2" fmla="*/ 3461832 w 3461832"/>
              <a:gd name="connsiteY2" fmla="*/ 2211614 h 2211614"/>
              <a:gd name="connsiteX3" fmla="*/ 0 w 3461832"/>
              <a:gd name="connsiteY3" fmla="*/ 2211614 h 221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832" h="2211614">
                <a:moveTo>
                  <a:pt x="0" y="0"/>
                </a:moveTo>
                <a:lnTo>
                  <a:pt x="3461832" y="0"/>
                </a:lnTo>
                <a:lnTo>
                  <a:pt x="3461832" y="2211614"/>
                </a:lnTo>
                <a:lnTo>
                  <a:pt x="0" y="22116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0EAC-093A-487A-84BB-5268A719D5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defRPr>
            </a:lvl1pPr>
          </a:lstStyle>
          <a:p>
            <a:fld id="{DCFF0EAC-093A-487A-84BB-5268A719D53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slow">
    <p:cover dir="r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阿里巴巴普惠体 L" panose="00020600040101010101" pitchFamily="18" charset="-122"/>
          <a:ea typeface="阿里巴巴普惠体 L" panose="00020600040101010101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阿里巴巴普惠体 M" panose="00020600040101010101" pitchFamily="18" charset="-122"/>
          <a:ea typeface="阿里巴巴普惠体 M" panose="00020600040101010101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阿里巴巴普惠体 M" panose="00020600040101010101" pitchFamily="18" charset="-122"/>
          <a:ea typeface="阿里巴巴普惠体 M" panose="00020600040101010101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阿里巴巴普惠体 M" panose="00020600040101010101" pitchFamily="18" charset="-122"/>
          <a:ea typeface="阿里巴巴普惠体 M" panose="00020600040101010101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M" panose="00020600040101010101" pitchFamily="18" charset="-122"/>
          <a:ea typeface="阿里巴巴普惠体 M" panose="00020600040101010101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阿里巴巴普惠体 M" panose="00020600040101010101" pitchFamily="18" charset="-122"/>
          <a:ea typeface="阿里巴巴普惠体 M" panose="00020600040101010101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AXTF8dIg0oKvRMlWlDNehyWRM51RX_n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5D9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3866" y="22195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>
                <a:solidFill>
                  <a:srgbClr val="5D999F"/>
                </a:solidFill>
                <a:latin typeface="Century Gothic" panose="020B0502020202020204" pitchFamily="34" charset="0"/>
                <a:ea typeface="阿里巴巴普惠体 M" panose="00020600040101010101" pitchFamily="18" charset="-122"/>
              </a:rPr>
              <a:t>人工智慧期末專題</a:t>
            </a:r>
            <a:endParaRPr lang="zh-CN" altLang="en-US" sz="3200" b="1" dirty="0">
              <a:solidFill>
                <a:srgbClr val="5D999F"/>
              </a:solidFill>
              <a:latin typeface="Century Gothic" panose="020B0502020202020204" pitchFamily="34" charset="0"/>
              <a:ea typeface="阿里巴巴普惠体 M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阿里巴巴普惠体 M" panose="00020600040101010101" pitchFamily="18" charset="-122"/>
              </a:rPr>
              <a:t>Beta Gobang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阿里巴巴普惠体 M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866" y="3734891"/>
            <a:ext cx="606319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基於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Reinforcement Learning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的五子棋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A.I.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7" name="矩形: 圓角 26"/>
          <p:cNvSpPr/>
          <p:nvPr/>
        </p:nvSpPr>
        <p:spPr>
          <a:xfrm>
            <a:off x="990533" y="4256036"/>
            <a:ext cx="3211509" cy="1504955"/>
          </a:xfrm>
          <a:prstGeom prst="roundRect">
            <a:avLst>
              <a:gd name="adj" fmla="val 9227"/>
            </a:avLst>
          </a:prstGeom>
          <a:solidFill>
            <a:srgbClr val="5D9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zh-CN" altLang="en-US" b="1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第 </a:t>
            </a:r>
            <a:r>
              <a:rPr lang="en-US" altLang="zh-TW" b="1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8</a:t>
            </a:r>
            <a:r>
              <a:rPr lang="en-US" altLang="zh-CN" b="1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</a:t>
            </a:r>
            <a:r>
              <a:rPr lang="zh-CN" altLang="en-US" b="1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組</a:t>
            </a:r>
            <a:endParaRPr lang="en-US" altLang="zh-CN" b="1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4108056005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資工四</a:t>
            </a:r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江尚軒</a:t>
            </a:r>
            <a:endParaRPr lang="en-US" altLang="zh-TW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410805600</a:t>
            </a:r>
            <a:r>
              <a:rPr lang="en-US" altLang="zh-TW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資工四</a:t>
            </a:r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王思正</a:t>
            </a:r>
            <a:endParaRPr lang="en-US" altLang="zh-CN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en-US" altLang="zh-TW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4108056036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資工四 洪郁修</a:t>
            </a:r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rot="2700000">
            <a:off x="78823" y="5779771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solidFill>
                <a:srgbClr val="5D99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solidFill>
                <a:srgbClr val="5D99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solidFill>
                <a:srgbClr val="5D99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40503" y="4505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accent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專題想法</a:t>
            </a:r>
            <a:endParaRPr lang="zh-CN" altLang="en-US" sz="2800" b="1" dirty="0">
              <a:solidFill>
                <a:schemeClr val="accent2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47"/>
          <p:cNvSpPr/>
          <p:nvPr/>
        </p:nvSpPr>
        <p:spPr>
          <a:xfrm rot="18900000" flipV="1">
            <a:off x="99493" y="16071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1" name="任意多边形 48"/>
          <p:cNvSpPr/>
          <p:nvPr/>
        </p:nvSpPr>
        <p:spPr>
          <a:xfrm rot="18900000" flipV="1">
            <a:off x="-102618" y="9570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8" name="任意多边形 29">
            <a:extLst>
              <a:ext uri="{FF2B5EF4-FFF2-40B4-BE49-F238E27FC236}">
                <a16:creationId xmlns:a16="http://schemas.microsoft.com/office/drawing/2014/main" id="{7AF1295A-DED3-431D-9D55-51DAE2B43095}"/>
              </a:ext>
            </a:extLst>
          </p:cNvPr>
          <p:cNvSpPr/>
          <p:nvPr/>
        </p:nvSpPr>
        <p:spPr>
          <a:xfrm rot="2700000">
            <a:off x="10847216" y="6044716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9" name="任意多边形 31">
            <a:extLst>
              <a:ext uri="{FF2B5EF4-FFF2-40B4-BE49-F238E27FC236}">
                <a16:creationId xmlns:a16="http://schemas.microsoft.com/office/drawing/2014/main" id="{676FA069-AF94-4EEF-A80F-7DB6D1EFABA1}"/>
              </a:ext>
            </a:extLst>
          </p:cNvPr>
          <p:cNvSpPr/>
          <p:nvPr/>
        </p:nvSpPr>
        <p:spPr>
          <a:xfrm rot="2700000">
            <a:off x="10602871" y="6152846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8F75065-7A85-4974-AEEF-9B51341AE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925807"/>
            <a:ext cx="5088255" cy="3850913"/>
          </a:xfrm>
          <a:prstGeom prst="rect">
            <a:avLst/>
          </a:prstGeom>
        </p:spPr>
      </p:pic>
      <p:pic>
        <p:nvPicPr>
          <p:cNvPr id="3" name="圖形 2">
            <a:extLst>
              <a:ext uri="{FF2B5EF4-FFF2-40B4-BE49-F238E27FC236}">
                <a16:creationId xmlns:a16="http://schemas.microsoft.com/office/drawing/2014/main" id="{D13A9A21-A5BA-4604-8AB2-E4D001B0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27935" y="1337631"/>
            <a:ext cx="7136130" cy="18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21861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40503" y="4505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accent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難度分析</a:t>
            </a:r>
            <a:endParaRPr lang="zh-CN" altLang="en-US" sz="2800" b="1" dirty="0">
              <a:solidFill>
                <a:schemeClr val="accent2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47"/>
          <p:cNvSpPr/>
          <p:nvPr/>
        </p:nvSpPr>
        <p:spPr>
          <a:xfrm rot="18900000" flipV="1">
            <a:off x="99493" y="16071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1" name="任意多边形 48"/>
          <p:cNvSpPr/>
          <p:nvPr/>
        </p:nvSpPr>
        <p:spPr>
          <a:xfrm rot="18900000" flipV="1">
            <a:off x="-102618" y="9570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8" name="任意多边形 29">
            <a:extLst>
              <a:ext uri="{FF2B5EF4-FFF2-40B4-BE49-F238E27FC236}">
                <a16:creationId xmlns:a16="http://schemas.microsoft.com/office/drawing/2014/main" id="{7AF1295A-DED3-431D-9D55-51DAE2B43095}"/>
              </a:ext>
            </a:extLst>
          </p:cNvPr>
          <p:cNvSpPr/>
          <p:nvPr/>
        </p:nvSpPr>
        <p:spPr>
          <a:xfrm rot="2700000">
            <a:off x="10847216" y="6044716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9" name="任意多边形 31">
            <a:extLst>
              <a:ext uri="{FF2B5EF4-FFF2-40B4-BE49-F238E27FC236}">
                <a16:creationId xmlns:a16="http://schemas.microsoft.com/office/drawing/2014/main" id="{676FA069-AF94-4EEF-A80F-7DB6D1EFABA1}"/>
              </a:ext>
            </a:extLst>
          </p:cNvPr>
          <p:cNvSpPr/>
          <p:nvPr/>
        </p:nvSpPr>
        <p:spPr>
          <a:xfrm rot="2700000">
            <a:off x="10602871" y="6152846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CFE5BDBA-0940-4A8C-B16C-7AB19200207F}"/>
              </a:ext>
            </a:extLst>
          </p:cNvPr>
          <p:cNvSpPr txBox="1"/>
          <p:nvPr/>
        </p:nvSpPr>
        <p:spPr>
          <a:xfrm>
            <a:off x="3361460" y="6179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中上</a:t>
            </a:r>
            <a:endParaRPr lang="zh-CN" alt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AF216D0-DEF4-43DB-8797-13C3672AFD93}"/>
              </a:ext>
            </a:extLst>
          </p:cNvPr>
          <p:cNvSpPr/>
          <p:nvPr/>
        </p:nvSpPr>
        <p:spPr>
          <a:xfrm>
            <a:off x="2008690" y="1893313"/>
            <a:ext cx="8174620" cy="3719557"/>
          </a:xfrm>
          <a:prstGeom prst="roundRect">
            <a:avLst>
              <a:gd name="adj" fmla="val 9227"/>
            </a:avLst>
          </a:prstGeom>
          <a:solidFill>
            <a:srgbClr val="5D9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1.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已有其他人實作過類似的遊戲 </a:t>
            </a: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A.I.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2.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遊戲的狀態變化函數是自定義的，訓練複雜度上可以控制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3.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訓練資料要由強化學習的 </a:t>
            </a: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Agent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自行與環境互動並調整策略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4. Agent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需與自己對弈並學習，訓練初期須檢視和評估訓練成效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5.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人工智慧模型訓練需耗費時間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6.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已有成熟的開源函式庫供強化學習的模型開發</a:t>
            </a:r>
            <a:endParaRPr lang="en-US" altLang="zh-TW" sz="2000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7. 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已藉由作業</a:t>
            </a: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2</a:t>
            </a:r>
            <a:r>
              <a:rPr lang="zh-TW" altLang="en-US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中進行初步的可行度評估</a:t>
            </a: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=&gt; </a:t>
            </a:r>
            <a:r>
              <a:rPr lang="en-US" altLang="zh-TW" sz="2000" dirty="0">
                <a:latin typeface="阿里巴巴普惠体 M" panose="00020600040101010101" pitchFamily="18" charset="-122"/>
                <a:ea typeface="阿里巴巴普惠体 M" panose="00020600040101010101" pitchFamily="18" charset="-122"/>
                <a:hlinkClick r:id="rId3"/>
              </a:rPr>
              <a:t>AI-HW2</a:t>
            </a:r>
            <a:endParaRPr lang="zh-TW" altLang="en-US" sz="2000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577665"/>
      </p:ext>
    </p:extLst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40503" y="4505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accent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實作方法</a:t>
            </a:r>
            <a:endParaRPr lang="zh-CN" altLang="en-US" sz="2800" b="1" dirty="0">
              <a:solidFill>
                <a:schemeClr val="accent2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47"/>
          <p:cNvSpPr/>
          <p:nvPr/>
        </p:nvSpPr>
        <p:spPr>
          <a:xfrm rot="18900000" flipV="1">
            <a:off x="99493" y="16071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1" name="任意多边形 48"/>
          <p:cNvSpPr/>
          <p:nvPr/>
        </p:nvSpPr>
        <p:spPr>
          <a:xfrm rot="18900000" flipV="1">
            <a:off x="-102618" y="9570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8" name="任意多边形 29">
            <a:extLst>
              <a:ext uri="{FF2B5EF4-FFF2-40B4-BE49-F238E27FC236}">
                <a16:creationId xmlns:a16="http://schemas.microsoft.com/office/drawing/2014/main" id="{7AF1295A-DED3-431D-9D55-51DAE2B43095}"/>
              </a:ext>
            </a:extLst>
          </p:cNvPr>
          <p:cNvSpPr/>
          <p:nvPr/>
        </p:nvSpPr>
        <p:spPr>
          <a:xfrm rot="2700000">
            <a:off x="10847216" y="6044716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9" name="任意多边形 31">
            <a:extLst>
              <a:ext uri="{FF2B5EF4-FFF2-40B4-BE49-F238E27FC236}">
                <a16:creationId xmlns:a16="http://schemas.microsoft.com/office/drawing/2014/main" id="{676FA069-AF94-4EEF-A80F-7DB6D1EFABA1}"/>
              </a:ext>
            </a:extLst>
          </p:cNvPr>
          <p:cNvSpPr/>
          <p:nvPr/>
        </p:nvSpPr>
        <p:spPr>
          <a:xfrm rot="2700000">
            <a:off x="10602871" y="6152846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202B198-C839-4A88-8752-1503C2DA3EA1}"/>
              </a:ext>
            </a:extLst>
          </p:cNvPr>
          <p:cNvGrpSpPr/>
          <p:nvPr/>
        </p:nvGrpSpPr>
        <p:grpSpPr>
          <a:xfrm>
            <a:off x="1446156" y="1126358"/>
            <a:ext cx="9305649" cy="2098580"/>
            <a:chOff x="1440192" y="4834955"/>
            <a:chExt cx="9311613" cy="191405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32B75EB-BE3A-44EE-9323-2FB2B6448412}"/>
                </a:ext>
              </a:extLst>
            </p:cNvPr>
            <p:cNvGrpSpPr/>
            <p:nvPr/>
          </p:nvGrpSpPr>
          <p:grpSpPr>
            <a:xfrm>
              <a:off x="1440192" y="4834955"/>
              <a:ext cx="9311613" cy="1914055"/>
              <a:chOff x="943542" y="1869826"/>
              <a:chExt cx="4808583" cy="1684806"/>
            </a:xfrm>
          </p:grpSpPr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3C17E353-D0C4-4108-93BF-D71AEE69717A}"/>
                  </a:ext>
                </a:extLst>
              </p:cNvPr>
              <p:cNvSpPr/>
              <p:nvPr/>
            </p:nvSpPr>
            <p:spPr>
              <a:xfrm>
                <a:off x="943544" y="1869827"/>
                <a:ext cx="4808581" cy="1684805"/>
              </a:xfrm>
              <a:prstGeom prst="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阿里巴巴普惠体 M" panose="00020600040101010101" pitchFamily="18" charset="-122"/>
                </a:endParaRPr>
              </a:p>
            </p:txBody>
          </p:sp>
          <p:sp>
            <p:nvSpPr>
              <p:cNvPr id="15" name="箭號: 五邊形 14">
                <a:extLst>
                  <a:ext uri="{FF2B5EF4-FFF2-40B4-BE49-F238E27FC236}">
                    <a16:creationId xmlns:a16="http://schemas.microsoft.com/office/drawing/2014/main" id="{25624495-F010-4FE9-9C88-08256B782148}"/>
                  </a:ext>
                </a:extLst>
              </p:cNvPr>
              <p:cNvSpPr/>
              <p:nvPr/>
            </p:nvSpPr>
            <p:spPr>
              <a:xfrm>
                <a:off x="943542" y="1869826"/>
                <a:ext cx="877308" cy="1684805"/>
              </a:xfrm>
              <a:prstGeom prst="homePlate">
                <a:avLst>
                  <a:gd name="adj" fmla="val 36099"/>
                </a:avLst>
              </a:prstGeom>
              <a:solidFill>
                <a:srgbClr val="5D999F"/>
              </a:solidFill>
              <a:ln>
                <a:solidFill>
                  <a:srgbClr val="5D9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bg2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</a:rPr>
                  <a:t>定義遊戲數值及規則</a:t>
                </a:r>
                <a:endParaRPr lang="zh-TW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2CFB889-81A0-4B3F-B461-24E69035D8FB}"/>
                </a:ext>
              </a:extLst>
            </p:cNvPr>
            <p:cNvSpPr/>
            <p:nvPr/>
          </p:nvSpPr>
          <p:spPr>
            <a:xfrm>
              <a:off x="3265713" y="4994684"/>
              <a:ext cx="7127545" cy="160007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五子棋的規則與勝利條件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:</a:t>
              </a:r>
            </a:p>
            <a:p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棋盤大小為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9*9</a:t>
              </a:r>
            </a:p>
            <a:p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黑子先下，再換白子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若五顆相同顏色的棋子連成一線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(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對角亦算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)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則執棋方勝利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預計會使用</a:t>
              </a:r>
              <a:r>
                <a:rPr lang="en-US" altLang="zh-TW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OpenAI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/gym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的套件來進行遊戲環境的開發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提供強化學習模型學習的虛擬環境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A079A02-C19C-4E31-BBC0-D14C26BF047E}"/>
              </a:ext>
            </a:extLst>
          </p:cNvPr>
          <p:cNvGrpSpPr/>
          <p:nvPr/>
        </p:nvGrpSpPr>
        <p:grpSpPr>
          <a:xfrm>
            <a:off x="1440192" y="3489489"/>
            <a:ext cx="9311613" cy="3055774"/>
            <a:chOff x="1440192" y="3209374"/>
            <a:chExt cx="9311613" cy="1057877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935AD42-4133-4F43-AA1D-60E9475B9F35}"/>
                </a:ext>
              </a:extLst>
            </p:cNvPr>
            <p:cNvGrpSpPr/>
            <p:nvPr/>
          </p:nvGrpSpPr>
          <p:grpSpPr>
            <a:xfrm>
              <a:off x="1440192" y="3211431"/>
              <a:ext cx="9311613" cy="1048439"/>
              <a:chOff x="943542" y="1869826"/>
              <a:chExt cx="4808583" cy="922866"/>
            </a:xfrm>
          </p:grpSpPr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48A9078C-BAAE-485F-9F1E-40A70FD1C152}"/>
                  </a:ext>
                </a:extLst>
              </p:cNvPr>
              <p:cNvSpPr/>
              <p:nvPr/>
            </p:nvSpPr>
            <p:spPr>
              <a:xfrm>
                <a:off x="943544" y="1869826"/>
                <a:ext cx="4808581" cy="922866"/>
              </a:xfrm>
              <a:prstGeom prst="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阿里巴巴普惠体 M" panose="00020600040101010101" pitchFamily="18" charset="-122"/>
                </a:endParaRPr>
              </a:p>
            </p:txBody>
          </p:sp>
          <p:sp>
            <p:nvSpPr>
              <p:cNvPr id="34" name="箭號: 五邊形 33">
                <a:extLst>
                  <a:ext uri="{FF2B5EF4-FFF2-40B4-BE49-F238E27FC236}">
                    <a16:creationId xmlns:a16="http://schemas.microsoft.com/office/drawing/2014/main" id="{B73F6FC7-2F5A-4FCD-9550-D74E79C00557}"/>
                  </a:ext>
                </a:extLst>
              </p:cNvPr>
              <p:cNvSpPr/>
              <p:nvPr/>
            </p:nvSpPr>
            <p:spPr>
              <a:xfrm>
                <a:off x="943542" y="1869826"/>
                <a:ext cx="877309" cy="922866"/>
              </a:xfrm>
              <a:prstGeom prst="homePlate">
                <a:avLst>
                  <a:gd name="adj" fmla="val 3609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bg2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</a:rPr>
                  <a:t>定義</a:t>
                </a:r>
                <a:endParaRPr lang="en-US" altLang="zh-TW" b="1" dirty="0">
                  <a:solidFill>
                    <a:schemeClr val="bg2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endParaRPr>
              </a:p>
              <a:p>
                <a:pPr algn="ctr"/>
                <a:r>
                  <a:rPr lang="en-US" altLang="zh-TW" b="1" dirty="0">
                    <a:solidFill>
                      <a:schemeClr val="bg2"/>
                    </a:solidFill>
                    <a:ea typeface="阿里巴巴普惠体 M" panose="00020600040101010101" pitchFamily="18" charset="-122"/>
                  </a:rPr>
                  <a:t>RL model</a:t>
                </a:r>
                <a:endParaRPr lang="zh-TW" altLang="en-US" b="1" dirty="0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BB4DBE6-98E4-4A4F-A65D-B6F19EE71EDA}"/>
                </a:ext>
              </a:extLst>
            </p:cNvPr>
            <p:cNvSpPr/>
            <p:nvPr/>
          </p:nvSpPr>
          <p:spPr>
            <a:xfrm>
              <a:off x="3274428" y="3209374"/>
              <a:ext cx="7127546" cy="10578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A. Reward Function: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贏家為正，輸家為負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B. Hyperparameter(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包含但不限於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):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強化學習模型策略的框架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(Ex: DQN/A3C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等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合適的採樣演算法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(Ex: MCTS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、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TD)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網路最佳化函數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(Ex: PPO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、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PPO-clip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、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Bellman Update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等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C.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實作方式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預計會使用</a:t>
              </a:r>
              <a:r>
                <a:rPr lang="en-US" altLang="zh-TW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OpenAI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/baselines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的套件來開發我們的智慧體</a:t>
              </a:r>
            </a:p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預計以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DQN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來做為智慧體的決策函數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728787"/>
      </p:ext>
    </p:extLst>
  </p:cSld>
  <p:clrMapOvr>
    <a:masterClrMapping/>
  </p:clrMapOvr>
  <p:transition spd="slow"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40503" y="4505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accent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實作方法</a:t>
            </a:r>
            <a:endParaRPr lang="zh-CN" altLang="en-US" sz="2800" b="1" dirty="0">
              <a:solidFill>
                <a:schemeClr val="accent2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47"/>
          <p:cNvSpPr/>
          <p:nvPr/>
        </p:nvSpPr>
        <p:spPr>
          <a:xfrm rot="18900000" flipV="1">
            <a:off x="99493" y="16071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1" name="任意多边形 48"/>
          <p:cNvSpPr/>
          <p:nvPr/>
        </p:nvSpPr>
        <p:spPr>
          <a:xfrm rot="18900000" flipV="1">
            <a:off x="-102618" y="9570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8" name="任意多边形 29">
            <a:extLst>
              <a:ext uri="{FF2B5EF4-FFF2-40B4-BE49-F238E27FC236}">
                <a16:creationId xmlns:a16="http://schemas.microsoft.com/office/drawing/2014/main" id="{7AF1295A-DED3-431D-9D55-51DAE2B43095}"/>
              </a:ext>
            </a:extLst>
          </p:cNvPr>
          <p:cNvSpPr/>
          <p:nvPr/>
        </p:nvSpPr>
        <p:spPr>
          <a:xfrm rot="2700000">
            <a:off x="10847216" y="6044716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9" name="任意多边形 31">
            <a:extLst>
              <a:ext uri="{FF2B5EF4-FFF2-40B4-BE49-F238E27FC236}">
                <a16:creationId xmlns:a16="http://schemas.microsoft.com/office/drawing/2014/main" id="{676FA069-AF94-4EEF-A80F-7DB6D1EFABA1}"/>
              </a:ext>
            </a:extLst>
          </p:cNvPr>
          <p:cNvSpPr/>
          <p:nvPr/>
        </p:nvSpPr>
        <p:spPr>
          <a:xfrm rot="2700000">
            <a:off x="10602871" y="6152846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202B198-C839-4A88-8752-1503C2DA3EA1}"/>
              </a:ext>
            </a:extLst>
          </p:cNvPr>
          <p:cNvGrpSpPr/>
          <p:nvPr/>
        </p:nvGrpSpPr>
        <p:grpSpPr>
          <a:xfrm>
            <a:off x="1446156" y="1416859"/>
            <a:ext cx="9305649" cy="2098580"/>
            <a:chOff x="1440192" y="4834955"/>
            <a:chExt cx="9311613" cy="191405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32B75EB-BE3A-44EE-9323-2FB2B6448412}"/>
                </a:ext>
              </a:extLst>
            </p:cNvPr>
            <p:cNvGrpSpPr/>
            <p:nvPr/>
          </p:nvGrpSpPr>
          <p:grpSpPr>
            <a:xfrm>
              <a:off x="1440192" y="4834955"/>
              <a:ext cx="9311613" cy="1914055"/>
              <a:chOff x="943542" y="1869826"/>
              <a:chExt cx="4808583" cy="1684806"/>
            </a:xfrm>
          </p:grpSpPr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3C17E353-D0C4-4108-93BF-D71AEE69717A}"/>
                  </a:ext>
                </a:extLst>
              </p:cNvPr>
              <p:cNvSpPr/>
              <p:nvPr/>
            </p:nvSpPr>
            <p:spPr>
              <a:xfrm>
                <a:off x="943544" y="1869827"/>
                <a:ext cx="4808581" cy="1684805"/>
              </a:xfrm>
              <a:prstGeom prst="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阿里巴巴普惠体 M" panose="00020600040101010101" pitchFamily="18" charset="-122"/>
                </a:endParaRPr>
              </a:p>
            </p:txBody>
          </p:sp>
          <p:sp>
            <p:nvSpPr>
              <p:cNvPr id="15" name="箭號: 五邊形 14">
                <a:extLst>
                  <a:ext uri="{FF2B5EF4-FFF2-40B4-BE49-F238E27FC236}">
                    <a16:creationId xmlns:a16="http://schemas.microsoft.com/office/drawing/2014/main" id="{25624495-F010-4FE9-9C88-08256B782148}"/>
                  </a:ext>
                </a:extLst>
              </p:cNvPr>
              <p:cNvSpPr/>
              <p:nvPr/>
            </p:nvSpPr>
            <p:spPr>
              <a:xfrm>
                <a:off x="943542" y="1869826"/>
                <a:ext cx="877308" cy="1684805"/>
              </a:xfrm>
              <a:prstGeom prst="homePlate">
                <a:avLst>
                  <a:gd name="adj" fmla="val 36099"/>
                </a:avLst>
              </a:prstGeom>
              <a:solidFill>
                <a:srgbClr val="5D999F"/>
              </a:solidFill>
              <a:ln>
                <a:solidFill>
                  <a:srgbClr val="5D9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bg2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</a:rPr>
                  <a:t>檢視訓練成果並繪製圖表</a:t>
                </a:r>
                <a:endParaRPr lang="zh-TW" altLang="en-US" sz="1600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2CFB889-81A0-4B3F-B461-24E69035D8FB}"/>
                </a:ext>
              </a:extLst>
            </p:cNvPr>
            <p:cNvSpPr/>
            <p:nvPr/>
          </p:nvSpPr>
          <p:spPr>
            <a:xfrm>
              <a:off x="3265713" y="4870304"/>
              <a:ext cx="7127545" cy="18527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不定回合數利用人工的方式與訓練中的模型對弈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人工方式評估模型目前的棋力表現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隨著訓練筆數動態調整學習率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將訓練過程繪製成圖表以利檢視訓練狀況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若遇到瓶頸則思考如何調整超參數或訓練方式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與其他網路上之五子棋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A.I.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對弈，檢視模型強度</a:t>
              </a:r>
            </a:p>
            <a:p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預計使用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Matplotlib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繪製圖表來呈現訓練狀況、數據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A079A02-C19C-4E31-BBC0-D14C26BF047E}"/>
              </a:ext>
            </a:extLst>
          </p:cNvPr>
          <p:cNvGrpSpPr/>
          <p:nvPr/>
        </p:nvGrpSpPr>
        <p:grpSpPr>
          <a:xfrm>
            <a:off x="1440192" y="4088856"/>
            <a:ext cx="9311613" cy="1140385"/>
            <a:chOff x="1440192" y="3209374"/>
            <a:chExt cx="9311613" cy="1050496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4935AD42-4133-4F43-AA1D-60E9475B9F35}"/>
                </a:ext>
              </a:extLst>
            </p:cNvPr>
            <p:cNvGrpSpPr/>
            <p:nvPr/>
          </p:nvGrpSpPr>
          <p:grpSpPr>
            <a:xfrm>
              <a:off x="1440192" y="3211431"/>
              <a:ext cx="9311613" cy="1048439"/>
              <a:chOff x="943542" y="1869826"/>
              <a:chExt cx="4808583" cy="922866"/>
            </a:xfrm>
          </p:grpSpPr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48A9078C-BAAE-485F-9F1E-40A70FD1C152}"/>
                  </a:ext>
                </a:extLst>
              </p:cNvPr>
              <p:cNvSpPr/>
              <p:nvPr/>
            </p:nvSpPr>
            <p:spPr>
              <a:xfrm>
                <a:off x="943544" y="1869826"/>
                <a:ext cx="4808581" cy="922866"/>
              </a:xfrm>
              <a:prstGeom prst="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阿里巴巴普惠体 M" panose="00020600040101010101" pitchFamily="18" charset="-122"/>
                </a:endParaRPr>
              </a:p>
            </p:txBody>
          </p:sp>
          <p:sp>
            <p:nvSpPr>
              <p:cNvPr id="34" name="箭號: 五邊形 33">
                <a:extLst>
                  <a:ext uri="{FF2B5EF4-FFF2-40B4-BE49-F238E27FC236}">
                    <a16:creationId xmlns:a16="http://schemas.microsoft.com/office/drawing/2014/main" id="{B73F6FC7-2F5A-4FCD-9550-D74E79C00557}"/>
                  </a:ext>
                </a:extLst>
              </p:cNvPr>
              <p:cNvSpPr/>
              <p:nvPr/>
            </p:nvSpPr>
            <p:spPr>
              <a:xfrm>
                <a:off x="943542" y="1869826"/>
                <a:ext cx="877309" cy="922866"/>
              </a:xfrm>
              <a:prstGeom prst="homePlate">
                <a:avLst>
                  <a:gd name="adj" fmla="val 3609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>
                    <a:solidFill>
                      <a:schemeClr val="bg2"/>
                    </a:solidFill>
                    <a:latin typeface="阿里巴巴普惠体 M" panose="00020600040101010101" pitchFamily="18" charset="-122"/>
                    <a:ea typeface="阿里巴巴普惠体 M" panose="00020600040101010101" pitchFamily="18" charset="-122"/>
                  </a:rPr>
                  <a:t>Demo</a:t>
                </a: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BB4DBE6-98E4-4A4F-A65D-B6F19EE71EDA}"/>
                </a:ext>
              </a:extLst>
            </p:cNvPr>
            <p:cNvSpPr/>
            <p:nvPr/>
          </p:nvSpPr>
          <p:spPr>
            <a:xfrm>
              <a:off x="3361460" y="3209374"/>
              <a:ext cx="7127546" cy="97771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將已經訓練好的模型與遊戲製作成 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APP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或網頁形式</a:t>
              </a:r>
            </a:p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可選擇與電腦對弈或與真人實戰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(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以網頁形式才支援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* 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發布</a:t>
              </a:r>
              <a:r>
                <a:rPr lang="en-US" altLang="zh-TW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App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或網址供其他人遊玩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449513"/>
      </p:ext>
    </p:extLst>
  </p:cSld>
  <p:clrMapOvr>
    <a:masterClrMapping/>
  </p:clrMapOvr>
  <p:transition spd="slow"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40503" y="4505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accent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使用技術</a:t>
            </a:r>
            <a:endParaRPr lang="zh-CN" altLang="en-US" sz="2800" b="1" dirty="0">
              <a:solidFill>
                <a:schemeClr val="accent2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47"/>
          <p:cNvSpPr/>
          <p:nvPr/>
        </p:nvSpPr>
        <p:spPr>
          <a:xfrm rot="18900000" flipV="1">
            <a:off x="99493" y="16071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1" name="任意多边形 48"/>
          <p:cNvSpPr/>
          <p:nvPr/>
        </p:nvSpPr>
        <p:spPr>
          <a:xfrm rot="18900000" flipV="1">
            <a:off x="-102618" y="9570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97FA6F-90E5-48ED-BEFA-A755636E8F52}"/>
              </a:ext>
            </a:extLst>
          </p:cNvPr>
          <p:cNvGrpSpPr/>
          <p:nvPr/>
        </p:nvGrpSpPr>
        <p:grpSpPr>
          <a:xfrm>
            <a:off x="1446156" y="1377046"/>
            <a:ext cx="9016441" cy="601039"/>
            <a:chOff x="1446156" y="1862239"/>
            <a:chExt cx="9016441" cy="601039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EB081285-5908-43CE-80C9-5557DF170203}"/>
                </a:ext>
              </a:extLst>
            </p:cNvPr>
            <p:cNvGrpSpPr/>
            <p:nvPr/>
          </p:nvGrpSpPr>
          <p:grpSpPr>
            <a:xfrm>
              <a:off x="1446156" y="1862239"/>
              <a:ext cx="9016441" cy="601039"/>
              <a:chOff x="943543" y="1869825"/>
              <a:chExt cx="4808582" cy="922868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C70807B-8444-473A-9C97-818E43FFF2DA}"/>
                  </a:ext>
                </a:extLst>
              </p:cNvPr>
              <p:cNvSpPr/>
              <p:nvPr/>
            </p:nvSpPr>
            <p:spPr>
              <a:xfrm>
                <a:off x="943544" y="1869825"/>
                <a:ext cx="4808581" cy="922866"/>
              </a:xfrm>
              <a:prstGeom prst="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阿里巴巴普惠体 M" panose="00020600040101010101" pitchFamily="18" charset="-122"/>
                </a:endParaRPr>
              </a:p>
            </p:txBody>
          </p:sp>
          <p:sp>
            <p:nvSpPr>
              <p:cNvPr id="2" name="箭號: 五邊形 1">
                <a:extLst>
                  <a:ext uri="{FF2B5EF4-FFF2-40B4-BE49-F238E27FC236}">
                    <a16:creationId xmlns:a16="http://schemas.microsoft.com/office/drawing/2014/main" id="{DAE8FC2C-96D8-4E55-83F5-A861145CBBEE}"/>
                  </a:ext>
                </a:extLst>
              </p:cNvPr>
              <p:cNvSpPr/>
              <p:nvPr/>
            </p:nvSpPr>
            <p:spPr>
              <a:xfrm>
                <a:off x="943543" y="1869827"/>
                <a:ext cx="865157" cy="922866"/>
              </a:xfrm>
              <a:prstGeom prst="homePlate">
                <a:avLst>
                  <a:gd name="adj" fmla="val 36099"/>
                </a:avLst>
              </a:prstGeom>
              <a:solidFill>
                <a:srgbClr val="5D999F"/>
              </a:solidFill>
              <a:ln>
                <a:solidFill>
                  <a:srgbClr val="5D9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Python</a:t>
                </a:r>
                <a:endParaRPr lang="zh-TW" altLang="en-US" b="1" dirty="0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E36403-42BF-4AEC-A2AA-B21D701C4746}"/>
                </a:ext>
              </a:extLst>
            </p:cNvPr>
            <p:cNvSpPr/>
            <p:nvPr/>
          </p:nvSpPr>
          <p:spPr>
            <a:xfrm>
              <a:off x="3152062" y="1964469"/>
              <a:ext cx="5230111" cy="39658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程式語言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7B3624A-07E4-4ECF-A153-915D26053A5D}"/>
              </a:ext>
            </a:extLst>
          </p:cNvPr>
          <p:cNvGrpSpPr/>
          <p:nvPr/>
        </p:nvGrpSpPr>
        <p:grpSpPr>
          <a:xfrm>
            <a:off x="1446157" y="2373557"/>
            <a:ext cx="9016437" cy="601038"/>
            <a:chOff x="943544" y="1869826"/>
            <a:chExt cx="4808581" cy="922866"/>
          </a:xfrm>
        </p:grpSpPr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B7B1A4D-2B28-4F5F-BC69-1550EAADA0D2}"/>
                </a:ext>
              </a:extLst>
            </p:cNvPr>
            <p:cNvSpPr/>
            <p:nvPr/>
          </p:nvSpPr>
          <p:spPr>
            <a:xfrm>
              <a:off x="943544" y="1869826"/>
              <a:ext cx="4808581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阿里巴巴普惠体 M" panose="00020600040101010101" pitchFamily="18" charset="-122"/>
              </a:endParaRPr>
            </a:p>
          </p:txBody>
        </p:sp>
        <p:sp>
          <p:nvSpPr>
            <p:cNvPr id="23" name="箭號: 五邊形 22">
              <a:extLst>
                <a:ext uri="{FF2B5EF4-FFF2-40B4-BE49-F238E27FC236}">
                  <a16:creationId xmlns:a16="http://schemas.microsoft.com/office/drawing/2014/main" id="{12F83023-2D7F-40EA-9F99-594BC97143DC}"/>
                </a:ext>
              </a:extLst>
            </p:cNvPr>
            <p:cNvSpPr/>
            <p:nvPr/>
          </p:nvSpPr>
          <p:spPr>
            <a:xfrm>
              <a:off x="943544" y="1869826"/>
              <a:ext cx="865157" cy="922866"/>
            </a:xfrm>
            <a:prstGeom prst="homePlate">
              <a:avLst>
                <a:gd name="adj" fmla="val 3609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PyGame</a:t>
              </a:r>
              <a:endParaRPr lang="zh-TW" altLang="en-US" b="1" dirty="0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F9D679B-97CD-4BF6-840F-4FC7BB2FA69B}"/>
              </a:ext>
            </a:extLst>
          </p:cNvPr>
          <p:cNvSpPr/>
          <p:nvPr/>
        </p:nvSpPr>
        <p:spPr>
          <a:xfrm>
            <a:off x="3152062" y="2475784"/>
            <a:ext cx="4335453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視覺化界面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298D0C0-7BB0-4693-8FDD-2D7F72132975}"/>
              </a:ext>
            </a:extLst>
          </p:cNvPr>
          <p:cNvGrpSpPr/>
          <p:nvPr/>
        </p:nvGrpSpPr>
        <p:grpSpPr>
          <a:xfrm>
            <a:off x="1446158" y="3370067"/>
            <a:ext cx="9016434" cy="601039"/>
            <a:chOff x="943544" y="1869826"/>
            <a:chExt cx="4808581" cy="922866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AD2A6934-5BBC-4657-B198-DB013ACF4D01}"/>
                </a:ext>
              </a:extLst>
            </p:cNvPr>
            <p:cNvSpPr/>
            <p:nvPr/>
          </p:nvSpPr>
          <p:spPr>
            <a:xfrm>
              <a:off x="943544" y="1869826"/>
              <a:ext cx="4808581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阿里巴巴普惠体 M" panose="00020600040101010101" pitchFamily="18" charset="-122"/>
              </a:endParaRPr>
            </a:p>
          </p:txBody>
        </p:sp>
        <p:sp>
          <p:nvSpPr>
            <p:cNvPr id="27" name="箭號: 五邊形 26">
              <a:extLst>
                <a:ext uri="{FF2B5EF4-FFF2-40B4-BE49-F238E27FC236}">
                  <a16:creationId xmlns:a16="http://schemas.microsoft.com/office/drawing/2014/main" id="{C9D523C7-25AD-4A28-88DF-347DE97596E3}"/>
                </a:ext>
              </a:extLst>
            </p:cNvPr>
            <p:cNvSpPr/>
            <p:nvPr/>
          </p:nvSpPr>
          <p:spPr>
            <a:xfrm>
              <a:off x="943544" y="1869826"/>
              <a:ext cx="865157" cy="922866"/>
            </a:xfrm>
            <a:prstGeom prst="homePlate">
              <a:avLst>
                <a:gd name="adj" fmla="val 36099"/>
              </a:avLst>
            </a:prstGeom>
            <a:solidFill>
              <a:srgbClr val="5D999F"/>
            </a:solidFill>
            <a:ln>
              <a:solidFill>
                <a:srgbClr val="5D9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Pytorch</a:t>
              </a:r>
              <a:endParaRPr lang="zh-TW" altLang="en-US" b="1" dirty="0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95A6D70-6ABC-4D21-8FE0-ABF120A03853}"/>
              </a:ext>
            </a:extLst>
          </p:cNvPr>
          <p:cNvSpPr/>
          <p:nvPr/>
        </p:nvSpPr>
        <p:spPr>
          <a:xfrm>
            <a:off x="3152062" y="3472294"/>
            <a:ext cx="3574328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Django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使用第三方登入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(Google)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7711FF4-F65E-44B4-9126-8DDF16962D03}"/>
              </a:ext>
            </a:extLst>
          </p:cNvPr>
          <p:cNvGrpSpPr/>
          <p:nvPr/>
        </p:nvGrpSpPr>
        <p:grpSpPr>
          <a:xfrm>
            <a:off x="1446158" y="4366577"/>
            <a:ext cx="9016434" cy="601040"/>
            <a:chOff x="943543" y="1869826"/>
            <a:chExt cx="4808582" cy="922866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6ADEA7C1-2C37-4A2D-96E0-7549A7362700}"/>
                </a:ext>
              </a:extLst>
            </p:cNvPr>
            <p:cNvSpPr/>
            <p:nvPr/>
          </p:nvSpPr>
          <p:spPr>
            <a:xfrm>
              <a:off x="943544" y="1869826"/>
              <a:ext cx="4808581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阿里巴巴普惠体 M" panose="00020600040101010101" pitchFamily="18" charset="-122"/>
              </a:endParaRPr>
            </a:p>
          </p:txBody>
        </p:sp>
        <p:sp>
          <p:nvSpPr>
            <p:cNvPr id="31" name="箭號: 五邊形 30">
              <a:extLst>
                <a:ext uri="{FF2B5EF4-FFF2-40B4-BE49-F238E27FC236}">
                  <a16:creationId xmlns:a16="http://schemas.microsoft.com/office/drawing/2014/main" id="{E60AED11-4BCD-4BB6-BC0C-EE298C218132}"/>
                </a:ext>
              </a:extLst>
            </p:cNvPr>
            <p:cNvSpPr/>
            <p:nvPr/>
          </p:nvSpPr>
          <p:spPr>
            <a:xfrm>
              <a:off x="943543" y="1869826"/>
              <a:ext cx="865158" cy="922866"/>
            </a:xfrm>
            <a:prstGeom prst="homePlate">
              <a:avLst>
                <a:gd name="adj" fmla="val 3609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TensorFlow</a:t>
              </a:r>
              <a:endParaRPr lang="zh-TW" altLang="en-US" b="1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6EC144F-44BA-4F9C-8DFC-C490EE59AE74}"/>
              </a:ext>
            </a:extLst>
          </p:cNvPr>
          <p:cNvSpPr/>
          <p:nvPr/>
        </p:nvSpPr>
        <p:spPr>
          <a:xfrm>
            <a:off x="3219839" y="4468805"/>
            <a:ext cx="2839233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模型訓練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33" name="任意多边形 29">
            <a:extLst>
              <a:ext uri="{FF2B5EF4-FFF2-40B4-BE49-F238E27FC236}">
                <a16:creationId xmlns:a16="http://schemas.microsoft.com/office/drawing/2014/main" id="{0012EBE6-2614-4AD5-AFD1-4B0E068B2D44}"/>
              </a:ext>
            </a:extLst>
          </p:cNvPr>
          <p:cNvSpPr/>
          <p:nvPr/>
        </p:nvSpPr>
        <p:spPr>
          <a:xfrm rot="2700000">
            <a:off x="10847216" y="6044716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34" name="任意多边形 31">
            <a:extLst>
              <a:ext uri="{FF2B5EF4-FFF2-40B4-BE49-F238E27FC236}">
                <a16:creationId xmlns:a16="http://schemas.microsoft.com/office/drawing/2014/main" id="{87C81A01-92E4-45AB-89BA-239ECAD8BCF9}"/>
              </a:ext>
            </a:extLst>
          </p:cNvPr>
          <p:cNvSpPr/>
          <p:nvPr/>
        </p:nvSpPr>
        <p:spPr>
          <a:xfrm rot="2700000">
            <a:off x="10602871" y="6152846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0342E90-3F1C-4AF1-8373-CDDB52754ACF}"/>
              </a:ext>
            </a:extLst>
          </p:cNvPr>
          <p:cNvGrpSpPr/>
          <p:nvPr/>
        </p:nvGrpSpPr>
        <p:grpSpPr>
          <a:xfrm>
            <a:off x="1446158" y="5363088"/>
            <a:ext cx="9016434" cy="601039"/>
            <a:chOff x="943544" y="1869826"/>
            <a:chExt cx="4808581" cy="922866"/>
          </a:xfrm>
        </p:grpSpPr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6831EAE4-70C3-4465-8FBA-556D20ADA885}"/>
                </a:ext>
              </a:extLst>
            </p:cNvPr>
            <p:cNvSpPr/>
            <p:nvPr/>
          </p:nvSpPr>
          <p:spPr>
            <a:xfrm>
              <a:off x="943544" y="1869826"/>
              <a:ext cx="4808581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阿里巴巴普惠体 M" panose="00020600040101010101" pitchFamily="18" charset="-122"/>
              </a:endParaRPr>
            </a:p>
          </p:txBody>
        </p:sp>
        <p:sp>
          <p:nvSpPr>
            <p:cNvPr id="37" name="箭號: 五邊形 36">
              <a:extLst>
                <a:ext uri="{FF2B5EF4-FFF2-40B4-BE49-F238E27FC236}">
                  <a16:creationId xmlns:a16="http://schemas.microsoft.com/office/drawing/2014/main" id="{52D616FA-F941-44BF-81A7-B0370DB250EC}"/>
                </a:ext>
              </a:extLst>
            </p:cNvPr>
            <p:cNvSpPr/>
            <p:nvPr/>
          </p:nvSpPr>
          <p:spPr>
            <a:xfrm>
              <a:off x="943544" y="1869826"/>
              <a:ext cx="865157" cy="922866"/>
            </a:xfrm>
            <a:prstGeom prst="homePlate">
              <a:avLst>
                <a:gd name="adj" fmla="val 36099"/>
              </a:avLst>
            </a:prstGeom>
            <a:solidFill>
              <a:srgbClr val="5D999F"/>
            </a:solidFill>
            <a:ln>
              <a:solidFill>
                <a:srgbClr val="5D9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OpenAI</a:t>
              </a:r>
              <a:endParaRPr lang="zh-TW" altLang="en-US" b="1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7387B9D-A5FF-4546-A839-9E219440E900}"/>
              </a:ext>
            </a:extLst>
          </p:cNvPr>
          <p:cNvSpPr/>
          <p:nvPr/>
        </p:nvSpPr>
        <p:spPr>
          <a:xfrm>
            <a:off x="3219839" y="5465315"/>
            <a:ext cx="3574328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強化學習框架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385203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740503" y="4505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b="1" dirty="0">
                <a:solidFill>
                  <a:schemeClr val="accent2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使用技術</a:t>
            </a:r>
            <a:endParaRPr lang="zh-CN" altLang="en-US" sz="2800" b="1" dirty="0">
              <a:solidFill>
                <a:schemeClr val="accent2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47"/>
          <p:cNvSpPr/>
          <p:nvPr/>
        </p:nvSpPr>
        <p:spPr>
          <a:xfrm rot="18900000" flipV="1">
            <a:off x="99493" y="160716"/>
            <a:ext cx="1257992" cy="771874"/>
          </a:xfrm>
          <a:custGeom>
            <a:avLst/>
            <a:gdLst>
              <a:gd name="connsiteX0" fmla="*/ 0 w 1667713"/>
              <a:gd name="connsiteY0" fmla="*/ 456881 h 1023269"/>
              <a:gd name="connsiteX1" fmla="*/ 412332 w 1667713"/>
              <a:gd name="connsiteY1" fmla="*/ 44549 h 1023269"/>
              <a:gd name="connsiteX2" fmla="*/ 412333 w 1667713"/>
              <a:gd name="connsiteY2" fmla="*/ 44549 h 1023269"/>
              <a:gd name="connsiteX3" fmla="*/ 456882 w 1667713"/>
              <a:gd name="connsiteY3" fmla="*/ 0 h 1023269"/>
              <a:gd name="connsiteX4" fmla="*/ 1514743 w 1667713"/>
              <a:gd name="connsiteY4" fmla="*/ 0 h 1023269"/>
              <a:gd name="connsiteX5" fmla="*/ 1667713 w 1667713"/>
              <a:gd name="connsiteY5" fmla="*/ 152970 h 1023269"/>
              <a:gd name="connsiteX6" fmla="*/ 1667713 w 1667713"/>
              <a:gd name="connsiteY6" fmla="*/ 704806 h 1023269"/>
              <a:gd name="connsiteX7" fmla="*/ 1349251 w 1667713"/>
              <a:gd name="connsiteY7" fmla="*/ 1023269 h 1023269"/>
              <a:gd name="connsiteX8" fmla="*/ 1349251 w 1667713"/>
              <a:gd name="connsiteY8" fmla="*/ 318462 h 1023269"/>
              <a:gd name="connsiteX9" fmla="*/ 138420 w 1667713"/>
              <a:gd name="connsiteY9" fmla="*/ 318462 h 1023269"/>
              <a:gd name="connsiteX10" fmla="*/ 1 w 1667713"/>
              <a:gd name="connsiteY10" fmla="*/ 456881 h 10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67713" h="1023269">
                <a:moveTo>
                  <a:pt x="0" y="456881"/>
                </a:moveTo>
                <a:lnTo>
                  <a:pt x="412332" y="44549"/>
                </a:lnTo>
                <a:lnTo>
                  <a:pt x="412333" y="44549"/>
                </a:lnTo>
                <a:lnTo>
                  <a:pt x="456882" y="0"/>
                </a:lnTo>
                <a:lnTo>
                  <a:pt x="1514743" y="0"/>
                </a:lnTo>
                <a:cubicBezTo>
                  <a:pt x="1599226" y="1"/>
                  <a:pt x="1667713" y="68487"/>
                  <a:pt x="1667713" y="152970"/>
                </a:cubicBezTo>
                <a:lnTo>
                  <a:pt x="1667713" y="704806"/>
                </a:lnTo>
                <a:lnTo>
                  <a:pt x="1349251" y="1023269"/>
                </a:lnTo>
                <a:lnTo>
                  <a:pt x="1349251" y="318462"/>
                </a:lnTo>
                <a:lnTo>
                  <a:pt x="138420" y="318462"/>
                </a:lnTo>
                <a:lnTo>
                  <a:pt x="1" y="45688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1" name="任意多边形 48"/>
          <p:cNvSpPr/>
          <p:nvPr/>
        </p:nvSpPr>
        <p:spPr>
          <a:xfrm rot="18900000" flipV="1">
            <a:off x="-102618" y="95709"/>
            <a:ext cx="926781" cy="721545"/>
          </a:xfrm>
          <a:custGeom>
            <a:avLst/>
            <a:gdLst>
              <a:gd name="connsiteX0" fmla="*/ 303771 w 1228628"/>
              <a:gd name="connsiteY0" fmla="*/ 32819 h 956548"/>
              <a:gd name="connsiteX1" fmla="*/ 303771 w 1228628"/>
              <a:gd name="connsiteY1" fmla="*/ 32820 h 956548"/>
              <a:gd name="connsiteX2" fmla="*/ 336591 w 1228628"/>
              <a:gd name="connsiteY2" fmla="*/ 0 h 956548"/>
              <a:gd name="connsiteX3" fmla="*/ 1115933 w 1228628"/>
              <a:gd name="connsiteY3" fmla="*/ 0 h 956548"/>
              <a:gd name="connsiteX4" fmla="*/ 1228628 w 1228628"/>
              <a:gd name="connsiteY4" fmla="*/ 112695 h 956548"/>
              <a:gd name="connsiteX5" fmla="*/ 1228628 w 1228628"/>
              <a:gd name="connsiteY5" fmla="*/ 721932 h 956548"/>
              <a:gd name="connsiteX6" fmla="*/ 994013 w 1228628"/>
              <a:gd name="connsiteY6" fmla="*/ 956548 h 956548"/>
              <a:gd name="connsiteX7" fmla="*/ 994013 w 1228628"/>
              <a:gd name="connsiteY7" fmla="*/ 234616 h 956548"/>
              <a:gd name="connsiteX8" fmla="*/ 101975 w 1228628"/>
              <a:gd name="connsiteY8" fmla="*/ 234616 h 956548"/>
              <a:gd name="connsiteX9" fmla="*/ 0 w 1228628"/>
              <a:gd name="connsiteY9" fmla="*/ 336591 h 956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8628" h="956548">
                <a:moveTo>
                  <a:pt x="303771" y="32819"/>
                </a:moveTo>
                <a:lnTo>
                  <a:pt x="303771" y="32820"/>
                </a:lnTo>
                <a:lnTo>
                  <a:pt x="336591" y="0"/>
                </a:lnTo>
                <a:lnTo>
                  <a:pt x="1115933" y="0"/>
                </a:lnTo>
                <a:cubicBezTo>
                  <a:pt x="1178173" y="0"/>
                  <a:pt x="1228628" y="50456"/>
                  <a:pt x="1228628" y="112695"/>
                </a:cubicBezTo>
                <a:lnTo>
                  <a:pt x="1228628" y="721932"/>
                </a:lnTo>
                <a:lnTo>
                  <a:pt x="994013" y="956548"/>
                </a:lnTo>
                <a:lnTo>
                  <a:pt x="994013" y="234616"/>
                </a:lnTo>
                <a:lnTo>
                  <a:pt x="101975" y="234616"/>
                </a:lnTo>
                <a:lnTo>
                  <a:pt x="0" y="336591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5E0599-3E3D-4D8F-AC85-A313C60C8FA0}"/>
              </a:ext>
            </a:extLst>
          </p:cNvPr>
          <p:cNvGrpSpPr/>
          <p:nvPr/>
        </p:nvGrpSpPr>
        <p:grpSpPr>
          <a:xfrm>
            <a:off x="1440193" y="2604116"/>
            <a:ext cx="9311613" cy="910822"/>
            <a:chOff x="943542" y="1869826"/>
            <a:chExt cx="4808583" cy="92286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2E74DC5-0D16-41A0-A166-2E45229DB8B4}"/>
                </a:ext>
              </a:extLst>
            </p:cNvPr>
            <p:cNvSpPr/>
            <p:nvPr/>
          </p:nvSpPr>
          <p:spPr>
            <a:xfrm>
              <a:off x="943544" y="1869826"/>
              <a:ext cx="4808581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阿里巴巴普惠体 M" panose="00020600040101010101" pitchFamily="18" charset="-122"/>
              </a:endParaRPr>
            </a:p>
          </p:txBody>
        </p:sp>
        <p:sp>
          <p:nvSpPr>
            <p:cNvPr id="7" name="箭號: 五邊形 6">
              <a:extLst>
                <a:ext uri="{FF2B5EF4-FFF2-40B4-BE49-F238E27FC236}">
                  <a16:creationId xmlns:a16="http://schemas.microsoft.com/office/drawing/2014/main" id="{CA0A0EE4-B7B0-4F95-BAF0-B61B771F94C3}"/>
                </a:ext>
              </a:extLst>
            </p:cNvPr>
            <p:cNvSpPr/>
            <p:nvPr/>
          </p:nvSpPr>
          <p:spPr>
            <a:xfrm>
              <a:off x="943542" y="1869826"/>
              <a:ext cx="877309" cy="922866"/>
            </a:xfrm>
            <a:prstGeom prst="homePlate">
              <a:avLst>
                <a:gd name="adj" fmla="val 3609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Anaconda</a:t>
              </a:r>
              <a:endParaRPr lang="zh-TW" altLang="en-US" b="1" dirty="0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28A93AC0-3358-4139-814A-B9956117A174}"/>
              </a:ext>
            </a:extLst>
          </p:cNvPr>
          <p:cNvSpPr/>
          <p:nvPr/>
        </p:nvSpPr>
        <p:spPr>
          <a:xfrm>
            <a:off x="3265713" y="2840238"/>
            <a:ext cx="7127546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建立人工智慧模型及遊戲所需之套件的虛擬環境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F6C45F0-54C3-4842-B0ED-2B835926F62C}"/>
              </a:ext>
            </a:extLst>
          </p:cNvPr>
          <p:cNvGrpSpPr/>
          <p:nvPr/>
        </p:nvGrpSpPr>
        <p:grpSpPr>
          <a:xfrm>
            <a:off x="1440192" y="3943095"/>
            <a:ext cx="9311613" cy="939934"/>
            <a:chOff x="943542" y="1869826"/>
            <a:chExt cx="4808583" cy="922866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040AE51-6A83-4EE8-8F76-F53CA2D34074}"/>
                </a:ext>
              </a:extLst>
            </p:cNvPr>
            <p:cNvSpPr/>
            <p:nvPr/>
          </p:nvSpPr>
          <p:spPr>
            <a:xfrm>
              <a:off x="943544" y="1869826"/>
              <a:ext cx="4808581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阿里巴巴普惠体 M" panose="00020600040101010101" pitchFamily="18" charset="-122"/>
              </a:endParaRPr>
            </a:p>
          </p:txBody>
        </p:sp>
        <p:sp>
          <p:nvSpPr>
            <p:cNvPr id="11" name="箭號: 五邊形 10">
              <a:extLst>
                <a:ext uri="{FF2B5EF4-FFF2-40B4-BE49-F238E27FC236}">
                  <a16:creationId xmlns:a16="http://schemas.microsoft.com/office/drawing/2014/main" id="{A7EAB627-8DC8-4453-AFC0-F86C726D257C}"/>
                </a:ext>
              </a:extLst>
            </p:cNvPr>
            <p:cNvSpPr/>
            <p:nvPr/>
          </p:nvSpPr>
          <p:spPr>
            <a:xfrm>
              <a:off x="943542" y="1869826"/>
              <a:ext cx="877310" cy="922866"/>
            </a:xfrm>
            <a:prstGeom prst="homePlate">
              <a:avLst>
                <a:gd name="adj" fmla="val 36099"/>
              </a:avLst>
            </a:prstGeom>
            <a:solidFill>
              <a:srgbClr val="5D999F"/>
            </a:solidFill>
            <a:ln>
              <a:solidFill>
                <a:srgbClr val="5D9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Colab</a:t>
              </a:r>
              <a:endParaRPr lang="zh-TW" altLang="en-US" b="1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ABC488D-2947-4F77-8F78-5DB9393FD392}"/>
              </a:ext>
            </a:extLst>
          </p:cNvPr>
          <p:cNvSpPr/>
          <p:nvPr/>
        </p:nvSpPr>
        <p:spPr>
          <a:xfrm>
            <a:off x="3209731" y="4210936"/>
            <a:ext cx="7127546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Google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提供的雲端平台，有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TPU/GPU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等硬體裝置加速訓練過程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AE8C767-23C0-45CB-8FCE-B6A28ED8CEEF}"/>
              </a:ext>
            </a:extLst>
          </p:cNvPr>
          <p:cNvGrpSpPr/>
          <p:nvPr/>
        </p:nvGrpSpPr>
        <p:grpSpPr>
          <a:xfrm>
            <a:off x="1440192" y="1370494"/>
            <a:ext cx="9311613" cy="805465"/>
            <a:chOff x="1440192" y="4546418"/>
            <a:chExt cx="9311613" cy="1048448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5998A8-B44A-4DE6-BAAD-1AA5EC290126}"/>
                </a:ext>
              </a:extLst>
            </p:cNvPr>
            <p:cNvGrpSpPr/>
            <p:nvPr/>
          </p:nvGrpSpPr>
          <p:grpSpPr>
            <a:xfrm>
              <a:off x="1440192" y="4546418"/>
              <a:ext cx="9311613" cy="1048448"/>
              <a:chOff x="943542" y="1615851"/>
              <a:chExt cx="4808583" cy="922875"/>
            </a:xfrm>
          </p:grpSpPr>
          <p:sp>
            <p:nvSpPr>
              <p:cNvPr id="27" name="Rectangle 6">
                <a:extLst>
                  <a:ext uri="{FF2B5EF4-FFF2-40B4-BE49-F238E27FC236}">
                    <a16:creationId xmlns:a16="http://schemas.microsoft.com/office/drawing/2014/main" id="{F0B3128E-0711-49C3-910B-6BAE1A26365E}"/>
                  </a:ext>
                </a:extLst>
              </p:cNvPr>
              <p:cNvSpPr/>
              <p:nvPr/>
            </p:nvSpPr>
            <p:spPr>
              <a:xfrm>
                <a:off x="943544" y="1615860"/>
                <a:ext cx="4808581" cy="922866"/>
              </a:xfrm>
              <a:prstGeom prst="rect">
                <a:avLst/>
              </a:prstGeom>
              <a:solidFill>
                <a:schemeClr val="bg1">
                  <a:lumMod val="95000"/>
                  <a:alpha val="40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阿里巴巴普惠体 M" panose="00020600040101010101" pitchFamily="18" charset="-122"/>
                </a:endParaRPr>
              </a:p>
            </p:txBody>
          </p:sp>
          <p:sp>
            <p:nvSpPr>
              <p:cNvPr id="28" name="箭號: 五邊形 27">
                <a:extLst>
                  <a:ext uri="{FF2B5EF4-FFF2-40B4-BE49-F238E27FC236}">
                    <a16:creationId xmlns:a16="http://schemas.microsoft.com/office/drawing/2014/main" id="{449A07B5-0E9E-4A58-9CBF-7F62426C4C90}"/>
                  </a:ext>
                </a:extLst>
              </p:cNvPr>
              <p:cNvSpPr/>
              <p:nvPr/>
            </p:nvSpPr>
            <p:spPr>
              <a:xfrm>
                <a:off x="943542" y="1615851"/>
                <a:ext cx="877308" cy="922869"/>
              </a:xfrm>
              <a:prstGeom prst="homePlate">
                <a:avLst>
                  <a:gd name="adj" fmla="val 36099"/>
                </a:avLst>
              </a:prstGeom>
              <a:solidFill>
                <a:srgbClr val="5D999F"/>
              </a:solidFill>
              <a:ln>
                <a:solidFill>
                  <a:srgbClr val="5D9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VScode</a:t>
                </a:r>
                <a:endParaRPr lang="zh-TW" altLang="en-US" b="1" dirty="0"/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D5835C-4303-499A-A9E6-E91B60534463}"/>
                </a:ext>
              </a:extLst>
            </p:cNvPr>
            <p:cNvSpPr/>
            <p:nvPr/>
          </p:nvSpPr>
          <p:spPr>
            <a:xfrm>
              <a:off x="3265714" y="4804547"/>
              <a:ext cx="7127545" cy="39658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</a:rPr>
                <a:t>輕量化編譯器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endParaRPr>
            </a:p>
          </p:txBody>
        </p:sp>
      </p:grpSp>
      <p:sp>
        <p:nvSpPr>
          <p:cNvPr id="19" name="任意多边形 29">
            <a:extLst>
              <a:ext uri="{FF2B5EF4-FFF2-40B4-BE49-F238E27FC236}">
                <a16:creationId xmlns:a16="http://schemas.microsoft.com/office/drawing/2014/main" id="{F2DF85C1-349A-4725-BE47-D70934C3E39F}"/>
              </a:ext>
            </a:extLst>
          </p:cNvPr>
          <p:cNvSpPr/>
          <p:nvPr/>
        </p:nvSpPr>
        <p:spPr>
          <a:xfrm rot="2700000">
            <a:off x="10847216" y="6044716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2" name="任意多边形 31">
            <a:extLst>
              <a:ext uri="{FF2B5EF4-FFF2-40B4-BE49-F238E27FC236}">
                <a16:creationId xmlns:a16="http://schemas.microsoft.com/office/drawing/2014/main" id="{9B57262C-0033-41DA-89BD-576860E0DBE7}"/>
              </a:ext>
            </a:extLst>
          </p:cNvPr>
          <p:cNvSpPr/>
          <p:nvPr/>
        </p:nvSpPr>
        <p:spPr>
          <a:xfrm rot="2700000">
            <a:off x="10602871" y="6152846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CBF93882-5EE3-4EB4-AF77-F63E8D642309}"/>
              </a:ext>
            </a:extLst>
          </p:cNvPr>
          <p:cNvGrpSpPr/>
          <p:nvPr/>
        </p:nvGrpSpPr>
        <p:grpSpPr>
          <a:xfrm>
            <a:off x="1440192" y="5311185"/>
            <a:ext cx="9311613" cy="881598"/>
            <a:chOff x="943542" y="1869826"/>
            <a:chExt cx="4808583" cy="922866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86A74F2A-9CE3-48D4-A514-BA141CBDE223}"/>
                </a:ext>
              </a:extLst>
            </p:cNvPr>
            <p:cNvSpPr/>
            <p:nvPr/>
          </p:nvSpPr>
          <p:spPr>
            <a:xfrm>
              <a:off x="943544" y="1869826"/>
              <a:ext cx="4808581" cy="922866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阿里巴巴普惠体 M" panose="00020600040101010101" pitchFamily="18" charset="-122"/>
              </a:endParaRPr>
            </a:p>
          </p:txBody>
        </p:sp>
        <p:sp>
          <p:nvSpPr>
            <p:cNvPr id="30" name="箭號: 五邊形 29">
              <a:extLst>
                <a:ext uri="{FF2B5EF4-FFF2-40B4-BE49-F238E27FC236}">
                  <a16:creationId xmlns:a16="http://schemas.microsoft.com/office/drawing/2014/main" id="{A2123EC0-61E0-47E0-A7ED-75966D671C4F}"/>
                </a:ext>
              </a:extLst>
            </p:cNvPr>
            <p:cNvSpPr/>
            <p:nvPr/>
          </p:nvSpPr>
          <p:spPr>
            <a:xfrm>
              <a:off x="943542" y="1869826"/>
              <a:ext cx="877310" cy="922866"/>
            </a:xfrm>
            <a:prstGeom prst="homePlate">
              <a:avLst>
                <a:gd name="adj" fmla="val 36099"/>
              </a:avLst>
            </a:prstGeom>
            <a:solidFill>
              <a:srgbClr val="5D999F"/>
            </a:solidFill>
            <a:ln>
              <a:solidFill>
                <a:srgbClr val="5D9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Django</a:t>
              </a:r>
              <a:endParaRPr lang="zh-TW" altLang="en-US" b="1" dirty="0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FC5E1DE1-96CE-44B1-94B5-D4C9FA542FFF}"/>
              </a:ext>
            </a:extLst>
          </p:cNvPr>
          <p:cNvSpPr/>
          <p:nvPr/>
        </p:nvSpPr>
        <p:spPr>
          <a:xfrm>
            <a:off x="3209731" y="5553692"/>
            <a:ext cx="7127546" cy="39658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用以提供建立網頁前後端、資料庫等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Python </a:t>
            </a: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套件與開發框架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449556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2700000">
            <a:off x="3117460" y="-89875"/>
            <a:ext cx="7004023" cy="7037748"/>
          </a:xfrm>
          <a:custGeom>
            <a:avLst/>
            <a:gdLst>
              <a:gd name="connsiteX0" fmla="*/ 0 w 7004023"/>
              <a:gd name="connsiteY0" fmla="*/ 2171546 h 7037748"/>
              <a:gd name="connsiteX1" fmla="*/ 1740201 w 7004023"/>
              <a:gd name="connsiteY1" fmla="*/ 431345 h 7037748"/>
              <a:gd name="connsiteX2" fmla="*/ 1740202 w 7004023"/>
              <a:gd name="connsiteY2" fmla="*/ 431345 h 7037748"/>
              <a:gd name="connsiteX3" fmla="*/ 2171547 w 7004023"/>
              <a:gd name="connsiteY3" fmla="*/ 0 h 7037748"/>
              <a:gd name="connsiteX4" fmla="*/ 6358431 w 7004023"/>
              <a:gd name="connsiteY4" fmla="*/ 0 h 7037748"/>
              <a:gd name="connsiteX5" fmla="*/ 7004023 w 7004023"/>
              <a:gd name="connsiteY5" fmla="*/ 645592 h 7037748"/>
              <a:gd name="connsiteX6" fmla="*/ 7004022 w 7004023"/>
              <a:gd name="connsiteY6" fmla="*/ 4866202 h 7037748"/>
              <a:gd name="connsiteX7" fmla="*/ 5263822 w 7004023"/>
              <a:gd name="connsiteY7" fmla="*/ 6606403 h 7037748"/>
              <a:gd name="connsiteX8" fmla="*/ 5263822 w 7004023"/>
              <a:gd name="connsiteY8" fmla="*/ 6606401 h 7037748"/>
              <a:gd name="connsiteX9" fmla="*/ 4832475 w 7004023"/>
              <a:gd name="connsiteY9" fmla="*/ 7037748 h 7037748"/>
              <a:gd name="connsiteX10" fmla="*/ 4832474 w 7004023"/>
              <a:gd name="connsiteY10" fmla="*/ 2171546 h 703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4023" h="7037748">
                <a:moveTo>
                  <a:pt x="0" y="2171546"/>
                </a:moveTo>
                <a:lnTo>
                  <a:pt x="1740201" y="431345"/>
                </a:lnTo>
                <a:lnTo>
                  <a:pt x="1740202" y="431345"/>
                </a:lnTo>
                <a:lnTo>
                  <a:pt x="2171547" y="0"/>
                </a:lnTo>
                <a:lnTo>
                  <a:pt x="6358431" y="0"/>
                </a:lnTo>
                <a:cubicBezTo>
                  <a:pt x="6714981" y="0"/>
                  <a:pt x="7004023" y="289042"/>
                  <a:pt x="7004023" y="645592"/>
                </a:cubicBezTo>
                <a:lnTo>
                  <a:pt x="7004022" y="4866202"/>
                </a:lnTo>
                <a:lnTo>
                  <a:pt x="5263822" y="6606403"/>
                </a:lnTo>
                <a:lnTo>
                  <a:pt x="5263822" y="6606401"/>
                </a:lnTo>
                <a:lnTo>
                  <a:pt x="4832475" y="7037748"/>
                </a:lnTo>
                <a:lnTo>
                  <a:pt x="4832474" y="217154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rgbClr val="5D9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1006" y="2804367"/>
            <a:ext cx="6299200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阿里巴巴普惠体 M" panose="00020600040101010101" pitchFamily="18" charset="-122"/>
              </a:rPr>
              <a:t>謝謝玲聽</a:t>
            </a:r>
            <a: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阿里巴巴普惠体 M" panose="00020600040101010101" pitchFamily="18" charset="-122"/>
              </a:rPr>
              <a:t>!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阿里巴巴普惠体 M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93866" y="3734891"/>
            <a:ext cx="606319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Thanks for listening!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 rot="2700000">
            <a:off x="78823" y="5779771"/>
            <a:ext cx="707075" cy="71060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2700000">
            <a:off x="4935484" y="465347"/>
            <a:ext cx="354223" cy="355992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58272" y="546208"/>
            <a:ext cx="311151" cy="194270"/>
            <a:chOff x="207558" y="206734"/>
            <a:chExt cx="380545" cy="157163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07558" y="206734"/>
              <a:ext cx="380545" cy="0"/>
            </a:xfrm>
            <a:prstGeom prst="line">
              <a:avLst/>
            </a:prstGeom>
            <a:ln w="38100" cap="rnd">
              <a:solidFill>
                <a:srgbClr val="5D99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7558" y="285316"/>
              <a:ext cx="380545" cy="0"/>
            </a:xfrm>
            <a:prstGeom prst="line">
              <a:avLst/>
            </a:prstGeom>
            <a:ln w="38100" cap="rnd">
              <a:solidFill>
                <a:srgbClr val="5D99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7558" y="363897"/>
              <a:ext cx="380545" cy="0"/>
            </a:xfrm>
            <a:prstGeom prst="line">
              <a:avLst/>
            </a:prstGeom>
            <a:ln w="38100" cap="rnd">
              <a:solidFill>
                <a:srgbClr val="5D99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B802C8C-3AE9-4999-9C2C-32FA68A2AAA6}"/>
              </a:ext>
            </a:extLst>
          </p:cNvPr>
          <p:cNvSpPr/>
          <p:nvPr/>
        </p:nvSpPr>
        <p:spPr>
          <a:xfrm>
            <a:off x="990533" y="4256036"/>
            <a:ext cx="3211509" cy="1504955"/>
          </a:xfrm>
          <a:prstGeom prst="roundRect">
            <a:avLst>
              <a:gd name="adj" fmla="val 9227"/>
            </a:avLst>
          </a:prstGeom>
          <a:solidFill>
            <a:srgbClr val="5D9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zh-CN" altLang="en-US" b="1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第 </a:t>
            </a:r>
            <a:r>
              <a:rPr lang="en-US" altLang="zh-CN" b="1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8 </a:t>
            </a:r>
            <a:r>
              <a:rPr lang="zh-CN" altLang="en-US" b="1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組</a:t>
            </a:r>
            <a:endParaRPr lang="en-US" altLang="zh-CN" b="1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4108056005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資工四</a:t>
            </a:r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江尚軒</a:t>
            </a:r>
            <a:endParaRPr lang="en-US" altLang="zh-TW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410805600</a:t>
            </a:r>
            <a:r>
              <a:rPr lang="en-US" altLang="zh-TW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資工四</a:t>
            </a:r>
            <a:r>
              <a:rPr lang="en-US" altLang="zh-CN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王思正</a:t>
            </a:r>
            <a:endParaRPr lang="en-US" altLang="zh-CN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r>
              <a:rPr lang="en-US" altLang="zh-TW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4108056036</a:t>
            </a:r>
            <a:r>
              <a:rPr lang="zh-TW" altLang="en-US" dirty="0">
                <a:latin typeface="阿里巴巴普惠体 M" panose="00020600040101010101" pitchFamily="18" charset="-122"/>
                <a:ea typeface="阿里巴巴普惠体 M" panose="00020600040101010101" pitchFamily="18" charset="-122"/>
              </a:rPr>
              <a:t> 資工四 洪郁修</a:t>
            </a:r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  <a:p>
            <a:pPr algn="ctr"/>
            <a:endParaRPr lang="zh-CN" altLang="en-US" dirty="0">
              <a:latin typeface="阿里巴巴普惠体 M" panose="00020600040101010101" pitchFamily="18" charset="-122"/>
              <a:ea typeface="阿里巴巴普惠体 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731240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www.2ppt.com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567</Words>
  <Application>Microsoft Office PowerPoint</Application>
  <PresentationFormat>寬螢幕</PresentationFormat>
  <Paragraphs>85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等线</vt:lpstr>
      <vt:lpstr>阿里巴巴普惠体 L</vt:lpstr>
      <vt:lpstr>阿里巴巴普惠体 M</vt:lpstr>
      <vt:lpstr>新細明體</vt:lpstr>
      <vt:lpstr>Arial</vt:lpstr>
      <vt:lpstr>Century Gothic</vt:lpstr>
      <vt:lpstr>www.2ppt.com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dc:description/>
  <cp:lastModifiedBy>user</cp:lastModifiedBy>
  <cp:revision>90</cp:revision>
  <dcterms:created xsi:type="dcterms:W3CDTF">2021-06-28T00:59:57Z</dcterms:created>
  <dcterms:modified xsi:type="dcterms:W3CDTF">2022-11-07T14:47:16Z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7A7DA513078843EA9486CE55D88D1844</vt:lpwstr>
  </property>
  <property fmtid="{D5CDD505-2E9C-101B-9397-08002B2CF9AE}" pid="3" name="KSOProductBuildVer">
    <vt:lpwstr>2052-11.1.0.10495</vt:lpwstr>
  </property>
</Properties>
</file>