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19" r:id="rId2"/>
    <p:sldId id="366" r:id="rId3"/>
    <p:sldId id="367" r:id="rId4"/>
    <p:sldId id="339" r:id="rId5"/>
    <p:sldId id="368" r:id="rId6"/>
    <p:sldId id="328" r:id="rId7"/>
    <p:sldId id="369" r:id="rId8"/>
    <p:sldId id="370" r:id="rId9"/>
    <p:sldId id="371" r:id="rId10"/>
    <p:sldId id="372" r:id="rId11"/>
    <p:sldId id="375" r:id="rId12"/>
    <p:sldId id="377" r:id="rId13"/>
    <p:sldId id="373" r:id="rId14"/>
    <p:sldId id="374" r:id="rId15"/>
    <p:sldId id="376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</p:sldIdLst>
  <p:sldSz cx="9144000" cy="6858000" type="screen4x3"/>
  <p:notesSz cx="6991350" cy="92805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58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2821DEC-1157-4F7A-B7EA-630B5A96EE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86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defTabSz="93027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762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defTabSz="93027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/>
            </a:lvl1pPr>
          </a:lstStyle>
          <a:p>
            <a:pPr>
              <a:defRPr/>
            </a:pPr>
            <a:fld id="{9E5D9D71-C971-4B96-B30A-4B5645B71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4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 145B -- L. Bic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76D3E-48F6-473F-AFC8-B75325058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7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 145B -- L. Bic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607FC-FB04-4D86-BD6B-222A5B150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8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 145B -- L. Bic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DB9AA-CA67-4321-ADB6-72483525DD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0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10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 145B -- L. Bic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0B73D-5314-4104-9D79-33A5F2FE45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9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 145B -- L. Bic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95444-3DC5-4DCC-8E96-C2F447A20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4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 145B -- L. Bic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0F775-7E82-4A39-A687-C562B8B387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3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 145B -- L. Bic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453B7-392E-4654-B088-C3A6D0868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8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 145B -- L. Bic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F5077-CDD4-4ECB-9C60-50873278CC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 145B -- L. Bic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FFD1A-25B5-492E-890A-85E5639577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0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 145B -- L. Bic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940FA-28AB-46F7-B67F-E2413119E1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8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 145B -- L. Bic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17C30-CEEB-425F-91B6-4F8FE3D92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3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 145B -- L. Bic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62DC5-AE25-44CE-9579-A95514F4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/>
              <a:t>ICS 145B -- L. Bic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5F24B5A-5766-4D9F-AE96-466A4CC762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FDB66B8-A004-4E97-8EE8-F3A7C16A4012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Helvetica" pitchFamily="34" charset="0"/>
              </a:rPr>
              <a:t>Project 1: File System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484784"/>
            <a:ext cx="7772400" cy="4221832"/>
          </a:xfrm>
        </p:spPr>
        <p:txBody>
          <a:bodyPr/>
          <a:lstStyle/>
          <a:p>
            <a:r>
              <a:rPr lang="en-US" dirty="0" smtClean="0">
                <a:latin typeface="Helvetica" pitchFamily="34" charset="0"/>
              </a:rPr>
              <a:t>Make a “fake” </a:t>
            </a:r>
            <a:r>
              <a:rPr lang="en-US" dirty="0" err="1" smtClean="0">
                <a:latin typeface="Helvetica" pitchFamily="34" charset="0"/>
              </a:rPr>
              <a:t>unix</a:t>
            </a:r>
            <a:r>
              <a:rPr lang="en-US" dirty="0">
                <a:latin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</a:rPr>
              <a:t>file system</a:t>
            </a:r>
          </a:p>
          <a:p>
            <a:r>
              <a:rPr lang="en-US" dirty="0" smtClean="0">
                <a:latin typeface="Helvetica" pitchFamily="34" charset="0"/>
              </a:rPr>
              <a:t>User should be able to manipulate files on disk</a:t>
            </a:r>
          </a:p>
          <a:p>
            <a:r>
              <a:rPr lang="en-US" dirty="0" smtClean="0">
                <a:latin typeface="Helvetica" pitchFamily="34" charset="0"/>
              </a:rPr>
              <a:t>Basic commands should be supported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reate, delete, read, write</a:t>
            </a:r>
            <a:r>
              <a:rPr lang="en-US" dirty="0" smtClean="0">
                <a:latin typeface="Helvetica" pitchFamily="34" charset="0"/>
              </a:rPr>
              <a:t>, etc.</a:t>
            </a:r>
          </a:p>
          <a:p>
            <a:r>
              <a:rPr lang="en-US" dirty="0" smtClean="0">
                <a:latin typeface="Helvetica" pitchFamily="34" charset="0"/>
              </a:rPr>
              <a:t>This project is from Professor </a:t>
            </a:r>
            <a:r>
              <a:rPr lang="en-US" dirty="0" err="1" smtClean="0">
                <a:latin typeface="Helvetica" pitchFamily="34" charset="0"/>
              </a:rPr>
              <a:t>Bic’s</a:t>
            </a:r>
            <a:r>
              <a:rPr lang="en-US" dirty="0" smtClean="0">
                <a:latin typeface="Helvetica" pitchFamily="34" charset="0"/>
              </a:rPr>
              <a:t> OS project class</a:t>
            </a:r>
          </a:p>
          <a:p>
            <a:pPr lvl="1"/>
            <a:r>
              <a:rPr lang="en-US" dirty="0" smtClean="0">
                <a:latin typeface="Helvetica" pitchFamily="34" charset="0"/>
              </a:rPr>
              <a:t>If you take his class, you will see it again</a:t>
            </a:r>
          </a:p>
          <a:p>
            <a:pPr lvl="1"/>
            <a:r>
              <a:rPr lang="en-US" dirty="0" smtClean="0">
                <a:latin typeface="Helvetica" pitchFamily="34" charset="0"/>
              </a:rPr>
              <a:t>We have simplified it a bit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Helvetica" pitchFamily="34" charset="0"/>
              </a:rPr>
              <a:t>Naming System </a:t>
            </a:r>
            <a:r>
              <a:rPr lang="en-US" dirty="0" smtClean="0">
                <a:latin typeface="Helvetica" pitchFamily="34" charset="0"/>
              </a:rPr>
              <a:t>– associates names with disk data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Helvetica" pitchFamily="34" charset="0"/>
              </a:rPr>
              <a:t>Abstraction, Layering</a:t>
            </a:r>
            <a:r>
              <a:rPr lang="en-US" dirty="0" smtClean="0">
                <a:latin typeface="Helvetica" pitchFamily="34" charset="0"/>
              </a:rPr>
              <a:t> – Used to manage complexity</a:t>
            </a:r>
            <a:endParaRPr lang="en-US" dirty="0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F0336E-4AC3-4189-BBF7-594DC0D935F1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Helvetica" pitchFamily="34" charset="0"/>
              </a:rPr>
              <a:t>Directory File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2048" y="1412776"/>
            <a:ext cx="7772400" cy="4752528"/>
          </a:xfrm>
        </p:spPr>
        <p:txBody>
          <a:bodyPr/>
          <a:lstStyle/>
          <a:p>
            <a:r>
              <a:rPr lang="en-US" dirty="0" smtClean="0">
                <a:latin typeface="Helvetica" pitchFamily="34" charset="0"/>
              </a:rPr>
              <a:t>A single </a:t>
            </a:r>
            <a:r>
              <a:rPr lang="en-US" b="1" dirty="0" smtClean="0">
                <a:solidFill>
                  <a:srgbClr val="C00000"/>
                </a:solidFill>
                <a:latin typeface="Helvetica" pitchFamily="34" charset="0"/>
              </a:rPr>
              <a:t>directory file </a:t>
            </a:r>
            <a:r>
              <a:rPr lang="en-US" dirty="0" smtClean="0">
                <a:latin typeface="Helvetica" pitchFamily="34" charset="0"/>
              </a:rPr>
              <a:t>must always exist in the file system</a:t>
            </a:r>
          </a:p>
          <a:p>
            <a:r>
              <a:rPr lang="en-US" dirty="0" smtClean="0">
                <a:latin typeface="Helvetica" pitchFamily="34" charset="0"/>
              </a:rPr>
              <a:t>First file descriptor corresponds to the directory file</a:t>
            </a:r>
          </a:p>
          <a:p>
            <a:r>
              <a:rPr lang="en-US" dirty="0" smtClean="0">
                <a:latin typeface="Helvetica" pitchFamily="34" charset="0"/>
              </a:rPr>
              <a:t>Never created</a:t>
            </a:r>
          </a:p>
          <a:p>
            <a:pPr lvl="1"/>
            <a:r>
              <a:rPr lang="en-US" sz="1800" dirty="0" smtClean="0">
                <a:latin typeface="Helvetica" pitchFamily="34" charset="0"/>
              </a:rPr>
              <a:t>Exists by default</a:t>
            </a:r>
          </a:p>
          <a:p>
            <a:pPr lvl="1"/>
            <a:r>
              <a:rPr lang="en-US" sz="1800" dirty="0" smtClean="0">
                <a:latin typeface="Helvetica" pitchFamily="34" charset="0"/>
              </a:rPr>
              <a:t>Initial: length = 0, no blocks allocated to it</a:t>
            </a:r>
          </a:p>
          <a:p>
            <a:r>
              <a:rPr lang="en-US" dirty="0" smtClean="0">
                <a:latin typeface="Helvetica" pitchFamily="34" charset="0"/>
              </a:rPr>
              <a:t>Cannot be destroyed</a:t>
            </a:r>
          </a:p>
          <a:p>
            <a:r>
              <a:rPr lang="en-US" dirty="0" smtClean="0">
                <a:latin typeface="Helvetica" pitchFamily="34" charset="0"/>
              </a:rPr>
              <a:t>An array of </a:t>
            </a:r>
            <a:r>
              <a:rPr lang="en-US" b="1" dirty="0" smtClean="0">
                <a:solidFill>
                  <a:srgbClr val="C00000"/>
                </a:solidFill>
                <a:latin typeface="Helvetica" pitchFamily="34" charset="0"/>
              </a:rPr>
              <a:t>entries</a:t>
            </a:r>
            <a:r>
              <a:rPr lang="en-US" dirty="0" smtClean="0">
                <a:latin typeface="Helvetica" pitchFamily="34" charset="0"/>
              </a:rPr>
              <a:t>, one for each file</a:t>
            </a:r>
          </a:p>
          <a:p>
            <a:r>
              <a:rPr lang="en-US" dirty="0" smtClean="0">
                <a:latin typeface="Helvetica" pitchFamily="34" charset="0"/>
              </a:rPr>
              <a:t>Each entry contains 2 things</a:t>
            </a:r>
          </a:p>
          <a:p>
            <a:pPr lvl="1"/>
            <a:r>
              <a:rPr lang="en-US" sz="1800" dirty="0" smtClean="0">
                <a:latin typeface="Helvetica" pitchFamily="34" charset="0"/>
              </a:rPr>
              <a:t>Symbolic file name</a:t>
            </a:r>
          </a:p>
          <a:p>
            <a:pPr lvl="1"/>
            <a:r>
              <a:rPr lang="en-US" sz="1800" dirty="0" smtClean="0">
                <a:latin typeface="Helvetica" pitchFamily="34" charset="0"/>
              </a:rPr>
              <a:t>Index of file descriptor</a:t>
            </a:r>
            <a:endParaRPr lang="en-US" sz="1800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44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F0336E-4AC3-4189-BBF7-594DC0D935F1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Helvetica" pitchFamily="34" charset="0"/>
              </a:rPr>
              <a:t>Creating a file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4056" y="1628800"/>
            <a:ext cx="7772400" cy="4464496"/>
          </a:xfrm>
        </p:spPr>
        <p:txBody>
          <a:bodyPr/>
          <a:lstStyle/>
          <a:p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symbolic_file_name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main tasks performed by the create routine are as follows: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Find a free 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file descriptor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Find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 free entry in the 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directory </a:t>
            </a:r>
            <a:endParaRPr lang="en-US" b="1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V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erify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that the file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with the same name does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not already exist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Enter the symbolic file name and the descriptor index into the found directory entry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Return status</a:t>
            </a:r>
          </a:p>
          <a:p>
            <a:pPr lvl="1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F0336E-4AC3-4189-BBF7-594DC0D935F1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Helvetica" pitchFamily="34" charset="0"/>
              </a:rPr>
              <a:t>Destroying a file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4056" y="1628800"/>
            <a:ext cx="7772400" cy="4464496"/>
          </a:xfrm>
        </p:spPr>
        <p:txBody>
          <a:bodyPr/>
          <a:lstStyle/>
          <a:p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deleteFile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main tasks performed by the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destroy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routine are as follows: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Find the file descriptor by searching the 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directory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Remove the directory entry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Update the </a:t>
            </a:r>
            <a:r>
              <a:rPr lang="en-US" b="1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bytemap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to reflect the freed blocks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Free the 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file descriptor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Return status</a:t>
            </a:r>
          </a:p>
          <a:p>
            <a:pPr lvl="1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5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F0336E-4AC3-4189-BBF7-594DC0D935F1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Helvetica" pitchFamily="34" charset="0"/>
              </a:rPr>
              <a:t>Current Position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2048" y="1412776"/>
            <a:ext cx="7772400" cy="4752528"/>
          </a:xfrm>
        </p:spPr>
        <p:txBody>
          <a:bodyPr/>
          <a:lstStyle/>
          <a:p>
            <a:r>
              <a:rPr lang="en-US" dirty="0" smtClean="0">
                <a:latin typeface="Helvetica" pitchFamily="34" charset="0"/>
              </a:rPr>
              <a:t>When accessing a file, must maintain the </a:t>
            </a:r>
            <a:r>
              <a:rPr lang="en-US" b="1" dirty="0" smtClean="0">
                <a:solidFill>
                  <a:srgbClr val="C00000"/>
                </a:solidFill>
                <a:latin typeface="Helvetica" pitchFamily="34" charset="0"/>
              </a:rPr>
              <a:t>current position (</a:t>
            </a:r>
            <a:r>
              <a:rPr lang="en-US" b="1" dirty="0" err="1" smtClean="0">
                <a:solidFill>
                  <a:srgbClr val="C00000"/>
                </a:solidFill>
                <a:latin typeface="Helvetica" pitchFamily="34" charset="0"/>
              </a:rPr>
              <a:t>cp</a:t>
            </a:r>
            <a:r>
              <a:rPr lang="en-US" b="1" dirty="0" smtClean="0">
                <a:solidFill>
                  <a:srgbClr val="C00000"/>
                </a:solidFill>
                <a:latin typeface="Helvetica" pitchFamily="34" charset="0"/>
              </a:rPr>
              <a:t>)</a:t>
            </a:r>
          </a:p>
          <a:p>
            <a:r>
              <a:rPr lang="en-US" dirty="0" smtClean="0">
                <a:latin typeface="Helvetica" pitchFamily="34" charset="0"/>
              </a:rPr>
              <a:t>Current position is the byte in the file which is next to be read or written</a:t>
            </a:r>
          </a:p>
          <a:p>
            <a:r>
              <a:rPr lang="en-US" b="1" dirty="0" smtClean="0">
                <a:latin typeface="Helvetica" pitchFamily="34" charset="0"/>
              </a:rPr>
              <a:t>Initialize </a:t>
            </a:r>
            <a:r>
              <a:rPr lang="en-US" b="1" dirty="0" err="1" smtClean="0">
                <a:latin typeface="Helvetica" pitchFamily="34" charset="0"/>
              </a:rPr>
              <a:t>cp</a:t>
            </a:r>
            <a:r>
              <a:rPr lang="en-US" b="1" dirty="0" smtClean="0">
                <a:latin typeface="Helvetica" pitchFamily="34" charset="0"/>
              </a:rPr>
              <a:t> = 0 </a:t>
            </a:r>
            <a:r>
              <a:rPr lang="en-US" dirty="0" smtClean="0">
                <a:latin typeface="Helvetica" pitchFamily="34" charset="0"/>
              </a:rPr>
              <a:t>when file is opened</a:t>
            </a:r>
          </a:p>
          <a:p>
            <a:r>
              <a:rPr lang="en-US" b="1" dirty="0" smtClean="0">
                <a:latin typeface="Helvetica" pitchFamily="34" charset="0"/>
              </a:rPr>
              <a:t>Increment </a:t>
            </a:r>
            <a:r>
              <a:rPr lang="en-US" b="1" dirty="0" err="1" smtClean="0">
                <a:latin typeface="Helvetica" pitchFamily="34" charset="0"/>
              </a:rPr>
              <a:t>cp</a:t>
            </a:r>
            <a:r>
              <a:rPr lang="en-US" b="1" dirty="0" smtClean="0">
                <a:latin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</a:rPr>
              <a:t>for each byte either written or read</a:t>
            </a:r>
          </a:p>
          <a:p>
            <a:r>
              <a:rPr lang="en-US" dirty="0" smtClean="0">
                <a:latin typeface="Helvetica" pitchFamily="34" charset="0"/>
              </a:rPr>
              <a:t>Cannot read beyond the end of a file</a:t>
            </a:r>
          </a:p>
          <a:p>
            <a:pPr lvl="1"/>
            <a:r>
              <a:rPr lang="en-US" dirty="0" err="1" smtClean="0">
                <a:latin typeface="Helvetica" pitchFamily="34" charset="0"/>
              </a:rPr>
              <a:t>cp</a:t>
            </a:r>
            <a:r>
              <a:rPr lang="en-US" dirty="0" smtClean="0">
                <a:latin typeface="Helvetica" pitchFamily="34" charset="0"/>
              </a:rPr>
              <a:t> &lt;= FILE SIZE while reading</a:t>
            </a:r>
          </a:p>
          <a:p>
            <a:r>
              <a:rPr lang="en-US" dirty="0" smtClean="0">
                <a:latin typeface="Helvetica" pitchFamily="34" charset="0"/>
              </a:rPr>
              <a:t>Writing beyond the end of the file increases file size</a:t>
            </a:r>
            <a:endParaRPr lang="en-US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86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F0336E-4AC3-4189-BBF7-594DC0D935F1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Helvetica" pitchFamily="34" charset="0"/>
              </a:rPr>
              <a:t>Read/Write File Access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2048" y="1124744"/>
            <a:ext cx="7772400" cy="2448272"/>
          </a:xfrm>
        </p:spPr>
        <p:txBody>
          <a:bodyPr/>
          <a:lstStyle/>
          <a:p>
            <a:r>
              <a:rPr lang="en-US" sz="1800" dirty="0" smtClean="0">
                <a:latin typeface="Helvetica" pitchFamily="34" charset="0"/>
              </a:rPr>
              <a:t>Every open file has a read/write </a:t>
            </a:r>
            <a:r>
              <a:rPr lang="en-US" sz="1800" b="1" dirty="0" smtClean="0">
                <a:solidFill>
                  <a:srgbClr val="C00000"/>
                </a:solidFill>
                <a:latin typeface="Helvetica" pitchFamily="34" charset="0"/>
              </a:rPr>
              <a:t>(R/W) buffer</a:t>
            </a:r>
          </a:p>
          <a:p>
            <a:r>
              <a:rPr lang="en-US" sz="1800" dirty="0" smtClean="0">
                <a:latin typeface="Helvetica" pitchFamily="34" charset="0"/>
              </a:rPr>
              <a:t>R/W buffer is one block long</a:t>
            </a:r>
          </a:p>
          <a:p>
            <a:r>
              <a:rPr lang="en-US" sz="1800" dirty="0" smtClean="0">
                <a:latin typeface="Helvetica" pitchFamily="34" charset="0"/>
              </a:rPr>
              <a:t>All reads and writes occur through the R/W buffer</a:t>
            </a:r>
          </a:p>
          <a:p>
            <a:pPr lvl="1"/>
            <a:r>
              <a:rPr lang="en-US" sz="1800" dirty="0" smtClean="0">
                <a:latin typeface="Helvetica" pitchFamily="34" charset="0"/>
              </a:rPr>
              <a:t>Write to R/W buffer, copy block to </a:t>
            </a:r>
            <a:r>
              <a:rPr lang="en-US" sz="1800" dirty="0" err="1" smtClean="0">
                <a:latin typeface="Helvetica" pitchFamily="34" charset="0"/>
              </a:rPr>
              <a:t>ldisk</a:t>
            </a:r>
            <a:r>
              <a:rPr lang="en-US" sz="1800" dirty="0" smtClean="0">
                <a:latin typeface="Helvetica" pitchFamily="34" charset="0"/>
              </a:rPr>
              <a:t> when full</a:t>
            </a:r>
          </a:p>
          <a:p>
            <a:pPr lvl="1"/>
            <a:r>
              <a:rPr lang="en-US" sz="1800" dirty="0" smtClean="0">
                <a:latin typeface="Helvetica" pitchFamily="34" charset="0"/>
              </a:rPr>
              <a:t>Read from R/W buffer, copy new block from </a:t>
            </a:r>
            <a:r>
              <a:rPr lang="en-US" sz="1800" dirty="0" err="1" smtClean="0">
                <a:latin typeface="Helvetica" pitchFamily="34" charset="0"/>
              </a:rPr>
              <a:t>ldisk</a:t>
            </a:r>
            <a:r>
              <a:rPr lang="en-US" sz="1800" dirty="0" smtClean="0">
                <a:latin typeface="Helvetica" pitchFamily="34" charset="0"/>
              </a:rPr>
              <a:t> when finished</a:t>
            </a:r>
          </a:p>
          <a:p>
            <a:r>
              <a:rPr lang="en-US" sz="1800" dirty="0" smtClean="0">
                <a:latin typeface="Helvetica" pitchFamily="34" charset="0"/>
              </a:rPr>
              <a:t>R/W buffer should always contain the block of the file containing the current position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115616" y="4725144"/>
            <a:ext cx="7488832" cy="1593468"/>
            <a:chOff x="1151620" y="5147900"/>
            <a:chExt cx="7488832" cy="1593468"/>
          </a:xfrm>
        </p:grpSpPr>
        <p:sp>
          <p:nvSpPr>
            <p:cNvPr id="41" name="Rectangle 40"/>
            <p:cNvSpPr/>
            <p:nvPr/>
          </p:nvSpPr>
          <p:spPr>
            <a:xfrm>
              <a:off x="3923928" y="6309320"/>
              <a:ext cx="792088" cy="43204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44008" y="51479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Helvetica" pitchFamily="34" charset="0"/>
                </a:rPr>
                <a:t>cp</a:t>
              </a:r>
              <a:endParaRPr lang="en-US" sz="1800" dirty="0">
                <a:latin typeface="Helvetica" pitchFamily="34" charset="0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151620" y="5553049"/>
              <a:ext cx="7488832" cy="482994"/>
              <a:chOff x="1259632" y="4068934"/>
              <a:chExt cx="7488832" cy="482994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259632" y="4119880"/>
                <a:ext cx="7488832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197550" y="4119880"/>
                <a:ext cx="79208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8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987824" y="4119880"/>
                <a:ext cx="792088" cy="4320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779912" y="4119880"/>
                <a:ext cx="792088" cy="4320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572000" y="4119880"/>
                <a:ext cx="792088" cy="4320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364088" y="4119880"/>
                <a:ext cx="792088" cy="4320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156176" y="4119880"/>
                <a:ext cx="792088" cy="4320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572000" y="4119880"/>
                <a:ext cx="79208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156176" y="4119880"/>
                <a:ext cx="79208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6948264" y="4119880"/>
                <a:ext cx="792088" cy="4320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039997" y="4090263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403648" y="4068934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cxnSp>
          <p:nvCxnSpPr>
            <p:cNvPr id="44" name="Straight Arrow Connector 43"/>
            <p:cNvCxnSpPr/>
            <p:nvPr/>
          </p:nvCxnSpPr>
          <p:spPr>
            <a:xfrm>
              <a:off x="4860032" y="5445224"/>
              <a:ext cx="0" cy="1440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115616" y="3284984"/>
            <a:ext cx="7488832" cy="1449452"/>
            <a:chOff x="1187624" y="3491716"/>
            <a:chExt cx="7488832" cy="1449452"/>
          </a:xfrm>
        </p:grpSpPr>
        <p:sp>
          <p:nvSpPr>
            <p:cNvPr id="12" name="Rectangle 11"/>
            <p:cNvSpPr/>
            <p:nvPr/>
          </p:nvSpPr>
          <p:spPr>
            <a:xfrm>
              <a:off x="3851920" y="4509120"/>
              <a:ext cx="792088" cy="43204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07425" y="349171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Helvetica" pitchFamily="34" charset="0"/>
                </a:rPr>
                <a:t>cp</a:t>
              </a:r>
              <a:endParaRPr lang="en-US" sz="1800" dirty="0">
                <a:latin typeface="Helvetica" pitchFamily="34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187624" y="3891402"/>
              <a:ext cx="7488832" cy="482994"/>
              <a:chOff x="1259632" y="4068934"/>
              <a:chExt cx="7488832" cy="48299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259632" y="4119880"/>
                <a:ext cx="7488832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97550" y="4119880"/>
                <a:ext cx="79208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8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987824" y="4119880"/>
                <a:ext cx="792088" cy="4320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779912" y="4119880"/>
                <a:ext cx="792088" cy="4320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572000" y="4119880"/>
                <a:ext cx="792088" cy="4320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364088" y="4119880"/>
                <a:ext cx="792088" cy="4320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156176" y="4119880"/>
                <a:ext cx="792088" cy="4320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572000" y="4119880"/>
                <a:ext cx="79208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156176" y="4119880"/>
                <a:ext cx="79208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948264" y="4119880"/>
                <a:ext cx="792088" cy="4320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039997" y="4090263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403648" y="4068934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cxnSp>
          <p:nvCxnSpPr>
            <p:cNvPr id="17" name="Straight Arrow Connector 16"/>
            <p:cNvCxnSpPr>
              <a:stCxn id="5" idx="2"/>
              <a:endCxn id="22" idx="0"/>
            </p:cNvCxnSpPr>
            <p:nvPr/>
          </p:nvCxnSpPr>
          <p:spPr>
            <a:xfrm>
              <a:off x="2521586" y="3861048"/>
              <a:ext cx="0" cy="813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2" idx="2"/>
              <a:endCxn id="12" idx="1"/>
            </p:cNvCxnSpPr>
            <p:nvPr/>
          </p:nvCxnSpPr>
          <p:spPr>
            <a:xfrm>
              <a:off x="2521586" y="4374396"/>
              <a:ext cx="1330334" cy="3507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800803" y="4540478"/>
              <a:ext cx="1283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pitchFamily="34" charset="0"/>
                </a:rPr>
                <a:t>R/W buffer</a:t>
              </a:r>
              <a:endParaRPr lang="en-US" sz="1800" dirty="0">
                <a:latin typeface="Helvetica" pitchFamily="34" charset="0"/>
              </a:endParaRPr>
            </a:p>
          </p:txBody>
        </p:sp>
      </p:grpSp>
      <p:cxnSp>
        <p:nvCxnSpPr>
          <p:cNvPr id="58" name="Straight Arrow Connector 57"/>
          <p:cNvCxnSpPr>
            <a:stCxn id="46" idx="2"/>
            <a:endCxn id="41" idx="0"/>
          </p:cNvCxnSpPr>
          <p:nvPr/>
        </p:nvCxnSpPr>
        <p:spPr>
          <a:xfrm flipH="1">
            <a:off x="4283968" y="5613287"/>
            <a:ext cx="576064" cy="2732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860032" y="5939988"/>
            <a:ext cx="12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Helvetica" pitchFamily="34" charset="0"/>
              </a:rPr>
              <a:t>R/W buffer</a:t>
            </a:r>
            <a:endParaRPr lang="en-US" sz="1800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37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F0336E-4AC3-4189-BBF7-594DC0D935F1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Helvetica" pitchFamily="34" charset="0"/>
              </a:rPr>
              <a:t>Open File Table (OFT)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4056" y="1628800"/>
            <a:ext cx="7772400" cy="3240360"/>
          </a:xfrm>
        </p:spPr>
        <p:txBody>
          <a:bodyPr/>
          <a:lstStyle/>
          <a:p>
            <a:r>
              <a:rPr lang="en-US" dirty="0" smtClean="0">
                <a:latin typeface="Helvetica" pitchFamily="34" charset="0"/>
              </a:rPr>
              <a:t>Fixed-length array holding information about all currently open files</a:t>
            </a:r>
          </a:p>
          <a:p>
            <a:r>
              <a:rPr lang="en-US" dirty="0" smtClean="0">
                <a:latin typeface="Helvetica" pitchFamily="34" charset="0"/>
              </a:rPr>
              <a:t>Each entry has the following form: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Read/write buffer 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Current position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File descriptor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index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87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F0336E-4AC3-4189-BBF7-594DC0D935F1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Helvetica" pitchFamily="34" charset="0"/>
              </a:rPr>
              <a:t>Opening a File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904056" y="1484784"/>
            <a:ext cx="7772400" cy="4464496"/>
          </a:xfrm>
        </p:spPr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symbolic_file_name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main tasks performed by the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open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routine are as follows: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Search the 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directory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to find the index of the file descriptor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Allocate a free 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OFT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entry (if possible)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Fill in the current position (zero) and the file descriptor index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Read the first block of the file into the buffer (read-ahead)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Return the OFT index (or error status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F0336E-4AC3-4189-BBF7-594DC0D935F1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Helvetica" pitchFamily="34" charset="0"/>
              </a:rPr>
              <a:t>Closing a File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904056" y="1484784"/>
            <a:ext cx="7772400" cy="4464496"/>
          </a:xfrm>
        </p:spPr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index)</a:t>
            </a: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main tasks performed by the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close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routine are as follows: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Write the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R/W buffer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to disk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Update file length in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file descriptor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Free the 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OFT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entry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Return status</a:t>
            </a:r>
          </a:p>
        </p:txBody>
      </p:sp>
    </p:spTree>
    <p:extLst>
      <p:ext uri="{BB962C8B-B14F-4D97-AF65-F5344CB8AC3E}">
        <p14:creationId xmlns:p14="http://schemas.microsoft.com/office/powerpoint/2010/main" val="349212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F0336E-4AC3-4189-BBF7-594DC0D935F1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Helvetica" pitchFamily="34" charset="0"/>
              </a:rPr>
              <a:t>Reading from a File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899592" y="1268760"/>
            <a:ext cx="7772400" cy="5400600"/>
          </a:xfrm>
        </p:spPr>
        <p:txBody>
          <a:bodyPr/>
          <a:lstStyle/>
          <a:p>
            <a:r>
              <a:rPr lang="en-US" b="1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read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b="1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 index, char* </a:t>
            </a:r>
            <a:r>
              <a:rPr lang="en-US" b="1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mem_area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b="1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 count</a:t>
            </a:r>
            <a:r>
              <a:rPr lang="en-US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Compute the position within the 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read/write buffer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that corresponds to the 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current position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within the file (i.e., file length modulo buffer length)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opying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bytes from the buffer into the specified main memory location until one of the following happens: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sz="2000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ount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bytes copied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or the end of the file is reached; </a:t>
            </a:r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2"/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this case, update current position and return status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end of the buffer is reached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2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write the buffer into the appropriate block on disk (if modified),</a:t>
            </a:r>
          </a:p>
          <a:p>
            <a:pPr lvl="2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read the next 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file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block from the disk into the buffer;</a:t>
            </a:r>
          </a:p>
          <a:p>
            <a:pPr lvl="2"/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Continue with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step 2.</a:t>
            </a:r>
          </a:p>
        </p:txBody>
      </p:sp>
    </p:spTree>
    <p:extLst>
      <p:ext uri="{BB962C8B-B14F-4D97-AF65-F5344CB8AC3E}">
        <p14:creationId xmlns:p14="http://schemas.microsoft.com/office/powerpoint/2010/main" val="312962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F0336E-4AC3-4189-BBF7-594DC0D935F1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Helvetica" pitchFamily="34" charset="0"/>
              </a:rPr>
              <a:t>Writing to a File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899592" y="1556792"/>
            <a:ext cx="7772400" cy="3672408"/>
          </a:xfrm>
        </p:spPr>
        <p:txBody>
          <a:bodyPr/>
          <a:lstStyle/>
          <a:p>
            <a:r>
              <a:rPr lang="en-US" b="1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write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b="1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 index, char value, </a:t>
            </a:r>
            <a:r>
              <a:rPr lang="en-US" b="1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 count)</a:t>
            </a: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Analogous behavior: write instead of read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end of the 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buffer </a:t>
            </a:r>
            <a:r>
              <a:rPr lang="en-US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and file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is 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reached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while writing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2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write the buffer into the appropriate block on 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disk,</a:t>
            </a:r>
          </a:p>
          <a:p>
            <a:pPr lvl="2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ind unallocated block in </a:t>
            </a:r>
            <a:r>
              <a:rPr lang="en-US" sz="2000" b="1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bytemap</a:t>
            </a:r>
            <a:endParaRPr lang="en-US" sz="2000" b="1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2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pdate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bytemap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US" sz="2000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file descriptor </a:t>
            </a:r>
          </a:p>
          <a:p>
            <a:pPr lvl="2"/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Continue with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step 2.</a:t>
            </a:r>
          </a:p>
        </p:txBody>
      </p:sp>
    </p:spTree>
    <p:extLst>
      <p:ext uri="{BB962C8B-B14F-4D97-AF65-F5344CB8AC3E}">
        <p14:creationId xmlns:p14="http://schemas.microsoft.com/office/powerpoint/2010/main" val="262801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FDB66B8-A004-4E97-8EE8-F3A7C16A4012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Helvetica" pitchFamily="34" charset="0"/>
              </a:rPr>
              <a:t>Project 1: File System</a:t>
            </a:r>
            <a:endParaRPr lang="en-US" sz="4000" dirty="0" smtClean="0">
              <a:latin typeface="Helvetica" pitchFamily="34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24744"/>
            <a:ext cx="7772400" cy="1296144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Helvetica" pitchFamily="34" charset="0"/>
              </a:rPr>
              <a:t>Design and implement a simple file system using </a:t>
            </a:r>
            <a:r>
              <a:rPr lang="en-US" sz="2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ldisk</a:t>
            </a:r>
            <a:r>
              <a:rPr lang="en-US" sz="2400" dirty="0" smtClean="0">
                <a:latin typeface="Helvetica" pitchFamily="34" charset="0"/>
              </a:rPr>
              <a:t> to emulate disk</a:t>
            </a:r>
          </a:p>
          <a:p>
            <a:pPr eaLnBrk="1" hangingPunct="1"/>
            <a:r>
              <a:rPr lang="en-US" sz="2400" dirty="0" smtClean="0">
                <a:latin typeface="Helvetica" pitchFamily="34" charset="0"/>
              </a:rPr>
              <a:t>Overall organization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35925" y="2564904"/>
            <a:ext cx="5987752" cy="830997"/>
            <a:chOff x="2057400" y="4172474"/>
            <a:chExt cx="5334000" cy="564102"/>
          </a:xfrm>
        </p:grpSpPr>
        <p:sp>
          <p:nvSpPr>
            <p:cNvPr id="3078" name="Text Box 5"/>
            <p:cNvSpPr txBox="1">
              <a:spLocks noChangeArrowheads="1"/>
            </p:cNvSpPr>
            <p:nvPr/>
          </p:nvSpPr>
          <p:spPr bwMode="auto">
            <a:xfrm>
              <a:off x="3276600" y="4172474"/>
              <a:ext cx="1317625" cy="564102"/>
            </a:xfrm>
            <a:prstGeom prst="rect">
              <a:avLst/>
            </a:prstGeom>
            <a:solidFill>
              <a:srgbClr val="FF33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b="1" dirty="0" smtClean="0"/>
                <a:t>File</a:t>
              </a:r>
              <a:endParaRPr lang="en-US" b="1" dirty="0"/>
            </a:p>
            <a:p>
              <a:pPr algn="ctr" eaLnBrk="1" hangingPunct="1"/>
              <a:r>
                <a:rPr lang="en-US" b="1" dirty="0"/>
                <a:t>System</a:t>
              </a:r>
            </a:p>
          </p:txBody>
        </p:sp>
        <p:sp>
          <p:nvSpPr>
            <p:cNvPr id="3079" name="Text Box 6"/>
            <p:cNvSpPr txBox="1">
              <a:spLocks noChangeArrowheads="1"/>
            </p:cNvSpPr>
            <p:nvPr/>
          </p:nvSpPr>
          <p:spPr bwMode="auto">
            <a:xfrm>
              <a:off x="5257800" y="4172474"/>
              <a:ext cx="2133600" cy="5641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dirty="0"/>
                <a:t>I/O System</a:t>
              </a:r>
            </a:p>
            <a:p>
              <a:pPr algn="ctr" eaLnBrk="1" hangingPunct="1"/>
              <a:r>
                <a:rPr lang="en-US" dirty="0" smtClean="0"/>
                <a:t>(</a:t>
              </a:r>
              <a:r>
                <a:rPr lang="en-US" dirty="0" err="1" smtClean="0"/>
                <a:t>ldisk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3080" name="Text Box 8"/>
            <p:cNvSpPr txBox="1">
              <a:spLocks noChangeArrowheads="1"/>
            </p:cNvSpPr>
            <p:nvPr/>
          </p:nvSpPr>
          <p:spPr bwMode="auto">
            <a:xfrm>
              <a:off x="2057400" y="4225925"/>
              <a:ext cx="692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user</a:t>
              </a:r>
            </a:p>
          </p:txBody>
        </p:sp>
        <p:cxnSp>
          <p:nvCxnSpPr>
            <p:cNvPr id="3081" name="AutoShape 10"/>
            <p:cNvCxnSpPr>
              <a:cxnSpLocks noChangeShapeType="1"/>
              <a:stCxn id="3080" idx="3"/>
              <a:endCxn id="3078" idx="1"/>
            </p:cNvCxnSpPr>
            <p:nvPr/>
          </p:nvCxnSpPr>
          <p:spPr bwMode="auto">
            <a:xfrm flipV="1">
              <a:off x="2749550" y="4454525"/>
              <a:ext cx="527050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2" name="AutoShape 11"/>
            <p:cNvCxnSpPr>
              <a:cxnSpLocks noChangeShapeType="1"/>
              <a:stCxn id="3078" idx="3"/>
              <a:endCxn id="3079" idx="1"/>
            </p:cNvCxnSpPr>
            <p:nvPr/>
          </p:nvCxnSpPr>
          <p:spPr bwMode="auto">
            <a:xfrm>
              <a:off x="4594225" y="4454525"/>
              <a:ext cx="6635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55576" y="3649826"/>
            <a:ext cx="324036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>
                <a:latin typeface="Helvetica" pitchFamily="34" charset="0"/>
              </a:rPr>
              <a:t>Sample User Input</a:t>
            </a:r>
          </a:p>
          <a:p>
            <a:pPr marL="400050" lvl="1" indent="0">
              <a:spcBef>
                <a:spcPts val="0"/>
              </a:spcBef>
              <a:buFontTx/>
              <a:buNone/>
            </a:pPr>
            <a:r>
              <a:rPr lang="en-US" kern="0" dirty="0" err="1" smtClean="0">
                <a:latin typeface="Courier New"/>
              </a:rPr>
              <a:t>cr</a:t>
            </a:r>
            <a:r>
              <a:rPr lang="en-US" kern="0" dirty="0" smtClean="0">
                <a:latin typeface="Courier New"/>
              </a:rPr>
              <a:t> foo</a:t>
            </a:r>
          </a:p>
          <a:p>
            <a:pPr marL="400050" lvl="1" indent="0">
              <a:spcBef>
                <a:spcPts val="0"/>
              </a:spcBef>
              <a:buFontTx/>
              <a:buNone/>
            </a:pPr>
            <a:r>
              <a:rPr lang="en-US" kern="0" dirty="0" smtClean="0">
                <a:latin typeface="Courier New"/>
              </a:rPr>
              <a:t>op foo</a:t>
            </a:r>
          </a:p>
          <a:p>
            <a:pPr marL="400050" lvl="1" indent="0">
              <a:spcBef>
                <a:spcPts val="0"/>
              </a:spcBef>
              <a:buFontTx/>
              <a:buNone/>
            </a:pPr>
            <a:r>
              <a:rPr lang="en-US" kern="0" dirty="0" err="1" smtClean="0">
                <a:latin typeface="Courier New"/>
              </a:rPr>
              <a:t>wr</a:t>
            </a:r>
            <a:r>
              <a:rPr lang="en-US" kern="0" dirty="0" smtClean="0">
                <a:latin typeface="Courier New"/>
              </a:rPr>
              <a:t> 1 y 10</a:t>
            </a:r>
          </a:p>
          <a:p>
            <a:pPr marL="400050" lvl="1" indent="0">
              <a:spcBef>
                <a:spcPts val="0"/>
              </a:spcBef>
              <a:buFontTx/>
              <a:buNone/>
            </a:pPr>
            <a:r>
              <a:rPr lang="en-US" kern="0" dirty="0" err="1" smtClean="0">
                <a:latin typeface="Courier New"/>
              </a:rPr>
              <a:t>sk</a:t>
            </a:r>
            <a:r>
              <a:rPr lang="en-US" kern="0" dirty="0" smtClean="0">
                <a:latin typeface="Courier New"/>
              </a:rPr>
              <a:t> 1 0</a:t>
            </a:r>
          </a:p>
          <a:p>
            <a:pPr marL="400050" lvl="1" indent="0">
              <a:spcBef>
                <a:spcPts val="0"/>
              </a:spcBef>
              <a:buFontTx/>
              <a:buNone/>
            </a:pPr>
            <a:r>
              <a:rPr lang="en-US" kern="0" dirty="0" err="1" smtClean="0">
                <a:latin typeface="Courier New"/>
              </a:rPr>
              <a:t>rd</a:t>
            </a:r>
            <a:r>
              <a:rPr lang="en-US" kern="0" dirty="0" smtClean="0">
                <a:latin typeface="Courier New"/>
              </a:rPr>
              <a:t> 1 3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3779912" y="3649826"/>
            <a:ext cx="5313682" cy="265949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kern="0" dirty="0" smtClean="0">
                <a:latin typeface="Helvetica" pitchFamily="34" charset="0"/>
              </a:rPr>
              <a:t>System Output</a:t>
            </a:r>
          </a:p>
          <a:p>
            <a:pPr marL="400050" lvl="1" indent="0">
              <a:spcBef>
                <a:spcPts val="0"/>
              </a:spcBef>
              <a:buFontTx/>
              <a:buNone/>
            </a:pPr>
            <a:r>
              <a:rPr lang="en-US" sz="2400" kern="0" dirty="0" smtClean="0">
                <a:latin typeface="Courier New"/>
              </a:rPr>
              <a:t>file foo created</a:t>
            </a:r>
          </a:p>
          <a:p>
            <a:pPr marL="400050" lvl="1" indent="0">
              <a:spcBef>
                <a:spcPts val="0"/>
              </a:spcBef>
              <a:buFontTx/>
              <a:buNone/>
            </a:pPr>
            <a:r>
              <a:rPr lang="en-US" sz="2400" kern="0" dirty="0" smtClean="0">
                <a:latin typeface="Courier New"/>
              </a:rPr>
              <a:t>file foo opened, index=1</a:t>
            </a:r>
          </a:p>
          <a:p>
            <a:pPr marL="400050" lvl="1" indent="0">
              <a:spcBef>
                <a:spcPts val="0"/>
              </a:spcBef>
              <a:buFontTx/>
              <a:buNone/>
            </a:pPr>
            <a:r>
              <a:rPr lang="en-US" sz="2400" kern="0" dirty="0" smtClean="0">
                <a:latin typeface="Courier New"/>
              </a:rPr>
              <a:t>10 bytes written</a:t>
            </a:r>
          </a:p>
          <a:p>
            <a:pPr marL="400050" lvl="1" indent="0">
              <a:spcBef>
                <a:spcPts val="0"/>
              </a:spcBef>
              <a:buFontTx/>
              <a:buNone/>
            </a:pPr>
            <a:r>
              <a:rPr lang="en-US" sz="2400" kern="0" dirty="0" smtClean="0">
                <a:latin typeface="Courier New"/>
              </a:rPr>
              <a:t>current position is 0</a:t>
            </a:r>
          </a:p>
          <a:p>
            <a:pPr marL="400050" lvl="1" indent="0">
              <a:spcBef>
                <a:spcPts val="0"/>
              </a:spcBef>
              <a:buFontTx/>
              <a:buNone/>
            </a:pPr>
            <a:r>
              <a:rPr lang="en-US" sz="2400" kern="0" dirty="0">
                <a:latin typeface="Courier New"/>
              </a:rPr>
              <a:t>3</a:t>
            </a:r>
            <a:r>
              <a:rPr lang="en-US" sz="2400" kern="0" dirty="0" smtClean="0">
                <a:latin typeface="Courier New"/>
              </a:rPr>
              <a:t> bytes read: </a:t>
            </a:r>
            <a:r>
              <a:rPr lang="en-US" sz="2400" kern="0" dirty="0" err="1" smtClean="0">
                <a:latin typeface="Courier New"/>
              </a:rPr>
              <a:t>yyy</a:t>
            </a:r>
            <a:endParaRPr lang="en-US" sz="2400" kern="0" dirty="0" smtClean="0">
              <a:latin typeface="Courier New"/>
            </a:endParaRPr>
          </a:p>
          <a:p>
            <a:pPr>
              <a:spcBef>
                <a:spcPts val="0"/>
              </a:spcBef>
            </a:pP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20639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F0336E-4AC3-4189-BBF7-594DC0D935F1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Helvetica" pitchFamily="34" charset="0"/>
              </a:rPr>
              <a:t>Lseek</a:t>
            </a:r>
            <a:r>
              <a:rPr lang="en-US" dirty="0" smtClean="0">
                <a:latin typeface="Helvetica" pitchFamily="34" charset="0"/>
              </a:rPr>
              <a:t> and Directory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827584" y="1412776"/>
            <a:ext cx="7772400" cy="2376264"/>
          </a:xfrm>
        </p:spPr>
        <p:txBody>
          <a:bodyPr/>
          <a:lstStyle/>
          <a:p>
            <a:r>
              <a:rPr lang="en-US" b="1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lseek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b="1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 index, </a:t>
            </a:r>
            <a:r>
              <a:rPr lang="en-US" b="1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pos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Update current position of an open file</a:t>
            </a:r>
          </a:p>
          <a:p>
            <a:pPr lvl="0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If the new position is not within the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R/W buffer,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write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R/W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buffer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into the 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appropriate block on disk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read the new data block from disk into the buffer</a:t>
            </a:r>
          </a:p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827584" y="3861048"/>
            <a:ext cx="777240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i="1" kern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void </a:t>
            </a:r>
            <a:r>
              <a:rPr lang="en-US" b="1" i="1" kern="0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directory</a:t>
            </a:r>
            <a:r>
              <a:rPr lang="en-US" b="1" i="1" kern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endParaRPr lang="en-US" b="1" kern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Read the directory file</a:t>
            </a:r>
          </a:p>
          <a:p>
            <a:pPr lvl="0"/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For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each entry,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find file descriptor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print file name and file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length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0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FFF4AA1-2A9F-4788-BFAE-C1AA99CFF7B1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Presentation shell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evelop presentation shell:</a:t>
            </a:r>
          </a:p>
          <a:p>
            <a:pPr lvl="1" eaLnBrk="1" hangingPunct="1"/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repeatedly accept commands (e.g.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lvl="1" eaLnBrk="1" hangingPunct="1"/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invoke corresponding file syste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function (e.g.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lvl="1" eaLnBrk="1" hangingPunct="1"/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display status/data on screen </a:t>
            </a:r>
          </a:p>
          <a:p>
            <a:pPr marL="857250" lvl="2" indent="0" eaLnBrk="1" hangingPunct="1">
              <a:buNone/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(e.g.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created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rror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eaLnBrk="1" hangingPunct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roject will be tested using an input file and it must produce an output file</a:t>
            </a:r>
          </a:p>
          <a:p>
            <a:pPr lvl="1" eaLnBrk="1" hangingPunct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ore testscript.txt | shell &gt; result_file.txt </a:t>
            </a:r>
          </a:p>
        </p:txBody>
      </p:sp>
    </p:spTree>
    <p:extLst>
      <p:ext uri="{BB962C8B-B14F-4D97-AF65-F5344CB8AC3E}">
        <p14:creationId xmlns:p14="http://schemas.microsoft.com/office/powerpoint/2010/main" val="176177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D5F7483-E31D-4B39-ABE7-29C56CFD2F6C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Shell commands and Output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736"/>
            <a:ext cx="8206680" cy="511256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</a:rPr>
              <a:t>cr</a:t>
            </a:r>
            <a:r>
              <a:rPr lang="en-US" dirty="0" smtClean="0">
                <a:latin typeface="Courier New" pitchFamily="49" charset="0"/>
              </a:rPr>
              <a:t> &lt;name&gt;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Output</a:t>
            </a:r>
            <a:r>
              <a:rPr lang="en-US" dirty="0" smtClean="0">
                <a:latin typeface="Courier New" pitchFamily="49" charset="0"/>
              </a:rPr>
              <a:t>: file &lt;name&gt; created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de &lt;name&gt;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: file &lt;name&gt;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destroyed</a:t>
            </a: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op &lt;name&gt;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: file &lt;name&gt;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opened, index=&lt;index&gt;</a:t>
            </a: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cl &lt;index&gt;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: file &lt;name&gt;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closed</a:t>
            </a: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</a:rPr>
              <a:t>rd</a:t>
            </a:r>
            <a:r>
              <a:rPr lang="en-US" dirty="0" smtClean="0">
                <a:latin typeface="Courier New" pitchFamily="49" charset="0"/>
              </a:rPr>
              <a:t> &lt;index&gt; &lt;count&gt;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&lt;count&gt; bytes read: &lt;xx...x&gt;</a:t>
            </a: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</a:rPr>
              <a:t>wr</a:t>
            </a:r>
            <a:r>
              <a:rPr lang="en-US" dirty="0" smtClean="0">
                <a:latin typeface="Courier New" pitchFamily="49" charset="0"/>
              </a:rPr>
              <a:t> &lt;index&gt; &lt;char&gt; &lt;count&gt;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&lt;count&gt; bytes written</a:t>
            </a: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24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D5F7483-E31D-4B39-ABE7-29C56CFD2F6C}" type="slidenum">
              <a:rPr lang="en-US" sz="1400"/>
              <a:pPr eaLnBrk="1" hangingPunct="1"/>
              <a:t>23</a:t>
            </a:fld>
            <a:endParaRPr lang="en-US" sz="1400" dirty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Shell commands and Output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52736"/>
            <a:ext cx="8350696" cy="511256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</a:rPr>
              <a:t>sk</a:t>
            </a:r>
            <a:r>
              <a:rPr lang="en-US" dirty="0" smtClean="0">
                <a:latin typeface="Courier New" pitchFamily="49" charset="0"/>
              </a:rPr>
              <a:t> &lt;index&gt; &lt;</a:t>
            </a:r>
            <a:r>
              <a:rPr lang="en-US" dirty="0" err="1" smtClean="0">
                <a:latin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</a:rPr>
              <a:t>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current position is &lt;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pos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</a:rPr>
              <a:t>dr</a:t>
            </a:r>
            <a:endParaRPr lang="en-US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file0 &lt;len0&gt;,...,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fileN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&lt;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lenN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&gt; </a:t>
            </a: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dirty="0" smtClean="0">
                <a:latin typeface="Courier New" pitchFamily="49" charset="0"/>
              </a:rPr>
              <a:t>in &lt;</a:t>
            </a:r>
            <a:r>
              <a:rPr lang="en-US" dirty="0" err="1" smtClean="0">
                <a:latin typeface="Courier New" pitchFamily="49" charset="0"/>
              </a:rPr>
              <a:t>disk_cont</a:t>
            </a:r>
            <a:r>
              <a:rPr lang="en-US" dirty="0" smtClean="0">
                <a:latin typeface="Courier New" pitchFamily="49" charset="0"/>
              </a:rPr>
              <a:t>&gt;</a:t>
            </a:r>
          </a:p>
          <a:p>
            <a:pPr marL="800100"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dirty="0" err="1">
                <a:latin typeface="Courier New" pitchFamily="49" charset="0"/>
              </a:rPr>
              <a:t>disk_cont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 text file;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holds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copy of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ldisk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800100"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file does not exist, output: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disk initialized</a:t>
            </a:r>
          </a:p>
          <a:p>
            <a:pPr marL="800100"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file does exist, output: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disk restored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dirty="0" err="1" smtClean="0">
                <a:latin typeface="Courier New" pitchFamily="49" charset="0"/>
              </a:rPr>
              <a:t>sv</a:t>
            </a:r>
            <a:r>
              <a:rPr lang="en-US" dirty="0" smtClean="0">
                <a:latin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</a:rPr>
              <a:t>disk_cont</a:t>
            </a:r>
            <a:r>
              <a:rPr lang="en-US" dirty="0" smtClean="0">
                <a:latin typeface="Courier New" pitchFamily="49" charset="0"/>
              </a:rPr>
              <a:t>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disk saved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 command fails, output: </a:t>
            </a:r>
            <a:r>
              <a:rPr lang="en-US" dirty="0" smtClean="0">
                <a:latin typeface="Courier New" pitchFamily="49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24173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052736"/>
            <a:ext cx="4028256" cy="5472608"/>
          </a:xfrm>
        </p:spPr>
        <p:txBody>
          <a:bodyPr/>
          <a:lstStyle/>
          <a:p>
            <a:r>
              <a:rPr lang="en-US" dirty="0" smtClean="0"/>
              <a:t>Input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2400" dirty="0">
                <a:latin typeface="Courier New"/>
              </a:rPr>
              <a:t>in </a:t>
            </a:r>
            <a:r>
              <a:rPr lang="de-DE" sz="2400" dirty="0" smtClean="0">
                <a:latin typeface="Courier New"/>
              </a:rPr>
              <a:t>dsk.txt</a:t>
            </a:r>
            <a:endParaRPr lang="de-DE" sz="2400" dirty="0"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</a:rPr>
              <a:t>cr</a:t>
            </a:r>
            <a:r>
              <a:rPr lang="en-US" sz="2400" dirty="0">
                <a:latin typeface="Courier New"/>
              </a:rPr>
              <a:t> foo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</a:rPr>
              <a:t>op foo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</a:rPr>
              <a:t>wr</a:t>
            </a:r>
            <a:r>
              <a:rPr lang="en-US" sz="2400" dirty="0">
                <a:latin typeface="Courier New"/>
              </a:rPr>
              <a:t> 1 x 60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</a:rPr>
              <a:t>wr</a:t>
            </a:r>
            <a:r>
              <a:rPr lang="en-US" sz="2400" dirty="0">
                <a:latin typeface="Courier New"/>
              </a:rPr>
              <a:t> 1 y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</a:rPr>
              <a:t>sk</a:t>
            </a:r>
            <a:r>
              <a:rPr lang="en-US" sz="2400" dirty="0">
                <a:latin typeface="Courier New"/>
              </a:rPr>
              <a:t> 1 55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</a:rPr>
              <a:t>rd</a:t>
            </a:r>
            <a:r>
              <a:rPr lang="en-US" sz="2400" dirty="0">
                <a:latin typeface="Courier New"/>
              </a:rPr>
              <a:t> 1 10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</a:rPr>
              <a:t>dr</a:t>
            </a:r>
            <a:endParaRPr lang="en-US" sz="2400" dirty="0"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</a:rPr>
              <a:t>sv</a:t>
            </a:r>
            <a:r>
              <a:rPr lang="en-US" sz="2400" dirty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dsk.txt</a:t>
            </a:r>
            <a:endParaRPr lang="en-US" sz="2400" dirty="0"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2400" dirty="0">
                <a:latin typeface="Courier New"/>
              </a:rPr>
              <a:t>i</a:t>
            </a:r>
            <a:r>
              <a:rPr lang="de-DE" sz="2400" dirty="0" smtClean="0">
                <a:latin typeface="Courier New"/>
              </a:rPr>
              <a:t>n dsk.txt</a:t>
            </a:r>
            <a:endParaRPr lang="de-DE" sz="2400" dirty="0"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</a:rPr>
              <a:t>op foo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</a:rPr>
              <a:t>rd</a:t>
            </a:r>
            <a:r>
              <a:rPr lang="en-US" sz="2400" dirty="0">
                <a:latin typeface="Courier New"/>
              </a:rPr>
              <a:t> 1 3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</a:rPr>
              <a:t>cr</a:t>
            </a:r>
            <a:r>
              <a:rPr lang="en-US" sz="2400" dirty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foo</a:t>
            </a:r>
            <a:endParaRPr lang="en-US" sz="2400" dirty="0">
              <a:latin typeface="Courier New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1960" y="1052736"/>
            <a:ext cx="4932040" cy="5616624"/>
          </a:xfrm>
        </p:spPr>
        <p:txBody>
          <a:bodyPr/>
          <a:lstStyle/>
          <a:p>
            <a:r>
              <a:rPr lang="en-US" dirty="0" smtClean="0"/>
              <a:t>Output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</a:rPr>
              <a:t>disk initialized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</a:rPr>
              <a:t>file foo created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</a:rPr>
              <a:t>file foo </a:t>
            </a:r>
            <a:r>
              <a:rPr lang="en-US" sz="2400" dirty="0" smtClean="0">
                <a:latin typeface="Courier New"/>
              </a:rPr>
              <a:t>opened, index=1</a:t>
            </a:r>
            <a:endParaRPr lang="en-US" sz="2400" dirty="0"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</a:rPr>
              <a:t>60 bytes written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</a:rPr>
              <a:t>10 bytes written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</a:rPr>
              <a:t>current position is </a:t>
            </a:r>
            <a:r>
              <a:rPr lang="en-US" sz="2400" dirty="0" smtClean="0">
                <a:latin typeface="Courier New"/>
              </a:rPr>
              <a:t>55</a:t>
            </a:r>
            <a:endParaRPr lang="en-US" sz="2400" dirty="0"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</a:rPr>
              <a:t>10 bytes </a:t>
            </a:r>
            <a:r>
              <a:rPr lang="en-US" sz="2400" dirty="0" smtClean="0">
                <a:latin typeface="Courier New"/>
              </a:rPr>
              <a:t>read: </a:t>
            </a:r>
            <a:r>
              <a:rPr lang="en-US" sz="2400" dirty="0" err="1" smtClean="0">
                <a:latin typeface="Courier New"/>
              </a:rPr>
              <a:t>xxxxxyyyyy</a:t>
            </a:r>
            <a:endParaRPr lang="en-US" sz="2400" dirty="0"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</a:rPr>
              <a:t>foo 70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</a:rPr>
              <a:t>disk saved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</a:rPr>
              <a:t>disk restored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</a:rPr>
              <a:t>file foo opened, index=1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</a:rPr>
              <a:t>3 bytes read: xxx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</a:rPr>
              <a:t>error</a:t>
            </a:r>
          </a:p>
          <a:p>
            <a:pPr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453B7-392E-4654-B088-C3A6D086818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139952" y="1143000"/>
            <a:ext cx="0" cy="53823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74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1E9FDC3-7534-4CD7-9DE0-7446F6BECBCF}" type="slidenum">
              <a:rPr lang="en-US" sz="1400"/>
              <a:pPr eaLnBrk="1" hangingPunct="1"/>
              <a:t>3</a:t>
            </a:fld>
            <a:endParaRPr lang="en-US" sz="1400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Helvetica" pitchFamily="34" charset="0"/>
              </a:rPr>
              <a:t>Representing the Disk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6792"/>
            <a:ext cx="7774632" cy="437423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Helvetica" pitchFamily="34" charset="0"/>
              </a:rPr>
              <a:t>The disk is accessed in units of a </a:t>
            </a:r>
            <a:r>
              <a:rPr lang="en-US" sz="2200" b="1" dirty="0" smtClean="0">
                <a:solidFill>
                  <a:srgbClr val="FF0000"/>
                </a:solidFill>
                <a:latin typeface="Helvetica" pitchFamily="34" charset="0"/>
              </a:rPr>
              <a:t>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latin typeface="Helvetica" pitchFamily="34" charset="0"/>
              </a:rPr>
              <a:t>An entire block is transferred between disk and memory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Helvetica" pitchFamily="34" charset="0"/>
              </a:rPr>
              <a:t>The disk is represented as a 2-dimensional array </a:t>
            </a:r>
            <a:r>
              <a:rPr lang="en-US" sz="2200" b="1" i="1" dirty="0" err="1" smtClean="0">
                <a:solidFill>
                  <a:srgbClr val="FF0000"/>
                </a:solidFill>
                <a:latin typeface="Helvetica" pitchFamily="34" charset="0"/>
              </a:rPr>
              <a:t>ldisk</a:t>
            </a:r>
            <a:r>
              <a:rPr lang="en-US" sz="2200" b="1" i="1" dirty="0" smtClean="0">
                <a:solidFill>
                  <a:srgbClr val="FF0000"/>
                </a:solidFill>
                <a:latin typeface="Helvetica" pitchFamily="34" charset="0"/>
              </a:rPr>
              <a:t>[L][B]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latin typeface="Helvetica" pitchFamily="34" charset="0"/>
              </a:rPr>
              <a:t>L is the number of blocks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latin typeface="Helvetica" pitchFamily="34" charset="0"/>
              </a:rPr>
              <a:t>B is the number of bytes in a block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 smtClean="0">
                <a:latin typeface="Helvetica" pitchFamily="34" charset="0"/>
              </a:rPr>
              <a:t>ldisk</a:t>
            </a:r>
            <a:r>
              <a:rPr lang="en-US" sz="2200" dirty="0" smtClean="0">
                <a:latin typeface="Helvetica" pitchFamily="34" charset="0"/>
              </a:rPr>
              <a:t> should be implemented as a two-dimensional array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Helvetica" pitchFamily="34" charset="0"/>
                <a:cs typeface="Courier New" panose="02070309020205020404" pitchFamily="49" charset="0"/>
              </a:rPr>
              <a:t>of type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latin typeface="Helvetica" pitchFamily="34" charset="0"/>
                <a:cs typeface="Courier New" panose="02070309020205020404" pitchFamily="49" charset="0"/>
              </a:rPr>
              <a:t>A char is one byte long</a:t>
            </a:r>
            <a:endParaRPr lang="en-US" sz="2200" dirty="0" smtClean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55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1E9FDC3-7534-4CD7-9DE0-7446F6BECBCF}" type="slidenum">
              <a:rPr lang="en-US" sz="1400"/>
              <a:pPr eaLnBrk="1" hangingPunct="1"/>
              <a:t>4</a:t>
            </a:fld>
            <a:endParaRPr lang="en-US" sz="1400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Helvetica" pitchFamily="34" charset="0"/>
              </a:rPr>
              <a:t>I/O System Interface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31032"/>
            <a:ext cx="7774632" cy="459025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Helvetica" pitchFamily="34" charset="0"/>
              </a:rPr>
              <a:t>You need to define a set of functions to access </a:t>
            </a:r>
            <a:r>
              <a:rPr lang="en-US" sz="2200" dirty="0" err="1" smtClean="0">
                <a:latin typeface="Helvetica" pitchFamily="34" charset="0"/>
              </a:rPr>
              <a:t>ldisk</a:t>
            </a:r>
            <a:endParaRPr lang="en-US" sz="2200" dirty="0" smtClean="0">
              <a:latin typeface="Helvetic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dirty="0" err="1">
                <a:latin typeface="Helvetica" pitchFamily="34" charset="0"/>
                <a:cs typeface="Courier New" panose="02070309020205020404" pitchFamily="49" charset="0"/>
              </a:rPr>
              <a:t>l</a:t>
            </a:r>
            <a:r>
              <a:rPr lang="en-US" sz="2200" dirty="0" err="1" smtClean="0">
                <a:latin typeface="Helvetica" pitchFamily="34" charset="0"/>
                <a:cs typeface="Courier New" panose="02070309020205020404" pitchFamily="49" charset="0"/>
              </a:rPr>
              <a:t>disk</a:t>
            </a:r>
            <a:r>
              <a:rPr lang="en-US" sz="2200" dirty="0" smtClean="0">
                <a:latin typeface="Helvetica" pitchFamily="34" charset="0"/>
                <a:cs typeface="Courier New" panose="02070309020205020404" pitchFamily="49" charset="0"/>
              </a:rPr>
              <a:t> can only be accessed using these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latin typeface="Helvetica" pitchFamily="34" charset="0"/>
                <a:cs typeface="Courier New" panose="02070309020205020404" pitchFamily="49" charset="0"/>
              </a:rPr>
              <a:t>Layering must be applied</a:t>
            </a:r>
          </a:p>
          <a:p>
            <a:pPr lvl="1" eaLnBrk="1" hangingPunct="1">
              <a:lnSpc>
                <a:spcPct val="90000"/>
              </a:lnSpc>
            </a:pP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457200" eaLnBrk="1" hangingPunct="1">
              <a:lnSpc>
                <a:spcPct val="70000"/>
              </a:lnSpc>
              <a:buFont typeface="+mj-lt"/>
              <a:buAutoNum type="arabicPeriod"/>
            </a:pPr>
            <a:r>
              <a:rPr lang="en-US" sz="2200" b="1" dirty="0">
                <a:latin typeface="Courier New" pitchFamily="49" charset="0"/>
              </a:rPr>
              <a:t>v</a:t>
            </a:r>
            <a:r>
              <a:rPr lang="en-US" sz="2200" b="1" dirty="0" smtClean="0">
                <a:latin typeface="Courier New" pitchFamily="49" charset="0"/>
              </a:rPr>
              <a:t>oid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</a:rPr>
              <a:t>read_block</a:t>
            </a:r>
            <a:r>
              <a:rPr lang="en-US" sz="2200" b="1" dirty="0" smtClean="0">
                <a:latin typeface="Courier New" pitchFamily="49" charset="0"/>
              </a:rPr>
              <a:t>(</a:t>
            </a:r>
            <a:r>
              <a:rPr lang="en-US" sz="2200" b="1" dirty="0" err="1" smtClean="0">
                <a:latin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</a:rPr>
              <a:t>i</a:t>
            </a:r>
            <a:r>
              <a:rPr lang="en-US" sz="2200" b="1" dirty="0" smtClean="0">
                <a:latin typeface="Courier New" pitchFamily="49" charset="0"/>
              </a:rPr>
              <a:t>, char *p)</a:t>
            </a:r>
          </a:p>
          <a:p>
            <a:pPr lvl="1" eaLnBrk="1" hangingPunct="1"/>
            <a:r>
              <a:rPr lang="en-US" sz="2200" dirty="0" smtClean="0">
                <a:latin typeface="Helvetica" pitchFamily="34" charset="0"/>
              </a:rPr>
              <a:t>Copies 1 block from block number </a:t>
            </a:r>
            <a:r>
              <a:rPr lang="en-US" sz="2200" b="1" dirty="0" err="1" smtClean="0">
                <a:latin typeface="Helvetica" pitchFamily="34" charset="0"/>
              </a:rPr>
              <a:t>i</a:t>
            </a:r>
            <a:r>
              <a:rPr lang="en-US" sz="2200" dirty="0" smtClean="0">
                <a:latin typeface="Helvetica" pitchFamily="34" charset="0"/>
              </a:rPr>
              <a:t> in </a:t>
            </a:r>
            <a:r>
              <a:rPr lang="en-US" sz="2200" dirty="0" err="1" smtClean="0">
                <a:latin typeface="Helvetica" pitchFamily="34" charset="0"/>
              </a:rPr>
              <a:t>ldisk</a:t>
            </a:r>
            <a:r>
              <a:rPr lang="en-US" sz="2200" dirty="0" smtClean="0">
                <a:latin typeface="Helvetica" pitchFamily="34" charset="0"/>
              </a:rPr>
              <a:t> to memory at address </a:t>
            </a:r>
            <a:r>
              <a:rPr lang="en-US" sz="2200" b="1" dirty="0" smtClean="0">
                <a:latin typeface="Helvetica" pitchFamily="34" charset="0"/>
              </a:rPr>
              <a:t>p</a:t>
            </a:r>
          </a:p>
          <a:p>
            <a:pPr marL="514350" indent="-457200" eaLnBrk="1" hangingPunct="1">
              <a:lnSpc>
                <a:spcPct val="70000"/>
              </a:lnSpc>
              <a:buFont typeface="+mj-lt"/>
              <a:buAutoNum type="arabicPeriod"/>
            </a:pPr>
            <a:r>
              <a:rPr lang="en-US" sz="2200" b="1" dirty="0">
                <a:latin typeface="Courier New" pitchFamily="49" charset="0"/>
              </a:rPr>
              <a:t>v</a:t>
            </a:r>
            <a:r>
              <a:rPr lang="en-US" sz="2200" b="1" dirty="0" smtClean="0">
                <a:latin typeface="Courier New" pitchFamily="49" charset="0"/>
              </a:rPr>
              <a:t>oid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</a:rPr>
              <a:t>write_block</a:t>
            </a:r>
            <a:r>
              <a:rPr lang="en-US" sz="2200" b="1" dirty="0" smtClean="0">
                <a:latin typeface="Courier New" pitchFamily="49" charset="0"/>
              </a:rPr>
              <a:t>(</a:t>
            </a:r>
            <a:r>
              <a:rPr lang="en-US" sz="2200" b="1" dirty="0" err="1" smtClean="0">
                <a:latin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</a:rPr>
              <a:t>i</a:t>
            </a:r>
            <a:r>
              <a:rPr lang="en-US" sz="2200" b="1" dirty="0" smtClean="0">
                <a:latin typeface="Courier New" pitchFamily="49" charset="0"/>
              </a:rPr>
              <a:t>, char *p)</a:t>
            </a:r>
          </a:p>
          <a:p>
            <a:pPr lvl="1" eaLnBrk="1" hangingPunct="1"/>
            <a:r>
              <a:rPr lang="en-US" sz="2200" dirty="0" smtClean="0">
                <a:latin typeface="Helvetica" pitchFamily="34" charset="0"/>
              </a:rPr>
              <a:t>Copies 1 block starting at memory address </a:t>
            </a:r>
            <a:r>
              <a:rPr lang="en-US" sz="2200" b="1" dirty="0" smtClean="0">
                <a:latin typeface="Helvetica" pitchFamily="34" charset="0"/>
              </a:rPr>
              <a:t>p</a:t>
            </a:r>
            <a:r>
              <a:rPr lang="en-US" sz="2200" dirty="0" smtClean="0">
                <a:latin typeface="Helvetica" pitchFamily="34" charset="0"/>
              </a:rPr>
              <a:t> to </a:t>
            </a:r>
            <a:r>
              <a:rPr lang="en-US" sz="2200" dirty="0" err="1" smtClean="0">
                <a:latin typeface="Helvetica" pitchFamily="34" charset="0"/>
              </a:rPr>
              <a:t>ldisk</a:t>
            </a:r>
            <a:r>
              <a:rPr lang="en-US" sz="2200" dirty="0" smtClean="0">
                <a:latin typeface="Helvetica" pitchFamily="34" charset="0"/>
              </a:rPr>
              <a:t> block number </a:t>
            </a:r>
            <a:r>
              <a:rPr lang="en-US" sz="2200" b="1" dirty="0" smtClean="0">
                <a:latin typeface="Helvetica" pitchFamily="34" charset="0"/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1E9FDC3-7534-4CD7-9DE0-7446F6BECBCF}" type="slidenum">
              <a:rPr lang="en-US" sz="1400"/>
              <a:pPr eaLnBrk="1" hangingPunct="1"/>
              <a:t>5</a:t>
            </a:fld>
            <a:endParaRPr lang="en-US" sz="1400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Helvetica" pitchFamily="34" charset="0"/>
              </a:rPr>
              <a:t>I/O System Interface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59024"/>
            <a:ext cx="7774632" cy="459025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Helvetica" pitchFamily="34" charset="0"/>
              </a:rPr>
              <a:t>You need to define a two more functions for testing purposes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>
                <a:latin typeface="Helvetica" pitchFamily="34" charset="0"/>
              </a:rPr>
              <a:t>l</a:t>
            </a:r>
            <a:r>
              <a:rPr lang="en-US" sz="2200" dirty="0" err="1" smtClean="0">
                <a:latin typeface="Helvetica" pitchFamily="34" charset="0"/>
              </a:rPr>
              <a:t>disk</a:t>
            </a:r>
            <a:r>
              <a:rPr lang="en-US" sz="2200" dirty="0" smtClean="0">
                <a:latin typeface="Helvetica" pitchFamily="34" charset="0"/>
              </a:rPr>
              <a:t> is in RAM so it is </a:t>
            </a:r>
            <a:r>
              <a:rPr lang="en-US" sz="2200" b="1" dirty="0" smtClean="0">
                <a:latin typeface="Helvetica" pitchFamily="34" charset="0"/>
              </a:rPr>
              <a:t>volatile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latin typeface="Helvetica" pitchFamily="34" charset="0"/>
              </a:rPr>
              <a:t>Disappears when your program stops running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Helvetica" pitchFamily="34" charset="0"/>
              </a:rPr>
              <a:t>Need to store </a:t>
            </a:r>
            <a:r>
              <a:rPr lang="en-US" sz="2200" dirty="0" err="1" smtClean="0">
                <a:latin typeface="Helvetica" pitchFamily="34" charset="0"/>
              </a:rPr>
              <a:t>ldisk</a:t>
            </a:r>
            <a:r>
              <a:rPr lang="en-US" sz="2200" dirty="0" smtClean="0">
                <a:latin typeface="Helvetica" pitchFamily="34" charset="0"/>
              </a:rPr>
              <a:t> in a </a:t>
            </a:r>
            <a:r>
              <a:rPr lang="en-US" sz="2200" b="1" dirty="0" smtClean="0">
                <a:latin typeface="Helvetica" pitchFamily="34" charset="0"/>
              </a:rPr>
              <a:t>real file </a:t>
            </a:r>
            <a:r>
              <a:rPr lang="en-US" sz="2200" dirty="0" smtClean="0">
                <a:latin typeface="Helvetica" pitchFamily="34" charset="0"/>
              </a:rPr>
              <a:t>to use it across executions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save() </a:t>
            </a:r>
          </a:p>
          <a:p>
            <a:pPr marL="857250" lvl="1" indent="-457200" eaLnBrk="1" hangingPunct="1"/>
            <a:r>
              <a:rPr lang="en-US" sz="2200" dirty="0" smtClean="0">
                <a:latin typeface="Helvetica" pitchFamily="34" charset="0"/>
              </a:rPr>
              <a:t>Copy </a:t>
            </a:r>
            <a:r>
              <a:rPr lang="en-US" sz="2200" dirty="0" err="1" smtClean="0">
                <a:latin typeface="Helvetica" pitchFamily="34" charset="0"/>
              </a:rPr>
              <a:t>ldisk</a:t>
            </a:r>
            <a:r>
              <a:rPr lang="en-US" sz="2200" dirty="0" smtClean="0">
                <a:latin typeface="Helvetica" pitchFamily="34" charset="0"/>
              </a:rPr>
              <a:t> to a real file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restore()</a:t>
            </a:r>
          </a:p>
          <a:p>
            <a:pPr marL="857250" lvl="1" indent="-457200" eaLnBrk="1" hangingPunct="1"/>
            <a:r>
              <a:rPr lang="en-US" sz="2200" dirty="0" smtClean="0">
                <a:latin typeface="Helvetica" pitchFamily="34" charset="0"/>
              </a:rPr>
              <a:t>Copy contents of real file to </a:t>
            </a:r>
            <a:r>
              <a:rPr lang="en-US" sz="2200" dirty="0" err="1" smtClean="0">
                <a:latin typeface="Helvetica" pitchFamily="34" charset="0"/>
              </a:rPr>
              <a:t>ldisk</a:t>
            </a:r>
            <a:endParaRPr lang="en-US" sz="2200" dirty="0" smtClean="0">
              <a:latin typeface="Helvetica" pitchFamily="34" charset="0"/>
            </a:endParaRPr>
          </a:p>
          <a:p>
            <a:pPr marL="857250" lvl="1" indent="-457200" eaLnBrk="1" hangingPunct="1"/>
            <a:r>
              <a:rPr lang="en-US" sz="2200" dirty="0" smtClean="0">
                <a:latin typeface="Helvetica" pitchFamily="34" charset="0"/>
              </a:rPr>
              <a:t>Assumes that file was created by a save()</a:t>
            </a:r>
          </a:p>
        </p:txBody>
      </p:sp>
    </p:spTree>
    <p:extLst>
      <p:ext uri="{BB962C8B-B14F-4D97-AF65-F5344CB8AC3E}">
        <p14:creationId xmlns:p14="http://schemas.microsoft.com/office/powerpoint/2010/main" val="2449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F0336E-4AC3-4189-BBF7-594DC0D935F1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Helvetica" pitchFamily="34" charset="0"/>
              </a:rPr>
              <a:t>File System -- User Interface</a:t>
            </a:r>
          </a:p>
        </p:txBody>
      </p:sp>
      <p:sp>
        <p:nvSpPr>
          <p:cNvPr id="512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229600" cy="4573488"/>
          </a:xfrm>
        </p:spPr>
        <p:txBody>
          <a:bodyPr/>
          <a:lstStyle/>
          <a:p>
            <a:pPr eaLnBrk="1" hangingPunct="1"/>
            <a:r>
              <a:rPr lang="en-US" dirty="0" smtClean="0"/>
              <a:t>create(</a:t>
            </a:r>
            <a:r>
              <a:rPr lang="en-US" dirty="0" err="1" smtClean="0"/>
              <a:t>symbolic_file_name</a:t>
            </a:r>
            <a:r>
              <a:rPr lang="en-US" dirty="0" smtClean="0"/>
              <a:t>): return ok/error</a:t>
            </a:r>
          </a:p>
          <a:p>
            <a:pPr eaLnBrk="1" hangingPunct="1"/>
            <a:r>
              <a:rPr lang="en-US" dirty="0" smtClean="0"/>
              <a:t>destroy(</a:t>
            </a:r>
            <a:r>
              <a:rPr lang="en-US" dirty="0" err="1" smtClean="0"/>
              <a:t>symbolic_file_name</a:t>
            </a:r>
            <a:r>
              <a:rPr lang="en-US" dirty="0" smtClean="0"/>
              <a:t>) : return ok/error</a:t>
            </a:r>
          </a:p>
          <a:p>
            <a:pPr eaLnBrk="1" hangingPunct="1"/>
            <a:r>
              <a:rPr lang="en-US" dirty="0" smtClean="0"/>
              <a:t>open(</a:t>
            </a:r>
            <a:r>
              <a:rPr lang="en-US" dirty="0" err="1" smtClean="0"/>
              <a:t>symbolic_file_name</a:t>
            </a:r>
            <a:r>
              <a:rPr lang="en-US" dirty="0" smtClean="0"/>
              <a:t>): return index/error</a:t>
            </a:r>
          </a:p>
          <a:p>
            <a:pPr eaLnBrk="1" hangingPunct="1"/>
            <a:r>
              <a:rPr lang="en-US" dirty="0" smtClean="0"/>
              <a:t>close(index): return ok/error</a:t>
            </a:r>
          </a:p>
          <a:p>
            <a:pPr eaLnBrk="1" hangingPunct="1"/>
            <a:r>
              <a:rPr lang="en-US" dirty="0" smtClean="0"/>
              <a:t>read(index, </a:t>
            </a:r>
            <a:r>
              <a:rPr lang="en-US" dirty="0" err="1" smtClean="0"/>
              <a:t>mem_area</a:t>
            </a:r>
            <a:r>
              <a:rPr lang="en-US" dirty="0" smtClean="0"/>
              <a:t>, count): return #bytes read/error</a:t>
            </a:r>
          </a:p>
          <a:p>
            <a:pPr eaLnBrk="1" hangingPunct="1"/>
            <a:r>
              <a:rPr lang="en-US" dirty="0" smtClean="0"/>
              <a:t>write(index, </a:t>
            </a:r>
            <a:r>
              <a:rPr lang="en-US" dirty="0" err="1" smtClean="0"/>
              <a:t>mem_area</a:t>
            </a:r>
            <a:r>
              <a:rPr lang="en-US" dirty="0" smtClean="0"/>
              <a:t>, count): return #bytes written/error</a:t>
            </a:r>
          </a:p>
          <a:p>
            <a:pPr eaLnBrk="1" hangingPunct="1"/>
            <a:r>
              <a:rPr lang="en-US" dirty="0" err="1" smtClean="0"/>
              <a:t>lseek</a:t>
            </a:r>
            <a:r>
              <a:rPr lang="en-US" dirty="0" smtClean="0"/>
              <a:t>(index, </a:t>
            </a:r>
            <a:r>
              <a:rPr lang="en-US" dirty="0" err="1" smtClean="0"/>
              <a:t>pos</a:t>
            </a:r>
            <a:r>
              <a:rPr lang="en-US" dirty="0" smtClean="0"/>
              <a:t>) : return ok/error</a:t>
            </a:r>
          </a:p>
          <a:p>
            <a:pPr eaLnBrk="1" hangingPunct="1"/>
            <a:r>
              <a:rPr lang="en-US" dirty="0" smtClean="0"/>
              <a:t>directory: return list of files/error</a:t>
            </a:r>
            <a:endParaRPr lang="en-US" dirty="0"/>
          </a:p>
          <a:p>
            <a:pPr eaLnBrk="1" hangingPunct="1"/>
            <a:r>
              <a:rPr lang="en-US" dirty="0" err="1" smtClean="0"/>
              <a:t>init</a:t>
            </a:r>
            <a:r>
              <a:rPr lang="en-US" dirty="0" smtClean="0"/>
              <a:t>/save: create or restore </a:t>
            </a:r>
            <a:r>
              <a:rPr lang="en-US" dirty="0" err="1" smtClean="0"/>
              <a:t>ldisk</a:t>
            </a:r>
            <a:r>
              <a:rPr lang="en-US" dirty="0" smtClean="0"/>
              <a:t>/save </a:t>
            </a:r>
            <a:r>
              <a:rPr lang="en-US" dirty="0" err="1" smtClean="0"/>
              <a:t>ldisk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F0336E-4AC3-4189-BBF7-594DC0D935F1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Helvetica" pitchFamily="34" charset="0"/>
              </a:rPr>
              <a:t>Organization of </a:t>
            </a:r>
            <a:r>
              <a:rPr lang="en-US" dirty="0" err="1" smtClean="0">
                <a:latin typeface="Helvetica" pitchFamily="34" charset="0"/>
              </a:rPr>
              <a:t>ldisk</a:t>
            </a:r>
            <a:endParaRPr lang="en-US" dirty="0" smtClean="0">
              <a:latin typeface="Helvetica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2048" y="1484784"/>
            <a:ext cx="7772400" cy="909464"/>
          </a:xfrm>
        </p:spPr>
        <p:txBody>
          <a:bodyPr/>
          <a:lstStyle/>
          <a:p>
            <a:r>
              <a:rPr lang="en-US" dirty="0" err="1">
                <a:latin typeface="Helvetica" pitchFamily="34" charset="0"/>
              </a:rPr>
              <a:t>l</a:t>
            </a:r>
            <a:r>
              <a:rPr lang="en-US" dirty="0" err="1" smtClean="0">
                <a:latin typeface="Helvetica" pitchFamily="34" charset="0"/>
              </a:rPr>
              <a:t>disk</a:t>
            </a:r>
            <a:r>
              <a:rPr lang="en-US" dirty="0" smtClean="0">
                <a:latin typeface="Helvetica" pitchFamily="34" charset="0"/>
              </a:rPr>
              <a:t> is accessed as a linear array of blocks</a:t>
            </a:r>
          </a:p>
          <a:p>
            <a:pPr lvl="1"/>
            <a:r>
              <a:rPr lang="en-US" dirty="0" smtClean="0">
                <a:latin typeface="Helvetica" pitchFamily="34" charset="0"/>
              </a:rPr>
              <a:t>But it is actually a 2-d array</a:t>
            </a:r>
            <a:endParaRPr lang="en-US" dirty="0">
              <a:latin typeface="Helvetica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98460" y="2708920"/>
            <a:ext cx="8177996" cy="976004"/>
            <a:chOff x="611560" y="2760773"/>
            <a:chExt cx="8177996" cy="976004"/>
          </a:xfrm>
        </p:grpSpPr>
        <p:sp>
          <p:nvSpPr>
            <p:cNvPr id="3" name="Rectangle 2"/>
            <p:cNvSpPr/>
            <p:nvPr/>
          </p:nvSpPr>
          <p:spPr>
            <a:xfrm>
              <a:off x="611560" y="3068960"/>
              <a:ext cx="806489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11560" y="3068960"/>
              <a:ext cx="187220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 smtClean="0">
                  <a:solidFill>
                    <a:schemeClr val="tx1"/>
                  </a:solidFill>
                  <a:latin typeface="Helvetica" pitchFamily="34" charset="0"/>
                </a:rPr>
                <a:t>bytemap</a:t>
              </a:r>
              <a:endParaRPr lang="en-US" sz="18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83768" y="3068960"/>
              <a:ext cx="1872208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Helvetica" pitchFamily="34" charset="0"/>
                </a:rPr>
                <a:t>f</a:t>
              </a:r>
              <a:r>
                <a:rPr lang="en-US" sz="1800" dirty="0" smtClean="0">
                  <a:solidFill>
                    <a:schemeClr val="tx1"/>
                  </a:solidFill>
                  <a:latin typeface="Helvetica" pitchFamily="34" charset="0"/>
                </a:rPr>
                <a:t>ile descriptors</a:t>
              </a:r>
              <a:endParaRPr lang="en-US" sz="18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72000" y="3073820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pitchFamily="34" charset="0"/>
                </a:rPr>
                <a:t>d</a:t>
              </a:r>
              <a:r>
                <a:rPr lang="en-US" sz="1800" dirty="0" smtClean="0">
                  <a:latin typeface="Helvetica" pitchFamily="34" charset="0"/>
                </a:rPr>
                <a:t>ata blocks …</a:t>
              </a:r>
              <a:endParaRPr lang="en-US" sz="1800" dirty="0">
                <a:latin typeface="Helvetica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1560" y="2760773"/>
              <a:ext cx="38651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Helvetica" pitchFamily="34" charset="0"/>
                </a:rPr>
                <a:t>l</a:t>
              </a:r>
              <a:r>
                <a:rPr lang="en-US" sz="1400" dirty="0" err="1" smtClean="0">
                  <a:latin typeface="Helvetica" pitchFamily="34" charset="0"/>
                </a:rPr>
                <a:t>disk</a:t>
              </a:r>
              <a:r>
                <a:rPr lang="en-US" sz="1400" dirty="0" smtClean="0">
                  <a:latin typeface="Helvetica" pitchFamily="34" charset="0"/>
                </a:rPr>
                <a:t>[0] …                                            </a:t>
              </a:r>
              <a:r>
                <a:rPr lang="en-US" sz="1400" dirty="0" err="1" smtClean="0">
                  <a:latin typeface="Helvetica" pitchFamily="34" charset="0"/>
                </a:rPr>
                <a:t>ldisk</a:t>
              </a:r>
              <a:r>
                <a:rPr lang="en-US" sz="1400" dirty="0" smtClean="0">
                  <a:latin typeface="Helvetica" pitchFamily="34" charset="0"/>
                </a:rPr>
                <a:t>[k-1]</a:t>
              </a:r>
              <a:endParaRPr lang="en-US" sz="1400" dirty="0">
                <a:latin typeface="Helvetica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07239" y="2766043"/>
              <a:ext cx="4482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Helvetica" pitchFamily="34" charset="0"/>
                </a:rPr>
                <a:t>ldisk</a:t>
              </a:r>
              <a:r>
                <a:rPr lang="en-US" sz="1400" dirty="0" smtClean="0">
                  <a:latin typeface="Helvetica" pitchFamily="34" charset="0"/>
                </a:rPr>
                <a:t>[k] …                                                        </a:t>
              </a:r>
              <a:r>
                <a:rPr lang="en-US" sz="1400" dirty="0" err="1" smtClean="0">
                  <a:latin typeface="Helvetica" pitchFamily="34" charset="0"/>
                </a:rPr>
                <a:t>ldisk</a:t>
              </a:r>
              <a:r>
                <a:rPr lang="en-US" sz="1400" dirty="0" smtClean="0">
                  <a:latin typeface="Helvetica" pitchFamily="34" charset="0"/>
                </a:rPr>
                <a:t>[B-1]</a:t>
              </a:r>
              <a:endParaRPr lang="en-US" sz="1400" dirty="0">
                <a:latin typeface="Helvetica" pitchFamily="34" charset="0"/>
              </a:endParaRPr>
            </a:p>
          </p:txBody>
        </p:sp>
        <p:cxnSp>
          <p:nvCxnSpPr>
            <p:cNvPr id="11" name="Straight Connector 10"/>
            <p:cNvCxnSpPr>
              <a:endCxn id="14" idx="1"/>
            </p:cNvCxnSpPr>
            <p:nvPr/>
          </p:nvCxnSpPr>
          <p:spPr>
            <a:xfrm flipV="1">
              <a:off x="611560" y="2914662"/>
              <a:ext cx="0" cy="8023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359540" y="2877709"/>
              <a:ext cx="0" cy="8023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8676456" y="2857301"/>
              <a:ext cx="0" cy="8023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128000" y="3429000"/>
              <a:ext cx="8322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pitchFamily="34" charset="0"/>
                </a:rPr>
                <a:t>k</a:t>
              </a:r>
              <a:r>
                <a:rPr lang="en-US" sz="1400" dirty="0" smtClean="0">
                  <a:latin typeface="Helvetica" pitchFamily="34" charset="0"/>
                </a:rPr>
                <a:t> blocks</a:t>
              </a:r>
              <a:endParaRPr lang="en-US" sz="1400" dirty="0">
                <a:latin typeface="Helvetica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42489" y="3409255"/>
              <a:ext cx="1011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</a:rPr>
                <a:t>B-k blocks</a:t>
              </a:r>
              <a:endParaRPr lang="en-US" sz="1400" dirty="0">
                <a:latin typeface="Helvetica" pitchFamily="34" charset="0"/>
              </a:endParaRPr>
            </a:p>
          </p:txBody>
        </p:sp>
        <p:cxnSp>
          <p:nvCxnSpPr>
            <p:cNvPr id="16" name="Straight Arrow Connector 15"/>
            <p:cNvCxnSpPr>
              <a:stCxn id="21" idx="3"/>
            </p:cNvCxnSpPr>
            <p:nvPr/>
          </p:nvCxnSpPr>
          <p:spPr>
            <a:xfrm flipV="1">
              <a:off x="2960279" y="3563143"/>
              <a:ext cx="1395697" cy="1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1" idx="1"/>
            </p:cNvCxnSpPr>
            <p:nvPr/>
          </p:nvCxnSpPr>
          <p:spPr>
            <a:xfrm flipH="1">
              <a:off x="611560" y="3582889"/>
              <a:ext cx="15164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3"/>
            </p:cNvCxnSpPr>
            <p:nvPr/>
          </p:nvCxnSpPr>
          <p:spPr>
            <a:xfrm flipV="1">
              <a:off x="7054304" y="3563143"/>
              <a:ext cx="162215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2" idx="1"/>
            </p:cNvCxnSpPr>
            <p:nvPr/>
          </p:nvCxnSpPr>
          <p:spPr>
            <a:xfrm flipH="1" flipV="1">
              <a:off x="4359540" y="3563143"/>
              <a:ext cx="168294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832048" y="4077072"/>
            <a:ext cx="7772400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latin typeface="Helvetica" pitchFamily="34" charset="0"/>
              </a:rPr>
              <a:t>First k blocks contain the </a:t>
            </a:r>
            <a:r>
              <a:rPr lang="en-US" b="1" kern="0" dirty="0" err="1" smtClean="0">
                <a:solidFill>
                  <a:srgbClr val="C00000"/>
                </a:solidFill>
                <a:latin typeface="Helvetica" pitchFamily="34" charset="0"/>
              </a:rPr>
              <a:t>bytemap</a:t>
            </a:r>
            <a:r>
              <a:rPr lang="en-US" kern="0" dirty="0" smtClean="0">
                <a:latin typeface="Helvetica" pitchFamily="34" charset="0"/>
              </a:rPr>
              <a:t> and the </a:t>
            </a:r>
            <a:r>
              <a:rPr lang="en-US" b="1" kern="0" dirty="0" smtClean="0">
                <a:solidFill>
                  <a:srgbClr val="C00000"/>
                </a:solidFill>
                <a:latin typeface="Helvetica" pitchFamily="34" charset="0"/>
              </a:rPr>
              <a:t>file descriptors</a:t>
            </a:r>
          </a:p>
          <a:p>
            <a:r>
              <a:rPr lang="en-US" kern="0" dirty="0" smtClean="0">
                <a:latin typeface="Helvetica" pitchFamily="34" charset="0"/>
              </a:rPr>
              <a:t>Remaining B-k blocks contain the data in the files</a:t>
            </a:r>
            <a:endParaRPr lang="en-US" kern="0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43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F0336E-4AC3-4189-BBF7-594DC0D935F1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Helvetica" pitchFamily="34" charset="0"/>
              </a:rPr>
              <a:t>Bytemap</a:t>
            </a:r>
            <a:endParaRPr lang="en-US" dirty="0" smtClean="0">
              <a:latin typeface="Helvetica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2048" y="1484784"/>
            <a:ext cx="7772400" cy="4176464"/>
          </a:xfrm>
        </p:spPr>
        <p:txBody>
          <a:bodyPr/>
          <a:lstStyle/>
          <a:p>
            <a:r>
              <a:rPr lang="en-US" dirty="0" smtClean="0">
                <a:latin typeface="Helvetica" pitchFamily="34" charset="0"/>
              </a:rPr>
              <a:t>Indicates which blocks are currently in use</a:t>
            </a:r>
          </a:p>
          <a:p>
            <a:pPr lvl="1"/>
            <a:r>
              <a:rPr lang="en-US" dirty="0" smtClean="0">
                <a:latin typeface="Helvetica" pitchFamily="34" charset="0"/>
              </a:rPr>
              <a:t>Occupied by the </a:t>
            </a:r>
            <a:r>
              <a:rPr lang="en-US" dirty="0" err="1" smtClean="0">
                <a:latin typeface="Helvetica" pitchFamily="34" charset="0"/>
              </a:rPr>
              <a:t>bytemap</a:t>
            </a:r>
            <a:r>
              <a:rPr lang="en-US" dirty="0" smtClean="0">
                <a:latin typeface="Helvetica" pitchFamily="34" charset="0"/>
              </a:rPr>
              <a:t>, file descriptors, or file data</a:t>
            </a:r>
          </a:p>
          <a:p>
            <a:r>
              <a:rPr lang="en-US" dirty="0" smtClean="0">
                <a:latin typeface="Helvetica" pitchFamily="34" charset="0"/>
              </a:rPr>
              <a:t>Checked/updated whenever </a:t>
            </a:r>
            <a:r>
              <a:rPr lang="en-US" b="1" dirty="0" smtClean="0">
                <a:latin typeface="Helvetica" pitchFamily="34" charset="0"/>
              </a:rPr>
              <a:t>data is written to a file</a:t>
            </a:r>
          </a:p>
          <a:p>
            <a:pPr lvl="1"/>
            <a:r>
              <a:rPr lang="en-US" dirty="0" smtClean="0">
                <a:latin typeface="Helvetica" pitchFamily="34" charset="0"/>
              </a:rPr>
              <a:t>What block should the data be placed in?</a:t>
            </a:r>
          </a:p>
          <a:p>
            <a:r>
              <a:rPr lang="en-US" dirty="0" smtClean="0">
                <a:latin typeface="Helvetica" pitchFamily="34" charset="0"/>
              </a:rPr>
              <a:t>Updated when a </a:t>
            </a:r>
            <a:r>
              <a:rPr lang="en-US" b="1" dirty="0" smtClean="0">
                <a:latin typeface="Helvetica" pitchFamily="34" charset="0"/>
              </a:rPr>
              <a:t>file is destroyed</a:t>
            </a:r>
          </a:p>
          <a:p>
            <a:pPr lvl="1"/>
            <a:r>
              <a:rPr lang="en-US" dirty="0" smtClean="0">
                <a:latin typeface="Helvetica" pitchFamily="34" charset="0"/>
              </a:rPr>
              <a:t>All of its blocks are now available</a:t>
            </a:r>
          </a:p>
          <a:p>
            <a:r>
              <a:rPr lang="en-US" dirty="0" smtClean="0">
                <a:latin typeface="Helvetica" pitchFamily="34" charset="0"/>
              </a:rPr>
              <a:t>Stores one byte for each block in </a:t>
            </a:r>
            <a:r>
              <a:rPr lang="en-US" dirty="0" err="1" smtClean="0">
                <a:latin typeface="Helvetica" pitchFamily="34" charset="0"/>
              </a:rPr>
              <a:t>ldisk</a:t>
            </a:r>
            <a:endParaRPr lang="en-US" dirty="0" smtClean="0">
              <a:latin typeface="Helvetica" pitchFamily="34" charset="0"/>
            </a:endParaRPr>
          </a:p>
          <a:p>
            <a:pPr lvl="1"/>
            <a:r>
              <a:rPr lang="en-US" dirty="0" smtClean="0">
                <a:latin typeface="Helvetica" pitchFamily="34" charset="0"/>
              </a:rPr>
              <a:t>0 indicates available, 1 indicates in use</a:t>
            </a:r>
            <a:endParaRPr lang="en-US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05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Helvetica" pitchFamily="34" charset="0"/>
              </a:rPr>
              <a:t>File Descriptor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2048" y="1340768"/>
            <a:ext cx="7772400" cy="2520280"/>
          </a:xfrm>
        </p:spPr>
        <p:txBody>
          <a:bodyPr/>
          <a:lstStyle/>
          <a:p>
            <a:r>
              <a:rPr lang="en-US" sz="2000" dirty="0" smtClean="0">
                <a:latin typeface="Helvetica" pitchFamily="34" charset="0"/>
              </a:rPr>
              <a:t>Contains information about each existing file</a:t>
            </a:r>
          </a:p>
          <a:p>
            <a:r>
              <a:rPr lang="en-US" sz="2000" dirty="0" smtClean="0">
                <a:latin typeface="Helvetica" pitchFamily="34" charset="0"/>
              </a:rPr>
              <a:t>Two parts (total 4 bytes long)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  <a:latin typeface="Helvetica" pitchFamily="34" charset="0"/>
              </a:rPr>
              <a:t>File length</a:t>
            </a:r>
            <a:r>
              <a:rPr lang="en-US" sz="2000" dirty="0" smtClean="0">
                <a:latin typeface="Helvetica" pitchFamily="34" charset="0"/>
              </a:rPr>
              <a:t>, in bytes (1 byte)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  <a:latin typeface="Helvetica" pitchFamily="34" charset="0"/>
              </a:rPr>
              <a:t>Array of block numbers </a:t>
            </a:r>
            <a:r>
              <a:rPr lang="en-US" sz="2000" dirty="0" smtClean="0">
                <a:latin typeface="Helvetica" pitchFamily="34" charset="0"/>
              </a:rPr>
              <a:t>used by the file (3 bytes)</a:t>
            </a:r>
          </a:p>
          <a:p>
            <a:pPr lvl="2"/>
            <a:r>
              <a:rPr lang="en-US" sz="1800" dirty="0" smtClean="0">
                <a:latin typeface="Helvetica" pitchFamily="34" charset="0"/>
              </a:rPr>
              <a:t>Each block number is 1 byte long</a:t>
            </a:r>
          </a:p>
          <a:p>
            <a:pPr lvl="2"/>
            <a:r>
              <a:rPr lang="en-US" sz="1800" dirty="0" smtClean="0">
                <a:latin typeface="Helvetica" pitchFamily="34" charset="0"/>
              </a:rPr>
              <a:t>Each file can only be 3 blocks long</a:t>
            </a:r>
          </a:p>
          <a:p>
            <a:pPr lvl="2"/>
            <a:r>
              <a:rPr lang="en-US" sz="1800" dirty="0" smtClean="0">
                <a:latin typeface="Helvetica" pitchFamily="34" charset="0"/>
              </a:rPr>
              <a:t>Blocks do not need to be contiguous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718" y="5229200"/>
            <a:ext cx="6295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34" charset="0"/>
              </a:rPr>
              <a:t>Only one file can use a block at a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34" charset="0"/>
              </a:rPr>
              <a:t>A file may only use part of a block (</a:t>
            </a:r>
            <a:r>
              <a:rPr lang="en-US" sz="2000" b="1" dirty="0">
                <a:latin typeface="Helvetica" pitchFamily="34" charset="0"/>
              </a:rPr>
              <a:t>fragmentation</a:t>
            </a:r>
            <a:r>
              <a:rPr lang="en-US" sz="2000" dirty="0" smtClean="0">
                <a:latin typeface="Helvetica" pitchFamily="34" charset="0"/>
              </a:rPr>
              <a:t>)</a:t>
            </a:r>
            <a:endParaRPr lang="en-US" sz="2000" dirty="0">
              <a:latin typeface="Helvetica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16386" y="3861048"/>
            <a:ext cx="8332078" cy="482994"/>
            <a:chOff x="416386" y="4068934"/>
            <a:chExt cx="8332078" cy="482994"/>
          </a:xfrm>
        </p:grpSpPr>
        <p:sp>
          <p:nvSpPr>
            <p:cNvPr id="18" name="TextBox 17"/>
            <p:cNvSpPr txBox="1"/>
            <p:nvPr/>
          </p:nvSpPr>
          <p:spPr>
            <a:xfrm>
              <a:off x="416386" y="4109010"/>
              <a:ext cx="6992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Helvetica" pitchFamily="34" charset="0"/>
                </a:rPr>
                <a:t>ldisk</a:t>
              </a:r>
              <a:endParaRPr lang="en-US" sz="2000" dirty="0">
                <a:latin typeface="Helvetica" pitchFamily="34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259632" y="4068934"/>
              <a:ext cx="7488832" cy="482994"/>
              <a:chOff x="1259632" y="4068934"/>
              <a:chExt cx="7488832" cy="48299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259632" y="4119880"/>
                <a:ext cx="7488832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197550" y="4119880"/>
                <a:ext cx="79208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8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987824" y="4119880"/>
                <a:ext cx="792088" cy="4320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779912" y="4119880"/>
                <a:ext cx="792088" cy="4320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572000" y="4119880"/>
                <a:ext cx="792088" cy="4320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364088" y="4119880"/>
                <a:ext cx="792088" cy="4320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56176" y="4119880"/>
                <a:ext cx="792088" cy="4320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572000" y="4119880"/>
                <a:ext cx="79208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156176" y="4119880"/>
                <a:ext cx="79208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948264" y="4119880"/>
                <a:ext cx="792088" cy="4320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8039997" y="4090263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403648" y="4068934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824169" y="4517258"/>
            <a:ext cx="5124095" cy="432048"/>
            <a:chOff x="899592" y="5229200"/>
            <a:chExt cx="5124095" cy="432048"/>
          </a:xfrm>
        </p:grpSpPr>
        <p:grpSp>
          <p:nvGrpSpPr>
            <p:cNvPr id="17" name="Group 16"/>
            <p:cNvGrpSpPr/>
            <p:nvPr/>
          </p:nvGrpSpPr>
          <p:grpSpPr>
            <a:xfrm>
              <a:off x="2843808" y="5229200"/>
              <a:ext cx="3179879" cy="432048"/>
              <a:chOff x="1187624" y="5229200"/>
              <a:chExt cx="3179879" cy="432048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187624" y="5229200"/>
                <a:ext cx="792088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  <a:latin typeface="Helvetica" pitchFamily="34" charset="0"/>
                  </a:rPr>
                  <a:t>200</a:t>
                </a:r>
                <a:endParaRPr lang="en-US" sz="2000" dirty="0">
                  <a:solidFill>
                    <a:schemeClr val="tx1"/>
                  </a:solidFill>
                  <a:latin typeface="Helvetica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991239" y="5229200"/>
                <a:ext cx="792088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Helvetica" pitchFamily="34" charset="0"/>
                  </a:rPr>
                  <a:t>8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783327" y="5229200"/>
                <a:ext cx="792088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  <a:latin typeface="Helvetica" pitchFamily="34" charset="0"/>
                  </a:rPr>
                  <a:t>11</a:t>
                </a:r>
                <a:endParaRPr lang="en-US" sz="2000" dirty="0">
                  <a:solidFill>
                    <a:schemeClr val="tx1"/>
                  </a:solidFill>
                  <a:latin typeface="Helvetica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575415" y="5229200"/>
                <a:ext cx="792088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  <a:latin typeface="Helvetica" pitchFamily="34" charset="0"/>
                  </a:rPr>
                  <a:t>13</a:t>
                </a:r>
                <a:endParaRPr lang="en-US" sz="2000" dirty="0">
                  <a:solidFill>
                    <a:schemeClr val="tx1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899592" y="5261138"/>
              <a:ext cx="17956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Helvetica" pitchFamily="34" charset="0"/>
                </a:rPr>
                <a:t>File descriptor</a:t>
              </a:r>
              <a:endParaRPr lang="en-US" sz="2000" dirty="0"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05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71303</TotalTime>
  <Words>1670</Words>
  <Application>Microsoft Office PowerPoint</Application>
  <PresentationFormat>On-screen Show (4:3)</PresentationFormat>
  <Paragraphs>312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Default Design</vt:lpstr>
      <vt:lpstr>Project 1: File System</vt:lpstr>
      <vt:lpstr>Project 1: File System</vt:lpstr>
      <vt:lpstr>Representing the Disk</vt:lpstr>
      <vt:lpstr>I/O System Interface</vt:lpstr>
      <vt:lpstr>I/O System Interface</vt:lpstr>
      <vt:lpstr>File System -- User Interface</vt:lpstr>
      <vt:lpstr>Organization of ldisk</vt:lpstr>
      <vt:lpstr>Bytemap</vt:lpstr>
      <vt:lpstr>File Descriptor</vt:lpstr>
      <vt:lpstr>Directory File</vt:lpstr>
      <vt:lpstr>Creating a file</vt:lpstr>
      <vt:lpstr>Destroying a file</vt:lpstr>
      <vt:lpstr>Current Position</vt:lpstr>
      <vt:lpstr>Read/Write File Access</vt:lpstr>
      <vt:lpstr>Open File Table (OFT)</vt:lpstr>
      <vt:lpstr>Opening a File</vt:lpstr>
      <vt:lpstr>Closing a File</vt:lpstr>
      <vt:lpstr>Reading from a File</vt:lpstr>
      <vt:lpstr>Writing to a File</vt:lpstr>
      <vt:lpstr>Lseek and Directory</vt:lpstr>
      <vt:lpstr>Presentation shell</vt:lpstr>
      <vt:lpstr>Shell commands and Output</vt:lpstr>
      <vt:lpstr>Shell commands and Output</vt:lpstr>
      <vt:lpstr>Sample Interaction</vt:lpstr>
    </vt:vector>
  </TitlesOfParts>
  <Company>d/c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Processes and Resource Management</dc:title>
  <dc:creator>d/c</dc:creator>
  <cp:lastModifiedBy>Ian</cp:lastModifiedBy>
  <cp:revision>143</cp:revision>
  <cp:lastPrinted>2002-05-20T17:49:06Z</cp:lastPrinted>
  <dcterms:created xsi:type="dcterms:W3CDTF">2002-01-27T08:03:41Z</dcterms:created>
  <dcterms:modified xsi:type="dcterms:W3CDTF">2014-04-21T15:30:20Z</dcterms:modified>
</cp:coreProperties>
</file>