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399" r:id="rId2"/>
    <p:sldId id="542" r:id="rId3"/>
    <p:sldId id="262" r:id="rId4"/>
    <p:sldId id="260" r:id="rId5"/>
    <p:sldId id="423" r:id="rId6"/>
    <p:sldId id="586" r:id="rId7"/>
    <p:sldId id="587" r:id="rId8"/>
    <p:sldId id="588" r:id="rId9"/>
    <p:sldId id="589" r:id="rId10"/>
    <p:sldId id="590" r:id="rId11"/>
    <p:sldId id="591" r:id="rId12"/>
    <p:sldId id="592" r:id="rId13"/>
    <p:sldId id="641" r:id="rId14"/>
    <p:sldId id="642" r:id="rId15"/>
    <p:sldId id="643" r:id="rId16"/>
    <p:sldId id="644" r:id="rId17"/>
    <p:sldId id="593" r:id="rId18"/>
    <p:sldId id="594" r:id="rId19"/>
    <p:sldId id="637" r:id="rId20"/>
    <p:sldId id="645" r:id="rId21"/>
    <p:sldId id="638" r:id="rId22"/>
    <p:sldId id="639" r:id="rId23"/>
    <p:sldId id="640" r:id="rId24"/>
    <p:sldId id="633" r:id="rId25"/>
    <p:sldId id="595" r:id="rId26"/>
    <p:sldId id="596" r:id="rId27"/>
    <p:sldId id="598" r:id="rId28"/>
    <p:sldId id="597" r:id="rId29"/>
    <p:sldId id="599" r:id="rId30"/>
    <p:sldId id="600" r:id="rId31"/>
    <p:sldId id="603" r:id="rId32"/>
    <p:sldId id="602" r:id="rId33"/>
    <p:sldId id="601" r:id="rId34"/>
    <p:sldId id="605" r:id="rId35"/>
    <p:sldId id="604" r:id="rId36"/>
    <p:sldId id="606" r:id="rId37"/>
    <p:sldId id="646" r:id="rId38"/>
    <p:sldId id="650" r:id="rId39"/>
    <p:sldId id="647" r:id="rId40"/>
    <p:sldId id="648" r:id="rId41"/>
    <p:sldId id="649" r:id="rId42"/>
    <p:sldId id="651" r:id="rId43"/>
    <p:sldId id="652" r:id="rId44"/>
    <p:sldId id="635" r:id="rId45"/>
    <p:sldId id="611" r:id="rId46"/>
    <p:sldId id="609" r:id="rId47"/>
    <p:sldId id="612" r:id="rId48"/>
    <p:sldId id="613" r:id="rId49"/>
    <p:sldId id="614" r:id="rId50"/>
    <p:sldId id="615" r:id="rId51"/>
    <p:sldId id="618" r:id="rId52"/>
    <p:sldId id="617" r:id="rId53"/>
    <p:sldId id="616" r:id="rId54"/>
    <p:sldId id="632" r:id="rId55"/>
    <p:sldId id="636" r:id="rId56"/>
    <p:sldId id="619" r:id="rId57"/>
    <p:sldId id="620" r:id="rId58"/>
    <p:sldId id="621" r:id="rId59"/>
    <p:sldId id="623" r:id="rId60"/>
    <p:sldId id="624" r:id="rId61"/>
    <p:sldId id="626" r:id="rId62"/>
    <p:sldId id="622" r:id="rId63"/>
    <p:sldId id="629" r:id="rId64"/>
    <p:sldId id="625" r:id="rId65"/>
    <p:sldId id="627" r:id="rId66"/>
    <p:sldId id="628" r:id="rId67"/>
    <p:sldId id="630" r:id="rId68"/>
    <p:sldId id="631" r:id="rId69"/>
    <p:sldId id="472" r:id="rId70"/>
    <p:sldId id="338" r:id="rId71"/>
    <p:sldId id="411" r:id="rId72"/>
    <p:sldId id="412" r:id="rId73"/>
    <p:sldId id="413" r:id="rId74"/>
    <p:sldId id="418" r:id="rId75"/>
    <p:sldId id="415" r:id="rId76"/>
    <p:sldId id="416" r:id="rId77"/>
    <p:sldId id="417" r:id="rId78"/>
  </p:sldIdLst>
  <p:sldSz cx="9144000" cy="6858000" type="screen4x3"/>
  <p:notesSz cx="6669088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楷体_GB2312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楷体_GB2312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楷体_GB2312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楷体_GB2312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楷体_GB2312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楷体_GB2312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楷体_GB2312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楷体_GB2312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楷体_GB231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339933"/>
    <a:srgbClr val="D1E0B2"/>
    <a:srgbClr val="A300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1445" autoAdjust="0"/>
  </p:normalViewPr>
  <p:slideViewPr>
    <p:cSldViewPr>
      <p:cViewPr varScale="1">
        <p:scale>
          <a:sx n="71" d="100"/>
          <a:sy n="71" d="100"/>
        </p:scale>
        <p:origin x="161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980"/>
    </p:cViewPr>
  </p:sorterViewPr>
  <p:notesViewPr>
    <p:cSldViewPr>
      <p:cViewPr varScale="1">
        <p:scale>
          <a:sx n="47" d="100"/>
          <a:sy n="47" d="100"/>
        </p:scale>
        <p:origin x="-2772" y="-114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71.xml"/><Relationship Id="rId13" Type="http://schemas.openxmlformats.org/officeDocument/2006/relationships/slide" Target="slides/slide76.xml"/><Relationship Id="rId3" Type="http://schemas.openxmlformats.org/officeDocument/2006/relationships/slide" Target="slides/slide4.xml"/><Relationship Id="rId7" Type="http://schemas.openxmlformats.org/officeDocument/2006/relationships/slide" Target="slides/slide70.xml"/><Relationship Id="rId12" Type="http://schemas.openxmlformats.org/officeDocument/2006/relationships/slide" Target="slides/slide75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55.xml"/><Relationship Id="rId11" Type="http://schemas.openxmlformats.org/officeDocument/2006/relationships/slide" Target="slides/slide74.xml"/><Relationship Id="rId5" Type="http://schemas.openxmlformats.org/officeDocument/2006/relationships/slide" Target="slides/slide44.xml"/><Relationship Id="rId10" Type="http://schemas.openxmlformats.org/officeDocument/2006/relationships/slide" Target="slides/slide73.xml"/><Relationship Id="rId4" Type="http://schemas.openxmlformats.org/officeDocument/2006/relationships/slide" Target="slides/slide24.xml"/><Relationship Id="rId9" Type="http://schemas.openxmlformats.org/officeDocument/2006/relationships/slide" Target="slides/slide72.xml"/><Relationship Id="rId14" Type="http://schemas.openxmlformats.org/officeDocument/2006/relationships/slide" Target="slides/slide7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楷体_GB2312"/>
              </a:defRPr>
            </a:lvl1pPr>
          </a:lstStyle>
          <a:p>
            <a:fld id="{AFF46D3B-6CDE-478D-80B8-26B8A801FF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8378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03FED9D-34C8-4A16-B7AE-C4D84CC14B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49182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67196FE4-A1F1-4402-8DAE-989171DD7CBA}" type="slidenum">
              <a:rPr lang="en-US" altLang="zh-CN" sz="1200" b="0"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 smtClean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06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35922-97F9-4C2C-848E-868E8F18D73D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Tsinghua University, Jun-Hai Yong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092B49-C73E-46D4-BF4B-48B067BE21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621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3867F-F968-4238-8A33-1CA3144E1974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Tsinghua University, Jun-Hai Yong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C3F862-10CE-45FA-9F29-A871608607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945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8E6F2-9680-4065-964F-7C1372238745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Tsinghua University, Jun-Hai Yong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465BED-518E-460E-87EC-BE0B119DB0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4883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2FB0E-BEC6-4784-B743-303BC8047E3E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Tsinghua University, Jun-Hai Yong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5DDD75-23D6-4726-B1F7-DB56FAB9EB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55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162AB-8681-4704-9788-7F36DA60409F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Tsinghua University, Jun-Hai Yong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3ED01-0FB7-47BF-A3C1-EE58222DCD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36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666AE-3293-4645-A17D-93D0DF622690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Tsinghua University, Jun-Hai Yong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151D6-79BD-49B1-9DCF-E5B43EEF80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00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95F13-93AC-4677-8213-737C95A8319E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Tsinghua University, Jun-Hai Yong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11D7F-A8B3-48F3-A880-9A35E84B13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633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73468-128A-4E8D-8CFB-C9D77F081ADB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Tsinghua University, Jun-Hai Yong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45F5F7-38F1-4AC5-8C27-9B3372DC3D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828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00490-F7D7-4C34-9311-86804E5E298C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Tsinghua University, Jun-Hai Yong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BD15DB-E5F3-4225-B1C2-4DCB1601B4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08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37AEE-5C4F-4FE0-9797-FB9A21C0CEDF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Tsinghua University, Jun-Hai Yong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350B1-6ED4-4541-9F00-08E95F44BA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20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C1F52-AE19-4A62-9D05-538F8E7F9CE3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Tsinghua University, Jun-Hai Yong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53C800-2738-46CD-96B7-F1498DB0A7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80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A943B-2369-433C-A6BE-B3FFF43CCB79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Tsinghua University, Jun-Hai Yong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0DAE72-1331-4F9C-B0F4-5C240DB019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31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  <a:cs typeface="+mn-cs"/>
              </a:defRPr>
            </a:lvl1pPr>
          </a:lstStyle>
          <a:p>
            <a:pPr>
              <a:defRPr/>
            </a:pPr>
            <a:fld id="{C11EE7FF-6B13-47C9-A957-739718E9AE11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8175" y="6524625"/>
            <a:ext cx="53276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Tsinghua University, Jun-Hai Yong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63A6027-D3A8-4EBB-8E06-1C448E09737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1873250" y="6248400"/>
            <a:ext cx="6011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zh-CN" sz="1400" smtClean="0">
                <a:cs typeface="+mn-cs"/>
              </a:rPr>
              <a:t>雍俊海:软件工程 (2)——C++程序设计(清华大学)</a:t>
            </a:r>
            <a:endParaRPr lang="en-US" altLang="zh-CN" sz="140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9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D2F74C-C72B-42D7-8C92-65765C1D6C78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2B345297-939E-4AF3-ABB6-A0DC241AF779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66800"/>
            <a:ext cx="9144000" cy="2133600"/>
          </a:xfrm>
        </p:spPr>
        <p:txBody>
          <a:bodyPr/>
          <a:lstStyle/>
          <a:p>
            <a:pPr eaLnBrk="1" hangingPunct="1"/>
            <a:r>
              <a:rPr lang="zh-CN" altLang="en-US" smtClean="0"/>
              <a:t>软件工程 </a:t>
            </a:r>
            <a:r>
              <a:rPr lang="en-US" altLang="zh-CN" smtClean="0"/>
              <a:t>(2)</a:t>
            </a:r>
            <a:br>
              <a:rPr lang="en-US" altLang="zh-CN" smtClean="0"/>
            </a:br>
            <a:r>
              <a:rPr lang="en-US" altLang="zh-CN" smtClean="0">
                <a:solidFill>
                  <a:srgbClr val="339933"/>
                </a:solidFill>
              </a:rPr>
              <a:t>(C++</a:t>
            </a:r>
            <a:r>
              <a:rPr lang="zh-CN" altLang="en-US" smtClean="0">
                <a:solidFill>
                  <a:srgbClr val="339933"/>
                </a:solidFill>
              </a:rPr>
              <a:t>程序设计</a:t>
            </a:r>
            <a:r>
              <a:rPr lang="en-US" altLang="zh-CN" smtClean="0">
                <a:solidFill>
                  <a:srgbClr val="339933"/>
                </a:solidFill>
              </a:rPr>
              <a:t>, C++ Programming)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" y="3505200"/>
            <a:ext cx="8915400" cy="23622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楷体_GB2312"/>
                <a:cs typeface="楷体_GB2312"/>
              </a:rPr>
              <a:t>雍俊海</a:t>
            </a:r>
          </a:p>
          <a:p>
            <a:pPr eaLnBrk="1" hangingPunct="1"/>
            <a:r>
              <a:rPr lang="zh-CN" altLang="en-US" i="1" smtClean="0">
                <a:ea typeface="楷体_GB2312"/>
                <a:cs typeface="楷体_GB2312"/>
              </a:rPr>
              <a:t>清华大学软件学院</a:t>
            </a:r>
          </a:p>
          <a:p>
            <a:pPr eaLnBrk="1" hangingPunct="1"/>
            <a:r>
              <a:rPr lang="en-US" altLang="zh-CN" i="1" smtClean="0">
                <a:ea typeface="楷体_GB2312"/>
                <a:cs typeface="楷体_GB2312"/>
              </a:rPr>
              <a:t>School of Software , Tsinghua University</a:t>
            </a:r>
          </a:p>
          <a:p>
            <a:pPr eaLnBrk="1" hangingPunct="1"/>
            <a:r>
              <a:rPr lang="en-US" altLang="zh-CN" smtClean="0">
                <a:ea typeface="楷体_GB2312"/>
                <a:cs typeface="楷体_GB2312"/>
              </a:rPr>
              <a:t>yongjunhai@tsinghua.org.cn</a:t>
            </a:r>
          </a:p>
        </p:txBody>
      </p:sp>
      <p:sp>
        <p:nvSpPr>
          <p:cNvPr id="3078" name="Line 4"/>
          <p:cNvSpPr>
            <a:spLocks noChangeShapeType="1"/>
          </p:cNvSpPr>
          <p:nvPr/>
        </p:nvSpPr>
        <p:spPr bwMode="auto">
          <a:xfrm>
            <a:off x="0" y="33528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消息的分类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</a:t>
            </a:r>
            <a:r>
              <a:rPr lang="zh-CN" altLang="en-US" smtClean="0"/>
              <a:t>输入消息：鼠标键盘等输入产生的消息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Windows</a:t>
            </a:r>
            <a:r>
              <a:rPr lang="zh-CN" altLang="en-US" smtClean="0"/>
              <a:t>会自动将他们送入应用程序的消息队列，使消息得到处理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例如：</a:t>
            </a:r>
            <a:r>
              <a:rPr lang="en-US" altLang="zh-CN" smtClean="0"/>
              <a:t>WM_MOUSEMOVE</a:t>
            </a:r>
            <a:r>
              <a:rPr lang="zh-CN" altLang="en-US" smtClean="0"/>
              <a:t>鼠标移动消息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2.</a:t>
            </a:r>
            <a:r>
              <a:rPr lang="zh-CN" altLang="en-US" smtClean="0"/>
              <a:t>控制消息：与系统通讯的特殊控制对象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这类消息一般不通过应用程序的消息队列，而是直接发送到控制对象上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例如：系统与对话框、按钮等进行双向通信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1BFCCD7-3E6C-45D1-A072-E4D0DBB978AB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2FBB4121-D266-43FE-9702-BED6CA4E4997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消息的分类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系统消息：对程式化的事件或系统时钟中断做出反应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如：大部分的</a:t>
            </a:r>
            <a:r>
              <a:rPr lang="en-US" altLang="zh-CN" smtClean="0"/>
              <a:t>DDE</a:t>
            </a:r>
            <a:r>
              <a:rPr lang="zh-CN" altLang="en-US" smtClean="0"/>
              <a:t>消息，要通过</a:t>
            </a:r>
            <a:r>
              <a:rPr lang="en-US" altLang="zh-CN" smtClean="0"/>
              <a:t>Windows</a:t>
            </a:r>
            <a:r>
              <a:rPr lang="zh-CN" altLang="en-US" smtClean="0"/>
              <a:t>的系统消息队列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如：窗口创建等消息，直接被送入应用程序的消息队列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1BFCCD7-3E6C-45D1-A072-E4D0DBB978AB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A2972627-A10C-4B31-8589-47C9977E4B4C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消息的分类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 </a:t>
            </a:r>
            <a:r>
              <a:rPr lang="zh-CN" altLang="en-US" smtClean="0"/>
              <a:t>用户自定义消息：由程序员定义的消息。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用户自定义消息范围：</a:t>
            </a:r>
            <a:r>
              <a:rPr lang="en-US" altLang="zh-CN" b="0" smtClean="0"/>
              <a:t> 0x0400----0x7FFF</a:t>
            </a:r>
          </a:p>
          <a:p>
            <a:pPr lvl="1" eaLnBrk="1" hangingPunct="1"/>
            <a:r>
              <a:rPr lang="zh-CN" altLang="en-US" smtClean="0"/>
              <a:t>如：产生一个用户自定义消息</a:t>
            </a:r>
            <a:r>
              <a:rPr lang="en-US" altLang="zh-CN" smtClean="0"/>
              <a:t>0x0432</a:t>
            </a:r>
          </a:p>
          <a:p>
            <a:pPr lvl="2" eaLnBrk="1" hangingPunct="1"/>
            <a:r>
              <a:rPr lang="en-US" altLang="zh-CN" smtClean="0"/>
              <a:t>SendMessage(hWnd, 0x0432, 0, 0);</a:t>
            </a:r>
          </a:p>
          <a:p>
            <a:pPr lvl="2" eaLnBrk="1" hangingPunct="1"/>
            <a:r>
              <a:rPr lang="zh-CN" altLang="en-US" smtClean="0"/>
              <a:t>产生一个消息</a:t>
            </a:r>
            <a:r>
              <a:rPr lang="en-US" altLang="zh-CN" smtClean="0"/>
              <a:t>0x0432</a:t>
            </a:r>
            <a:r>
              <a:rPr lang="zh-CN" altLang="en-US" smtClean="0"/>
              <a:t>，消息参数均为</a:t>
            </a:r>
            <a:r>
              <a:rPr lang="en-US" altLang="zh-CN" smtClean="0"/>
              <a:t>0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1BFCCD7-3E6C-45D1-A072-E4D0DBB978AB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994D1E91-808C-4FE2-B6E4-59C54F550870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消息机制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Windows</a:t>
            </a:r>
            <a:r>
              <a:rPr lang="zh-CN" altLang="en-US" smtClean="0"/>
              <a:t>系统使用消息在不同的窗体、应用程序间进行通讯，无论消息以怎样的方式发送，最终都会通过窗口句柄分配给相应的窗口。</a:t>
            </a:r>
            <a:endParaRPr lang="en-US" altLang="zh-CN" smtClean="0"/>
          </a:p>
          <a:p>
            <a:r>
              <a:rPr lang="zh-CN" altLang="en-US" smtClean="0"/>
              <a:t>消息的发送分两种</a:t>
            </a:r>
            <a:endParaRPr lang="en-US" altLang="zh-CN" smtClean="0"/>
          </a:p>
          <a:p>
            <a:pPr lvl="1"/>
            <a:r>
              <a:rPr lang="en-US" altLang="zh-CN" smtClean="0"/>
              <a:t>PostMessage() </a:t>
            </a:r>
            <a:r>
              <a:rPr lang="zh-CN" altLang="en-US" smtClean="0"/>
              <a:t>将消息发送到消息队列</a:t>
            </a:r>
            <a:endParaRPr lang="en-US" altLang="zh-CN" smtClean="0"/>
          </a:p>
          <a:p>
            <a:pPr lvl="1"/>
            <a:r>
              <a:rPr lang="en-US" altLang="zh-CN" smtClean="0"/>
              <a:t>SendMessage() </a:t>
            </a:r>
            <a:r>
              <a:rPr lang="zh-CN" altLang="en-US" smtClean="0"/>
              <a:t>将消息发送给指定窗体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D84F8420-7F1F-45CC-9CFD-1583C0AEEA51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消息的发送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en-US" altLang="zh-CN" sz="20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PostMessage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Verdana"/>
              </a:rPr>
              <a:t>HWND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hWnd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UINT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Msg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WPARAM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wParam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LPARAM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lParam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742950" lvl="2" indent="-342900">
              <a:defRPr/>
            </a:pPr>
            <a:r>
              <a:rPr lang="zh-CN" altLang="en-US" dirty="0" smtClean="0"/>
              <a:t>将消息发送到消息队列，这类消息称为</a:t>
            </a:r>
            <a:r>
              <a:rPr lang="zh-CN" altLang="en-US" dirty="0" smtClean="0">
                <a:solidFill>
                  <a:srgbClr val="FF0000"/>
                </a:solidFill>
              </a:rPr>
              <a:t>队列消息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742950" lvl="2" indent="-342900">
              <a:defRPr/>
            </a:pPr>
            <a:r>
              <a:rPr lang="zh-CN" altLang="en-US" dirty="0" smtClean="0"/>
              <a:t>一般，与输入设备相关的消息都会发送到消息队列</a:t>
            </a:r>
            <a:endParaRPr lang="en-US" altLang="zh-CN" dirty="0" smtClean="0"/>
          </a:p>
          <a:p>
            <a:pPr marL="1200150" lvl="3" indent="-342900">
              <a:defRPr/>
            </a:pPr>
            <a:r>
              <a:rPr lang="zh-CN" altLang="en-US" dirty="0" smtClean="0"/>
              <a:t>如：鼠标移动消息</a:t>
            </a:r>
            <a:r>
              <a:rPr lang="en-US" altLang="zh-CN" dirty="0" smtClean="0"/>
              <a:t>WM_MOUSEMOVE, </a:t>
            </a:r>
            <a:r>
              <a:rPr lang="zh-CN" altLang="en-US" dirty="0" smtClean="0"/>
              <a:t>鼠标左键按下消息</a:t>
            </a:r>
            <a:r>
              <a:rPr lang="en-US" altLang="zh-CN" dirty="0" smtClean="0"/>
              <a:t>WM_LBUTTONDOWN, </a:t>
            </a:r>
            <a:r>
              <a:rPr lang="zh-CN" altLang="en-US" dirty="0" smtClean="0"/>
              <a:t>键盘按下消息</a:t>
            </a:r>
            <a:r>
              <a:rPr lang="en-US" altLang="zh-CN" dirty="0" smtClean="0"/>
              <a:t>WM_KEYDOWN, </a:t>
            </a:r>
            <a:r>
              <a:rPr lang="zh-CN" altLang="en-US" dirty="0" smtClean="0"/>
              <a:t>字符消息</a:t>
            </a:r>
            <a:r>
              <a:rPr lang="en-US" altLang="zh-CN" dirty="0" smtClean="0"/>
              <a:t>WM_CHAR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742950" lvl="2" indent="-342900">
              <a:defRPr/>
            </a:pPr>
            <a:r>
              <a:rPr lang="zh-CN" altLang="en-US" dirty="0" smtClean="0"/>
              <a:t>此外，定时消息</a:t>
            </a:r>
            <a:r>
              <a:rPr lang="en-US" altLang="zh-CN" dirty="0" smtClean="0"/>
              <a:t>WM_TIMER</a:t>
            </a:r>
            <a:r>
              <a:rPr lang="zh-CN" altLang="en-US" dirty="0" smtClean="0"/>
              <a:t>，重绘消息</a:t>
            </a:r>
            <a:r>
              <a:rPr lang="en-US" altLang="zh-CN" dirty="0" smtClean="0"/>
              <a:t>WM_PAINT</a:t>
            </a:r>
            <a:r>
              <a:rPr lang="zh-CN" altLang="en-US" dirty="0" smtClean="0"/>
              <a:t>和退出消息</a:t>
            </a:r>
            <a:r>
              <a:rPr lang="en-US" altLang="zh-CN" dirty="0" smtClean="0"/>
              <a:t>WM_QUIT</a:t>
            </a:r>
            <a:r>
              <a:rPr lang="zh-CN" altLang="en-US" dirty="0" smtClean="0"/>
              <a:t>等，也通过这种方式发送</a:t>
            </a:r>
            <a:endParaRPr lang="en-US" altLang="zh-CN" dirty="0" smtClean="0"/>
          </a:p>
          <a:p>
            <a:pPr>
              <a:defRPr/>
            </a:pP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F82DC301-068F-4EF4-8676-15EFB2B626E4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消息的发送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en-US" altLang="zh-CN" sz="20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SendMessage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Verdana"/>
              </a:rPr>
              <a:t>HWND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hWnd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UINT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Msg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WPARAM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wParam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LPARAM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lParam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742950" lvl="2" indent="-342900">
              <a:defRPr/>
            </a:pPr>
            <a:r>
              <a:rPr lang="zh-CN" altLang="en-US" dirty="0" smtClean="0"/>
              <a:t>将消息直接发送给指定窗体</a:t>
            </a:r>
            <a:endParaRPr lang="en-US" altLang="zh-CN" dirty="0" smtClean="0"/>
          </a:p>
          <a:p>
            <a:pPr marL="742950" lvl="2" indent="-342900">
              <a:defRPr/>
            </a:pPr>
            <a:r>
              <a:rPr lang="zh-CN" altLang="en-US" dirty="0" smtClean="0"/>
              <a:t>一般，用户自定义消息通过这种方式发送</a:t>
            </a:r>
            <a:endParaRPr lang="en-US" altLang="zh-CN" dirty="0" smtClean="0"/>
          </a:p>
          <a:p>
            <a:pPr marL="1200150" lvl="3" indent="-342900">
              <a:defRPr/>
            </a:pPr>
            <a:r>
              <a:rPr lang="zh-CN" altLang="en-US" dirty="0" smtClean="0"/>
              <a:t>程序中一般已知将消息发送给哪个窗口</a:t>
            </a:r>
            <a:endParaRPr lang="en-US" altLang="zh-CN" dirty="0" smtClean="0"/>
          </a:p>
          <a:p>
            <a:pPr marL="742950" lvl="2" indent="-342900">
              <a:defRPr/>
            </a:pPr>
            <a:r>
              <a:rPr lang="zh-CN" altLang="en-US" dirty="0" smtClean="0"/>
              <a:t>这种方式不通过消息队列，效率较高</a:t>
            </a:r>
            <a:endParaRPr lang="en-US" altLang="zh-CN" dirty="0" smtClean="0"/>
          </a:p>
          <a:p>
            <a:pPr marL="1200150" lvl="3" indent="-342900">
              <a:defRPr/>
            </a:pPr>
            <a:r>
              <a:rPr lang="zh-CN" altLang="en-US" dirty="0" smtClean="0"/>
              <a:t>消息不用经过系统调度，而是直接发送给接受窗口</a:t>
            </a:r>
            <a:endParaRPr lang="en-US" altLang="zh-CN" dirty="0" smtClean="0"/>
          </a:p>
          <a:p>
            <a:pPr>
              <a:defRPr/>
            </a:pP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43F4A02C-7D09-43FC-A829-E8B83BB828C7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15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消息对话框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MessageBox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函数可弹出简易的对话框</a:t>
            </a:r>
            <a:endParaRPr lang="en-US" altLang="zh-CN" dirty="0" smtClean="0"/>
          </a:p>
          <a:p>
            <a:pPr marL="0" indent="0">
              <a:buFontTx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MessageBox</a:t>
            </a:r>
            <a:r>
              <a:rPr lang="en-US" altLang="zh-CN" sz="2000" dirty="0" smtClean="0"/>
              <a:t>(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HWND </a:t>
            </a:r>
            <a:r>
              <a:rPr lang="en-US" altLang="zh-CN" sz="2000" dirty="0" err="1" smtClean="0"/>
              <a:t>hWnd</a:t>
            </a:r>
            <a:r>
              <a:rPr lang="en-US" altLang="zh-CN" sz="2000" dirty="0" smtClean="0"/>
              <a:t>, //</a:t>
            </a:r>
            <a:r>
              <a:rPr lang="zh-CN" altLang="en-US" sz="2000" dirty="0" smtClean="0"/>
              <a:t>拥有者窗体的句柄</a:t>
            </a:r>
            <a:endParaRPr lang="en-US" altLang="zh-CN" sz="2000" dirty="0" smtClean="0"/>
          </a:p>
          <a:p>
            <a:pPr marL="0" indent="0">
              <a:buFontTx/>
              <a:buNone/>
              <a:defRPr/>
            </a:pPr>
            <a:r>
              <a:rPr lang="en-US" altLang="zh-CN" sz="2000" dirty="0" smtClean="0"/>
              <a:t>  LPCTSTR </a:t>
            </a:r>
            <a:r>
              <a:rPr lang="en-US" altLang="zh-CN" sz="2000" dirty="0" err="1" smtClean="0"/>
              <a:t>lpText</a:t>
            </a:r>
            <a:r>
              <a:rPr lang="en-US" altLang="zh-CN" sz="2000" dirty="0" smtClean="0"/>
              <a:t>, //</a:t>
            </a:r>
            <a:r>
              <a:rPr lang="zh-CN" altLang="en-US" sz="2000" dirty="0" smtClean="0"/>
              <a:t>显示的内容</a:t>
            </a:r>
            <a:endParaRPr lang="en-US" altLang="zh-CN" sz="2000" dirty="0" smtClean="0"/>
          </a:p>
          <a:p>
            <a:pPr marL="0" indent="0">
              <a:buFontTx/>
              <a:buNone/>
              <a:defRPr/>
            </a:pPr>
            <a:r>
              <a:rPr lang="en-US" altLang="zh-CN" sz="2000" dirty="0" smtClean="0"/>
              <a:t>  LPCTSTR </a:t>
            </a:r>
            <a:r>
              <a:rPr lang="en-US" altLang="zh-CN" sz="2000" dirty="0" err="1" smtClean="0"/>
              <a:t>lpCaption</a:t>
            </a:r>
            <a:r>
              <a:rPr lang="en-US" altLang="zh-CN" sz="2000" dirty="0" smtClean="0"/>
              <a:t>,//</a:t>
            </a:r>
            <a:r>
              <a:rPr lang="zh-CN" altLang="en-US" sz="2000" dirty="0" smtClean="0"/>
              <a:t>对话框的标题</a:t>
            </a:r>
            <a:endParaRPr lang="en-US" altLang="zh-CN" sz="2000" dirty="0" smtClean="0"/>
          </a:p>
          <a:p>
            <a:pPr marL="0" indent="0">
              <a:buFontTx/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UINT </a:t>
            </a:r>
            <a:r>
              <a:rPr lang="en-US" altLang="zh-CN" sz="2000" dirty="0" err="1" smtClean="0"/>
              <a:t>uType</a:t>
            </a:r>
            <a:r>
              <a:rPr lang="en-US" altLang="zh-CN" sz="2000" dirty="0" smtClean="0"/>
              <a:t> ); //</a:t>
            </a:r>
            <a:r>
              <a:rPr lang="zh-CN" altLang="en-US" sz="2000" dirty="0" smtClean="0"/>
              <a:t>对话框风格</a:t>
            </a:r>
            <a:endParaRPr lang="en-US" altLang="zh-CN" sz="2000" dirty="0" smtClean="0"/>
          </a:p>
          <a:p>
            <a:pPr marL="0" indent="0">
              <a:buFontTx/>
              <a:buNone/>
              <a:defRPr/>
            </a:pPr>
            <a:endParaRPr lang="en-US" altLang="zh-CN" sz="2000" dirty="0"/>
          </a:p>
          <a:p>
            <a:pPr marL="0" indent="0">
              <a:buFontTx/>
              <a:buNone/>
              <a:defRPr/>
            </a:pPr>
            <a:r>
              <a:rPr lang="zh-CN" altLang="en-US" sz="2000" dirty="0" smtClean="0"/>
              <a:t>例如：</a:t>
            </a:r>
            <a:r>
              <a:rPr lang="en-US" altLang="zh-CN" sz="2000" dirty="0" smtClean="0"/>
              <a:t>Message(NULL, “Hello, World!”, “Title”, MB_OK);</a:t>
            </a:r>
          </a:p>
          <a:p>
            <a:pPr marL="0" indent="0">
              <a:buFontTx/>
              <a:buNone/>
              <a:defRPr/>
            </a:pPr>
            <a:endParaRPr lang="en-US" altLang="zh-CN" sz="2000" dirty="0"/>
          </a:p>
          <a:p>
            <a:pPr marL="0" indent="0">
              <a:buFontTx/>
              <a:buNone/>
              <a:defRPr/>
            </a:pPr>
            <a:r>
              <a:rPr lang="zh-CN" altLang="en-US" sz="2000" dirty="0" smtClean="0"/>
              <a:t>详见</a:t>
            </a:r>
            <a:r>
              <a:rPr lang="en-US" altLang="zh-CN" sz="2000" dirty="0" smtClean="0"/>
              <a:t>MSDN</a:t>
            </a:r>
            <a:r>
              <a:rPr lang="zh-CN" altLang="en-US" sz="2000" dirty="0" smtClean="0"/>
              <a:t>或</a:t>
            </a:r>
            <a:r>
              <a:rPr lang="en-US" altLang="zh-CN" sz="2000" dirty="0" smtClean="0">
                <a:solidFill>
                  <a:schemeClr val="accent2"/>
                </a:solidFill>
              </a:rPr>
              <a:t>http://msdn.microsoft.com/zh-cn/subscriptions/downloads/aa926303.aspx</a:t>
            </a:r>
          </a:p>
          <a:p>
            <a:pPr marL="0" indent="0">
              <a:buFontTx/>
              <a:buNone/>
              <a:defRPr/>
            </a:pPr>
            <a:endParaRPr lang="en-US" altLang="zh-CN" sz="2000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637B5A-E713-422F-B5FC-78B21C422793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99A0011E-AB7F-491F-A8FF-9AD495A0645C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781300"/>
            <a:ext cx="14668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Windows API</a:t>
            </a:r>
            <a:r>
              <a:rPr lang="zh-CN" altLang="en-US" smtClean="0"/>
              <a:t>函数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Windows API</a:t>
            </a:r>
            <a:r>
              <a:rPr lang="zh-CN" altLang="en-US" smtClean="0"/>
              <a:t>即</a:t>
            </a:r>
            <a:r>
              <a:rPr lang="en-US" altLang="zh-CN" smtClean="0"/>
              <a:t>Windows</a:t>
            </a:r>
            <a:r>
              <a:rPr lang="zh-CN" altLang="en-US" smtClean="0"/>
              <a:t>应用程序接口</a:t>
            </a:r>
            <a:endParaRPr lang="en-US" altLang="zh-CN" smtClean="0"/>
          </a:p>
          <a:p>
            <a:pPr lvl="1" eaLnBrk="1" hangingPunct="1"/>
            <a:r>
              <a:rPr lang="en-US" altLang="zh-CN" sz="2400" smtClean="0"/>
              <a:t>Windows Application Programming Interface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它提供了操作系统中各功能的函数接口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调用这些函数，可以实现操作系统提供的不同的功能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通过查阅</a:t>
            </a:r>
            <a:r>
              <a:rPr lang="en-US" altLang="zh-CN" smtClean="0"/>
              <a:t>MSDN</a:t>
            </a:r>
            <a:r>
              <a:rPr lang="zh-CN" altLang="en-US" smtClean="0"/>
              <a:t>来详细了解各函数的功能和使用方法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1BFCCD7-3E6C-45D1-A072-E4D0DBB978AB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582BE8D0-066F-46BC-8AC9-DCD9265B56B5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Windows API</a:t>
            </a:r>
            <a:r>
              <a:rPr lang="zh-CN" altLang="en-US" smtClean="0"/>
              <a:t>涵盖范围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Windows</a:t>
            </a:r>
            <a:r>
              <a:rPr lang="zh-CN" altLang="en-US" sz="2800" smtClean="0"/>
              <a:t>管理</a:t>
            </a:r>
            <a:endParaRPr lang="en-US" altLang="zh-CN" sz="2800" smtClean="0"/>
          </a:p>
          <a:p>
            <a:pPr lvl="1" eaLnBrk="1" hangingPunct="1"/>
            <a:r>
              <a:rPr lang="zh-CN" altLang="en-US" sz="2400" smtClean="0"/>
              <a:t>如获取磁盘信息，硬件管理等</a:t>
            </a:r>
            <a:endParaRPr lang="en-US" altLang="zh-CN" sz="2400" smtClean="0"/>
          </a:p>
          <a:p>
            <a:pPr eaLnBrk="1" hangingPunct="1"/>
            <a:r>
              <a:rPr lang="en-US" altLang="zh-CN" sz="2800" smtClean="0"/>
              <a:t>Windows</a:t>
            </a:r>
            <a:r>
              <a:rPr lang="zh-CN" altLang="en-US" sz="2800" smtClean="0"/>
              <a:t>标准控件</a:t>
            </a:r>
            <a:endParaRPr lang="en-US" altLang="zh-CN" sz="2800" smtClean="0"/>
          </a:p>
          <a:p>
            <a:pPr eaLnBrk="1" hangingPunct="1"/>
            <a:r>
              <a:rPr lang="zh-CN" altLang="en-US" sz="2800" smtClean="0"/>
              <a:t>系统内核</a:t>
            </a:r>
            <a:endParaRPr lang="en-US" altLang="zh-CN" sz="2800" smtClean="0"/>
          </a:p>
          <a:p>
            <a:pPr eaLnBrk="1" hangingPunct="1"/>
            <a:r>
              <a:rPr lang="en-US" altLang="zh-CN" sz="2800" smtClean="0"/>
              <a:t>GDI</a:t>
            </a:r>
            <a:r>
              <a:rPr lang="zh-CN" altLang="en-US" sz="2800" smtClean="0"/>
              <a:t>图形设备接口：完成绘图功能</a:t>
            </a:r>
            <a:endParaRPr lang="en-US" altLang="zh-CN" sz="2800" smtClean="0"/>
          </a:p>
          <a:p>
            <a:pPr eaLnBrk="1" hangingPunct="1"/>
            <a:r>
              <a:rPr lang="zh-CN" altLang="en-US" sz="2800" smtClean="0"/>
              <a:t>系统服务</a:t>
            </a:r>
            <a:endParaRPr lang="en-US" altLang="zh-CN" sz="2800" smtClean="0"/>
          </a:p>
          <a:p>
            <a:pPr eaLnBrk="1" hangingPunct="1"/>
            <a:r>
              <a:rPr lang="zh-CN" altLang="en-US" sz="2800" smtClean="0"/>
              <a:t>国际持久化</a:t>
            </a:r>
            <a:endParaRPr lang="en-US" altLang="zh-CN" sz="2800" smtClean="0"/>
          </a:p>
          <a:p>
            <a:pPr eaLnBrk="1" hangingPunct="1"/>
            <a:r>
              <a:rPr lang="zh-CN" altLang="en-US" sz="2800" smtClean="0"/>
              <a:t>网络服务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1BFCCD7-3E6C-45D1-A072-E4D0DBB978AB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EA2EF1C0-A44C-4A82-BF00-9051F586EB7B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MSDN</a:t>
            </a:r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Microsoft Developer Network, MSDN</a:t>
            </a:r>
          </a:p>
          <a:p>
            <a:pPr lvl="1"/>
            <a:r>
              <a:rPr lang="zh-CN" altLang="en-US" sz="2400" smtClean="0"/>
              <a:t>包括技术文档、在线电子教程、网络虚拟实验室、微软产品下载</a:t>
            </a:r>
            <a:endParaRPr lang="en-US" altLang="zh-CN" sz="2400" smtClean="0"/>
          </a:p>
          <a:p>
            <a:r>
              <a:rPr lang="en-US" altLang="zh-CN" smtClean="0"/>
              <a:t>MSDN Library (</a:t>
            </a:r>
            <a:r>
              <a:rPr lang="zh-CN" altLang="en-US" smtClean="0"/>
              <a:t>通常所说的</a:t>
            </a:r>
            <a:r>
              <a:rPr lang="en-US" altLang="zh-CN" smtClean="0"/>
              <a:t>MSDN)</a:t>
            </a:r>
          </a:p>
          <a:p>
            <a:pPr lvl="1"/>
            <a:r>
              <a:rPr lang="zh-CN" altLang="en-US" sz="2400" smtClean="0"/>
              <a:t>涵盖了微软全套可开发产品线的技术开发文档和科技文献（部分包括源代码）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包括过刊的 </a:t>
            </a:r>
            <a:r>
              <a:rPr lang="en-US" altLang="zh-CN" sz="2400" smtClean="0"/>
              <a:t>MSDN </a:t>
            </a:r>
            <a:r>
              <a:rPr lang="zh-CN" altLang="en-US" sz="2400" smtClean="0"/>
              <a:t>杂志节选和部分经典书籍的节选章节。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MSDN Library </a:t>
            </a:r>
            <a:r>
              <a:rPr lang="zh-CN" altLang="en-US" sz="2400" smtClean="0"/>
              <a:t>有 </a:t>
            </a:r>
            <a:r>
              <a:rPr lang="en-US" altLang="zh-CN" sz="2400" smtClean="0"/>
              <a:t>2.37 GB </a:t>
            </a:r>
            <a:r>
              <a:rPr lang="zh-CN" altLang="en-US" sz="2400" smtClean="0"/>
              <a:t>左右，可以通过在线或者 </a:t>
            </a:r>
            <a:r>
              <a:rPr lang="en-US" altLang="zh-CN" sz="2400" smtClean="0"/>
              <a:t>MSDN </a:t>
            </a:r>
            <a:r>
              <a:rPr lang="zh-CN" altLang="en-US" sz="2400" smtClean="0"/>
              <a:t>订阅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637B5A-E713-422F-B5FC-78B21C422793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4B4DADE7-8130-4FCD-A9EF-C5CFBF54BC81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19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pic>
        <p:nvPicPr>
          <p:cNvPr id="21510" name="Picture 2" descr="MSD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60350"/>
            <a:ext cx="20955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2451F99-1FF3-4694-AA70-7D1FC293C74F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AAE56BFD-5424-425A-BF8D-3D8B28A64881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助教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赵鸿泽</a:t>
            </a:r>
          </a:p>
          <a:p>
            <a:pPr lvl="1" eaLnBrk="1" hangingPunct="1"/>
            <a:r>
              <a:rPr lang="zh-CN" altLang="en-US" smtClean="0"/>
              <a:t>电话</a:t>
            </a:r>
            <a:r>
              <a:rPr lang="en-US" altLang="zh-CN" smtClean="0"/>
              <a:t>: 15120071667</a:t>
            </a:r>
          </a:p>
          <a:p>
            <a:pPr lvl="1" eaLnBrk="1" hangingPunct="1"/>
            <a:r>
              <a:rPr lang="en-US" altLang="zh-CN" smtClean="0"/>
              <a:t>Emails: hongze.zhao@gmail.com</a:t>
            </a:r>
          </a:p>
          <a:p>
            <a:pPr lvl="1" eaLnBrk="1" hangingPunct="1"/>
            <a:r>
              <a:rPr lang="zh-CN" altLang="en-US" smtClean="0"/>
              <a:t>对于课程的任何意见、建议，或不明白的问题均可</a:t>
            </a:r>
            <a:r>
              <a:rPr lang="zh-CN" altLang="zh-CN" smtClean="0"/>
              <a:t>咨询</a:t>
            </a:r>
            <a:r>
              <a:rPr lang="zh-CN" altLang="en-US" smtClean="0"/>
              <a:t>助教</a:t>
            </a:r>
          </a:p>
        </p:txBody>
      </p:sp>
      <p:sp>
        <p:nvSpPr>
          <p:cNvPr id="4102" name="Line 4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MSDN Library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637B5A-E713-422F-B5FC-78B21C422793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2CFE5022-C716-466C-84D1-4B4407D84877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pic>
        <p:nvPicPr>
          <p:cNvPr id="22533" name="Picture 2" descr="http://www.mxde.com/up/2010-7/201072485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731963"/>
            <a:ext cx="6359525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使用在线</a:t>
            </a:r>
            <a:r>
              <a:rPr lang="en-US" altLang="zh-CN" smtClean="0"/>
              <a:t>MSDN</a:t>
            </a:r>
            <a:endParaRPr lang="zh-CN" altLang="en-US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http://msdn.microsoft.com/zh-cn/</a:t>
            </a:r>
          </a:p>
          <a:p>
            <a:r>
              <a:rPr lang="zh-CN" altLang="en-US" smtClean="0"/>
              <a:t>从搜索框中搜索想要的函数即可查阅使用方法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637B5A-E713-422F-B5FC-78B21C422793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34484C64-161B-4710-A910-FE0044494DAC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240088"/>
            <a:ext cx="24669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使用在线</a:t>
            </a:r>
            <a:r>
              <a:rPr lang="en-US" altLang="zh-CN" smtClean="0"/>
              <a:t>MSDN</a:t>
            </a:r>
            <a:endParaRPr lang="zh-CN" altLang="en-US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637B5A-E713-422F-B5FC-78B21C422793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2E2038C5-DE08-49C7-BED2-6F6EEF7B470D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76413"/>
            <a:ext cx="7777162" cy="432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3" name="矩形 5"/>
          <p:cNvSpPr>
            <a:spLocks noChangeArrowheads="1"/>
          </p:cNvSpPr>
          <p:nvPr/>
        </p:nvSpPr>
        <p:spPr bwMode="auto">
          <a:xfrm>
            <a:off x="2124075" y="3940175"/>
            <a:ext cx="4824413" cy="78422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矩形标注 6"/>
          <p:cNvSpPr/>
          <p:nvPr/>
        </p:nvSpPr>
        <p:spPr bwMode="auto">
          <a:xfrm>
            <a:off x="5292725" y="3241675"/>
            <a:ext cx="2519363" cy="619125"/>
          </a:xfrm>
          <a:prstGeom prst="wedgeRectCallou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  <a:ea typeface="楷体_GB2312" pitchFamily="49" charset="-122"/>
              </a:rPr>
              <a:t>点击想要查阅的条目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使用在线</a:t>
            </a:r>
            <a:r>
              <a:rPr lang="en-US" altLang="zh-CN" smtClean="0"/>
              <a:t>MSDN</a:t>
            </a:r>
            <a:endParaRPr lang="zh-CN" altLang="en-US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637B5A-E713-422F-B5FC-78B21C422793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F251C68C-7707-400E-9D6A-35A046F16A8D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16113"/>
            <a:ext cx="7831137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7" name="矩形 6"/>
          <p:cNvSpPr>
            <a:spLocks noChangeArrowheads="1"/>
          </p:cNvSpPr>
          <p:nvPr/>
        </p:nvSpPr>
        <p:spPr bwMode="auto">
          <a:xfrm>
            <a:off x="2916238" y="3214688"/>
            <a:ext cx="4824412" cy="143827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矩形标注 7"/>
          <p:cNvSpPr/>
          <p:nvPr/>
        </p:nvSpPr>
        <p:spPr bwMode="auto">
          <a:xfrm>
            <a:off x="5292725" y="2503488"/>
            <a:ext cx="2519363" cy="619125"/>
          </a:xfrm>
          <a:prstGeom prst="wedgeRectCallou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  <a:ea typeface="楷体_GB2312" pitchFamily="49" charset="-122"/>
              </a:rPr>
              <a:t>函数原型与语法</a:t>
            </a:r>
          </a:p>
        </p:txBody>
      </p:sp>
      <p:sp>
        <p:nvSpPr>
          <p:cNvPr id="25609" name="矩形 8"/>
          <p:cNvSpPr>
            <a:spLocks noChangeArrowheads="1"/>
          </p:cNvSpPr>
          <p:nvPr/>
        </p:nvSpPr>
        <p:spPr bwMode="auto">
          <a:xfrm>
            <a:off x="2916238" y="4835525"/>
            <a:ext cx="4824412" cy="143827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标注 9"/>
          <p:cNvSpPr/>
          <p:nvPr/>
        </p:nvSpPr>
        <p:spPr bwMode="auto">
          <a:xfrm>
            <a:off x="107950" y="5245100"/>
            <a:ext cx="2519363" cy="619125"/>
          </a:xfrm>
          <a:prstGeom prst="wedgeRectCallout">
            <a:avLst>
              <a:gd name="adj1" fmla="val 61076"/>
              <a:gd name="adj2" fmla="val -16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  <a:ea typeface="楷体_GB2312" pitchFamily="49" charset="-122"/>
              </a:rPr>
              <a:t>参数的详细说明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8B0B18D-0F2C-4E30-96E3-9C200FC1D2E7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BE5F436D-AC2A-47A8-A890-AD49FAA71594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本章总体纲要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981200"/>
            <a:ext cx="6400800" cy="4184650"/>
          </a:xfrm>
        </p:spPr>
        <p:txBody>
          <a:bodyPr/>
          <a:lstStyle/>
          <a:p>
            <a:pPr eaLnBrk="1" hangingPunct="1">
              <a:tabLst>
                <a:tab pos="1808163" algn="l"/>
              </a:tabLst>
            </a:pPr>
            <a:r>
              <a:rPr lang="zh-CN" altLang="en-US" sz="4400" smtClean="0"/>
              <a:t>基础概念与消息机制</a:t>
            </a:r>
          </a:p>
          <a:p>
            <a:pPr eaLnBrk="1" hangingPunct="1">
              <a:tabLst>
                <a:tab pos="1808163" algn="l"/>
              </a:tabLst>
            </a:pPr>
            <a:r>
              <a:rPr lang="en-US" altLang="zh-CN" sz="4400" smtClean="0"/>
              <a:t>Windows</a:t>
            </a:r>
            <a:r>
              <a:rPr lang="zh-CN" altLang="en-US" sz="4400" smtClean="0"/>
              <a:t>应用程序分析</a:t>
            </a:r>
          </a:p>
          <a:p>
            <a:pPr eaLnBrk="1" hangingPunct="1">
              <a:tabLst>
                <a:tab pos="1808163" algn="l"/>
              </a:tabLst>
            </a:pPr>
            <a:r>
              <a:rPr lang="zh-CN" altLang="en-US" sz="4400" smtClean="0"/>
              <a:t>鼠标和键盘的控制</a:t>
            </a:r>
            <a:endParaRPr lang="en-US" altLang="zh-CN" sz="4400" smtClean="0"/>
          </a:p>
          <a:p>
            <a:pPr eaLnBrk="1" hangingPunct="1">
              <a:tabLst>
                <a:tab pos="1808163" algn="l"/>
              </a:tabLst>
            </a:pPr>
            <a:r>
              <a:rPr lang="en-US" altLang="zh-CN" sz="4400" smtClean="0"/>
              <a:t>GDI</a:t>
            </a:r>
            <a:endParaRPr lang="zh-CN" altLang="en-US" sz="4400" smtClean="0"/>
          </a:p>
        </p:txBody>
      </p:sp>
      <p:sp>
        <p:nvSpPr>
          <p:cNvPr id="26630" name="Line 4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631" name="Object 5"/>
          <p:cNvGraphicFramePr>
            <a:graphicFrameLocks noChangeAspect="1"/>
          </p:cNvGraphicFramePr>
          <p:nvPr/>
        </p:nvGraphicFramePr>
        <p:xfrm>
          <a:off x="231775" y="3505200"/>
          <a:ext cx="1978025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剪辑" r:id="rId3" imgW="2309813" imgH="3176588" progId="MS_ClipArt_Gallery.2">
                  <p:embed/>
                </p:oleObj>
              </mc:Choice>
              <mc:Fallback>
                <p:oleObj name="剪辑" r:id="rId3" imgW="2309813" imgH="3176588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3505200"/>
                        <a:ext cx="1978025" cy="271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AutoShape 6"/>
          <p:cNvSpPr>
            <a:spLocks noChangeArrowheads="1"/>
          </p:cNvSpPr>
          <p:nvPr/>
        </p:nvSpPr>
        <p:spPr bwMode="auto">
          <a:xfrm>
            <a:off x="1752600" y="3052763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应用程序分析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 smtClean="0"/>
              <a:t>WinMain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是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应用程序的</a:t>
            </a:r>
            <a:r>
              <a:rPr lang="zh-CN" altLang="en-US" dirty="0" smtClean="0">
                <a:solidFill>
                  <a:srgbClr val="FF0000"/>
                </a:solidFill>
              </a:rPr>
              <a:t>入口函数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 eaLnBrk="1" hangingPunct="1">
              <a:buFontTx/>
              <a:buNone/>
              <a:defRPr/>
            </a:pPr>
            <a:endParaRPr lang="en-US" altLang="zh-CN" sz="2000" dirty="0" smtClean="0"/>
          </a:p>
          <a:p>
            <a:pPr marL="457200" lvl="1" indent="0" eaLnBrk="1" hangingPunct="1">
              <a:buFontTx/>
              <a:buNone/>
              <a:defRPr/>
            </a:pPr>
            <a:r>
              <a:rPr lang="en-US" altLang="zh-CN" sz="2000" dirty="0" err="1" smtClean="0">
                <a:solidFill>
                  <a:schemeClr val="accent2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7030A0"/>
                </a:solidFill>
              </a:rPr>
              <a:t>APIENTRY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WinMain</a:t>
            </a:r>
            <a:r>
              <a:rPr lang="en-US" altLang="zh-CN" sz="2000" dirty="0" smtClean="0"/>
              <a:t>(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accent2"/>
                </a:solidFill>
              </a:rPr>
              <a:t>HINSTANCE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hInstance</a:t>
            </a:r>
            <a:r>
              <a:rPr lang="en-US" altLang="zh-CN" sz="2000" dirty="0" smtClean="0"/>
              <a:t>,  //</a:t>
            </a:r>
            <a:r>
              <a:rPr lang="zh-CN" altLang="en-US" sz="2000" dirty="0" smtClean="0">
                <a:solidFill>
                  <a:srgbClr val="C00000"/>
                </a:solidFill>
              </a:rPr>
              <a:t>指定当前应用程序的实例句柄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accent2"/>
                </a:solidFill>
              </a:rPr>
              <a:t>HINSTANCE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hPrevInstance</a:t>
            </a:r>
            <a:r>
              <a:rPr lang="en-US" altLang="zh-CN" sz="2000" dirty="0" smtClean="0"/>
              <a:t>, //</a:t>
            </a:r>
            <a:r>
              <a:rPr lang="zh-CN" altLang="en-US" sz="2000" dirty="0" smtClean="0">
                <a:solidFill>
                  <a:srgbClr val="C00000"/>
                </a:solidFill>
              </a:rPr>
              <a:t>指定前一个应用程序的实例句柄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accent2"/>
                </a:solidFill>
              </a:rPr>
              <a:t>LPSTR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lpCmdLine</a:t>
            </a:r>
            <a:r>
              <a:rPr lang="en-US" altLang="zh-CN" sz="2000" dirty="0" smtClean="0"/>
              <a:t>,//</a:t>
            </a:r>
            <a:r>
              <a:rPr lang="zh-CN" altLang="en-US" sz="2000" dirty="0" smtClean="0">
                <a:solidFill>
                  <a:srgbClr val="C00000"/>
                </a:solidFill>
              </a:rPr>
              <a:t>命令行下执行时的参数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zh-CN" sz="2000" dirty="0" err="1" smtClean="0">
                <a:solidFill>
                  <a:schemeClr val="accent2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nCmdShow</a:t>
            </a:r>
            <a:r>
              <a:rPr lang="en-US" altLang="zh-CN" sz="2000" dirty="0" smtClean="0"/>
              <a:t>)//</a:t>
            </a:r>
            <a:r>
              <a:rPr lang="zh-CN" altLang="en-US" sz="2000" dirty="0" smtClean="0">
                <a:solidFill>
                  <a:srgbClr val="C00000"/>
                </a:solidFill>
              </a:rPr>
              <a:t>应用程序应该如何显示</a:t>
            </a:r>
            <a:endParaRPr lang="en-US" altLang="zh-CN" sz="2000" dirty="0" smtClean="0">
              <a:solidFill>
                <a:srgbClr val="C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1BFCCD7-3E6C-45D1-A072-E4D0DBB978AB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40385E52-F91B-448A-A341-CD16C1620920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25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应用程序分析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WinMain()</a:t>
            </a:r>
            <a:r>
              <a:rPr lang="zh-CN" altLang="en-US" smtClean="0"/>
              <a:t>函数的主要工作流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1.</a:t>
            </a:r>
            <a:r>
              <a:rPr lang="zh-CN" altLang="en-US" smtClean="0"/>
              <a:t>注册窗口类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通过填充结构体，设置窗口的样式和属性等，然后将配置结构对象传入</a:t>
            </a:r>
            <a:r>
              <a:rPr lang="en-US" altLang="zh-CN" smtClean="0"/>
              <a:t>RegisterClassEx()</a:t>
            </a:r>
            <a:r>
              <a:rPr lang="zh-CN" altLang="en-US" smtClean="0"/>
              <a:t>中，在系统中注册相应的窗口类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2.</a:t>
            </a:r>
            <a:r>
              <a:rPr lang="zh-CN" altLang="en-US" smtClean="0"/>
              <a:t>创建窗口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调用</a:t>
            </a:r>
            <a:r>
              <a:rPr lang="en-US" altLang="zh-CN" smtClean="0"/>
              <a:t>CreateWindow()</a:t>
            </a:r>
            <a:r>
              <a:rPr lang="zh-CN" altLang="en-US" smtClean="0"/>
              <a:t>函数可创建已注册的窗口对象，如果创建成功调用</a:t>
            </a:r>
            <a:r>
              <a:rPr lang="en-US" altLang="zh-CN" smtClean="0"/>
              <a:t>ShowWindow()</a:t>
            </a:r>
            <a:r>
              <a:rPr lang="zh-CN" altLang="en-US" smtClean="0"/>
              <a:t>函数来显示窗口</a:t>
            </a:r>
            <a:endParaRPr lang="en-US" altLang="zh-CN" smtClean="0"/>
          </a:p>
          <a:p>
            <a:pPr lvl="1" eaLnBrk="1" hangingPunct="1"/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1BFCCD7-3E6C-45D1-A072-E4D0DBB978AB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095AF98F-95C2-4BFC-8542-C0C513F44DEB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Windows</a:t>
            </a:r>
            <a:r>
              <a:rPr lang="zh-CN" altLang="en-US" smtClean="0"/>
              <a:t>应用程序分析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mtClean="0"/>
              <a:t>3.</a:t>
            </a:r>
            <a:r>
              <a:rPr lang="zh-CN" altLang="en-US" smtClean="0"/>
              <a:t>启动消息循环</a:t>
            </a:r>
            <a:endParaRPr lang="en-US" altLang="zh-CN" smtClean="0"/>
          </a:p>
          <a:p>
            <a:pPr lvl="2"/>
            <a:r>
              <a:rPr lang="zh-CN" altLang="en-US" smtClean="0"/>
              <a:t>消息循环实际上是一个</a:t>
            </a:r>
            <a:r>
              <a:rPr lang="en-US" altLang="zh-CN" smtClean="0"/>
              <a:t>while(true)</a:t>
            </a:r>
            <a:r>
              <a:rPr lang="zh-CN" altLang="en-US" smtClean="0"/>
              <a:t>的循环，不断的执行循环来保持窗口程序的持续运行。</a:t>
            </a:r>
            <a:endParaRPr lang="en-US" altLang="zh-CN" smtClean="0"/>
          </a:p>
          <a:p>
            <a:pPr lvl="2"/>
            <a:r>
              <a:rPr lang="zh-CN" altLang="en-US" smtClean="0"/>
              <a:t>循环体内，不断执行</a:t>
            </a:r>
            <a:r>
              <a:rPr lang="en-US" altLang="zh-CN" smtClean="0"/>
              <a:t>GetMessage()</a:t>
            </a:r>
            <a:r>
              <a:rPr lang="zh-CN" altLang="en-US" smtClean="0"/>
              <a:t>来从消息队列中获取消息，执行</a:t>
            </a:r>
            <a:r>
              <a:rPr lang="en-US" altLang="zh-CN" smtClean="0"/>
              <a:t>TranslateMessage()</a:t>
            </a:r>
            <a:r>
              <a:rPr lang="zh-CN" altLang="en-US" smtClean="0"/>
              <a:t>来将虚拟键消息转换为字符消息，执行</a:t>
            </a:r>
            <a:r>
              <a:rPr lang="en-US" altLang="zh-CN" smtClean="0"/>
              <a:t>DispatchMessage()</a:t>
            </a:r>
            <a:r>
              <a:rPr lang="zh-CN" altLang="en-US" smtClean="0"/>
              <a:t>将消息分发至于消息对应的窗口函数，再由相应的窗口函数对消息进行处理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DC158179-71F1-4956-BA53-57B8290AAE7A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Windows</a:t>
            </a:r>
            <a:r>
              <a:rPr lang="zh-CN" altLang="en-US" smtClean="0"/>
              <a:t>应用程序实例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1941513" cy="4114800"/>
          </a:xfrm>
        </p:spPr>
        <p:txBody>
          <a:bodyPr/>
          <a:lstStyle/>
          <a:p>
            <a:r>
              <a:rPr lang="zh-CN" altLang="en-US" smtClean="0"/>
              <a:t>新建一个</a:t>
            </a:r>
            <a:r>
              <a:rPr lang="en-US" altLang="zh-CN" smtClean="0"/>
              <a:t>Win32</a:t>
            </a:r>
            <a:r>
              <a:rPr lang="zh-CN" altLang="en-US" smtClean="0"/>
              <a:t>项目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FE24BAB1-C049-46A1-9C17-266F002A6260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817688"/>
            <a:ext cx="6234112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Windows</a:t>
            </a:r>
            <a:r>
              <a:rPr lang="zh-CN" altLang="en-US" smtClean="0"/>
              <a:t>应用程序实例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2446338" cy="4114800"/>
          </a:xfrm>
        </p:spPr>
        <p:txBody>
          <a:bodyPr/>
          <a:lstStyle/>
          <a:p>
            <a:r>
              <a:rPr lang="zh-CN" altLang="en-US" smtClean="0"/>
              <a:t>选择</a:t>
            </a:r>
            <a:r>
              <a:rPr lang="en-US" altLang="zh-CN" smtClean="0"/>
              <a:t>Windows</a:t>
            </a:r>
            <a:r>
              <a:rPr lang="zh-CN" altLang="en-US" smtClean="0"/>
              <a:t>应用程序，点击完成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ADDEC1F0-CAD2-4FDE-9B55-9B5CA8D63E00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29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989138"/>
            <a:ext cx="5722937" cy="411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7E9FC37-FD70-4453-B6F3-D3E597C34630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F17F457E-4426-4CC9-A360-9F5497675879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143000"/>
            <a:ext cx="9144000" cy="2209800"/>
          </a:xfrm>
        </p:spPr>
        <p:txBody>
          <a:bodyPr/>
          <a:lstStyle/>
          <a:p>
            <a:pPr eaLnBrk="1" hangingPunct="1"/>
            <a:r>
              <a:rPr lang="zh-CN" altLang="en-US" sz="6600" smtClean="0">
                <a:solidFill>
                  <a:srgbClr val="3333CC"/>
                </a:solidFill>
              </a:rPr>
              <a:t>第 </a:t>
            </a:r>
            <a:r>
              <a:rPr lang="en-US" altLang="zh-CN" sz="6600" smtClean="0">
                <a:solidFill>
                  <a:srgbClr val="3333CC"/>
                </a:solidFill>
              </a:rPr>
              <a:t>1</a:t>
            </a:r>
            <a:r>
              <a:rPr lang="zh-CN" altLang="en-US" sz="6600" smtClean="0">
                <a:solidFill>
                  <a:srgbClr val="3333CC"/>
                </a:solidFill>
              </a:rPr>
              <a:t>讲   </a:t>
            </a:r>
            <a:r>
              <a:rPr lang="en-US" altLang="zh-CN" sz="6600" smtClean="0">
                <a:solidFill>
                  <a:srgbClr val="3333CC"/>
                </a:solidFill>
              </a:rPr>
              <a:t>Windows</a:t>
            </a:r>
            <a:r>
              <a:rPr lang="zh-CN" altLang="en-US" sz="6600" smtClean="0">
                <a:solidFill>
                  <a:srgbClr val="3333CC"/>
                </a:solidFill>
              </a:rPr>
              <a:t>编程基础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楷体_GB2312"/>
                <a:cs typeface="楷体_GB2312"/>
              </a:rPr>
              <a:t>雍俊海</a:t>
            </a:r>
            <a:r>
              <a:rPr lang="en-US" altLang="zh-CN" smtClean="0">
                <a:ea typeface="楷体_GB2312"/>
                <a:cs typeface="楷体_GB2312"/>
              </a:rPr>
              <a:t>( Jun-Hai Yong)</a:t>
            </a:r>
          </a:p>
          <a:p>
            <a:pPr eaLnBrk="1" hangingPunct="1"/>
            <a:r>
              <a:rPr lang="zh-CN" altLang="en-US" i="1" smtClean="0">
                <a:ea typeface="楷体_GB2312"/>
                <a:cs typeface="楷体_GB2312"/>
              </a:rPr>
              <a:t>清华大学软件学院</a:t>
            </a:r>
          </a:p>
          <a:p>
            <a:pPr eaLnBrk="1" hangingPunct="1"/>
            <a:r>
              <a:rPr lang="en-US" altLang="zh-CN" i="1" smtClean="0">
                <a:ea typeface="楷体_GB2312"/>
                <a:cs typeface="楷体_GB2312"/>
              </a:rPr>
              <a:t>School of Software , Tsinghua University</a:t>
            </a:r>
          </a:p>
        </p:txBody>
      </p:sp>
      <p:sp>
        <p:nvSpPr>
          <p:cNvPr id="5126" name="Line 4"/>
          <p:cNvSpPr>
            <a:spLocks noChangeShapeType="1"/>
          </p:cNvSpPr>
          <p:nvPr/>
        </p:nvSpPr>
        <p:spPr bwMode="auto">
          <a:xfrm>
            <a:off x="0" y="33528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Windows</a:t>
            </a:r>
            <a:r>
              <a:rPr lang="zh-CN" altLang="en-US" smtClean="0"/>
              <a:t>应用程序实例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文件：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Win32Project2.cpp</a:t>
            </a:r>
          </a:p>
          <a:p>
            <a:pPr marL="0" indent="0">
              <a:buFontTx/>
              <a:buNone/>
              <a:defRPr/>
            </a:pP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int</a:t>
            </a: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6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APIENTRY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6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_</a:t>
            </a:r>
            <a:r>
              <a:rPr lang="en-US" altLang="zh-CN" sz="1600" b="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tWinMain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6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_In_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600" b="0" dirty="0" smtClean="0">
                <a:solidFill>
                  <a:srgbClr val="2B91AF"/>
                </a:solidFill>
                <a:highlight>
                  <a:srgbClr val="FFFFFF"/>
                </a:highlight>
                <a:latin typeface="Verdana"/>
              </a:rPr>
              <a:t>HINSTANCE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6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hInstance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</a:t>
            </a:r>
          </a:p>
          <a:p>
            <a:pPr marL="0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         </a:t>
            </a:r>
            <a:r>
              <a:rPr lang="en-US" altLang="zh-CN" sz="16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_</a:t>
            </a:r>
            <a:r>
              <a:rPr lang="en-US" altLang="zh-CN" sz="1600" b="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In_opt</a:t>
            </a:r>
            <a:r>
              <a:rPr lang="en-US" altLang="zh-CN" sz="16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_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600" b="0" dirty="0" smtClean="0">
                <a:solidFill>
                  <a:srgbClr val="2B91AF"/>
                </a:solidFill>
                <a:highlight>
                  <a:srgbClr val="FFFFFF"/>
                </a:highlight>
                <a:latin typeface="Verdana"/>
              </a:rPr>
              <a:t>HINSTANCE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6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hPrevInstance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</a:t>
            </a:r>
          </a:p>
          <a:p>
            <a:pPr marL="0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         </a:t>
            </a:r>
            <a:r>
              <a:rPr lang="en-US" altLang="zh-CN" sz="16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_In_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600" b="0" dirty="0" smtClean="0">
                <a:solidFill>
                  <a:srgbClr val="2B91AF"/>
                </a:solidFill>
                <a:highlight>
                  <a:srgbClr val="FFFFFF"/>
                </a:highlight>
                <a:latin typeface="Verdana"/>
              </a:rPr>
              <a:t>LPTSTR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</a:t>
            </a:r>
            <a:r>
              <a:rPr lang="en-US" altLang="zh-CN" sz="16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lpCmdLine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</a:t>
            </a:r>
          </a:p>
          <a:p>
            <a:pPr marL="0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         </a:t>
            </a:r>
            <a:r>
              <a:rPr lang="en-US" altLang="zh-CN" sz="16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_In_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</a:t>
            </a:r>
            <a:r>
              <a:rPr lang="en-US" altLang="zh-CN" sz="16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nCmdShow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altLang="zh-CN" sz="1600" dirty="0"/>
              <a:t>MSG </a:t>
            </a:r>
            <a:r>
              <a:rPr lang="en-US" altLang="zh-CN" sz="1600" dirty="0" err="1"/>
              <a:t>msg</a:t>
            </a:r>
            <a:r>
              <a:rPr lang="en-US" altLang="zh-CN" sz="1600" dirty="0" smtClean="0"/>
              <a:t>; </a:t>
            </a:r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// </a:t>
            </a:r>
            <a:r>
              <a:rPr lang="zh-CN" alt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定义一个消息结构实例，用于存储从消息队列中获取的消息</a:t>
            </a:r>
            <a:endParaRPr lang="en-US" altLang="zh-CN" sz="1600" b="0" dirty="0" smtClean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0" indent="0">
              <a:buFontTx/>
              <a:buNone/>
              <a:defRPr/>
            </a:pP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…</a:t>
            </a:r>
          </a:p>
          <a:p>
            <a:pPr marL="0" indent="0">
              <a:buFontTx/>
              <a:buNone/>
              <a:defRPr/>
            </a:pPr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// </a:t>
            </a:r>
            <a:r>
              <a:rPr lang="zh-CN" alt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注册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窗口类</a:t>
            </a:r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:</a:t>
            </a:r>
            <a:endParaRPr lang="en-US" altLang="zh-CN" sz="1600" b="0" dirty="0" smtClean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0" indent="0">
              <a:buFontTx/>
              <a:buNone/>
              <a:defRPr/>
            </a:pPr>
            <a:r>
              <a:rPr lang="en-US" altLang="zh-CN" sz="1600" dirty="0" err="1"/>
              <a:t>MyRegisterClass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hInstance</a:t>
            </a:r>
            <a:r>
              <a:rPr lang="en-US" altLang="zh-CN" sz="1600" dirty="0" smtClean="0"/>
              <a:t>);</a:t>
            </a:r>
          </a:p>
          <a:p>
            <a:pPr marL="0" indent="0">
              <a:buFontTx/>
              <a:buNone/>
              <a:defRPr/>
            </a:pP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...</a:t>
            </a:r>
          </a:p>
          <a:p>
            <a:pPr marL="0" indent="0">
              <a:buFontTx/>
              <a:buNone/>
              <a:defRPr/>
            </a:pPr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// </a:t>
            </a:r>
            <a:r>
              <a:rPr lang="zh-CN" alt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创建窗口</a:t>
            </a:r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:</a:t>
            </a:r>
            <a:endParaRPr lang="en-US" altLang="zh-CN" sz="1600" b="0" dirty="0" smtClean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0" indent="0">
              <a:buFontTx/>
              <a:buNone/>
              <a:defRPr/>
            </a:pPr>
            <a:r>
              <a:rPr lang="en-US" altLang="zh-CN" sz="1600" dirty="0" smtClean="0"/>
              <a:t>if</a:t>
            </a:r>
            <a:r>
              <a:rPr lang="en-US" altLang="zh-CN" sz="1600" b="0" dirty="0" smtClean="0"/>
              <a:t> </a:t>
            </a:r>
            <a:r>
              <a:rPr lang="en-US" altLang="zh-CN" sz="1600" b="0" dirty="0"/>
              <a:t>(!</a:t>
            </a:r>
            <a:r>
              <a:rPr lang="en-US" altLang="zh-CN" sz="1600" dirty="0" err="1"/>
              <a:t>InitInstance</a:t>
            </a:r>
            <a:r>
              <a:rPr lang="en-US" altLang="zh-CN" sz="1600" b="0" dirty="0"/>
              <a:t> (</a:t>
            </a:r>
            <a:r>
              <a:rPr lang="en-US" altLang="zh-CN" sz="1600" b="0" dirty="0" err="1"/>
              <a:t>hInstance</a:t>
            </a:r>
            <a:r>
              <a:rPr lang="en-US" altLang="zh-CN" sz="1600" b="0" dirty="0"/>
              <a:t>, </a:t>
            </a:r>
            <a:r>
              <a:rPr lang="en-US" altLang="zh-CN" sz="1600" b="0" dirty="0" err="1"/>
              <a:t>nCmdShow</a:t>
            </a:r>
            <a:r>
              <a:rPr lang="en-US" altLang="zh-CN" sz="1600" b="0" dirty="0" smtClean="0"/>
              <a:t>))</a:t>
            </a:r>
            <a:endParaRPr lang="en-US" altLang="zh-CN" sz="1600" b="0" dirty="0"/>
          </a:p>
          <a:p>
            <a:pPr marL="0" indent="0">
              <a:buFontTx/>
              <a:buNone/>
              <a:defRPr/>
            </a:pPr>
            <a:r>
              <a:rPr lang="en-US" altLang="zh-CN" sz="1600" dirty="0" smtClean="0"/>
              <a:t>    return</a:t>
            </a:r>
            <a:r>
              <a:rPr lang="en-US" altLang="zh-CN" sz="1600" b="0" dirty="0" smtClean="0"/>
              <a:t> </a:t>
            </a:r>
            <a:r>
              <a:rPr lang="en-US" altLang="zh-CN" sz="1600" b="0" dirty="0"/>
              <a:t>FALSE;</a:t>
            </a:r>
          </a:p>
          <a:p>
            <a:pPr>
              <a:defRPr/>
            </a:pPr>
            <a:endParaRPr lang="en-US" altLang="zh-CN" sz="1600" b="0" dirty="0" smtClean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E1F97001-C73E-4C45-8C36-4C432FC4B383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30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Windows</a:t>
            </a:r>
            <a:r>
              <a:rPr lang="zh-CN" altLang="en-US" smtClean="0"/>
              <a:t>应用程序实例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400050" lvl="1" indent="0">
              <a:buFontTx/>
              <a:buNone/>
              <a:defRPr/>
            </a:pPr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// </a:t>
            </a:r>
            <a:r>
              <a:rPr lang="zh-CN" alt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主消息循环</a:t>
            </a:r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: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400050" lvl="1" indent="0">
              <a:buFontTx/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while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(</a:t>
            </a:r>
            <a:r>
              <a:rPr lang="en-US" altLang="zh-CN" sz="1600" b="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GetMessage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(&amp;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msg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6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NULL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600" b="0" dirty="0" smtClean="0">
                <a:solidFill>
                  <a:srgbClr val="FF0000"/>
                </a:solidFill>
                <a:highlight>
                  <a:srgbClr val="FFFFFF"/>
                </a:highlight>
                <a:latin typeface="Verdana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600" b="0" dirty="0" smtClean="0">
                <a:solidFill>
                  <a:srgbClr val="FF0000"/>
                </a:solidFill>
                <a:highlight>
                  <a:srgbClr val="FFFFFF"/>
                </a:highlight>
                <a:latin typeface="Verdana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))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{</a:t>
            </a:r>
          </a:p>
          <a:p>
            <a:pPr marL="800100" lvl="2" indent="0">
              <a:buFontTx/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(!</a:t>
            </a:r>
            <a:r>
              <a:rPr lang="en-US" altLang="zh-CN" sz="1600" b="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TranslateAccelerator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msg.hwnd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hAccelTable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&amp;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msg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))</a:t>
            </a:r>
          </a:p>
          <a:p>
            <a:pPr marL="800100" lvl="2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{</a:t>
            </a:r>
          </a:p>
          <a:p>
            <a:pPr marL="1257300" lvl="3" indent="0">
              <a:buFontTx/>
              <a:buNone/>
              <a:defRPr/>
            </a:pP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TranslateMessage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(&amp;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msg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1257300" lvl="3" indent="0">
              <a:buFontTx/>
              <a:buNone/>
              <a:defRPr/>
            </a:pPr>
            <a:r>
              <a:rPr lang="en-US" altLang="zh-CN" sz="1600" b="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DispatchMessage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(&amp;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msg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800100" lvl="2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}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}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msg.wParam</a:t>
            </a: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}</a:t>
            </a:r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 // _</a:t>
            </a:r>
            <a:r>
              <a:rPr lang="en-US" altLang="zh-CN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tWinMain</a:t>
            </a:r>
            <a:r>
              <a:rPr lang="zh-CN" alt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函数结束</a:t>
            </a:r>
            <a:endParaRPr lang="zh-CN" altLang="en-US" sz="1600" dirty="0" smtClean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400050" lvl="1" indent="0">
              <a:buFontTx/>
              <a:buNone/>
              <a:defRPr/>
            </a:pP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A75A9AAB-EC56-4A24-A3F5-24CE1F49B06D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31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Windows</a:t>
            </a:r>
            <a:r>
              <a:rPr lang="zh-CN" altLang="en-US" smtClean="0"/>
              <a:t>应用程序实例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Verdana"/>
              </a:rPr>
              <a:t>ATOM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MyRegisterClass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Verdana"/>
              </a:rPr>
              <a:t>HINSTANCE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hInstance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{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Verdana"/>
              </a:rPr>
              <a:t>WNDCLASSEX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wcex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400050" lvl="1" indent="0">
              <a:buFontTx/>
              <a:buNone/>
              <a:defRPr/>
            </a:pP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wcex.cbSize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=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sizeof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400" b="0" dirty="0" smtClean="0">
                <a:solidFill>
                  <a:srgbClr val="2B91AF"/>
                </a:solidFill>
                <a:highlight>
                  <a:srgbClr val="FFFFFF"/>
                </a:highlight>
                <a:latin typeface="Verdana"/>
              </a:rPr>
              <a:t>WNDCLASSEX</a:t>
            </a:r>
            <a:r>
              <a:rPr lang="en-US" altLang="zh-CN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  <a:endParaRPr lang="zh-CN" altLang="en-US" sz="1400" b="0" dirty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400050" lvl="1" indent="0">
              <a:buFontTx/>
              <a:buNone/>
              <a:defRPr/>
            </a:pP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wcex.style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= </a:t>
            </a:r>
            <a:r>
              <a:rPr lang="en-US" altLang="zh-CN" sz="14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CS_HREDRAW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| </a:t>
            </a:r>
            <a:r>
              <a:rPr lang="en-US" altLang="zh-CN" sz="14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CS_VREDRAW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wcex.lpfnWndProc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= </a:t>
            </a:r>
            <a:r>
              <a:rPr lang="en-US" altLang="zh-CN" sz="1400" dirty="0" err="1">
                <a:solidFill>
                  <a:srgbClr val="FF0000"/>
                </a:solidFill>
                <a:highlight>
                  <a:srgbClr val="FFFFFF"/>
                </a:highlight>
                <a:latin typeface="Verdana"/>
              </a:rPr>
              <a:t>WndProc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wcex.cbClsExtra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= </a:t>
            </a:r>
            <a:r>
              <a:rPr lang="en-US" altLang="zh-CN" sz="1400" b="0" dirty="0" smtClean="0">
                <a:solidFill>
                  <a:srgbClr val="FF0000"/>
                </a:solidFill>
                <a:highlight>
                  <a:srgbClr val="FFFFFF"/>
                </a:highlight>
                <a:latin typeface="Verdana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wcex.cbWndExtra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= </a:t>
            </a:r>
            <a:r>
              <a:rPr lang="en-US" altLang="zh-CN" sz="1400" b="0" dirty="0" smtClean="0">
                <a:solidFill>
                  <a:srgbClr val="FF0000"/>
                </a:solidFill>
                <a:highlight>
                  <a:srgbClr val="FFFFFF"/>
                </a:highlight>
                <a:latin typeface="Verdana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wcex.hInstance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= </a:t>
            </a:r>
            <a:r>
              <a:rPr lang="en-US" altLang="zh-CN" sz="14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hInstance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wcex.hIcon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= </a:t>
            </a:r>
            <a:r>
              <a:rPr lang="en-US" altLang="zh-CN" sz="1400" b="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LoadIcon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4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hInstance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4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MAKEINTRESOURCE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4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IDI_WIN32PROJECT2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));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wcex.hCursor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= </a:t>
            </a:r>
            <a:r>
              <a:rPr lang="en-US" altLang="zh-CN" sz="1400" b="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LoadCursor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4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NULL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4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IDC_ARROW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wcex.hbrBackground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= (</a:t>
            </a:r>
            <a:r>
              <a:rPr lang="en-US" altLang="zh-CN" sz="1400" b="0" dirty="0" smtClean="0">
                <a:solidFill>
                  <a:srgbClr val="2B91AF"/>
                </a:solidFill>
                <a:highlight>
                  <a:srgbClr val="FFFFFF"/>
                </a:highlight>
                <a:latin typeface="Verdana"/>
              </a:rPr>
              <a:t>HBRUSH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)(</a:t>
            </a:r>
            <a:r>
              <a:rPr lang="en-US" altLang="zh-CN" sz="14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COLOR_WINDOW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+</a:t>
            </a:r>
            <a:r>
              <a:rPr lang="en-US" altLang="zh-CN" sz="1400" b="0" dirty="0" smtClean="0">
                <a:solidFill>
                  <a:srgbClr val="FF0000"/>
                </a:solidFill>
                <a:highlight>
                  <a:srgbClr val="FFFFFF"/>
                </a:highlight>
                <a:latin typeface="Verdana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wcex.lpszMenuName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= </a:t>
            </a:r>
            <a:r>
              <a:rPr lang="en-US" altLang="zh-CN" sz="14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MAKEINTRESOURCE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4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IDC_WIN32PROJECT2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wcex.lpszClassName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= 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szWindowClass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wcex.hIconSm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= </a:t>
            </a:r>
            <a:r>
              <a:rPr lang="en-US" altLang="zh-CN" sz="1400" b="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LoadIcon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wcex.hInstance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4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MAKEINTRESOURCE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4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IDI_SMALL</a:t>
            </a:r>
            <a:r>
              <a:rPr lang="en-US" altLang="zh-CN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));</a:t>
            </a:r>
            <a:endParaRPr lang="zh-CN" altLang="en-US" sz="1400" b="0" dirty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400050" lvl="1" indent="0">
              <a:buFontTx/>
              <a:buNone/>
              <a:defRPr/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400" b="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RegisterClassEx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(&amp;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wcex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}</a:t>
            </a:r>
            <a:endParaRPr lang="en-US" altLang="zh-CN" sz="1400" dirty="0" smtClean="0"/>
          </a:p>
          <a:p>
            <a:pPr marL="0" indent="0">
              <a:buFontTx/>
              <a:buNone/>
              <a:defRPr/>
            </a:pPr>
            <a:endParaRPr lang="en-US" altLang="zh-CN" sz="1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AEBAA5E4-1AB7-4C62-8DDC-C4294A4B9A39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32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34822" name="矩形 5"/>
          <p:cNvSpPr>
            <a:spLocks noChangeArrowheads="1"/>
          </p:cNvSpPr>
          <p:nvPr/>
        </p:nvSpPr>
        <p:spPr bwMode="auto">
          <a:xfrm>
            <a:off x="1116013" y="3054350"/>
            <a:ext cx="4032250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矩形标注 6"/>
          <p:cNvSpPr/>
          <p:nvPr/>
        </p:nvSpPr>
        <p:spPr bwMode="auto">
          <a:xfrm>
            <a:off x="5773738" y="1778000"/>
            <a:ext cx="2808287" cy="503238"/>
          </a:xfrm>
          <a:prstGeom prst="wedgeRectCallout">
            <a:avLst>
              <a:gd name="adj1" fmla="val -84968"/>
              <a:gd name="adj2" fmla="val 197182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ea typeface="楷体_GB2312" pitchFamily="49" charset="-122"/>
              </a:rPr>
              <a:t>设置窗口的样式</a:t>
            </a:r>
            <a:endParaRPr lang="zh-CN" altLang="en-US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8" name="矩形标注 7"/>
          <p:cNvSpPr/>
          <p:nvPr/>
        </p:nvSpPr>
        <p:spPr bwMode="auto">
          <a:xfrm>
            <a:off x="5791200" y="2424113"/>
            <a:ext cx="2808288" cy="1655762"/>
          </a:xfrm>
          <a:prstGeom prst="wedgeRectCallout">
            <a:avLst>
              <a:gd name="adj1" fmla="val -113581"/>
              <a:gd name="adj2" fmla="val 10734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ea typeface="楷体_GB2312" pitchFamily="49" charset="-122"/>
              </a:rPr>
              <a:t>设定消息处理函数，这里传入一个函数指针，操作系统会自动调用</a:t>
            </a:r>
            <a:r>
              <a:rPr lang="en-US" altLang="zh-CN" sz="2000" dirty="0" err="1">
                <a:solidFill>
                  <a:schemeClr val="bg1"/>
                </a:solidFill>
                <a:ea typeface="楷体_GB2312" pitchFamily="49" charset="-122"/>
              </a:rPr>
              <a:t>WndProc</a:t>
            </a:r>
            <a:r>
              <a:rPr lang="en-US" altLang="zh-CN" sz="2000" dirty="0">
                <a:solidFill>
                  <a:schemeClr val="bg1"/>
                </a:solidFill>
                <a:ea typeface="楷体_GB2312" pitchFamily="49" charset="-122"/>
              </a:rPr>
              <a:t>()</a:t>
            </a:r>
            <a:r>
              <a:rPr lang="zh-CN" altLang="en-US" sz="2000" dirty="0">
                <a:solidFill>
                  <a:schemeClr val="bg1"/>
                </a:solidFill>
                <a:ea typeface="楷体_GB2312" pitchFamily="49" charset="-122"/>
              </a:rPr>
              <a:t>函数，称此类为“回调函数”</a:t>
            </a:r>
            <a:endParaRPr lang="zh-CN" altLang="en-US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5241925" y="5661025"/>
            <a:ext cx="3578225" cy="504825"/>
          </a:xfrm>
          <a:prstGeom prst="wedgeRectCallout">
            <a:avLst>
              <a:gd name="adj1" fmla="val -80035"/>
              <a:gd name="adj2" fmla="val 10276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  <a:ea typeface="楷体_GB2312" pitchFamily="49" charset="-122"/>
              </a:rPr>
              <a:t>利用已填充的结构体注册窗口类</a:t>
            </a:r>
            <a:endParaRPr lang="zh-CN" altLang="en-US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4826" name="左大括号 9"/>
          <p:cNvSpPr>
            <a:spLocks/>
          </p:cNvSpPr>
          <p:nvPr/>
        </p:nvSpPr>
        <p:spPr bwMode="auto">
          <a:xfrm>
            <a:off x="755650" y="2852738"/>
            <a:ext cx="215900" cy="2879725"/>
          </a:xfrm>
          <a:prstGeom prst="leftBrace">
            <a:avLst>
              <a:gd name="adj1" fmla="val 8336"/>
              <a:gd name="adj2" fmla="val 50000"/>
            </a:avLst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0" y="2852738"/>
            <a:ext cx="755650" cy="287972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CN" altLang="en-US" sz="1800" dirty="0">
                <a:solidFill>
                  <a:schemeClr val="bg1"/>
                </a:solidFill>
                <a:ea typeface="楷体_GB2312" pitchFamily="49" charset="-122"/>
              </a:rPr>
              <a:t>填充</a:t>
            </a:r>
            <a:r>
              <a:rPr lang="en-US" altLang="zh-CN" sz="1800" dirty="0" err="1">
                <a:solidFill>
                  <a:schemeClr val="bg1"/>
                </a:solidFill>
                <a:ea typeface="楷体_GB2312" pitchFamily="49" charset="-122"/>
              </a:rPr>
              <a:t>wcex</a:t>
            </a:r>
            <a:r>
              <a:rPr lang="zh-CN" altLang="en-US" sz="1800" dirty="0">
                <a:solidFill>
                  <a:schemeClr val="bg1"/>
                </a:solidFill>
                <a:ea typeface="楷体_GB2312" pitchFamily="49" charset="-122"/>
              </a:rPr>
              <a:t>结构体，配置窗口类的样式</a:t>
            </a:r>
          </a:p>
        </p:txBody>
      </p:sp>
      <p:sp>
        <p:nvSpPr>
          <p:cNvPr id="34828" name="矩形 11"/>
          <p:cNvSpPr>
            <a:spLocks noChangeArrowheads="1"/>
          </p:cNvSpPr>
          <p:nvPr/>
        </p:nvSpPr>
        <p:spPr bwMode="auto">
          <a:xfrm>
            <a:off x="1116013" y="5373688"/>
            <a:ext cx="3671887" cy="2159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矩形标注 12"/>
          <p:cNvSpPr/>
          <p:nvPr/>
        </p:nvSpPr>
        <p:spPr bwMode="auto">
          <a:xfrm>
            <a:off x="5148263" y="4872038"/>
            <a:ext cx="3671887" cy="504825"/>
          </a:xfrm>
          <a:prstGeom prst="wedgeRectCallout">
            <a:avLst>
              <a:gd name="adj1" fmla="val -64076"/>
              <a:gd name="adj2" fmla="val 46008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bg1"/>
                </a:solidFill>
                <a:ea typeface="楷体_GB2312" pitchFamily="49" charset="-122"/>
              </a:rPr>
              <a:t>设置窗口名称，</a:t>
            </a:r>
            <a:r>
              <a:rPr lang="en-US" altLang="zh-CN" sz="1600" dirty="0" err="1">
                <a:solidFill>
                  <a:schemeClr val="bg1"/>
                </a:solidFill>
                <a:ea typeface="楷体_GB2312" pitchFamily="49" charset="-122"/>
              </a:rPr>
              <a:t>szW</a:t>
            </a:r>
            <a:r>
              <a:rPr lang="en-US" altLang="zh-CN" sz="1600" dirty="0">
                <a:solidFill>
                  <a:schemeClr val="bg1"/>
                </a:solidFill>
                <a:ea typeface="楷体_GB2312" pitchFamily="49" charset="-122"/>
              </a:rPr>
              <a:t>…</a:t>
            </a:r>
            <a:r>
              <a:rPr lang="zh-CN" altLang="en-US" sz="1600" dirty="0">
                <a:solidFill>
                  <a:schemeClr val="bg1"/>
                </a:solidFill>
                <a:ea typeface="楷体_GB2312" pitchFamily="49" charset="-122"/>
              </a:rPr>
              <a:t>是一个字符串</a:t>
            </a:r>
            <a:endParaRPr lang="zh-CN" altLang="en-US" sz="1800" dirty="0">
              <a:solidFill>
                <a:schemeClr val="bg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Windows</a:t>
            </a:r>
            <a:r>
              <a:rPr lang="zh-CN" altLang="en-US" smtClean="0"/>
              <a:t>应用程序实例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Verdana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InitInstance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Verdana"/>
              </a:rPr>
              <a:t>HINSTANCE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hInstance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4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nCmdShow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</a:t>
            </a:r>
            <a:r>
              <a:rPr lang="en-US" altLang="zh-CN" sz="1400" b="0" dirty="0" smtClean="0">
                <a:solidFill>
                  <a:srgbClr val="2B91AF"/>
                </a:solidFill>
                <a:highlight>
                  <a:srgbClr val="FFFFFF"/>
                </a:highlight>
                <a:latin typeface="Verdana"/>
              </a:rPr>
              <a:t>HWND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hWnd</a:t>
            </a:r>
            <a:r>
              <a:rPr lang="en-US" altLang="zh-CN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</a:t>
            </a:r>
            <a:endParaRPr lang="zh-CN" altLang="en-US" sz="1400" b="0" dirty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0" indent="0">
              <a:buFontTx/>
              <a:buNone/>
              <a:defRPr/>
            </a:pP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hInst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= </a:t>
            </a:r>
            <a:r>
              <a:rPr lang="en-US" altLang="zh-CN" sz="14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hInstance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 </a:t>
            </a:r>
            <a:r>
              <a:rPr lang="en-US" altLang="zh-CN" sz="14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// </a:t>
            </a:r>
            <a:r>
              <a:rPr lang="zh-CN" altLang="en-US" sz="14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将实例句柄存储在全局变量中</a:t>
            </a:r>
            <a:endParaRPr lang="zh-CN" altLang="en-US" sz="1400" b="0" dirty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0" indent="0">
              <a:buFontTx/>
              <a:buNone/>
              <a:defRPr/>
            </a:pP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hWnd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= </a:t>
            </a:r>
            <a:r>
              <a:rPr lang="en-US" altLang="zh-CN" sz="1400" b="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CreateWindow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szWindowClass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szTitle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4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WS_OVERLAPPEDWINDOW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</a:t>
            </a:r>
          </a:p>
          <a:p>
            <a:pPr marL="0" indent="0">
              <a:buFontTx/>
              <a:buNone/>
              <a:defRPr/>
            </a:pP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</a:t>
            </a:r>
            <a:r>
              <a:rPr lang="en-US" altLang="zh-CN" sz="14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CW_USEDEFAULT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400" b="0" dirty="0" smtClean="0">
                <a:solidFill>
                  <a:srgbClr val="FF0000"/>
                </a:solidFill>
                <a:highlight>
                  <a:srgbClr val="FFFFFF"/>
                </a:highlight>
                <a:latin typeface="Verdana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4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CW_USEDEFAULT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400" b="0" dirty="0" smtClean="0">
                <a:solidFill>
                  <a:srgbClr val="FF0000"/>
                </a:solidFill>
                <a:highlight>
                  <a:srgbClr val="FFFFFF"/>
                </a:highlight>
                <a:latin typeface="Verdana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4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NULL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4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NULL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4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hInstance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4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NULL</a:t>
            </a:r>
            <a:r>
              <a:rPr lang="en-US" altLang="zh-CN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  <a:endParaRPr lang="zh-CN" altLang="en-US" sz="1400" b="0" dirty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0" indent="0">
              <a:buFontTx/>
              <a:buNone/>
              <a:defRPr/>
            </a:pP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(!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hWnd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zh-CN" alt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4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FALSE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zh-CN" alt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</a:t>
            </a:r>
            <a:r>
              <a:rPr lang="en-US" altLang="zh-CN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}</a:t>
            </a:r>
            <a:endParaRPr lang="zh-CN" altLang="en-US" sz="1400" b="0" dirty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0" indent="0">
              <a:buFontTx/>
              <a:buNone/>
              <a:defRPr/>
            </a:pP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ShowWindow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hWnd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4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nCmdShow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UpdateWindow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hWnd</a:t>
            </a:r>
            <a:r>
              <a:rPr lang="en-US" altLang="zh-CN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  <a:endParaRPr lang="zh-CN" altLang="en-US" sz="1400" b="0" dirty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0" indent="0">
              <a:buFontTx/>
              <a:buNone/>
              <a:defRPr/>
            </a:pP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4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TRUE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}</a:t>
            </a:r>
            <a:endParaRPr lang="zh-CN" altLang="en-US" sz="1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D0A6570E-B68E-4CA1-9030-CD09C540C7F3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33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35846" name="矩形 5"/>
          <p:cNvSpPr>
            <a:spLocks noChangeArrowheads="1"/>
          </p:cNvSpPr>
          <p:nvPr/>
        </p:nvSpPr>
        <p:spPr bwMode="auto">
          <a:xfrm>
            <a:off x="900113" y="3052763"/>
            <a:ext cx="7056437" cy="503237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矩形标注 6"/>
          <p:cNvSpPr/>
          <p:nvPr/>
        </p:nvSpPr>
        <p:spPr bwMode="auto">
          <a:xfrm>
            <a:off x="4716463" y="3716338"/>
            <a:ext cx="3455987" cy="684212"/>
          </a:xfrm>
          <a:prstGeom prst="wedgeRectCallout">
            <a:avLst>
              <a:gd name="adj1" fmla="val -18027"/>
              <a:gd name="adj2" fmla="val -73195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CN" altLang="en-US" sz="1800" dirty="0">
                <a:solidFill>
                  <a:schemeClr val="bg1"/>
                </a:solidFill>
                <a:ea typeface="楷体_GB2312" pitchFamily="49" charset="-122"/>
              </a:rPr>
              <a:t>通过窗口类名</a:t>
            </a:r>
            <a:r>
              <a:rPr lang="en-US" altLang="zh-CN" sz="1800" dirty="0" err="1">
                <a:solidFill>
                  <a:schemeClr val="bg1"/>
                </a:solidFill>
                <a:ea typeface="楷体_GB2312" pitchFamily="49" charset="-122"/>
              </a:rPr>
              <a:t>szWindowClass</a:t>
            </a:r>
            <a:r>
              <a:rPr lang="zh-CN" altLang="en-US" sz="1800" dirty="0">
                <a:solidFill>
                  <a:schemeClr val="bg1"/>
                </a:solidFill>
                <a:ea typeface="楷体_GB2312" pitchFamily="49" charset="-122"/>
              </a:rPr>
              <a:t>来创建已注册的窗口类的窗口实例</a:t>
            </a:r>
          </a:p>
        </p:txBody>
      </p:sp>
      <p:sp>
        <p:nvSpPr>
          <p:cNvPr id="8" name="矩形标注 7"/>
          <p:cNvSpPr/>
          <p:nvPr/>
        </p:nvSpPr>
        <p:spPr bwMode="auto">
          <a:xfrm>
            <a:off x="4716463" y="4581525"/>
            <a:ext cx="3455987" cy="684213"/>
          </a:xfrm>
          <a:prstGeom prst="wedgeRectCallout">
            <a:avLst>
              <a:gd name="adj1" fmla="val -70537"/>
              <a:gd name="adj2" fmla="val -32689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ea typeface="楷体_GB2312" pitchFamily="49" charset="-122"/>
              </a:rPr>
              <a:t>默认创建窗口实例后，窗口是隐藏的，效用此函数可将窗口显示出来</a:t>
            </a:r>
          </a:p>
        </p:txBody>
      </p:sp>
      <p:sp>
        <p:nvSpPr>
          <p:cNvPr id="9" name="矩形标注 8"/>
          <p:cNvSpPr/>
          <p:nvPr/>
        </p:nvSpPr>
        <p:spPr bwMode="auto">
          <a:xfrm>
            <a:off x="1187450" y="5389563"/>
            <a:ext cx="6985000" cy="684212"/>
          </a:xfrm>
          <a:prstGeom prst="wedgeRectCallout">
            <a:avLst>
              <a:gd name="adj1" fmla="val -33026"/>
              <a:gd name="adj2" fmla="val -9142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ea typeface="楷体_GB2312" pitchFamily="49" charset="-122"/>
              </a:rPr>
              <a:t>调用</a:t>
            </a:r>
            <a:r>
              <a:rPr lang="en-US" altLang="zh-CN" sz="1600" dirty="0" err="1">
                <a:solidFill>
                  <a:schemeClr val="bg1"/>
                </a:solidFill>
                <a:ea typeface="楷体_GB2312" pitchFamily="49" charset="-122"/>
              </a:rPr>
              <a:t>UpdateWindow</a:t>
            </a:r>
            <a:r>
              <a:rPr lang="zh-CN" altLang="en-US" sz="1600" dirty="0">
                <a:solidFill>
                  <a:schemeClr val="bg1"/>
                </a:solidFill>
                <a:ea typeface="楷体_GB2312" pitchFamily="49" charset="-122"/>
              </a:rPr>
              <a:t>函数，会产生一个</a:t>
            </a:r>
            <a:r>
              <a:rPr lang="en-US" altLang="zh-CN" sz="1600" dirty="0">
                <a:solidFill>
                  <a:schemeClr val="bg1"/>
                </a:solidFill>
                <a:ea typeface="楷体_GB2312" pitchFamily="49" charset="-122"/>
              </a:rPr>
              <a:t>WM_PAINT</a:t>
            </a:r>
            <a:r>
              <a:rPr lang="zh-CN" altLang="en-US" sz="1600" dirty="0">
                <a:solidFill>
                  <a:schemeClr val="bg1"/>
                </a:solidFill>
                <a:ea typeface="楷体_GB2312" pitchFamily="49" charset="-122"/>
              </a:rPr>
              <a:t>消息，导致重画</a:t>
            </a:r>
            <a:r>
              <a:rPr lang="en-US" altLang="zh-CN" sz="1600" dirty="0">
                <a:solidFill>
                  <a:schemeClr val="bg1"/>
                </a:solidFill>
                <a:ea typeface="楷体_GB2312" pitchFamily="49" charset="-122"/>
              </a:rPr>
              <a:t>Client</a:t>
            </a:r>
            <a:r>
              <a:rPr lang="zh-CN" altLang="en-US" sz="1600" dirty="0">
                <a:solidFill>
                  <a:schemeClr val="bg1"/>
                </a:solidFill>
                <a:ea typeface="楷体_GB2312" pitchFamily="49" charset="-122"/>
              </a:rPr>
              <a:t>区域。可认为调用此函数会刷新窗口内显示的内容。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Windows</a:t>
            </a:r>
            <a:r>
              <a:rPr lang="zh-CN" altLang="en-US" smtClean="0"/>
              <a:t>应用程序实例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Verdana"/>
              </a:rPr>
              <a:t>LRESULT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CALLBACK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WndProc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Verdana"/>
              </a:rPr>
              <a:t>HWND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hWnd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Verdana"/>
              </a:rPr>
              <a:t>UINT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message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Verdana"/>
              </a:rPr>
              <a:t>WPARAM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wParam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Verdana"/>
              </a:rPr>
              <a:t>LPARAM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lParam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 {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400050" lvl="1" indent="0">
              <a:buFontTx/>
              <a:buNone/>
              <a:defRPr/>
            </a:pP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wmId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wmEvent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sz="1400" b="0" dirty="0" smtClean="0">
                <a:solidFill>
                  <a:srgbClr val="2B91AF"/>
                </a:solidFill>
                <a:highlight>
                  <a:srgbClr val="FFFFFF"/>
                </a:highlight>
                <a:latin typeface="Verdana"/>
              </a:rPr>
              <a:t>PAINTSTRUCT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ps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sz="1400" b="0" dirty="0" smtClean="0">
                <a:solidFill>
                  <a:srgbClr val="2B91AF"/>
                </a:solidFill>
                <a:highlight>
                  <a:srgbClr val="FFFFFF"/>
                </a:highlight>
                <a:latin typeface="Verdana"/>
              </a:rPr>
              <a:t>HDC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hdc</a:t>
            </a:r>
            <a:r>
              <a:rPr lang="en-US" altLang="zh-CN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</a:t>
            </a:r>
            <a:endParaRPr lang="zh-CN" altLang="en-US" sz="1400" b="0" dirty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400050" lvl="1" indent="0">
              <a:buFontTx/>
              <a:buNone/>
              <a:defRPr/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switch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(</a:t>
            </a:r>
            <a:r>
              <a:rPr lang="en-US" altLang="zh-CN" sz="1400" b="0" dirty="0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message</a:t>
            </a:r>
            <a:r>
              <a:rPr lang="en-US" altLang="zh-CN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 {</a:t>
            </a:r>
            <a:endParaRPr lang="en-US" altLang="zh-CN" sz="1400" b="0" dirty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400050" lvl="1" indent="0">
              <a:buFontTx/>
              <a:buNone/>
              <a:defRPr/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case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4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WM_COMMAND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: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wmId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= </a:t>
            </a:r>
            <a:r>
              <a:rPr lang="en-US" altLang="zh-CN" sz="14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LOWORD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4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wParam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wmEvent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= </a:t>
            </a:r>
            <a:r>
              <a:rPr lang="en-US" altLang="zh-CN" sz="14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HIWORD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4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wParam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sz="14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// </a:t>
            </a:r>
            <a:r>
              <a:rPr lang="zh-CN" altLang="en-US" sz="14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分析菜单选择</a:t>
            </a:r>
            <a:r>
              <a:rPr lang="en-US" altLang="zh-CN" sz="14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:</a:t>
            </a:r>
            <a:endParaRPr lang="zh-CN" altLang="en-US" sz="1400" b="0" dirty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400050" lvl="1" indent="0">
              <a:buFontTx/>
              <a:buNone/>
              <a:defRPr/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switch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(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wmId</a:t>
            </a:r>
            <a:r>
              <a:rPr lang="en-US" altLang="zh-CN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 {</a:t>
            </a:r>
            <a:endParaRPr lang="en-US" altLang="zh-CN" sz="1400" b="0" dirty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800100" lvl="2" indent="0">
              <a:buFontTx/>
              <a:buNone/>
              <a:defRPr/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case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4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IDM_ABOUT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:</a:t>
            </a:r>
          </a:p>
          <a:p>
            <a:pPr marL="800100" lvl="2" indent="0">
              <a:buFontTx/>
              <a:buNone/>
              <a:defRPr/>
            </a:pPr>
            <a:r>
              <a:rPr lang="en-US" altLang="zh-CN" sz="1400" b="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DialogBox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hInst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4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MAKEINTRESOURCE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4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IDD_ABOUTBOX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), </a:t>
            </a:r>
            <a:r>
              <a:rPr lang="en-US" altLang="zh-CN" sz="14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hWnd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About);</a:t>
            </a:r>
          </a:p>
          <a:p>
            <a:pPr marL="800100" lvl="2" indent="0">
              <a:buFontTx/>
              <a:buNone/>
              <a:defRPr/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break</a:t>
            </a:r>
            <a:r>
              <a:rPr lang="en-US" altLang="zh-CN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</a:t>
            </a:r>
          </a:p>
          <a:p>
            <a:pPr marL="800100" lvl="2" indent="0">
              <a:buFontTx/>
              <a:buNone/>
              <a:defRPr/>
            </a:pPr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case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4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IDM_EXIT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:</a:t>
            </a:r>
          </a:p>
          <a:p>
            <a:pPr marL="800100" lvl="2" indent="0">
              <a:buFontTx/>
              <a:buNone/>
              <a:defRPr/>
            </a:pP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DestroyWindow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4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hWnd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800100" lvl="2" indent="0">
              <a:buFontTx/>
              <a:buNone/>
              <a:defRPr/>
            </a:pPr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break</a:t>
            </a:r>
            <a:r>
              <a:rPr lang="en-US" altLang="zh-CN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</a:t>
            </a:r>
            <a:endParaRPr lang="en-US" altLang="zh-CN" sz="1400" b="0" dirty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6FC006A1-D5F5-4A60-B643-D52C83D361B5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34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36870" name="矩形 5"/>
          <p:cNvSpPr>
            <a:spLocks noChangeArrowheads="1"/>
          </p:cNvSpPr>
          <p:nvPr/>
        </p:nvSpPr>
        <p:spPr bwMode="auto">
          <a:xfrm>
            <a:off x="900113" y="3500438"/>
            <a:ext cx="2376487" cy="28892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矩形标注 6"/>
          <p:cNvSpPr/>
          <p:nvPr/>
        </p:nvSpPr>
        <p:spPr bwMode="auto">
          <a:xfrm>
            <a:off x="3995738" y="2565400"/>
            <a:ext cx="4464050" cy="1079500"/>
          </a:xfrm>
          <a:prstGeom prst="wedgeRectCallout">
            <a:avLst>
              <a:gd name="adj1" fmla="val -67140"/>
              <a:gd name="adj2" fmla="val 54162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>
                <a:solidFill>
                  <a:schemeClr val="bg1"/>
                </a:solidFill>
                <a:ea typeface="楷体_GB2312" pitchFamily="49" charset="-122"/>
              </a:rPr>
              <a:t>通过</a:t>
            </a:r>
            <a:r>
              <a:rPr lang="en-US" altLang="zh-CN" sz="1800" dirty="0">
                <a:solidFill>
                  <a:schemeClr val="bg1"/>
                </a:solidFill>
                <a:ea typeface="楷体_GB2312" pitchFamily="49" charset="-122"/>
              </a:rPr>
              <a:t>switch()…case…</a:t>
            </a:r>
            <a:r>
              <a:rPr lang="zh-CN" altLang="en-US" sz="1800" dirty="0">
                <a:solidFill>
                  <a:schemeClr val="bg1"/>
                </a:solidFill>
                <a:ea typeface="楷体_GB2312" pitchFamily="49" charset="-122"/>
              </a:rPr>
              <a:t>判断消息类别，此处为</a:t>
            </a:r>
            <a:r>
              <a:rPr lang="en-US" altLang="zh-CN" sz="1800" dirty="0">
                <a:solidFill>
                  <a:schemeClr val="bg1"/>
                </a:solidFill>
                <a:ea typeface="楷体_GB2312" pitchFamily="49" charset="-122"/>
              </a:rPr>
              <a:t>WM_COMMAND</a:t>
            </a:r>
            <a:r>
              <a:rPr lang="zh-CN" altLang="en-US" sz="1800" dirty="0">
                <a:solidFill>
                  <a:schemeClr val="bg1"/>
                </a:solidFill>
                <a:ea typeface="楷体_GB2312" pitchFamily="49" charset="-122"/>
              </a:rPr>
              <a:t>控制消息，然后通过消息参数区别不同类别的控制消息</a:t>
            </a:r>
          </a:p>
        </p:txBody>
      </p:sp>
      <p:sp>
        <p:nvSpPr>
          <p:cNvPr id="8" name="矩形标注 7"/>
          <p:cNvSpPr/>
          <p:nvPr/>
        </p:nvSpPr>
        <p:spPr bwMode="auto">
          <a:xfrm>
            <a:off x="3995738" y="4329113"/>
            <a:ext cx="4464050" cy="539750"/>
          </a:xfrm>
          <a:prstGeom prst="wedgeRectCallout">
            <a:avLst>
              <a:gd name="adj1" fmla="val -67140"/>
              <a:gd name="adj2" fmla="val 54162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>
                <a:solidFill>
                  <a:schemeClr val="bg1"/>
                </a:solidFill>
                <a:ea typeface="楷体_GB2312" pitchFamily="49" charset="-122"/>
              </a:rPr>
              <a:t>点击菜单栏中的“关于”选项触发的消息</a:t>
            </a:r>
          </a:p>
        </p:txBody>
      </p:sp>
      <p:sp>
        <p:nvSpPr>
          <p:cNvPr id="9" name="矩形标注 8"/>
          <p:cNvSpPr/>
          <p:nvPr/>
        </p:nvSpPr>
        <p:spPr bwMode="auto">
          <a:xfrm>
            <a:off x="3995738" y="5373688"/>
            <a:ext cx="4464050" cy="539750"/>
          </a:xfrm>
          <a:prstGeom prst="wedgeRectCallout">
            <a:avLst>
              <a:gd name="adj1" fmla="val -69623"/>
              <a:gd name="adj2" fmla="val 2854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>
                <a:solidFill>
                  <a:schemeClr val="bg1"/>
                </a:solidFill>
                <a:ea typeface="楷体_GB2312" pitchFamily="49" charset="-122"/>
              </a:rPr>
              <a:t>点击菜单栏中的“退出”选项触发的消息</a:t>
            </a:r>
          </a:p>
        </p:txBody>
      </p:sp>
      <p:sp>
        <p:nvSpPr>
          <p:cNvPr id="36874" name="矩形 9"/>
          <p:cNvSpPr>
            <a:spLocks noChangeArrowheads="1"/>
          </p:cNvSpPr>
          <p:nvPr/>
        </p:nvSpPr>
        <p:spPr bwMode="auto">
          <a:xfrm>
            <a:off x="1476375" y="4724400"/>
            <a:ext cx="1773238" cy="28892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5" name="矩形 10"/>
          <p:cNvSpPr>
            <a:spLocks noChangeArrowheads="1"/>
          </p:cNvSpPr>
          <p:nvPr/>
        </p:nvSpPr>
        <p:spPr bwMode="auto">
          <a:xfrm>
            <a:off x="1473200" y="5499100"/>
            <a:ext cx="1774825" cy="28892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Windows</a:t>
            </a:r>
            <a:r>
              <a:rPr lang="zh-CN" altLang="en-US" smtClean="0"/>
              <a:t>应用程序实例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1257300" lvl="3" indent="0">
              <a:buFontTx/>
              <a:buNone/>
              <a:defRPr/>
            </a:pPr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default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:</a:t>
            </a:r>
          </a:p>
          <a:p>
            <a:pPr marL="1257300" lvl="3" indent="0">
              <a:buFontTx/>
              <a:buNone/>
              <a:defRPr/>
            </a:pPr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400" b="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DefWindowProc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4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hWnd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400" b="0" dirty="0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message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4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wParam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4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lParam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800100" lvl="2" indent="0">
              <a:buFontTx/>
              <a:buNone/>
              <a:defRPr/>
            </a:pP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}</a:t>
            </a:r>
          </a:p>
          <a:p>
            <a:pPr marL="800100" lvl="2" indent="0">
              <a:buFontTx/>
              <a:buNone/>
              <a:defRPr/>
            </a:pPr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break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</a:t>
            </a:r>
          </a:p>
          <a:p>
            <a:pPr marL="800100" lvl="2" indent="0">
              <a:buFontTx/>
              <a:buNone/>
              <a:defRPr/>
            </a:pPr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case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4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WM_PAINT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:</a:t>
            </a:r>
          </a:p>
          <a:p>
            <a:pPr marL="800100" lvl="2" indent="0">
              <a:buFontTx/>
              <a:buNone/>
              <a:defRPr/>
            </a:pP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hdc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= 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BeginPaint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4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hWnd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&amp;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ps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800100" lvl="2" indent="0">
              <a:buFontTx/>
              <a:buNone/>
              <a:defRPr/>
            </a:pPr>
            <a:r>
              <a:rPr lang="en-US" altLang="zh-CN" sz="14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// TODO: </a:t>
            </a:r>
            <a:r>
              <a:rPr lang="zh-CN" altLang="en-US" sz="14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在此添加任意绘图代码</a:t>
            </a:r>
            <a:r>
              <a:rPr lang="en-US" altLang="zh-CN" sz="14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...</a:t>
            </a:r>
            <a:endParaRPr lang="zh-CN" altLang="en-US" sz="1400" b="0" dirty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800100" lvl="2" indent="0">
              <a:buFontTx/>
              <a:buNone/>
              <a:defRPr/>
            </a:pP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EndPaint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4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hWnd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&amp;</a:t>
            </a: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ps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800100" lvl="2" indent="0">
              <a:buFontTx/>
              <a:buNone/>
              <a:defRPr/>
            </a:pPr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break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</a:t>
            </a:r>
          </a:p>
          <a:p>
            <a:pPr marL="800100" lvl="2" indent="0">
              <a:buFontTx/>
              <a:buNone/>
              <a:defRPr/>
            </a:pPr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case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4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WM_DESTROY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:</a:t>
            </a:r>
          </a:p>
          <a:p>
            <a:pPr marL="800100" lvl="2" indent="0">
              <a:buFontTx/>
              <a:buNone/>
              <a:defRPr/>
            </a:pPr>
            <a:r>
              <a:rPr lang="en-US" altLang="zh-CN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PostQuitMessage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400" b="0" dirty="0" smtClean="0">
                <a:solidFill>
                  <a:srgbClr val="FF0000"/>
                </a:solidFill>
                <a:highlight>
                  <a:srgbClr val="FFFFFF"/>
                </a:highlight>
                <a:latin typeface="Verdana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800100" lvl="2" indent="0">
              <a:buFontTx/>
              <a:buNone/>
              <a:defRPr/>
            </a:pPr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break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</a:t>
            </a:r>
          </a:p>
          <a:p>
            <a:pPr marL="800100" lvl="2" indent="0">
              <a:buFontTx/>
              <a:buNone/>
              <a:defRPr/>
            </a:pPr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default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:</a:t>
            </a:r>
          </a:p>
          <a:p>
            <a:pPr marL="800100" lvl="2" indent="0">
              <a:buFontTx/>
              <a:buNone/>
              <a:defRPr/>
            </a:pPr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400" b="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DefWindowProc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4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hWnd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400" b="0" dirty="0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message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4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wParam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4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lParam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}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400" b="0" dirty="0" smtClean="0">
                <a:solidFill>
                  <a:srgbClr val="FF0000"/>
                </a:solidFill>
                <a:highlight>
                  <a:srgbClr val="FFFFFF"/>
                </a:highlight>
                <a:latin typeface="Verdana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en-US" altLang="zh-CN" sz="14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}</a:t>
            </a:r>
            <a:endParaRPr lang="zh-CN" altLang="en-US" sz="1400" dirty="0" smtClean="0"/>
          </a:p>
          <a:p>
            <a:pPr marL="0" indent="0"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B493D7E9-AB67-4F88-8018-5DD9633E1A3E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35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37894" name="矩形 5"/>
          <p:cNvSpPr>
            <a:spLocks noChangeArrowheads="1"/>
          </p:cNvSpPr>
          <p:nvPr/>
        </p:nvSpPr>
        <p:spPr bwMode="auto">
          <a:xfrm>
            <a:off x="1485900" y="2997200"/>
            <a:ext cx="1773238" cy="287338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矩形标注 6"/>
          <p:cNvSpPr/>
          <p:nvPr/>
        </p:nvSpPr>
        <p:spPr bwMode="auto">
          <a:xfrm>
            <a:off x="3975100" y="2600325"/>
            <a:ext cx="4465638" cy="541338"/>
          </a:xfrm>
          <a:prstGeom prst="wedgeRectCallout">
            <a:avLst>
              <a:gd name="adj1" fmla="val -67140"/>
              <a:gd name="adj2" fmla="val 54162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>
                <a:solidFill>
                  <a:schemeClr val="bg1"/>
                </a:solidFill>
                <a:ea typeface="楷体_GB2312" pitchFamily="49" charset="-122"/>
              </a:rPr>
              <a:t>处理重画客户区域的消息</a:t>
            </a:r>
            <a:r>
              <a:rPr lang="en-US" altLang="zh-CN" sz="1800" dirty="0">
                <a:solidFill>
                  <a:schemeClr val="bg1"/>
                </a:solidFill>
                <a:ea typeface="楷体_GB2312" pitchFamily="49" charset="-122"/>
              </a:rPr>
              <a:t>WM_PAINT</a:t>
            </a:r>
            <a:endParaRPr lang="zh-CN" altLang="en-US" sz="1800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8" name="矩形标注 7"/>
          <p:cNvSpPr/>
          <p:nvPr/>
        </p:nvSpPr>
        <p:spPr bwMode="auto">
          <a:xfrm>
            <a:off x="4211638" y="3860800"/>
            <a:ext cx="4464050" cy="539750"/>
          </a:xfrm>
          <a:prstGeom prst="wedgeRectCallout">
            <a:avLst>
              <a:gd name="adj1" fmla="val -67140"/>
              <a:gd name="adj2" fmla="val 54162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>
                <a:solidFill>
                  <a:schemeClr val="bg1"/>
                </a:solidFill>
                <a:ea typeface="楷体_GB2312" pitchFamily="49" charset="-122"/>
              </a:rPr>
              <a:t>处理点击右上角“关闭”按钮的消息</a:t>
            </a:r>
          </a:p>
        </p:txBody>
      </p:sp>
      <p:sp>
        <p:nvSpPr>
          <p:cNvPr id="9" name="矩形标注 8"/>
          <p:cNvSpPr/>
          <p:nvPr/>
        </p:nvSpPr>
        <p:spPr bwMode="auto">
          <a:xfrm>
            <a:off x="3711575" y="4652963"/>
            <a:ext cx="4464050" cy="539750"/>
          </a:xfrm>
          <a:prstGeom prst="wedgeRectCallout">
            <a:avLst>
              <a:gd name="adj1" fmla="val -17177"/>
              <a:gd name="adj2" fmla="val 77249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>
                <a:solidFill>
                  <a:schemeClr val="bg1"/>
                </a:solidFill>
                <a:ea typeface="楷体_GB2312" pitchFamily="49" charset="-122"/>
              </a:rPr>
              <a:t>其他消息，送回操作系统进行处理</a:t>
            </a:r>
          </a:p>
        </p:txBody>
      </p:sp>
      <p:sp>
        <p:nvSpPr>
          <p:cNvPr id="37898" name="矩形 9"/>
          <p:cNvSpPr>
            <a:spLocks noChangeArrowheads="1"/>
          </p:cNvSpPr>
          <p:nvPr/>
        </p:nvSpPr>
        <p:spPr bwMode="auto">
          <a:xfrm>
            <a:off x="1492250" y="5337175"/>
            <a:ext cx="5456238" cy="280988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9" name="矩形 10"/>
          <p:cNvSpPr>
            <a:spLocks noChangeArrowheads="1"/>
          </p:cNvSpPr>
          <p:nvPr/>
        </p:nvSpPr>
        <p:spPr bwMode="auto">
          <a:xfrm>
            <a:off x="1492250" y="4257675"/>
            <a:ext cx="2000250" cy="287338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Windows</a:t>
            </a:r>
            <a:r>
              <a:rPr lang="zh-CN" altLang="en-US" smtClean="0"/>
              <a:t>应用程序分析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通过实例分析我们可以看出：</a:t>
            </a:r>
            <a:endParaRPr lang="en-US" altLang="zh-CN" smtClean="0"/>
          </a:p>
          <a:p>
            <a:pPr lvl="1"/>
            <a:r>
              <a:rPr lang="en-US" altLang="zh-CN" smtClean="0"/>
              <a:t>WinMain()</a:t>
            </a:r>
            <a:r>
              <a:rPr lang="zh-CN" altLang="en-US" smtClean="0"/>
              <a:t>函数负责创建、显示窗口，建立消息循环，从消息队列中抽取消息并将消息分发到相应的窗口</a:t>
            </a:r>
            <a:endParaRPr lang="en-US" altLang="zh-CN" smtClean="0"/>
          </a:p>
          <a:p>
            <a:pPr lvl="1"/>
            <a:r>
              <a:rPr lang="en-US" altLang="zh-CN" smtClean="0"/>
              <a:t>WndProc()</a:t>
            </a:r>
            <a:r>
              <a:rPr lang="zh-CN" altLang="en-US" smtClean="0"/>
              <a:t>回调函数（或其他自定义的回调函数名）负责区别不同的消息，并对消息进行处理，主要的业务逻辑都通过此函数完成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A6FE21CF-C800-4975-B543-EDB6BCCAE00F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36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Windows</a:t>
            </a:r>
            <a:r>
              <a:rPr lang="zh-CN" altLang="en-US" smtClean="0"/>
              <a:t>应用程序分析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捕获消息有两种方式</a:t>
            </a:r>
          </a:p>
          <a:p>
            <a:pPr lvl="1"/>
            <a:r>
              <a:rPr lang="en-US" altLang="zh-CN" smtClean="0"/>
              <a:t>GetMessage()</a:t>
            </a:r>
          </a:p>
          <a:p>
            <a:pPr lvl="2"/>
            <a:r>
              <a:rPr lang="zh-CN" altLang="en-US" smtClean="0"/>
              <a:t>没有消息时，会一直等待，直到有消息为止</a:t>
            </a:r>
          </a:p>
          <a:p>
            <a:pPr lvl="2"/>
            <a:r>
              <a:rPr lang="zh-CN" altLang="en-US" smtClean="0"/>
              <a:t>收到</a:t>
            </a:r>
            <a:r>
              <a:rPr lang="en-US" altLang="zh-CN" smtClean="0"/>
              <a:t>WM_QUIT</a:t>
            </a:r>
            <a:r>
              <a:rPr lang="zh-CN" altLang="en-US" smtClean="0"/>
              <a:t>时返回</a:t>
            </a:r>
            <a:r>
              <a:rPr lang="en-US" altLang="zh-CN" smtClean="0"/>
              <a:t>0</a:t>
            </a:r>
          </a:p>
          <a:p>
            <a:pPr lvl="1"/>
            <a:r>
              <a:rPr lang="en-US" altLang="zh-CN" smtClean="0"/>
              <a:t>PeekMessage()</a:t>
            </a:r>
          </a:p>
          <a:p>
            <a:pPr lvl="2"/>
            <a:r>
              <a:rPr lang="zh-CN" altLang="en-US" smtClean="0"/>
              <a:t>只是瞥一眼</a:t>
            </a:r>
            <a:r>
              <a:rPr lang="en-US" altLang="zh-CN" smtClean="0"/>
              <a:t>(peek)</a:t>
            </a:r>
            <a:r>
              <a:rPr lang="zh-CN" altLang="en-US" smtClean="0"/>
              <a:t>消息队列</a:t>
            </a:r>
          </a:p>
          <a:p>
            <a:pPr lvl="2"/>
            <a:r>
              <a:rPr lang="zh-CN" altLang="en-US" smtClean="0"/>
              <a:t>有没有消息都返回，没有消息时返回</a:t>
            </a:r>
            <a:r>
              <a:rPr lang="en-US" altLang="zh-CN" smtClean="0"/>
              <a:t>0</a:t>
            </a:r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GetMessage</a:t>
            </a:r>
            <a:r>
              <a:rPr lang="zh-CN" altLang="en-US" smtClean="0"/>
              <a:t>函数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000" b="0" smtClean="0"/>
              <a:t>BOOL WINAPI GetMessage( </a:t>
            </a:r>
          </a:p>
          <a:p>
            <a:pPr>
              <a:buFontTx/>
              <a:buNone/>
            </a:pPr>
            <a:r>
              <a:rPr lang="en-US" altLang="zh-CN" sz="2000" b="0" smtClean="0"/>
              <a:t>_Out_     LPMSG lpMsg,              //</a:t>
            </a:r>
            <a:r>
              <a:rPr lang="zh-CN" altLang="en-US" sz="2000" b="0" smtClean="0"/>
              <a:t>消息结构</a:t>
            </a:r>
            <a:r>
              <a:rPr lang="en-US" altLang="zh-CN" sz="2000" b="0" smtClean="0"/>
              <a:t>MSG</a:t>
            </a:r>
            <a:r>
              <a:rPr lang="zh-CN" altLang="en-US" sz="2000" b="0" smtClean="0"/>
              <a:t>指针</a:t>
            </a:r>
          </a:p>
          <a:p>
            <a:pPr>
              <a:buFontTx/>
              <a:buNone/>
            </a:pPr>
            <a:r>
              <a:rPr lang="en-US" altLang="zh-CN" sz="2000" b="0" smtClean="0"/>
              <a:t>_In_opt_  HWND hWnd, 	           //</a:t>
            </a:r>
            <a:r>
              <a:rPr lang="zh-CN" altLang="en-US" sz="2000" b="0" smtClean="0"/>
              <a:t>要获取消息的窗口句柄</a:t>
            </a:r>
          </a:p>
          <a:p>
            <a:pPr>
              <a:buFontTx/>
              <a:buNone/>
            </a:pPr>
            <a:r>
              <a:rPr lang="en-US" altLang="zh-CN" sz="2000" b="0" smtClean="0"/>
              <a:t>_In_      UINT wMsgFilterMin,    //</a:t>
            </a:r>
            <a:r>
              <a:rPr lang="zh-CN" altLang="en-US" sz="2000" b="0" smtClean="0"/>
              <a:t>要取的消息的最小值</a:t>
            </a:r>
          </a:p>
          <a:p>
            <a:pPr>
              <a:buFontTx/>
              <a:buNone/>
            </a:pPr>
            <a:r>
              <a:rPr lang="en-US" altLang="zh-CN" sz="2000" b="0" smtClean="0"/>
              <a:t>_In_      UINT wMsgFilterMax    //</a:t>
            </a:r>
            <a:r>
              <a:rPr lang="zh-CN" altLang="en-US" sz="2000" b="0" smtClean="0"/>
              <a:t>要取的消息的最大值</a:t>
            </a:r>
            <a:endParaRPr lang="en-US" altLang="zh-CN" sz="2000" b="0" smtClean="0"/>
          </a:p>
          <a:p>
            <a:pPr>
              <a:buFontTx/>
              <a:buNone/>
            </a:pPr>
            <a:r>
              <a:rPr lang="en-US" altLang="zh-CN" sz="2000" b="0" smtClean="0"/>
              <a:t>);</a:t>
            </a:r>
            <a:r>
              <a:rPr lang="en-US" altLang="zh-CN" sz="2000" smtClean="0"/>
              <a:t> </a:t>
            </a:r>
          </a:p>
          <a:p>
            <a:pPr>
              <a:buFontTx/>
              <a:buNone/>
            </a:pPr>
            <a:r>
              <a:rPr lang="en-US" altLang="zh-CN" sz="2000" smtClean="0"/>
              <a:t>1. hWnd</a:t>
            </a:r>
            <a:r>
              <a:rPr lang="zh-CN" altLang="en-US" sz="2000" smtClean="0"/>
              <a:t>一般设为</a:t>
            </a:r>
            <a:r>
              <a:rPr lang="en-US" altLang="zh-CN" sz="2000" smtClean="0"/>
              <a:t>NULL</a:t>
            </a:r>
            <a:r>
              <a:rPr lang="zh-CN" altLang="en-US" sz="2000" smtClean="0"/>
              <a:t>，表示获取当前线程的线程消息和队列消息</a:t>
            </a:r>
          </a:p>
          <a:p>
            <a:pPr>
              <a:buFontTx/>
              <a:buNone/>
            </a:pPr>
            <a:r>
              <a:rPr lang="en-US" altLang="zh-CN" sz="2000" smtClean="0"/>
              <a:t>2. </a:t>
            </a:r>
            <a:r>
              <a:rPr lang="zh-CN" altLang="en-US" sz="2000" smtClean="0"/>
              <a:t>消息的最小值、最大值均设置为</a:t>
            </a:r>
            <a:r>
              <a:rPr lang="en-US" altLang="zh-CN" sz="2000" smtClean="0"/>
              <a:t>0</a:t>
            </a:r>
            <a:r>
              <a:rPr lang="zh-CN" altLang="en-US" sz="2000" smtClean="0"/>
              <a:t>表示获取所有消息</a:t>
            </a:r>
          </a:p>
          <a:p>
            <a:pPr>
              <a:buFontTx/>
              <a:buNone/>
            </a:pPr>
            <a:r>
              <a:rPr lang="en-US" altLang="zh-CN" sz="2000" smtClean="0"/>
              <a:t>3. </a:t>
            </a:r>
            <a:r>
              <a:rPr lang="zh-CN" altLang="en-US" sz="2000" smtClean="0"/>
              <a:t>获取的消息将保存在</a:t>
            </a:r>
            <a:r>
              <a:rPr lang="en-US" altLang="zh-CN" sz="2000" smtClean="0"/>
              <a:t>lpMsg</a:t>
            </a:r>
            <a:r>
              <a:rPr lang="zh-CN" altLang="en-US" sz="2000" smtClean="0"/>
              <a:t>所指向的消息结构体</a:t>
            </a:r>
            <a:r>
              <a:rPr lang="en-US" altLang="zh-CN" sz="2000" smtClean="0"/>
              <a:t>MSG</a:t>
            </a:r>
            <a:r>
              <a:rPr lang="zh-CN" altLang="en-US" sz="2000" smtClean="0"/>
              <a:t>中</a:t>
            </a:r>
          </a:p>
          <a:p>
            <a:pPr>
              <a:buFontTx/>
              <a:buNone/>
            </a:pPr>
            <a:r>
              <a:rPr lang="zh-CN" altLang="en-US" sz="2000" smtClean="0"/>
              <a:t>详细请查阅</a:t>
            </a:r>
            <a:r>
              <a:rPr lang="en-US" altLang="zh-CN" sz="2000" smtClean="0"/>
              <a:t>MSDN(</a:t>
            </a:r>
            <a:r>
              <a:rPr lang="en-US" altLang="zh-CN" sz="1600" smtClean="0"/>
              <a:t>http://msdn.microsoft.com/en-us//library/ms644936.aspx)</a:t>
            </a:r>
            <a:endParaRPr lang="zh-CN" altLang="en-US" sz="160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GetMessage</a:t>
            </a:r>
            <a:r>
              <a:rPr lang="zh-CN" altLang="en-US" smtClean="0"/>
              <a:t>消息循环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989138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smtClean="0">
                <a:solidFill>
                  <a:srgbClr val="008000"/>
                </a:solidFill>
                <a:latin typeface="Verdana" panose="020B0604030504040204" pitchFamily="34" charset="0"/>
              </a:rPr>
              <a:t>// </a:t>
            </a:r>
            <a:r>
              <a:rPr lang="zh-CN" altLang="en-US" sz="1800" smtClean="0">
                <a:solidFill>
                  <a:srgbClr val="008000"/>
                </a:solidFill>
                <a:latin typeface="Verdana" panose="020B0604030504040204" pitchFamily="34" charset="0"/>
              </a:rPr>
              <a:t>主消息循环</a:t>
            </a:r>
            <a:r>
              <a:rPr lang="en-US" altLang="zh-CN" sz="1800" smtClean="0">
                <a:solidFill>
                  <a:srgbClr val="008000"/>
                </a:solidFill>
                <a:latin typeface="Verdana" panose="020B0604030504040204" pitchFamily="34" charset="0"/>
              </a:rPr>
              <a:t>:</a:t>
            </a:r>
            <a:endParaRPr lang="en-US" altLang="zh-CN" sz="1800" smtClean="0">
              <a:solidFill>
                <a:srgbClr val="0000FF"/>
              </a:solidFill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Verdana" panose="020B0604030504040204" pitchFamily="34" charset="0"/>
              </a:rPr>
              <a:t>while</a:t>
            </a:r>
            <a:r>
              <a:rPr lang="en-US" altLang="zh-CN" sz="1800" b="0" smtClean="0">
                <a:solidFill>
                  <a:srgbClr val="000000"/>
                </a:solidFill>
                <a:latin typeface="Verdana" panose="020B0604030504040204" pitchFamily="34" charset="0"/>
              </a:rPr>
              <a:t> (</a:t>
            </a:r>
            <a:r>
              <a:rPr lang="en-US" altLang="zh-CN" sz="1800" b="0" smtClean="0">
                <a:solidFill>
                  <a:srgbClr val="6F008A"/>
                </a:solidFill>
                <a:latin typeface="Verdana" panose="020B0604030504040204" pitchFamily="34" charset="0"/>
              </a:rPr>
              <a:t>GetMessage</a:t>
            </a:r>
            <a:r>
              <a:rPr lang="en-US" altLang="zh-CN" sz="1800" b="0" smtClean="0">
                <a:solidFill>
                  <a:srgbClr val="000000"/>
                </a:solidFill>
                <a:latin typeface="Verdana" panose="020B0604030504040204" pitchFamily="34" charset="0"/>
              </a:rPr>
              <a:t>(&amp;msg, </a:t>
            </a:r>
            <a:r>
              <a:rPr lang="en-US" altLang="zh-CN" sz="1800" b="0" smtClean="0">
                <a:solidFill>
                  <a:srgbClr val="6F008A"/>
                </a:solidFill>
                <a:latin typeface="Verdana" panose="020B0604030504040204" pitchFamily="34" charset="0"/>
              </a:rPr>
              <a:t>NULL</a:t>
            </a:r>
            <a:r>
              <a:rPr lang="en-US" altLang="zh-CN" sz="1800" b="0" smtClean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zh-CN" sz="1800" b="0" smtClean="0">
                <a:solidFill>
                  <a:srgbClr val="FF0000"/>
                </a:solidFill>
                <a:latin typeface="Verdana" panose="020B0604030504040204" pitchFamily="34" charset="0"/>
              </a:rPr>
              <a:t>0</a:t>
            </a:r>
            <a:r>
              <a:rPr lang="en-US" altLang="zh-CN" sz="1800" b="0" smtClean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zh-CN" sz="1800" b="0" smtClean="0">
                <a:solidFill>
                  <a:srgbClr val="FF0000"/>
                </a:solidFill>
                <a:latin typeface="Verdana" panose="020B0604030504040204" pitchFamily="34" charset="0"/>
              </a:rPr>
              <a:t>0</a:t>
            </a:r>
            <a:r>
              <a:rPr lang="en-US" altLang="zh-CN" sz="1800" b="0" smtClean="0">
                <a:solidFill>
                  <a:srgbClr val="000000"/>
                </a:solidFill>
                <a:latin typeface="Verdana" panose="020B0604030504040204" pitchFamily="34" charset="0"/>
              </a:rPr>
              <a:t>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smtClean="0">
                <a:solidFill>
                  <a:srgbClr val="000000"/>
                </a:solidFill>
                <a:latin typeface="Verdana" panose="020B0604030504040204" pitchFamily="34" charset="0"/>
              </a:rPr>
              <a:t>{</a:t>
            </a:r>
            <a:endParaRPr lang="en-US" altLang="zh-CN" sz="1800" smtClean="0">
              <a:solidFill>
                <a:srgbClr val="0000FF"/>
              </a:solidFill>
              <a:latin typeface="Verdana" panose="020B0604030504040204" pitchFamily="34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800" smtClean="0">
                <a:solidFill>
                  <a:srgbClr val="0000FF"/>
                </a:solidFill>
                <a:latin typeface="Verdana" panose="020B0604030504040204" pitchFamily="34" charset="0"/>
              </a:rPr>
              <a:t>if</a:t>
            </a:r>
            <a:r>
              <a:rPr lang="en-US" altLang="zh-CN" sz="1800" b="0" smtClean="0">
                <a:solidFill>
                  <a:srgbClr val="000000"/>
                </a:solidFill>
                <a:latin typeface="Verdana" panose="020B0604030504040204" pitchFamily="34" charset="0"/>
              </a:rPr>
              <a:t> (!</a:t>
            </a:r>
            <a:r>
              <a:rPr lang="en-US" altLang="zh-CN" sz="1800" b="0" smtClean="0">
                <a:solidFill>
                  <a:srgbClr val="6F008A"/>
                </a:solidFill>
                <a:latin typeface="Verdana" panose="020B0604030504040204" pitchFamily="34" charset="0"/>
              </a:rPr>
              <a:t>TranslateAccelerator</a:t>
            </a:r>
            <a:r>
              <a:rPr lang="en-US" altLang="zh-CN" sz="1800" b="0" smtClean="0">
                <a:solidFill>
                  <a:srgbClr val="000000"/>
                </a:solidFill>
                <a:latin typeface="Verdana" panose="020B0604030504040204" pitchFamily="34" charset="0"/>
              </a:rPr>
              <a:t>(msg.hwnd, hAccelTable, &amp;msg))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800" b="0" smtClean="0">
                <a:solidFill>
                  <a:srgbClr val="000000"/>
                </a:solidFill>
                <a:latin typeface="Verdana" panose="020B0604030504040204" pitchFamily="34" charset="0"/>
              </a:rPr>
              <a:t>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1800" b="0" smtClean="0">
                <a:solidFill>
                  <a:srgbClr val="000000"/>
                </a:solidFill>
                <a:latin typeface="Verdana" panose="020B0604030504040204" pitchFamily="34" charset="0"/>
              </a:rPr>
              <a:t>TranslateMessage(&amp;msg);</a:t>
            </a:r>
            <a:endParaRPr lang="en-US" altLang="zh-CN" sz="1800" b="0" smtClean="0">
              <a:solidFill>
                <a:srgbClr val="6F008A"/>
              </a:solidFill>
              <a:latin typeface="Verdana" panose="020B0604030504040204" pitchFamily="34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1800" b="0" smtClean="0">
                <a:solidFill>
                  <a:srgbClr val="6F008A"/>
                </a:solidFill>
                <a:latin typeface="Verdana" panose="020B0604030504040204" pitchFamily="34" charset="0"/>
              </a:rPr>
              <a:t>DispatchMessage</a:t>
            </a:r>
            <a:r>
              <a:rPr lang="en-US" altLang="zh-CN" sz="1800" b="0" smtClean="0">
                <a:solidFill>
                  <a:srgbClr val="000000"/>
                </a:solidFill>
                <a:latin typeface="Verdana" panose="020B0604030504040204" pitchFamily="34" charset="0"/>
              </a:rPr>
              <a:t>(&amp;msg);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800" b="0" smtClean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0" smtClean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endParaRPr lang="zh-CN" altLang="en-US" sz="1800" b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8" name="矩形标注 7"/>
          <p:cNvSpPr>
            <a:spLocks noChangeArrowheads="1"/>
          </p:cNvSpPr>
          <p:nvPr/>
        </p:nvSpPr>
        <p:spPr bwMode="auto">
          <a:xfrm>
            <a:off x="2987675" y="1628775"/>
            <a:ext cx="5976938" cy="539750"/>
          </a:xfrm>
          <a:prstGeom prst="wedgeRectCallout">
            <a:avLst>
              <a:gd name="adj1" fmla="val -12708"/>
              <a:gd name="adj2" fmla="val 74412"/>
            </a:avLst>
          </a:prstGeom>
          <a:gradFill rotWithShape="1">
            <a:gsLst>
              <a:gs pos="0">
                <a:srgbClr val="1212A8"/>
              </a:gs>
              <a:gs pos="80000">
                <a:srgbClr val="1B1BDC"/>
              </a:gs>
              <a:gs pos="100000">
                <a:srgbClr val="1717E1"/>
              </a:gs>
            </a:gsLst>
            <a:lin ang="16200000"/>
          </a:gradFill>
          <a:ln w="9525" algn="ctr">
            <a:solidFill>
              <a:srgbClr val="2E2EC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1800">
                <a:solidFill>
                  <a:schemeClr val="bg1"/>
                </a:solidFill>
              </a:rPr>
              <a:t>接收到</a:t>
            </a:r>
            <a:r>
              <a:rPr lang="en-US" altLang="zh-CN" sz="1800">
                <a:solidFill>
                  <a:schemeClr val="bg1"/>
                </a:solidFill>
              </a:rPr>
              <a:t>WM_QUIT</a:t>
            </a:r>
            <a:r>
              <a:rPr lang="zh-CN" altLang="en-US" sz="1800">
                <a:solidFill>
                  <a:schemeClr val="bg1"/>
                </a:solidFill>
              </a:rPr>
              <a:t>消息时，返回</a:t>
            </a:r>
            <a:r>
              <a:rPr lang="en-US" altLang="zh-CN" sz="1800">
                <a:solidFill>
                  <a:schemeClr val="bg1"/>
                </a:solidFill>
              </a:rPr>
              <a:t>0</a:t>
            </a:r>
            <a:r>
              <a:rPr lang="zh-CN" altLang="en-US" sz="1800">
                <a:solidFill>
                  <a:schemeClr val="bg1"/>
                </a:solidFill>
              </a:rPr>
              <a:t>，循环退出，程序结束</a:t>
            </a:r>
          </a:p>
        </p:txBody>
      </p:sp>
      <p:sp>
        <p:nvSpPr>
          <p:cNvPr id="2" name="矩形标注 7"/>
          <p:cNvSpPr>
            <a:spLocks noChangeArrowheads="1"/>
          </p:cNvSpPr>
          <p:nvPr/>
        </p:nvSpPr>
        <p:spPr bwMode="auto">
          <a:xfrm>
            <a:off x="1547813" y="4724400"/>
            <a:ext cx="6985000" cy="1116013"/>
          </a:xfrm>
          <a:prstGeom prst="wedgeRectCallout">
            <a:avLst>
              <a:gd name="adj1" fmla="val -19181"/>
              <a:gd name="adj2" fmla="val -70481"/>
            </a:avLst>
          </a:prstGeom>
          <a:gradFill rotWithShape="1">
            <a:gsLst>
              <a:gs pos="0">
                <a:srgbClr val="1212A8"/>
              </a:gs>
              <a:gs pos="80000">
                <a:srgbClr val="1B1BDC"/>
              </a:gs>
              <a:gs pos="100000">
                <a:srgbClr val="1717E1"/>
              </a:gs>
            </a:gsLst>
            <a:lin ang="16200000"/>
          </a:gradFill>
          <a:ln w="9525" algn="ctr">
            <a:solidFill>
              <a:srgbClr val="2E2EC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1800">
                <a:solidFill>
                  <a:schemeClr val="bg1"/>
                </a:solidFill>
              </a:rPr>
              <a:t>当应用程序消息队列没有消息时，</a:t>
            </a:r>
            <a:r>
              <a:rPr lang="en-US" altLang="zh-CN" sz="1800">
                <a:solidFill>
                  <a:schemeClr val="bg1"/>
                </a:solidFill>
              </a:rPr>
              <a:t>GetMessage</a:t>
            </a:r>
            <a:r>
              <a:rPr lang="zh-CN" altLang="en-US" sz="1800">
                <a:solidFill>
                  <a:schemeClr val="bg1"/>
                </a:solidFill>
              </a:rPr>
              <a:t>函数会阻塞，应用程序处于休眠状态，直到应用程序消息队列中有新的消息为止。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8B0B18D-0F2C-4E30-96E3-9C200FC1D2E7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26E40A40-9559-462F-93F5-6648D06765D5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本章总体纲要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981200"/>
            <a:ext cx="6400800" cy="4184650"/>
          </a:xfrm>
        </p:spPr>
        <p:txBody>
          <a:bodyPr/>
          <a:lstStyle/>
          <a:p>
            <a:pPr eaLnBrk="1" hangingPunct="1">
              <a:tabLst>
                <a:tab pos="1808163" algn="l"/>
              </a:tabLst>
            </a:pPr>
            <a:r>
              <a:rPr lang="zh-CN" altLang="en-US" sz="4400" smtClean="0"/>
              <a:t>基础概念与消息机制</a:t>
            </a:r>
          </a:p>
          <a:p>
            <a:pPr eaLnBrk="1" hangingPunct="1">
              <a:tabLst>
                <a:tab pos="1808163" algn="l"/>
              </a:tabLst>
            </a:pPr>
            <a:r>
              <a:rPr lang="en-US" altLang="zh-CN" sz="4400" smtClean="0"/>
              <a:t>Windows</a:t>
            </a:r>
            <a:r>
              <a:rPr lang="zh-CN" altLang="en-US" sz="4400" smtClean="0"/>
              <a:t>应用程序分析</a:t>
            </a:r>
          </a:p>
          <a:p>
            <a:pPr eaLnBrk="1" hangingPunct="1">
              <a:tabLst>
                <a:tab pos="1808163" algn="l"/>
              </a:tabLst>
            </a:pPr>
            <a:r>
              <a:rPr lang="zh-CN" altLang="en-US" sz="4400" smtClean="0"/>
              <a:t>鼠标和键盘的控制</a:t>
            </a:r>
            <a:endParaRPr lang="en-US" altLang="zh-CN" sz="4400" smtClean="0"/>
          </a:p>
          <a:p>
            <a:pPr eaLnBrk="1" hangingPunct="1">
              <a:tabLst>
                <a:tab pos="1808163" algn="l"/>
              </a:tabLst>
            </a:pPr>
            <a:r>
              <a:rPr lang="en-US" altLang="zh-CN" sz="4400" smtClean="0"/>
              <a:t>GDI</a:t>
            </a:r>
            <a:endParaRPr lang="zh-CN" altLang="en-US" sz="4400" smtClean="0"/>
          </a:p>
        </p:txBody>
      </p:sp>
      <p:sp>
        <p:nvSpPr>
          <p:cNvPr id="6150" name="Line 4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51" name="Object 5"/>
          <p:cNvGraphicFramePr>
            <a:graphicFrameLocks noChangeAspect="1"/>
          </p:cNvGraphicFramePr>
          <p:nvPr/>
        </p:nvGraphicFramePr>
        <p:xfrm>
          <a:off x="231775" y="3505200"/>
          <a:ext cx="1978025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剪辑" r:id="rId3" imgW="2309813" imgH="3176588" progId="MS_ClipArt_Gallery.2">
                  <p:embed/>
                </p:oleObj>
              </mc:Choice>
              <mc:Fallback>
                <p:oleObj name="剪辑" r:id="rId3" imgW="2309813" imgH="3176588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3505200"/>
                        <a:ext cx="1978025" cy="271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AutoShape 6"/>
          <p:cNvSpPr>
            <a:spLocks noChangeArrowheads="1"/>
          </p:cNvSpPr>
          <p:nvPr/>
        </p:nvSpPr>
        <p:spPr bwMode="auto">
          <a:xfrm>
            <a:off x="1752600" y="2243138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GetMessage</a:t>
            </a:r>
            <a:r>
              <a:rPr lang="zh-CN" altLang="en-US" smtClean="0"/>
              <a:t>消息循环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smtClean="0"/>
              <a:t>处于休眠状态的应用只占用非常少的</a:t>
            </a:r>
            <a:r>
              <a:rPr lang="en-US" altLang="zh-CN" sz="2000" smtClean="0"/>
              <a:t>CPU</a:t>
            </a:r>
            <a:r>
              <a:rPr lang="zh-CN" altLang="en-US" sz="2000" smtClean="0"/>
              <a:t>资源</a:t>
            </a:r>
          </a:p>
        </p:txBody>
      </p:sp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708275"/>
            <a:ext cx="639127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PeekMessage</a:t>
            </a:r>
            <a:r>
              <a:rPr lang="zh-CN" altLang="en-US" smtClean="0"/>
              <a:t>消息循环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1800" b="0" smtClean="0"/>
              <a:t>BOOL WINAPI PeekMessage( </a:t>
            </a:r>
          </a:p>
          <a:p>
            <a:pPr>
              <a:buFontTx/>
              <a:buNone/>
            </a:pPr>
            <a:r>
              <a:rPr lang="en-US" altLang="zh-CN" sz="1800" b="0" smtClean="0"/>
              <a:t>_Out_     LPMSG lpMsg,              //</a:t>
            </a:r>
            <a:r>
              <a:rPr lang="zh-CN" altLang="en-US" sz="1800" b="0" smtClean="0"/>
              <a:t>消息结构</a:t>
            </a:r>
            <a:r>
              <a:rPr lang="en-US" altLang="zh-CN" sz="1800" b="0" smtClean="0"/>
              <a:t>MSG</a:t>
            </a:r>
            <a:r>
              <a:rPr lang="zh-CN" altLang="en-US" sz="1800" b="0" smtClean="0"/>
              <a:t>指针</a:t>
            </a:r>
          </a:p>
          <a:p>
            <a:pPr>
              <a:buFontTx/>
              <a:buNone/>
            </a:pPr>
            <a:r>
              <a:rPr lang="en-US" altLang="zh-CN" sz="1800" b="0" smtClean="0"/>
              <a:t>_In_opt_  HWND hWnd, 	           //</a:t>
            </a:r>
            <a:r>
              <a:rPr lang="zh-CN" altLang="en-US" sz="1800" b="0" smtClean="0"/>
              <a:t>要获取消息的窗口句柄</a:t>
            </a:r>
          </a:p>
          <a:p>
            <a:pPr>
              <a:buFontTx/>
              <a:buNone/>
            </a:pPr>
            <a:r>
              <a:rPr lang="en-US" altLang="zh-CN" sz="1800" b="0" smtClean="0"/>
              <a:t>_In_      UINT wMsgFilterMin,    //</a:t>
            </a:r>
            <a:r>
              <a:rPr lang="zh-CN" altLang="en-US" sz="1800" b="0" smtClean="0"/>
              <a:t>要取的消息的最小值</a:t>
            </a:r>
          </a:p>
          <a:p>
            <a:pPr>
              <a:buFontTx/>
              <a:buNone/>
            </a:pPr>
            <a:r>
              <a:rPr lang="en-US" altLang="zh-CN" sz="1800" b="0" smtClean="0"/>
              <a:t>_In_      UINT wMsgFilterMax    //</a:t>
            </a:r>
            <a:r>
              <a:rPr lang="zh-CN" altLang="en-US" sz="1800" b="0" smtClean="0"/>
              <a:t>要取的消息的最大值</a:t>
            </a:r>
            <a:endParaRPr lang="en-US" altLang="zh-CN" sz="1800" b="0" smtClean="0"/>
          </a:p>
          <a:p>
            <a:pPr>
              <a:buFontTx/>
              <a:buNone/>
            </a:pPr>
            <a:r>
              <a:rPr lang="en-US" altLang="zh-CN" sz="1800" b="0" smtClean="0">
                <a:solidFill>
                  <a:srgbClr val="A30021"/>
                </a:solidFill>
              </a:rPr>
              <a:t>_In_      UINT wRemoveMsg      //</a:t>
            </a:r>
            <a:r>
              <a:rPr lang="zh-CN" altLang="en-US" sz="1800" b="0" smtClean="0">
                <a:solidFill>
                  <a:srgbClr val="A30021"/>
                </a:solidFill>
              </a:rPr>
              <a:t>取消息的标记</a:t>
            </a:r>
          </a:p>
          <a:p>
            <a:pPr>
              <a:buFontTx/>
              <a:buNone/>
            </a:pPr>
            <a:r>
              <a:rPr lang="en-US" altLang="zh-CN" sz="1800" b="0" smtClean="0"/>
              <a:t> ); </a:t>
            </a:r>
            <a:endParaRPr lang="en-US" altLang="zh-CN" sz="1800" smtClean="0"/>
          </a:p>
          <a:p>
            <a:pPr>
              <a:buFontTx/>
              <a:buNone/>
            </a:pPr>
            <a:r>
              <a:rPr lang="en-US" altLang="zh-CN" sz="1800" smtClean="0"/>
              <a:t>1. </a:t>
            </a:r>
            <a:r>
              <a:rPr lang="zh-CN" altLang="en-US" sz="1800" smtClean="0"/>
              <a:t>前</a:t>
            </a:r>
            <a:r>
              <a:rPr lang="en-US" altLang="zh-CN" sz="1800" smtClean="0"/>
              <a:t>4</a:t>
            </a:r>
            <a:r>
              <a:rPr lang="zh-CN" altLang="en-US" sz="1800" smtClean="0"/>
              <a:t>个参数与</a:t>
            </a:r>
            <a:r>
              <a:rPr lang="en-US" altLang="zh-CN" sz="1800" smtClean="0"/>
              <a:t>GetMessage</a:t>
            </a:r>
            <a:r>
              <a:rPr lang="zh-CN" altLang="en-US" sz="1800" smtClean="0"/>
              <a:t>相同</a:t>
            </a:r>
          </a:p>
          <a:p>
            <a:pPr>
              <a:buFontTx/>
              <a:buNone/>
            </a:pPr>
            <a:r>
              <a:rPr lang="en-US" altLang="zh-CN" sz="1800" smtClean="0"/>
              <a:t>2. wRemoveMsg</a:t>
            </a:r>
            <a:r>
              <a:rPr lang="zh-CN" altLang="en-US" sz="1800" smtClean="0"/>
              <a:t>来标记取得消息后是否将消息从消息队列中删除，一般设置为</a:t>
            </a:r>
            <a:r>
              <a:rPr lang="en-US" altLang="zh-CN" sz="1800" smtClean="0"/>
              <a:t>PM_REMOVE</a:t>
            </a:r>
            <a:r>
              <a:rPr lang="zh-CN" altLang="en-US" sz="1800" smtClean="0"/>
              <a:t>表示取得消息后从应用程序消息队列中删除该消息</a:t>
            </a:r>
          </a:p>
          <a:p>
            <a:pPr>
              <a:buFontTx/>
              <a:buNone/>
            </a:pPr>
            <a:r>
              <a:rPr lang="zh-CN" altLang="en-US" sz="1800" smtClean="0"/>
              <a:t>详细请查阅</a:t>
            </a:r>
            <a:r>
              <a:rPr lang="en-US" altLang="zh-CN" sz="1800" smtClean="0"/>
              <a:t>MSDN(http://msdn.microsoft.com/en-us/library/ms644943.aspx)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PeekMessage</a:t>
            </a:r>
            <a:r>
              <a:rPr lang="zh-CN" altLang="en-US" smtClean="0"/>
              <a:t>消息循环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1400" smtClean="0"/>
              <a:t> </a:t>
            </a:r>
            <a:r>
              <a:rPr lang="en-US" altLang="zh-CN" sz="1400" smtClean="0">
                <a:solidFill>
                  <a:srgbClr val="0000FF"/>
                </a:solidFill>
                <a:latin typeface="Verdana" panose="020B0604030504040204" pitchFamily="34" charset="0"/>
              </a:rPr>
              <a:t>while</a:t>
            </a: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 (</a:t>
            </a:r>
            <a:r>
              <a:rPr lang="en-US" altLang="zh-CN" sz="1400" smtClean="0">
                <a:solidFill>
                  <a:srgbClr val="0000FF"/>
                </a:solidFill>
                <a:latin typeface="Verdana" panose="020B0604030504040204" pitchFamily="34" charset="0"/>
              </a:rPr>
              <a:t>true</a:t>
            </a: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        </a:t>
            </a:r>
            <a:r>
              <a:rPr lang="en-US" altLang="zh-CN" sz="1400" smtClean="0">
                <a:solidFill>
                  <a:srgbClr val="0000FF"/>
                </a:solidFill>
                <a:latin typeface="Verdana" panose="020B0604030504040204" pitchFamily="34" charset="0"/>
              </a:rPr>
              <a:t>if</a:t>
            </a: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 (</a:t>
            </a:r>
            <a:r>
              <a:rPr lang="en-US" altLang="zh-CN" sz="1400" smtClean="0">
                <a:solidFill>
                  <a:srgbClr val="6F008A"/>
                </a:solidFill>
                <a:latin typeface="Verdana" panose="020B0604030504040204" pitchFamily="34" charset="0"/>
              </a:rPr>
              <a:t>PeekMessage</a:t>
            </a: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(&amp;msg, </a:t>
            </a:r>
            <a:r>
              <a:rPr lang="en-US" altLang="zh-CN" sz="1400" smtClean="0">
                <a:solidFill>
                  <a:srgbClr val="6F008A"/>
                </a:solidFill>
                <a:latin typeface="Verdana" panose="020B0604030504040204" pitchFamily="34" charset="0"/>
              </a:rPr>
              <a:t>NULL</a:t>
            </a: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zh-CN" sz="1400" smtClean="0">
                <a:solidFill>
                  <a:srgbClr val="FF0000"/>
                </a:solidFill>
                <a:latin typeface="Verdana" panose="020B0604030504040204" pitchFamily="34" charset="0"/>
              </a:rPr>
              <a:t>0</a:t>
            </a: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zh-CN" sz="1400" smtClean="0">
                <a:solidFill>
                  <a:srgbClr val="FF0000"/>
                </a:solidFill>
                <a:latin typeface="Verdana" panose="020B0604030504040204" pitchFamily="34" charset="0"/>
              </a:rPr>
              <a:t>0</a:t>
            </a: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zh-CN" sz="1400" smtClean="0">
                <a:solidFill>
                  <a:srgbClr val="6F008A"/>
                </a:solidFill>
                <a:latin typeface="Verdana" panose="020B0604030504040204" pitchFamily="34" charset="0"/>
              </a:rPr>
              <a:t>PM_REMOVE</a:t>
            </a: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    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            </a:t>
            </a:r>
            <a:r>
              <a:rPr lang="en-US" altLang="zh-CN" sz="1400" smtClean="0">
                <a:solidFill>
                  <a:srgbClr val="0000FF"/>
                </a:solidFill>
                <a:latin typeface="Verdana" panose="020B0604030504040204" pitchFamily="34" charset="0"/>
              </a:rPr>
              <a:t>if</a:t>
            </a: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 (!</a:t>
            </a:r>
            <a:r>
              <a:rPr lang="en-US" altLang="zh-CN" sz="1400" smtClean="0">
                <a:solidFill>
                  <a:srgbClr val="6F008A"/>
                </a:solidFill>
                <a:latin typeface="Verdana" panose="020B0604030504040204" pitchFamily="34" charset="0"/>
              </a:rPr>
              <a:t>TranslateAccelerator</a:t>
            </a: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(msg.hwnd, hAccelTable, &amp;msg))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        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                </a:t>
            </a:r>
            <a:r>
              <a:rPr lang="en-US" altLang="zh-CN" sz="1400" smtClean="0">
                <a:solidFill>
                  <a:srgbClr val="0000FF"/>
                </a:solidFill>
                <a:latin typeface="Verdana" panose="020B0604030504040204" pitchFamily="34" charset="0"/>
              </a:rPr>
              <a:t>if</a:t>
            </a: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 (msg.message == </a:t>
            </a:r>
            <a:r>
              <a:rPr lang="en-US" altLang="zh-CN" sz="1400" smtClean="0">
                <a:solidFill>
                  <a:srgbClr val="6F008A"/>
                </a:solidFill>
                <a:latin typeface="Verdana" panose="020B0604030504040204" pitchFamily="34" charset="0"/>
              </a:rPr>
              <a:t>WM_QUIT</a:t>
            </a: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                    </a:t>
            </a:r>
            <a:r>
              <a:rPr lang="en-US" altLang="zh-CN" sz="1400" smtClean="0">
                <a:solidFill>
                  <a:srgbClr val="0000FF"/>
                </a:solidFill>
                <a:latin typeface="Verdana" panose="020B0604030504040204" pitchFamily="34" charset="0"/>
              </a:rPr>
              <a:t>break</a:t>
            </a: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                TranslateMessage(&amp;msg);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                </a:t>
            </a:r>
            <a:r>
              <a:rPr lang="en-US" altLang="zh-CN" sz="1400" smtClean="0">
                <a:solidFill>
                  <a:srgbClr val="6F008A"/>
                </a:solidFill>
                <a:latin typeface="Verdana" panose="020B0604030504040204" pitchFamily="34" charset="0"/>
              </a:rPr>
              <a:t>DispatchMessage</a:t>
            </a: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(&amp;msg);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    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        </a:t>
            </a:r>
            <a:r>
              <a:rPr lang="en-US" altLang="zh-CN" sz="1400" smtClean="0">
                <a:solidFill>
                  <a:srgbClr val="0000FF"/>
                </a:solidFill>
                <a:latin typeface="Verdana" panose="020B0604030504040204" pitchFamily="34" charset="0"/>
              </a:rPr>
              <a:t>else</a:t>
            </a:r>
            <a:endParaRPr lang="en-US" altLang="zh-CN" sz="140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    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            </a:t>
            </a:r>
            <a:r>
              <a:rPr lang="en-US" altLang="zh-CN" sz="1400" smtClean="0">
                <a:solidFill>
                  <a:srgbClr val="008000"/>
                </a:solidFill>
                <a:latin typeface="Verdana" panose="020B0604030504040204" pitchFamily="34" charset="0"/>
              </a:rPr>
              <a:t>//OnIdle:...</a:t>
            </a:r>
            <a:endParaRPr lang="en-US" altLang="zh-CN" sz="140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            </a:t>
            </a:r>
            <a:r>
              <a:rPr lang="en-US" altLang="zh-CN" sz="1400" smtClean="0">
                <a:solidFill>
                  <a:srgbClr val="0000FF"/>
                </a:solidFill>
                <a:latin typeface="Verdana" panose="020B0604030504040204" pitchFamily="34" charset="0"/>
              </a:rPr>
              <a:t>static</a:t>
            </a: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1400" smtClean="0">
                <a:solidFill>
                  <a:srgbClr val="0000FF"/>
                </a:solidFill>
                <a:latin typeface="Verdana" panose="020B0604030504040204" pitchFamily="34" charset="0"/>
              </a:rPr>
              <a:t>__int64</a:t>
            </a: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 a = </a:t>
            </a:r>
            <a:r>
              <a:rPr lang="en-US" altLang="zh-CN" sz="1400" smtClean="0">
                <a:solidFill>
                  <a:srgbClr val="FF0000"/>
                </a:solidFill>
                <a:latin typeface="Verdana" panose="020B0604030504040204" pitchFamily="34" charset="0"/>
              </a:rPr>
              <a:t>0</a:t>
            </a: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            a++;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400" smtClean="0">
                <a:solidFill>
                  <a:srgbClr val="000000"/>
                </a:solidFill>
                <a:latin typeface="Verdana" panose="020B0604030504040204" pitchFamily="34" charset="0"/>
              </a:rPr>
              <a:t>    }</a:t>
            </a:r>
            <a:endParaRPr lang="zh-CN" altLang="en-US" sz="140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8" name="矩形标注 7"/>
          <p:cNvSpPr>
            <a:spLocks noChangeArrowheads="1"/>
          </p:cNvSpPr>
          <p:nvPr/>
        </p:nvSpPr>
        <p:spPr bwMode="auto">
          <a:xfrm>
            <a:off x="3167063" y="4221163"/>
            <a:ext cx="5976937" cy="539750"/>
          </a:xfrm>
          <a:prstGeom prst="wedgeRectCallout">
            <a:avLst>
              <a:gd name="adj1" fmla="val -19083"/>
              <a:gd name="adj2" fmla="val -185000"/>
            </a:avLst>
          </a:prstGeom>
          <a:gradFill rotWithShape="1">
            <a:gsLst>
              <a:gs pos="0">
                <a:srgbClr val="1212A8"/>
              </a:gs>
              <a:gs pos="80000">
                <a:srgbClr val="1B1BDC"/>
              </a:gs>
              <a:gs pos="100000">
                <a:srgbClr val="1717E1"/>
              </a:gs>
            </a:gsLst>
            <a:lin ang="16200000"/>
          </a:gradFill>
          <a:ln w="9525" algn="ctr">
            <a:solidFill>
              <a:srgbClr val="2E2EC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1800">
                <a:solidFill>
                  <a:schemeClr val="bg1"/>
                </a:solidFill>
              </a:rPr>
              <a:t>接收到</a:t>
            </a:r>
            <a:r>
              <a:rPr lang="en-US" altLang="zh-CN" sz="1800">
                <a:solidFill>
                  <a:schemeClr val="bg1"/>
                </a:solidFill>
              </a:rPr>
              <a:t>WM_QUIT</a:t>
            </a:r>
            <a:r>
              <a:rPr lang="zh-CN" altLang="en-US" sz="1800">
                <a:solidFill>
                  <a:schemeClr val="bg1"/>
                </a:solidFill>
              </a:rPr>
              <a:t>消息时，循环退出，程序结束</a:t>
            </a:r>
          </a:p>
        </p:txBody>
      </p:sp>
      <p:sp>
        <p:nvSpPr>
          <p:cNvPr id="2" name="矩形标注 7"/>
          <p:cNvSpPr>
            <a:spLocks noChangeArrowheads="1"/>
          </p:cNvSpPr>
          <p:nvPr/>
        </p:nvSpPr>
        <p:spPr bwMode="auto">
          <a:xfrm>
            <a:off x="3059113" y="5516563"/>
            <a:ext cx="5976937" cy="539750"/>
          </a:xfrm>
          <a:prstGeom prst="wedgeRectCallout">
            <a:avLst>
              <a:gd name="adj1" fmla="val -40440"/>
              <a:gd name="adj2" fmla="val -77352"/>
            </a:avLst>
          </a:prstGeom>
          <a:gradFill rotWithShape="1">
            <a:gsLst>
              <a:gs pos="0">
                <a:srgbClr val="1212A8"/>
              </a:gs>
              <a:gs pos="80000">
                <a:srgbClr val="1B1BDC"/>
              </a:gs>
              <a:gs pos="100000">
                <a:srgbClr val="1717E1"/>
              </a:gs>
            </a:gsLst>
            <a:lin ang="16200000"/>
          </a:gradFill>
          <a:ln w="9525" algn="ctr">
            <a:solidFill>
              <a:srgbClr val="2E2EC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1800">
                <a:solidFill>
                  <a:schemeClr val="bg1"/>
                </a:solidFill>
              </a:rPr>
              <a:t>没有消息时，程序做其他事情，程序不会进入休眠状态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smtClean="0"/>
              <a:t>没有消息（空闲）时，程序执行其他功能，一直占用</a:t>
            </a:r>
            <a:r>
              <a:rPr lang="en-US" altLang="zh-CN" sz="2000" smtClean="0"/>
              <a:t>CPU</a:t>
            </a:r>
            <a:r>
              <a:rPr lang="zh-CN" altLang="en-US" sz="2000" smtClean="0"/>
              <a:t>资源。例如：在进行</a:t>
            </a:r>
            <a:r>
              <a:rPr lang="en-US" altLang="zh-CN" sz="2000" smtClean="0"/>
              <a:t>3D</a:t>
            </a:r>
            <a:r>
              <a:rPr lang="zh-CN" altLang="en-US" sz="2000" smtClean="0"/>
              <a:t>动画程序的渲染时，需要持续不断的更新帧，需要使用这种方式。</a:t>
            </a: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284538"/>
            <a:ext cx="639127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8B0B18D-0F2C-4E30-96E3-9C200FC1D2E7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429AD6A0-2011-42D6-B83B-C7B4A3EE301A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44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本章总体纲要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981200"/>
            <a:ext cx="6400800" cy="4184650"/>
          </a:xfrm>
        </p:spPr>
        <p:txBody>
          <a:bodyPr/>
          <a:lstStyle/>
          <a:p>
            <a:pPr eaLnBrk="1" hangingPunct="1">
              <a:tabLst>
                <a:tab pos="1808163" algn="l"/>
              </a:tabLst>
            </a:pPr>
            <a:r>
              <a:rPr lang="zh-CN" altLang="en-US" sz="4400" smtClean="0"/>
              <a:t>基础概念</a:t>
            </a:r>
          </a:p>
          <a:p>
            <a:pPr eaLnBrk="1" hangingPunct="1">
              <a:tabLst>
                <a:tab pos="1808163" algn="l"/>
              </a:tabLst>
            </a:pPr>
            <a:r>
              <a:rPr lang="en-US" altLang="zh-CN" sz="4400" smtClean="0"/>
              <a:t>Windows</a:t>
            </a:r>
            <a:r>
              <a:rPr lang="zh-CN" altLang="en-US" sz="4400" smtClean="0"/>
              <a:t>应用程序分析</a:t>
            </a:r>
          </a:p>
          <a:p>
            <a:pPr eaLnBrk="1" hangingPunct="1">
              <a:tabLst>
                <a:tab pos="1808163" algn="l"/>
              </a:tabLst>
            </a:pPr>
            <a:r>
              <a:rPr lang="zh-CN" altLang="en-US" sz="4400" smtClean="0"/>
              <a:t>鼠标和键盘的控制</a:t>
            </a:r>
            <a:endParaRPr lang="en-US" altLang="zh-CN" sz="4400" smtClean="0"/>
          </a:p>
          <a:p>
            <a:pPr eaLnBrk="1" hangingPunct="1">
              <a:tabLst>
                <a:tab pos="1808163" algn="l"/>
              </a:tabLst>
            </a:pPr>
            <a:r>
              <a:rPr lang="en-US" altLang="zh-CN" sz="4400" smtClean="0"/>
              <a:t>GDI</a:t>
            </a:r>
            <a:endParaRPr lang="zh-CN" altLang="en-US" sz="4400" smtClean="0"/>
          </a:p>
        </p:txBody>
      </p:sp>
      <p:sp>
        <p:nvSpPr>
          <p:cNvPr id="39942" name="Line 4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9943" name="Object 5"/>
          <p:cNvGraphicFramePr>
            <a:graphicFrameLocks noChangeAspect="1"/>
          </p:cNvGraphicFramePr>
          <p:nvPr/>
        </p:nvGraphicFramePr>
        <p:xfrm>
          <a:off x="231775" y="3505200"/>
          <a:ext cx="1978025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剪辑" r:id="rId3" imgW="2309813" imgH="3176588" progId="MS_ClipArt_Gallery.2">
                  <p:embed/>
                </p:oleObj>
              </mc:Choice>
              <mc:Fallback>
                <p:oleObj name="剪辑" r:id="rId3" imgW="2309813" imgH="3176588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3505200"/>
                        <a:ext cx="1978025" cy="271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AutoShape 6"/>
          <p:cNvSpPr>
            <a:spLocks noChangeArrowheads="1"/>
          </p:cNvSpPr>
          <p:nvPr/>
        </p:nvSpPr>
        <p:spPr bwMode="auto">
          <a:xfrm>
            <a:off x="1806575" y="3844925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鼠标配置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Windows API</a:t>
            </a:r>
            <a:r>
              <a:rPr lang="zh-CN" altLang="en-US" smtClean="0"/>
              <a:t>提供了鼠标配置的函数</a:t>
            </a:r>
            <a:endParaRPr lang="en-US" altLang="zh-CN" smtClean="0"/>
          </a:p>
          <a:p>
            <a:pPr lvl="1"/>
            <a:r>
              <a:rPr lang="en-US" altLang="zh-CN" smtClean="0"/>
              <a:t>SetDoubleClickTime()</a:t>
            </a:r>
            <a:r>
              <a:rPr lang="zh-CN" altLang="en-US" smtClean="0"/>
              <a:t>设置双击的时间间隔</a:t>
            </a:r>
            <a:endParaRPr lang="en-US" altLang="zh-CN" smtClean="0"/>
          </a:p>
          <a:p>
            <a:pPr lvl="2"/>
            <a:r>
              <a:rPr lang="en-US" altLang="zh-CN" sz="1800" smtClean="0"/>
              <a:t>BOOL retval = SetDoubleClickTime(dc_delta);</a:t>
            </a:r>
          </a:p>
          <a:p>
            <a:pPr lvl="1"/>
            <a:r>
              <a:rPr lang="en-US" altLang="zh-CN" smtClean="0"/>
              <a:t>GetDoubleClickTime()</a:t>
            </a:r>
            <a:r>
              <a:rPr lang="zh-CN" altLang="en-US" smtClean="0"/>
              <a:t>获取双击的时间间隔</a:t>
            </a:r>
            <a:endParaRPr lang="en-US" altLang="zh-CN" smtClean="0"/>
          </a:p>
          <a:p>
            <a:pPr lvl="2"/>
            <a:r>
              <a:rPr lang="en-US" altLang="zh-CN" sz="1800" smtClean="0"/>
              <a:t>UINT dc_delta = GetDoubleClickTime();</a:t>
            </a:r>
          </a:p>
          <a:p>
            <a:pPr lvl="1"/>
            <a:r>
              <a:rPr lang="en-US" altLang="zh-CN" smtClean="0"/>
              <a:t>GetSystemMetrics()</a:t>
            </a:r>
            <a:r>
              <a:rPr lang="zh-CN" altLang="en-US" smtClean="0"/>
              <a:t>传入</a:t>
            </a:r>
            <a:r>
              <a:rPr lang="en-US" altLang="zh-CN" smtClean="0"/>
              <a:t>SM_CMOUSEBUTTONS</a:t>
            </a:r>
            <a:r>
              <a:rPr lang="zh-CN" altLang="en-US" smtClean="0"/>
              <a:t>参数可获取当前鼠标包含的键数</a:t>
            </a:r>
            <a:endParaRPr lang="en-US" altLang="zh-CN" smtClean="0"/>
          </a:p>
          <a:p>
            <a:pPr lvl="2"/>
            <a:r>
              <a:rPr lang="en-US" altLang="zh-CN" sz="1800" smtClean="0"/>
              <a:t>int keyCount = GetSystemMetrics(SM_CMOUSEBUTTONS);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7F8FCE95-5BFF-4714-83A7-BBE2BD720759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45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鼠标消息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34925" y="2046288"/>
          <a:ext cx="9037638" cy="2967037"/>
        </p:xfrm>
        <a:graphic>
          <a:graphicData uri="http://schemas.openxmlformats.org/drawingml/2006/table">
            <a:tbl>
              <a:tblPr/>
              <a:tblGrid>
                <a:gridCol w="2838450"/>
                <a:gridCol w="1681163"/>
                <a:gridCol w="2825750"/>
                <a:gridCol w="1692275"/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鼠标消息</a:t>
                      </a:r>
                    </a:p>
                  </a:txBody>
                  <a:tcPr marL="91452" marR="91452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含义</a:t>
                      </a:r>
                    </a:p>
                  </a:txBody>
                  <a:tcPr marL="91452" marR="91452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鼠标消息</a:t>
                      </a:r>
                    </a:p>
                  </a:txBody>
                  <a:tcPr marL="91452" marR="91452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含义</a:t>
                      </a:r>
                    </a:p>
                  </a:txBody>
                  <a:tcPr marL="91452" marR="91452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WM_LBUTTONDBLCLK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L="91452" marR="91452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双击鼠标左键</a:t>
                      </a:r>
                    </a:p>
                  </a:txBody>
                  <a:tcPr marL="91452" marR="91452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WM_RBUTTONDBLCLK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L="91452" marR="91452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双击鼠标右键</a:t>
                      </a:r>
                    </a:p>
                  </a:txBody>
                  <a:tcPr marL="91452" marR="91452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WM_LBUTTONDOWN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L="91452" marR="91452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按下鼠标左键</a:t>
                      </a:r>
                    </a:p>
                  </a:txBody>
                  <a:tcPr marL="91452" marR="91452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WM_RBUTTONDOWN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L="91452" marR="91452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按下鼠标右键</a:t>
                      </a:r>
                    </a:p>
                  </a:txBody>
                  <a:tcPr marL="91452" marR="91452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WM_LBUTTONUP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L="91452" marR="91452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抬起鼠标左键</a:t>
                      </a:r>
                    </a:p>
                  </a:txBody>
                  <a:tcPr marL="91452" marR="91452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WM_RBUTTONUP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L="91452" marR="91452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抬起鼠标右键</a:t>
                      </a:r>
                    </a:p>
                  </a:txBody>
                  <a:tcPr marL="91452" marR="91452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WM_MBUTTONDBLCLK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L="91452" marR="91452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双击鼠标中键</a:t>
                      </a:r>
                    </a:p>
                  </a:txBody>
                  <a:tcPr marL="91452" marR="91452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WM_MOUSEMOVE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L="91452" marR="91452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鼠标移动</a:t>
                      </a:r>
                    </a:p>
                  </a:txBody>
                  <a:tcPr marL="91452" marR="91452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WM_MBUTTONDOWN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L="91452" marR="91452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按下鼠标中键</a:t>
                      </a:r>
                    </a:p>
                  </a:txBody>
                  <a:tcPr marL="91452" marR="91452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WM_MOUSEWHEEL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L="91452" marR="91452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滚动鼠标滚轮</a:t>
                      </a:r>
                    </a:p>
                  </a:txBody>
                  <a:tcPr marL="91452" marR="91452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WM_MBUTTONUP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L="91452" marR="91452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抬起鼠标中键</a:t>
                      </a:r>
                    </a:p>
                  </a:txBody>
                  <a:tcPr marL="91452" marR="91452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L="91452" marR="91452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L="91452" marR="91452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</a:tr>
              <a:tr h="371475"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*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以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WM_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开头的消息表示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Window Message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，是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Windows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窗体消息的标准格式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L="91452" marR="91452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67D58122-6758-4D53-8FE1-EE3162CB4EF9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46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1258888" y="5300663"/>
            <a:ext cx="6697662" cy="504825"/>
          </a:xfrm>
          <a:prstGeom prst="wedgeRectCallout">
            <a:avLst>
              <a:gd name="adj1" fmla="val -17316"/>
              <a:gd name="adj2" fmla="val -9417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ea typeface="楷体_GB2312" pitchFamily="49" charset="-122"/>
              </a:rPr>
              <a:t>通过捕获以上消息，即可实现鼠标输入的处理</a:t>
            </a:r>
            <a:endParaRPr lang="zh-CN" altLang="en-US" dirty="0">
              <a:solidFill>
                <a:schemeClr val="bg1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鼠标事件的捕获和处理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sz="2400" smtClean="0"/>
              <a:t>可在窗体的</a:t>
            </a:r>
            <a:r>
              <a:rPr lang="en-US" altLang="zh-CN" sz="2400" smtClean="0">
                <a:solidFill>
                  <a:schemeClr val="accent2"/>
                </a:solidFill>
              </a:rPr>
              <a:t>WinProc()</a:t>
            </a:r>
            <a:r>
              <a:rPr lang="zh-CN" altLang="en-US" sz="2400" smtClean="0"/>
              <a:t>函数中判断：</a:t>
            </a:r>
            <a:endParaRPr lang="en-US" altLang="zh-CN" sz="2400" smtClean="0"/>
          </a:p>
          <a:p>
            <a:pPr marL="0" indent="0">
              <a:buFontTx/>
              <a:buNone/>
            </a:pPr>
            <a:r>
              <a:rPr lang="en-US" altLang="zh-CN" sz="2400" smtClean="0"/>
              <a:t>case WM_LBUTTONDOWN: </a:t>
            </a:r>
            <a:r>
              <a:rPr lang="en-US" altLang="zh-CN" sz="2400" smtClean="0">
                <a:solidFill>
                  <a:srgbClr val="339933"/>
                </a:solidFill>
              </a:rPr>
              <a:t>//</a:t>
            </a:r>
            <a:r>
              <a:rPr lang="zh-CN" altLang="en-US" sz="2400" smtClean="0">
                <a:solidFill>
                  <a:srgbClr val="339933"/>
                </a:solidFill>
              </a:rPr>
              <a:t>鼠标左键按下时</a:t>
            </a:r>
            <a:endParaRPr lang="en-US" altLang="zh-CN" sz="2400" smtClean="0">
              <a:solidFill>
                <a:srgbClr val="339933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400" smtClean="0"/>
              <a:t>	…</a:t>
            </a:r>
          </a:p>
          <a:p>
            <a:pPr marL="0" indent="0">
              <a:buFontTx/>
              <a:buNone/>
            </a:pPr>
            <a:r>
              <a:rPr lang="en-US" altLang="zh-CN" sz="2400" smtClean="0"/>
              <a:t>case WM_MOUSEMOVE:</a:t>
            </a:r>
            <a:r>
              <a:rPr lang="en-US" altLang="zh-CN" sz="2400" smtClean="0">
                <a:solidFill>
                  <a:srgbClr val="339933"/>
                </a:solidFill>
              </a:rPr>
              <a:t> //</a:t>
            </a:r>
            <a:r>
              <a:rPr lang="zh-CN" altLang="en-US" sz="2400" smtClean="0">
                <a:solidFill>
                  <a:srgbClr val="339933"/>
                </a:solidFill>
              </a:rPr>
              <a:t>鼠标移动时</a:t>
            </a:r>
            <a:endParaRPr lang="en-US" altLang="zh-CN" sz="2400" smtClean="0"/>
          </a:p>
          <a:p>
            <a:pPr marL="0" indent="0">
              <a:buFontTx/>
              <a:buNone/>
            </a:pPr>
            <a:r>
              <a:rPr lang="en-US" altLang="zh-CN" sz="2400" smtClean="0"/>
              <a:t>	…</a:t>
            </a:r>
          </a:p>
          <a:p>
            <a:pPr marL="0" indent="0">
              <a:buFontTx/>
              <a:buNone/>
            </a:pPr>
            <a:r>
              <a:rPr lang="en-US" altLang="zh-CN" sz="2400" smtClean="0"/>
              <a:t>case WM_LBUTTONUP:</a:t>
            </a:r>
            <a:r>
              <a:rPr lang="en-US" altLang="zh-CN" sz="2400" smtClean="0">
                <a:solidFill>
                  <a:srgbClr val="339933"/>
                </a:solidFill>
              </a:rPr>
              <a:t> //</a:t>
            </a:r>
            <a:r>
              <a:rPr lang="zh-CN" altLang="en-US" sz="2400" smtClean="0">
                <a:solidFill>
                  <a:srgbClr val="339933"/>
                </a:solidFill>
              </a:rPr>
              <a:t>鼠标左键抬起时</a:t>
            </a:r>
            <a:endParaRPr lang="en-US" altLang="zh-CN" sz="2400" smtClean="0"/>
          </a:p>
          <a:p>
            <a:pPr marL="0" indent="0">
              <a:buFontTx/>
              <a:buNone/>
            </a:pPr>
            <a:r>
              <a:rPr lang="en-US" altLang="zh-CN" sz="2400" smtClean="0"/>
              <a:t>	…</a:t>
            </a:r>
            <a:endParaRPr lang="zh-CN" altLang="en-US" sz="24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79BC0588-4646-4809-BCF9-271A9739917C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47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鼠标实例</a:t>
            </a:r>
            <a:r>
              <a:rPr lang="en-US" altLang="zh-CN" smtClean="0"/>
              <a:t>——</a:t>
            </a:r>
            <a:r>
              <a:rPr lang="zh-CN" altLang="en-US" smtClean="0"/>
              <a:t>绘制直线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dirty="0" smtClean="0"/>
              <a:t>在新建的</a:t>
            </a:r>
            <a:r>
              <a:rPr lang="en-US" altLang="zh-CN" dirty="0" smtClean="0"/>
              <a:t>win32</a:t>
            </a:r>
            <a:r>
              <a:rPr lang="zh-CN" altLang="en-US" dirty="0" smtClean="0"/>
              <a:t>应用程序中添加全局变量：</a:t>
            </a:r>
            <a:endParaRPr lang="en-US" altLang="zh-CN" dirty="0" smtClean="0"/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Verdana"/>
              </a:rPr>
              <a:t>POINT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g_begin_point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 </a:t>
            </a:r>
            <a:r>
              <a:rPr lang="en-US" altLang="zh-CN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// </a:t>
            </a:r>
            <a:r>
              <a:rPr lang="zh-CN" alt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直线起点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Verdana"/>
              </a:rPr>
              <a:t>POINT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g_end_point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</a:t>
            </a:r>
            <a:r>
              <a:rPr lang="en-US" altLang="zh-CN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 // </a:t>
            </a:r>
            <a:r>
              <a:rPr lang="zh-CN" alt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直线终点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Verdana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g_is_mouse_down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 </a:t>
            </a:r>
            <a:r>
              <a:rPr lang="en-US" altLang="zh-CN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// </a:t>
            </a:r>
            <a:r>
              <a:rPr lang="zh-CN" alt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鼠标左键是否按下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Verdana"/>
              </a:rPr>
              <a:t>RECT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g_client_rect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</a:t>
            </a:r>
            <a:r>
              <a:rPr lang="en-US" altLang="zh-CN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 // </a:t>
            </a:r>
            <a:r>
              <a:rPr lang="zh-CN" alt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客户区的矩形区域，指定绘图区域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EAB776FE-11AC-4A69-8F0D-A2A089093A35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48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鼠标实例</a:t>
            </a:r>
            <a:r>
              <a:rPr lang="en-US" altLang="zh-CN" smtClean="0"/>
              <a:t>——</a:t>
            </a:r>
            <a:r>
              <a:rPr lang="zh-CN" altLang="en-US" smtClean="0"/>
              <a:t>绘制直线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WndProc</a:t>
            </a:r>
            <a:r>
              <a:rPr lang="zh-CN" altLang="en-US" dirty="0" smtClean="0"/>
              <a:t>函数中添加</a:t>
            </a:r>
            <a:r>
              <a:rPr lang="en-US" altLang="zh-CN" dirty="0" smtClean="0"/>
              <a:t>cases:</a:t>
            </a:r>
          </a:p>
          <a:p>
            <a:pPr marL="0" indent="0"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case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6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WM_SIZE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: </a:t>
            </a:r>
            <a:r>
              <a:rPr lang="en-US" altLang="zh-CN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//</a:t>
            </a:r>
            <a:r>
              <a:rPr lang="zh-CN" altLang="en-US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改变窗口大小时</a:t>
            </a: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0" indent="0">
              <a:buFontTx/>
              <a:buNone/>
              <a:defRPr/>
            </a:pPr>
            <a:r>
              <a:rPr lang="zh-CN" alt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zh-CN" alt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</a:t>
            </a:r>
            <a:r>
              <a:rPr lang="en-US" altLang="zh-CN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// </a:t>
            </a:r>
            <a:r>
              <a:rPr lang="zh-CN" altLang="en-US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获取客户区的矩形信息</a:t>
            </a: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0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GetClientRect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6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hWnd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&amp;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g_client_rect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}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break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case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6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WM_LBUTTONDOWN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: </a:t>
            </a:r>
            <a:r>
              <a:rPr lang="en-US" altLang="zh-CN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// </a:t>
            </a:r>
            <a:r>
              <a:rPr lang="zh-CN" altLang="en-US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按下鼠标左键</a:t>
            </a: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0" indent="0">
              <a:buFontTx/>
              <a:buNone/>
              <a:defRPr/>
            </a:pPr>
            <a:r>
              <a:rPr lang="zh-CN" alt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zh-CN" alt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</a:t>
            </a:r>
            <a:r>
              <a:rPr lang="en-US" altLang="zh-CN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// </a:t>
            </a:r>
            <a:r>
              <a:rPr lang="zh-CN" altLang="en-US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获取鼠标当前位置，存入</a:t>
            </a:r>
            <a:r>
              <a:rPr lang="en-US" altLang="zh-CN" sz="1600" b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g_begin_point</a:t>
            </a:r>
            <a:endParaRPr lang="en-US" altLang="zh-CN" sz="1600" b="0" dirty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0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g_begin_point.x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= </a:t>
            </a:r>
            <a:r>
              <a:rPr lang="en-US" altLang="zh-CN" sz="16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LOWORD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6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lParam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g_begin_point.y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= </a:t>
            </a:r>
            <a:r>
              <a:rPr lang="en-US" altLang="zh-CN" sz="16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HIWORD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6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lParam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zh-CN" alt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</a:t>
            </a:r>
            <a:r>
              <a:rPr lang="en-US" altLang="zh-CN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// </a:t>
            </a:r>
            <a:r>
              <a:rPr lang="zh-CN" altLang="en-US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更改鼠标按下状态为“真”</a:t>
            </a: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0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g_is_mouse_down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= </a:t>
            </a:r>
            <a:r>
              <a:rPr lang="en-US" altLang="zh-CN" sz="16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TRUE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zh-CN" alt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break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</a:t>
            </a: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DF00BD10-23D5-4332-B913-89E5725B0EC4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49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DCD32A5-61E8-44F4-9B5C-1EEC58DBE8CB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3434E217-990D-400D-95A0-57FEE8995E4F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窗口与句柄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89888" cy="34639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Windows</a:t>
            </a:r>
            <a:r>
              <a:rPr lang="zh-CN" altLang="en-US" sz="2800" smtClean="0"/>
              <a:t>的窗口</a:t>
            </a:r>
            <a:endParaRPr lang="en-US" altLang="zh-CN" sz="280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程序中不同的界面都是用</a:t>
            </a:r>
            <a:r>
              <a:rPr lang="zh-CN" altLang="en-US" sz="2400" smtClean="0">
                <a:solidFill>
                  <a:srgbClr val="FF0000"/>
                </a:solidFill>
              </a:rPr>
              <a:t>窗口</a:t>
            </a:r>
            <a:r>
              <a:rPr lang="zh-CN" altLang="en-US" sz="2400" smtClean="0"/>
              <a:t>来表示的</a:t>
            </a:r>
            <a:endParaRPr lang="en-US" altLang="zh-CN" sz="240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使用不同的窗口</a:t>
            </a:r>
            <a:r>
              <a:rPr lang="zh-CN" altLang="en-US" sz="2400" smtClean="0">
                <a:solidFill>
                  <a:srgbClr val="FF0000"/>
                </a:solidFill>
              </a:rPr>
              <a:t>句柄（</a:t>
            </a:r>
            <a:r>
              <a:rPr lang="en-US" altLang="zh-CN" sz="2400" smtClean="0">
                <a:solidFill>
                  <a:srgbClr val="FF0000"/>
                </a:solidFill>
              </a:rPr>
              <a:t>handle</a:t>
            </a:r>
            <a:r>
              <a:rPr lang="zh-CN" altLang="en-US" sz="2400" smtClean="0">
                <a:solidFill>
                  <a:srgbClr val="FF0000"/>
                </a:solidFill>
              </a:rPr>
              <a:t>）</a:t>
            </a:r>
            <a:r>
              <a:rPr lang="zh-CN" altLang="en-US" sz="2400" smtClean="0"/>
              <a:t>来标识不同的窗口</a:t>
            </a:r>
            <a:endParaRPr lang="en-US" altLang="zh-CN" sz="240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/>
              <a:t>窗口就是应用程序在屏幕上的一块矩形区域</a:t>
            </a:r>
            <a:endParaRPr lang="en-US" altLang="zh-CN" sz="2400" smtClean="0"/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smtClean="0"/>
              <a:t>Windows</a:t>
            </a:r>
            <a:r>
              <a:rPr lang="zh-CN" altLang="en-US" sz="2000" smtClean="0"/>
              <a:t>整个屏幕的界面实际上是一个窗口</a:t>
            </a:r>
            <a:endParaRPr lang="en-US" altLang="zh-CN" sz="200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smtClean="0"/>
              <a:t>应用程序中的一个按钮、一个对话框也是一个窗口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句柄用于标识应用程序中的不同实例，它本身在内存中只占</a:t>
            </a:r>
            <a:r>
              <a:rPr lang="en-US" altLang="zh-CN" sz="2800" smtClean="0"/>
              <a:t>4</a:t>
            </a:r>
            <a:r>
              <a:rPr lang="zh-CN" altLang="en-US" sz="2800" smtClean="0"/>
              <a:t>个字节（</a:t>
            </a:r>
            <a:r>
              <a:rPr lang="en-US" altLang="zh-CN" sz="2800" smtClean="0"/>
              <a:t>Win32</a:t>
            </a:r>
            <a:r>
              <a:rPr lang="zh-CN" altLang="en-US" sz="2800" smtClean="0"/>
              <a:t>中），可以将它理解为一个指针。窗口句柄的定义如下：</a:t>
            </a:r>
          </a:p>
        </p:txBody>
      </p:sp>
      <p:sp>
        <p:nvSpPr>
          <p:cNvPr id="7174" name="Line 4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75" name="组合 1"/>
          <p:cNvGrpSpPr>
            <a:grpSpLocks/>
          </p:cNvGrpSpPr>
          <p:nvPr/>
        </p:nvGrpSpPr>
        <p:grpSpPr bwMode="auto">
          <a:xfrm>
            <a:off x="1116013" y="5229225"/>
            <a:ext cx="7543800" cy="506413"/>
            <a:chOff x="800100" y="4581128"/>
            <a:chExt cx="7543800" cy="507107"/>
          </a:xfrm>
        </p:grpSpPr>
        <p:pic>
          <p:nvPicPr>
            <p:cNvPr id="7176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" y="4869160"/>
              <a:ext cx="7543800" cy="21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7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" y="4581128"/>
              <a:ext cx="2638425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鼠标实例</a:t>
            </a:r>
            <a:r>
              <a:rPr lang="en-US" altLang="zh-CN" smtClean="0"/>
              <a:t>——</a:t>
            </a:r>
            <a:r>
              <a:rPr lang="zh-CN" altLang="en-US" smtClean="0"/>
              <a:t>绘制直线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case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6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WM_MOUSEMOVE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:</a:t>
            </a:r>
            <a:r>
              <a:rPr lang="en-US" altLang="zh-CN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// </a:t>
            </a:r>
            <a:r>
              <a:rPr lang="zh-CN" altLang="en-US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鼠标移动</a:t>
            </a: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0" indent="0">
              <a:buFontTx/>
              <a:buNone/>
              <a:defRPr/>
            </a:pPr>
            <a:r>
              <a:rPr lang="zh-CN" alt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(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g_is_mouse_down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zh-CN" alt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zh-CN" alt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    </a:t>
            </a:r>
            <a:r>
              <a:rPr lang="en-US" altLang="zh-CN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// </a:t>
            </a:r>
            <a:r>
              <a:rPr lang="zh-CN" altLang="en-US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获取当前鼠标位置，作为直线终点</a:t>
            </a: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0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   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g_end_point.x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= </a:t>
            </a:r>
            <a:r>
              <a:rPr lang="en-US" altLang="zh-CN" sz="16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LOWORD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6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lParam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   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g_end_point.y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= </a:t>
            </a:r>
            <a:r>
              <a:rPr lang="en-US" altLang="zh-CN" sz="16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HIWORD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6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lParam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zh-CN" alt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    </a:t>
            </a:r>
            <a:r>
              <a:rPr lang="en-US" altLang="zh-CN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// </a:t>
            </a:r>
            <a:r>
              <a:rPr lang="zh-CN" altLang="en-US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设置失效区域，失效区域将重画（触发</a:t>
            </a:r>
            <a:r>
              <a:rPr lang="en-US" altLang="zh-CN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WM_PAINT</a:t>
            </a:r>
            <a:r>
              <a:rPr lang="zh-CN" altLang="en-US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消息）</a:t>
            </a: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0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   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InvalidateRect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6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hWnd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&amp;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g_client_rect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6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TRUE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zh-CN" alt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}</a:t>
            </a:r>
          </a:p>
          <a:p>
            <a:pPr marL="0" indent="0">
              <a:buFontTx/>
              <a:buNone/>
              <a:defRPr/>
            </a:pPr>
            <a:r>
              <a:rPr lang="zh-CN" alt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break</a:t>
            </a: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</a:t>
            </a:r>
            <a:endParaRPr lang="en-US" altLang="zh-CN" sz="1600" b="0" dirty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5B8610B3-3BB2-4901-A195-7EEB75C71E44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50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鼠标实例</a:t>
            </a:r>
            <a:r>
              <a:rPr lang="en-US" altLang="zh-CN" smtClean="0"/>
              <a:t>——</a:t>
            </a:r>
            <a:r>
              <a:rPr lang="zh-CN" altLang="en-US" smtClean="0"/>
              <a:t>绘制直线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case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6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WM_LBUTTONUP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:</a:t>
            </a:r>
            <a:r>
              <a:rPr lang="en-US" altLang="zh-CN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// </a:t>
            </a:r>
            <a:r>
              <a:rPr lang="zh-CN" altLang="en-US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抬起鼠标左键</a:t>
            </a: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0" indent="0">
              <a:buFontTx/>
              <a:buNone/>
              <a:defRPr/>
            </a:pPr>
            <a:r>
              <a:rPr lang="zh-CN" alt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zh-CN" alt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</a:t>
            </a:r>
            <a:r>
              <a:rPr lang="en-US" altLang="zh-CN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// </a:t>
            </a:r>
            <a:r>
              <a:rPr lang="zh-CN" altLang="en-US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获取当前鼠标位置，作为直线终点</a:t>
            </a: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0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g_end_point.x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= </a:t>
            </a:r>
            <a:r>
              <a:rPr lang="en-US" altLang="zh-CN" sz="16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LOWORD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6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lParam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g_end_point.y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= </a:t>
            </a:r>
            <a:r>
              <a:rPr lang="en-US" altLang="zh-CN" sz="16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HIWORD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6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lParam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zh-CN" alt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</a:t>
            </a:r>
            <a:r>
              <a:rPr lang="en-US" altLang="zh-CN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// </a:t>
            </a:r>
            <a:r>
              <a:rPr lang="zh-CN" altLang="en-US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更改鼠标按下状态为“假”</a:t>
            </a: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0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g_is_mouse_down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= </a:t>
            </a:r>
            <a:r>
              <a:rPr lang="en-US" altLang="zh-CN" sz="16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FALSE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zh-CN" alt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</a:t>
            </a:r>
            <a:r>
              <a:rPr lang="en-US" altLang="zh-CN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// </a:t>
            </a:r>
            <a:r>
              <a:rPr lang="zh-CN" altLang="en-US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设置失效区域，失效区域将重画（触发</a:t>
            </a:r>
            <a:r>
              <a:rPr lang="en-US" altLang="zh-CN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WM_PAINT</a:t>
            </a:r>
            <a:r>
              <a:rPr lang="zh-CN" altLang="en-US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消息）</a:t>
            </a:r>
            <a:endParaRPr lang="zh-CN" altLang="en-US" sz="1600" b="0" dirty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0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InvalidateRect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6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hWnd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&amp;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g_client_rect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6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TRUE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zh-CN" alt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break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</a:t>
            </a: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400DA9DB-B267-457F-9FD6-7AC61234240A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51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鼠标实例</a:t>
            </a:r>
            <a:r>
              <a:rPr lang="en-US" altLang="zh-CN" smtClean="0"/>
              <a:t>——</a:t>
            </a:r>
            <a:r>
              <a:rPr lang="zh-CN" altLang="en-US" smtClean="0"/>
              <a:t>绘制直线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case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6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WM_PAINT</a:t>
            </a: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:</a:t>
            </a:r>
            <a:r>
              <a:rPr lang="en-US" altLang="zh-CN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 // </a:t>
            </a:r>
            <a:r>
              <a:rPr lang="zh-CN" altLang="en-US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客户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区域</a:t>
            </a:r>
            <a:r>
              <a:rPr lang="zh-CN" altLang="en-US" sz="1600" b="0" dirty="0" smtClean="0">
                <a:solidFill>
                  <a:srgbClr val="008000"/>
                </a:solidFill>
                <a:highlight>
                  <a:srgbClr val="FFFFFF"/>
                </a:highlight>
                <a:latin typeface="Verdana"/>
              </a:rPr>
              <a:t>重绘消息</a:t>
            </a:r>
            <a:endParaRPr lang="en-US" altLang="zh-CN" sz="1600" b="0" dirty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0" indent="0">
              <a:buFontTx/>
              <a:buNone/>
              <a:defRPr/>
            </a:pPr>
            <a:r>
              <a:rPr lang="zh-CN" alt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hdc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=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BeginPaint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6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hWnd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&amp;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ps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</a:t>
            </a:r>
            <a:r>
              <a:rPr lang="en-US" altLang="zh-CN" sz="1600" b="0" dirty="0" smtClean="0">
                <a:solidFill>
                  <a:srgbClr val="2B91AF"/>
                </a:solidFill>
                <a:highlight>
                  <a:srgbClr val="FFFFFF"/>
                </a:highlight>
                <a:latin typeface="Verdana"/>
              </a:rPr>
              <a:t>HPEN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hPen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</a:t>
            </a:r>
            <a:r>
              <a:rPr lang="en-US" altLang="zh-CN" sz="1600" b="0" dirty="0" smtClean="0">
                <a:solidFill>
                  <a:srgbClr val="2B91AF"/>
                </a:solidFill>
                <a:highlight>
                  <a:srgbClr val="FFFFFF"/>
                </a:highlight>
                <a:latin typeface="Verdana"/>
              </a:rPr>
              <a:t>HPEN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hPenOld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hPen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=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CreatePen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6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PS_SOLID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600" b="0" dirty="0" smtClean="0">
                <a:solidFill>
                  <a:srgbClr val="FF0000"/>
                </a:solidFill>
                <a:highlight>
                  <a:srgbClr val="FFFFFF"/>
                </a:highlight>
                <a:latin typeface="Verdana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6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RGB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600" b="0" dirty="0" smtClean="0">
                <a:solidFill>
                  <a:srgbClr val="FF0000"/>
                </a:solidFill>
                <a:highlight>
                  <a:srgbClr val="FFFFFF"/>
                </a:highlight>
                <a:latin typeface="Verdana"/>
              </a:rPr>
              <a:t>255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600" b="0" dirty="0" smtClean="0">
                <a:solidFill>
                  <a:srgbClr val="FF0000"/>
                </a:solidFill>
                <a:highlight>
                  <a:srgbClr val="FFFFFF"/>
                </a:highlight>
                <a:latin typeface="Verdana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600" b="0" dirty="0" smtClean="0">
                <a:solidFill>
                  <a:srgbClr val="FF0000"/>
                </a:solidFill>
                <a:highlight>
                  <a:srgbClr val="FFFFFF"/>
                </a:highlight>
                <a:latin typeface="Verdana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));</a:t>
            </a:r>
          </a:p>
          <a:p>
            <a:pPr marL="0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hPenOld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= (</a:t>
            </a:r>
            <a:r>
              <a:rPr lang="en-US" altLang="zh-CN" sz="1600" b="0" dirty="0" smtClean="0">
                <a:solidFill>
                  <a:srgbClr val="2B91AF"/>
                </a:solidFill>
                <a:highlight>
                  <a:srgbClr val="FFFFFF"/>
                </a:highlight>
                <a:latin typeface="Verdana"/>
              </a:rPr>
              <a:t>HPEN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SelectObject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hdc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hPen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MoveToEx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hdc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g_begin_point.x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g_begin_point.y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6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NULL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LineTo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hdc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g_end_point.x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g_end_point.y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SelectObject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hdc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hPenOld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DeleteObject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hPen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  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EndPaint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6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hWnd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&amp;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ps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zh-CN" alt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break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</a:t>
            </a: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66E621B7-FC69-4521-BE5B-03C7DA368E03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52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48134" name="矩形 5"/>
          <p:cNvSpPr>
            <a:spLocks noChangeArrowheads="1"/>
          </p:cNvSpPr>
          <p:nvPr/>
        </p:nvSpPr>
        <p:spPr bwMode="auto">
          <a:xfrm>
            <a:off x="1476375" y="4090988"/>
            <a:ext cx="6191250" cy="2159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矩形标注 6"/>
          <p:cNvSpPr/>
          <p:nvPr/>
        </p:nvSpPr>
        <p:spPr bwMode="auto">
          <a:xfrm>
            <a:off x="6372225" y="4868863"/>
            <a:ext cx="2232025" cy="792162"/>
          </a:xfrm>
          <a:prstGeom prst="wedgeRectCallout">
            <a:avLst>
              <a:gd name="adj1" fmla="val -26419"/>
              <a:gd name="adj2" fmla="val -109184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8" name="矩形标注 7"/>
          <p:cNvSpPr/>
          <p:nvPr/>
        </p:nvSpPr>
        <p:spPr bwMode="auto">
          <a:xfrm>
            <a:off x="5219700" y="4868863"/>
            <a:ext cx="3384550" cy="792162"/>
          </a:xfrm>
          <a:prstGeom prst="wedgeRectCallout">
            <a:avLst>
              <a:gd name="adj1" fmla="val -22866"/>
              <a:gd name="adj2" fmla="val -7909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zh-CN" sz="1800" dirty="0" err="1">
                <a:solidFill>
                  <a:schemeClr val="bg1"/>
                </a:solidFill>
                <a:ea typeface="楷体_GB2312" pitchFamily="49" charset="-122"/>
              </a:rPr>
              <a:t>MoveTo</a:t>
            </a:r>
            <a:r>
              <a:rPr lang="zh-CN" altLang="en-US" sz="1800" dirty="0">
                <a:solidFill>
                  <a:schemeClr val="bg1"/>
                </a:solidFill>
                <a:ea typeface="楷体_GB2312" pitchFamily="49" charset="-122"/>
              </a:rPr>
              <a:t>函数设置画线起点，</a:t>
            </a:r>
            <a:r>
              <a:rPr lang="en-US" altLang="zh-CN" sz="1800" dirty="0" err="1">
                <a:solidFill>
                  <a:schemeClr val="bg1"/>
                </a:solidFill>
                <a:ea typeface="楷体_GB2312" pitchFamily="49" charset="-122"/>
              </a:rPr>
              <a:t>LineTo</a:t>
            </a:r>
            <a:r>
              <a:rPr lang="zh-CN" altLang="en-US" sz="1800" dirty="0">
                <a:solidFill>
                  <a:schemeClr val="bg1"/>
                </a:solidFill>
                <a:ea typeface="楷体_GB2312" pitchFamily="49" charset="-122"/>
              </a:rPr>
              <a:t>函数设置直线终点</a:t>
            </a:r>
          </a:p>
        </p:txBody>
      </p:sp>
      <p:sp>
        <p:nvSpPr>
          <p:cNvPr id="48137" name="矩形 8"/>
          <p:cNvSpPr>
            <a:spLocks noChangeArrowheads="1"/>
          </p:cNvSpPr>
          <p:nvPr/>
        </p:nvSpPr>
        <p:spPr bwMode="auto">
          <a:xfrm>
            <a:off x="1476375" y="4378325"/>
            <a:ext cx="4751388" cy="2159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标注 9"/>
          <p:cNvSpPr/>
          <p:nvPr/>
        </p:nvSpPr>
        <p:spPr bwMode="auto">
          <a:xfrm>
            <a:off x="5795963" y="2420938"/>
            <a:ext cx="2232025" cy="792162"/>
          </a:xfrm>
          <a:prstGeom prst="wedgeRectCallout">
            <a:avLst>
              <a:gd name="adj1" fmla="val -37591"/>
              <a:gd name="adj2" fmla="val 81470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CN" altLang="en-US" sz="1800" dirty="0">
                <a:solidFill>
                  <a:schemeClr val="bg1"/>
                </a:solidFill>
                <a:ea typeface="楷体_GB2312" pitchFamily="49" charset="-122"/>
              </a:rPr>
              <a:t>指定直线为宽度是</a:t>
            </a:r>
            <a:r>
              <a:rPr lang="en-US" altLang="zh-CN" sz="1800" dirty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zh-CN" altLang="en-US" sz="1800" dirty="0">
                <a:solidFill>
                  <a:schemeClr val="bg1"/>
                </a:solidFill>
                <a:ea typeface="楷体_GB2312" pitchFamily="49" charset="-122"/>
              </a:rPr>
              <a:t>颜色是红色的直线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鼠标实例</a:t>
            </a:r>
            <a:r>
              <a:rPr lang="en-US" altLang="zh-CN" smtClean="0"/>
              <a:t>——</a:t>
            </a:r>
            <a:r>
              <a:rPr lang="zh-CN" altLang="en-US" smtClean="0"/>
              <a:t>绘制直线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程序运行效果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635495D8-B8A8-43BC-81C3-B8708A239D05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53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pic>
        <p:nvPicPr>
          <p:cNvPr id="491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2997200"/>
            <a:ext cx="366712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获取键盘输入消息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通过</a:t>
            </a:r>
            <a:r>
              <a:rPr lang="en-US" altLang="zh-CN" smtClean="0"/>
              <a:t>WM_CHAR</a:t>
            </a:r>
            <a:r>
              <a:rPr lang="zh-CN" altLang="en-US" smtClean="0"/>
              <a:t>消息可获取键盘输入</a:t>
            </a:r>
            <a:endParaRPr lang="en-US" altLang="zh-CN" smtClean="0"/>
          </a:p>
          <a:p>
            <a:pPr lvl="1"/>
            <a:r>
              <a:rPr lang="en-US" altLang="zh-CN" smtClean="0"/>
              <a:t>wParam</a:t>
            </a:r>
            <a:r>
              <a:rPr lang="zh-CN" altLang="en-US" smtClean="0"/>
              <a:t>表示具体字符</a:t>
            </a:r>
            <a:endParaRPr lang="en-US" altLang="zh-CN" smtClean="0"/>
          </a:p>
          <a:p>
            <a:pPr lvl="2"/>
            <a:r>
              <a:rPr lang="zh-CN" altLang="en-US" smtClean="0"/>
              <a:t>按下键盘上的</a:t>
            </a:r>
            <a:r>
              <a:rPr lang="en-US" altLang="zh-CN" smtClean="0"/>
              <a:t>B</a:t>
            </a:r>
            <a:r>
              <a:rPr lang="zh-CN" altLang="en-US" smtClean="0"/>
              <a:t>键，则</a:t>
            </a:r>
            <a:r>
              <a:rPr lang="en-US" altLang="zh-CN" smtClean="0"/>
              <a:t>wParam</a:t>
            </a:r>
            <a:r>
              <a:rPr lang="zh-CN" altLang="en-US" smtClean="0"/>
              <a:t>表示</a:t>
            </a:r>
            <a:r>
              <a:rPr lang="en-US" altLang="zh-CN" smtClean="0"/>
              <a:t> ‘b’</a:t>
            </a:r>
            <a:r>
              <a:rPr lang="zh-CN" altLang="en-US" smtClean="0"/>
              <a:t>的</a:t>
            </a:r>
            <a:r>
              <a:rPr lang="en-US" altLang="zh-CN" smtClean="0"/>
              <a:t>char</a:t>
            </a:r>
            <a:r>
              <a:rPr lang="zh-CN" altLang="en-US" smtClean="0"/>
              <a:t>值</a:t>
            </a:r>
            <a:endParaRPr lang="en-US" altLang="zh-CN" smtClean="0"/>
          </a:p>
          <a:p>
            <a:pPr lvl="2"/>
            <a:r>
              <a:rPr lang="zh-CN" altLang="en-US" smtClean="0"/>
              <a:t>例如：输入用输入法输入汉字“你好，</a:t>
            </a:r>
            <a:r>
              <a:rPr lang="en-US" altLang="zh-CN" smtClean="0"/>
              <a:t>abc</a:t>
            </a:r>
            <a:r>
              <a:rPr lang="zh-CN" altLang="en-US" smtClean="0"/>
              <a:t>”</a:t>
            </a:r>
            <a:endParaRPr lang="en-US" altLang="zh-CN" smtClean="0"/>
          </a:p>
          <a:p>
            <a:pPr lvl="3"/>
            <a:r>
              <a:rPr lang="en-US" altLang="zh-CN" smtClean="0">
                <a:solidFill>
                  <a:schemeClr val="accent2"/>
                </a:solidFill>
              </a:rPr>
              <a:t>std::string str_input;</a:t>
            </a:r>
          </a:p>
          <a:p>
            <a:pPr lvl="3"/>
            <a:r>
              <a:rPr lang="en-US" altLang="zh-CN" smtClean="0">
                <a:solidFill>
                  <a:schemeClr val="accent2"/>
                </a:solidFill>
              </a:rPr>
              <a:t>…</a:t>
            </a:r>
          </a:p>
          <a:p>
            <a:pPr lvl="3"/>
            <a:r>
              <a:rPr lang="en-US" altLang="zh-CN" smtClean="0">
                <a:solidFill>
                  <a:schemeClr val="accent2"/>
                </a:solidFill>
              </a:rPr>
              <a:t>case WM_CHAR:</a:t>
            </a:r>
          </a:p>
          <a:p>
            <a:pPr lvl="3"/>
            <a:r>
              <a:rPr lang="en-US" altLang="zh-CN" smtClean="0">
                <a:solidFill>
                  <a:schemeClr val="accent2"/>
                </a:solidFill>
              </a:rPr>
              <a:t>str_input += wParam;</a:t>
            </a:r>
          </a:p>
          <a:p>
            <a:pPr lvl="3"/>
            <a:r>
              <a:rPr lang="zh-CN" altLang="en-US" smtClean="0"/>
              <a:t>使用以上代码可获取输入的汉字和字符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DFAD4AF3-8D8A-4032-8312-4195D0CEBC06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54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8B0B18D-0F2C-4E30-96E3-9C200FC1D2E7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052DE0B4-D407-4179-8D32-F72D3209B3B5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55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本章总体纲要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981200"/>
            <a:ext cx="6400800" cy="4184650"/>
          </a:xfrm>
        </p:spPr>
        <p:txBody>
          <a:bodyPr/>
          <a:lstStyle/>
          <a:p>
            <a:pPr eaLnBrk="1" hangingPunct="1">
              <a:tabLst>
                <a:tab pos="1808163" algn="l"/>
              </a:tabLst>
            </a:pPr>
            <a:r>
              <a:rPr lang="zh-CN" altLang="en-US" sz="4400" smtClean="0"/>
              <a:t>基础概念</a:t>
            </a:r>
          </a:p>
          <a:p>
            <a:pPr eaLnBrk="1" hangingPunct="1">
              <a:tabLst>
                <a:tab pos="1808163" algn="l"/>
              </a:tabLst>
            </a:pPr>
            <a:r>
              <a:rPr lang="en-US" altLang="zh-CN" sz="4400" smtClean="0"/>
              <a:t>Windows</a:t>
            </a:r>
            <a:r>
              <a:rPr lang="zh-CN" altLang="en-US" sz="4400" smtClean="0"/>
              <a:t>应用程序分析</a:t>
            </a:r>
          </a:p>
          <a:p>
            <a:pPr eaLnBrk="1" hangingPunct="1">
              <a:tabLst>
                <a:tab pos="1808163" algn="l"/>
              </a:tabLst>
            </a:pPr>
            <a:r>
              <a:rPr lang="zh-CN" altLang="en-US" sz="4400" smtClean="0"/>
              <a:t>鼠标和键盘的控制</a:t>
            </a:r>
            <a:endParaRPr lang="en-US" altLang="zh-CN" sz="4400" smtClean="0"/>
          </a:p>
          <a:p>
            <a:pPr eaLnBrk="1" hangingPunct="1">
              <a:tabLst>
                <a:tab pos="1808163" algn="l"/>
              </a:tabLst>
            </a:pPr>
            <a:r>
              <a:rPr lang="en-US" altLang="zh-CN" sz="4400" smtClean="0"/>
              <a:t>GDI</a:t>
            </a:r>
            <a:endParaRPr lang="zh-CN" altLang="en-US" sz="4400" smtClean="0"/>
          </a:p>
        </p:txBody>
      </p:sp>
      <p:sp>
        <p:nvSpPr>
          <p:cNvPr id="51206" name="Line 4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207" name="Object 5"/>
          <p:cNvGraphicFramePr>
            <a:graphicFrameLocks noChangeAspect="1"/>
          </p:cNvGraphicFramePr>
          <p:nvPr/>
        </p:nvGraphicFramePr>
        <p:xfrm>
          <a:off x="231775" y="3505200"/>
          <a:ext cx="1978025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剪辑" r:id="rId3" imgW="2309813" imgH="3176588" progId="MS_ClipArt_Gallery.2">
                  <p:embed/>
                </p:oleObj>
              </mc:Choice>
              <mc:Fallback>
                <p:oleObj name="剪辑" r:id="rId3" imgW="2309813" imgH="3176588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3505200"/>
                        <a:ext cx="1978025" cy="271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AutoShape 6"/>
          <p:cNvSpPr>
            <a:spLocks noChangeArrowheads="1"/>
          </p:cNvSpPr>
          <p:nvPr/>
        </p:nvSpPr>
        <p:spPr bwMode="auto">
          <a:xfrm>
            <a:off x="1908175" y="4652963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GDI</a:t>
            </a:r>
            <a:r>
              <a:rPr lang="zh-CN" altLang="en-US" smtClean="0"/>
              <a:t>图形设备接口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Graphics Device Interface, GDI</a:t>
            </a:r>
          </a:p>
          <a:p>
            <a:pPr lvl="1"/>
            <a:r>
              <a:rPr lang="en-US" altLang="zh-CN" smtClean="0"/>
              <a:t>Windows</a:t>
            </a:r>
            <a:r>
              <a:rPr lang="zh-CN" altLang="en-US" smtClean="0"/>
              <a:t>提供的供绘图的一套接口函数</a:t>
            </a:r>
            <a:endParaRPr lang="en-US" altLang="zh-CN" smtClean="0"/>
          </a:p>
          <a:p>
            <a:pPr lvl="1"/>
            <a:r>
              <a:rPr lang="zh-CN" altLang="en-US" smtClean="0"/>
              <a:t>绘图使用了与设备上下文无关的实现方式</a:t>
            </a:r>
            <a:endParaRPr lang="en-US" altLang="zh-CN" smtClean="0"/>
          </a:p>
          <a:p>
            <a:r>
              <a:rPr lang="en-US" altLang="zh-CN" smtClean="0"/>
              <a:t>Device Context, DC</a:t>
            </a:r>
            <a:r>
              <a:rPr lang="zh-CN" altLang="en-US" smtClean="0"/>
              <a:t>设备上下文</a:t>
            </a:r>
            <a:endParaRPr lang="en-US" altLang="zh-CN" smtClean="0"/>
          </a:p>
          <a:p>
            <a:pPr lvl="1"/>
            <a:r>
              <a:rPr lang="en-US" altLang="zh-CN" smtClean="0"/>
              <a:t>DC</a:t>
            </a:r>
            <a:r>
              <a:rPr lang="zh-CN" altLang="en-US" smtClean="0"/>
              <a:t>是一个</a:t>
            </a:r>
            <a:r>
              <a:rPr lang="en-US" altLang="zh-CN" smtClean="0"/>
              <a:t>Windows</a:t>
            </a:r>
            <a:r>
              <a:rPr lang="zh-CN" altLang="en-US" smtClean="0"/>
              <a:t>数据结构，它包含了一个设备（比如显示器和打印机）绘图属性的相关信息，所有的绘图操作的调用都是通过一个设备描述表类型的对象来实现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E3C0DCE7-A4F5-4775-9E07-B18226E2C1E8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56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GDI</a:t>
            </a:r>
            <a:endParaRPr lang="zh-CN" altLang="en-US" smtClean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HDC</a:t>
            </a:r>
            <a:r>
              <a:rPr lang="zh-CN" altLang="en-US" smtClean="0"/>
              <a:t>即为</a:t>
            </a:r>
            <a:r>
              <a:rPr lang="en-US" altLang="zh-CN" smtClean="0"/>
              <a:t>DC</a:t>
            </a:r>
            <a:r>
              <a:rPr lang="zh-CN" altLang="en-US" smtClean="0"/>
              <a:t>的句柄（</a:t>
            </a:r>
            <a:r>
              <a:rPr lang="en-US" altLang="zh-CN" smtClean="0"/>
              <a:t>Handle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画笔</a:t>
            </a:r>
            <a:r>
              <a:rPr lang="en-US" altLang="zh-CN" smtClean="0"/>
              <a:t>Pen</a:t>
            </a:r>
            <a:r>
              <a:rPr lang="zh-CN" altLang="en-US" smtClean="0"/>
              <a:t>（句柄</a:t>
            </a:r>
            <a:r>
              <a:rPr lang="en-US" altLang="zh-CN" smtClean="0"/>
              <a:t>HPEN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表示所画图形的轮廓，线条</a:t>
            </a:r>
            <a:endParaRPr lang="en-US" altLang="zh-CN" smtClean="0"/>
          </a:p>
          <a:p>
            <a:pPr lvl="1"/>
            <a:r>
              <a:rPr lang="zh-CN" altLang="en-US" smtClean="0"/>
              <a:t>可设置线条样式、宽度、颜色等</a:t>
            </a:r>
            <a:endParaRPr lang="en-US" altLang="zh-CN" smtClean="0"/>
          </a:p>
          <a:p>
            <a:r>
              <a:rPr lang="zh-CN" altLang="en-US" smtClean="0"/>
              <a:t>画刷</a:t>
            </a:r>
            <a:r>
              <a:rPr lang="en-US" altLang="zh-CN" smtClean="0"/>
              <a:t>Brush</a:t>
            </a:r>
            <a:r>
              <a:rPr lang="zh-CN" altLang="en-US" smtClean="0"/>
              <a:t>（句柄</a:t>
            </a:r>
            <a:r>
              <a:rPr lang="en-US" altLang="zh-CN" smtClean="0"/>
              <a:t>HBRUSH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表示所画图形的填充</a:t>
            </a:r>
            <a:endParaRPr lang="en-US" altLang="zh-CN" smtClean="0"/>
          </a:p>
          <a:p>
            <a:pPr lvl="1"/>
            <a:r>
              <a:rPr lang="zh-CN" altLang="en-US" smtClean="0"/>
              <a:t>可设置填充样式、纹理、颜色等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7BE9284F-C1EE-4350-8F0C-B87D8E164C04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57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创建画笔、画刷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调用</a:t>
            </a:r>
            <a:r>
              <a:rPr lang="en-US" altLang="zh-CN" smtClean="0"/>
              <a:t>CreatePen</a:t>
            </a:r>
            <a:r>
              <a:rPr lang="zh-CN" altLang="en-US" smtClean="0"/>
              <a:t>、</a:t>
            </a:r>
            <a:r>
              <a:rPr lang="en-US" altLang="zh-CN" smtClean="0"/>
              <a:t>CreateSolidBrush</a:t>
            </a:r>
            <a:r>
              <a:rPr lang="zh-CN" altLang="en-US" smtClean="0"/>
              <a:t>等可分别创建画笔、画刷</a:t>
            </a:r>
            <a:endParaRPr lang="en-US" altLang="zh-CN" smtClean="0"/>
          </a:p>
          <a:p>
            <a:pPr lvl="1"/>
            <a:r>
              <a:rPr lang="en-US" altLang="zh-CN" sz="1600" smtClean="0"/>
              <a:t>HPEN hPen = CreatePen(PS_SOLID, 1, 0xFFFFFFFF); </a:t>
            </a:r>
            <a:r>
              <a:rPr lang="en-US" altLang="zh-CN" sz="1600" smtClean="0">
                <a:solidFill>
                  <a:schemeClr val="accent2"/>
                </a:solidFill>
              </a:rPr>
              <a:t>//</a:t>
            </a:r>
            <a:r>
              <a:rPr lang="zh-CN" altLang="en-US" sz="1600" smtClean="0">
                <a:solidFill>
                  <a:schemeClr val="accent2"/>
                </a:solidFill>
              </a:rPr>
              <a:t>创建画笔</a:t>
            </a:r>
            <a:endParaRPr lang="en-US" altLang="zh-CN" sz="1600" smtClean="0">
              <a:solidFill>
                <a:schemeClr val="accent2"/>
              </a:solidFill>
            </a:endParaRPr>
          </a:p>
          <a:p>
            <a:pPr lvl="1"/>
            <a:r>
              <a:rPr lang="en-US" altLang="zh-CN" sz="1600" smtClean="0"/>
              <a:t>hBrush = CreateSolidBrush(RGB(255,0,0));//</a:t>
            </a:r>
            <a:r>
              <a:rPr lang="zh-CN" altLang="en-US" sz="1600" smtClean="0">
                <a:solidFill>
                  <a:schemeClr val="accent2"/>
                </a:solidFill>
              </a:rPr>
              <a:t>单色画刷</a:t>
            </a:r>
            <a:endParaRPr lang="en-US" altLang="zh-CN" sz="1600" smtClean="0">
              <a:solidFill>
                <a:schemeClr val="accent2"/>
              </a:solidFill>
            </a:endParaRPr>
          </a:p>
          <a:p>
            <a:pPr lvl="1"/>
            <a:r>
              <a:rPr lang="en-US" altLang="zh-CN" sz="1600" smtClean="0"/>
              <a:t>hBrush = (HBRUSH)GetStockObject(BLACK_BRUSH); </a:t>
            </a:r>
            <a:r>
              <a:rPr lang="en-US" altLang="zh-CN" sz="1600" smtClean="0">
                <a:solidFill>
                  <a:schemeClr val="accent2"/>
                </a:solidFill>
              </a:rPr>
              <a:t>//</a:t>
            </a:r>
            <a:r>
              <a:rPr lang="zh-CN" altLang="en-US" sz="1600" smtClean="0">
                <a:solidFill>
                  <a:schemeClr val="accent2"/>
                </a:solidFill>
              </a:rPr>
              <a:t>系统定义的画刷</a:t>
            </a:r>
            <a:endParaRPr lang="en-US" altLang="zh-CN" sz="1600" smtClean="0">
              <a:solidFill>
                <a:schemeClr val="accent2"/>
              </a:solidFill>
            </a:endParaRPr>
          </a:p>
          <a:p>
            <a:pPr lvl="1"/>
            <a:r>
              <a:rPr lang="en-US" altLang="zh-CN" sz="1600" smtClean="0"/>
              <a:t>hBrush = CreatePatternBrush(HBITMAP hbmp);//</a:t>
            </a:r>
            <a:r>
              <a:rPr lang="zh-CN" altLang="en-US" sz="1600" smtClean="0"/>
              <a:t>位图画刷</a:t>
            </a:r>
            <a:endParaRPr lang="en-US" altLang="zh-CN" sz="1600" smtClean="0"/>
          </a:p>
          <a:p>
            <a:pPr lvl="1"/>
            <a:r>
              <a:rPr lang="en-US" altLang="zh-CN" sz="1600" smtClean="0"/>
              <a:t>hBrush = CreateHatchBrush(int fnStyle, COLORREF clrref</a:t>
            </a:r>
            <a:r>
              <a:rPr lang="en-US" altLang="zh-CN" sz="1600" smtClean="0">
                <a:solidFill>
                  <a:schemeClr val="accent2"/>
                </a:solidFill>
              </a:rPr>
              <a:t>);//</a:t>
            </a:r>
            <a:r>
              <a:rPr lang="zh-CN" altLang="en-US" sz="1600" smtClean="0">
                <a:solidFill>
                  <a:schemeClr val="accent2"/>
                </a:solidFill>
              </a:rPr>
              <a:t>带阴影的画刷</a:t>
            </a:r>
            <a:endParaRPr lang="en-US" altLang="zh-CN" sz="1600" smtClean="0">
              <a:solidFill>
                <a:schemeClr val="accent2"/>
              </a:solidFill>
            </a:endParaRPr>
          </a:p>
          <a:p>
            <a:pPr lvl="1"/>
            <a:r>
              <a:rPr lang="en-US" altLang="zh-CN" sz="1600" smtClean="0"/>
              <a:t>hBrush = CreateBrushIndirect(LOGBRUSH);//</a:t>
            </a:r>
            <a:r>
              <a:rPr lang="zh-CN" altLang="en-US" sz="1600" smtClean="0">
                <a:solidFill>
                  <a:schemeClr val="accent2"/>
                </a:solidFill>
              </a:rPr>
              <a:t>利用</a:t>
            </a:r>
            <a:r>
              <a:rPr lang="en-US" altLang="zh-CN" sz="1600" smtClean="0">
                <a:solidFill>
                  <a:schemeClr val="accent2"/>
                </a:solidFill>
              </a:rPr>
              <a:t>LOGBRUSH</a:t>
            </a:r>
            <a:r>
              <a:rPr lang="zh-CN" altLang="en-US" sz="1600" smtClean="0">
                <a:solidFill>
                  <a:schemeClr val="accent2"/>
                </a:solidFill>
              </a:rPr>
              <a:t>结构体</a:t>
            </a:r>
            <a:endParaRPr lang="en-US" altLang="zh-CN" sz="1600" smtClean="0">
              <a:solidFill>
                <a:schemeClr val="accent2"/>
              </a:solidFill>
            </a:endParaRPr>
          </a:p>
          <a:p>
            <a:pPr lvl="1"/>
            <a:r>
              <a:rPr lang="en-US" altLang="zh-CN" sz="1600" smtClean="0"/>
              <a:t>hBrush = HBRUSH CreateDIBPatternBrush(HGLOBAL hglbDIBPacked,UINT fuColorSpec);//</a:t>
            </a:r>
            <a:r>
              <a:rPr lang="zh-CN" altLang="en-US" sz="1600" smtClean="0">
                <a:solidFill>
                  <a:schemeClr val="accent2"/>
                </a:solidFill>
              </a:rPr>
              <a:t>通过与设备无关位图创建画刷</a:t>
            </a:r>
            <a:endParaRPr lang="en-US" altLang="zh-CN" sz="1600" smtClean="0">
              <a:solidFill>
                <a:schemeClr val="accent2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022ED152-0345-44B7-A5CC-25F575AF5EBB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58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画笔的样式参数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sz="2000" smtClean="0">
                <a:solidFill>
                  <a:srgbClr val="C00000"/>
                </a:solidFill>
              </a:rPr>
              <a:t>PS_SOLID</a:t>
            </a:r>
            <a:r>
              <a:rPr lang="zh-CN" altLang="en-US" sz="2000" smtClean="0"/>
              <a:t>实线</a:t>
            </a:r>
            <a:endParaRPr lang="en-US" altLang="zh-CN" sz="2000" smtClean="0"/>
          </a:p>
          <a:p>
            <a:pPr marL="0" indent="0">
              <a:buFontTx/>
              <a:buNone/>
            </a:pPr>
            <a:r>
              <a:rPr lang="en-US" altLang="zh-CN" sz="2000" smtClean="0">
                <a:solidFill>
                  <a:srgbClr val="C00000"/>
                </a:solidFill>
              </a:rPr>
              <a:t>PS_DASH</a:t>
            </a:r>
            <a:r>
              <a:rPr lang="zh-CN" altLang="en-US" sz="2000" smtClean="0"/>
              <a:t>虚线</a:t>
            </a:r>
            <a:endParaRPr lang="en-US" altLang="zh-CN" sz="2000" smtClean="0"/>
          </a:p>
          <a:p>
            <a:pPr marL="0" indent="0">
              <a:buFontTx/>
              <a:buNone/>
            </a:pPr>
            <a:r>
              <a:rPr lang="en-US" altLang="zh-CN" sz="2000" smtClean="0">
                <a:solidFill>
                  <a:srgbClr val="C00000"/>
                </a:solidFill>
              </a:rPr>
              <a:t>PS_DOT</a:t>
            </a:r>
            <a:r>
              <a:rPr lang="zh-CN" altLang="en-US" sz="2000" smtClean="0"/>
              <a:t>点线</a:t>
            </a:r>
            <a:endParaRPr lang="en-US" altLang="zh-CN" sz="2000" smtClean="0"/>
          </a:p>
          <a:p>
            <a:pPr marL="0" indent="0">
              <a:buFontTx/>
              <a:buNone/>
            </a:pPr>
            <a:r>
              <a:rPr lang="en-US" altLang="zh-CN" sz="2000" smtClean="0">
                <a:solidFill>
                  <a:srgbClr val="C00000"/>
                </a:solidFill>
              </a:rPr>
              <a:t>PS_DASHDOTDOT</a:t>
            </a:r>
            <a:r>
              <a:rPr lang="zh-CN" altLang="en-US" sz="2000" smtClean="0"/>
              <a:t>双点线</a:t>
            </a:r>
            <a:endParaRPr lang="en-US" altLang="zh-CN" sz="2000" smtClean="0"/>
          </a:p>
          <a:p>
            <a:pPr marL="0" indent="0">
              <a:buFontTx/>
              <a:buNone/>
            </a:pPr>
            <a:r>
              <a:rPr lang="en-US" altLang="zh-CN" sz="2000" smtClean="0">
                <a:solidFill>
                  <a:srgbClr val="C00000"/>
                </a:solidFill>
              </a:rPr>
              <a:t>PS_NULL</a:t>
            </a:r>
            <a:r>
              <a:rPr lang="zh-CN" altLang="en-US" sz="2000" smtClean="0"/>
              <a:t>空画笔</a:t>
            </a:r>
            <a:endParaRPr lang="en-US" altLang="zh-CN" sz="2000" smtClean="0"/>
          </a:p>
          <a:p>
            <a:pPr marL="0" indent="0">
              <a:buFontTx/>
              <a:buNone/>
            </a:pPr>
            <a:r>
              <a:rPr lang="en-US" altLang="zh-CN" sz="2000" smtClean="0">
                <a:solidFill>
                  <a:srgbClr val="C00000"/>
                </a:solidFill>
              </a:rPr>
              <a:t>PS_INSIDEFRAME</a:t>
            </a:r>
            <a:r>
              <a:rPr lang="zh-CN" altLang="en-US" sz="2000" smtClean="0">
                <a:solidFill>
                  <a:srgbClr val="C00000"/>
                </a:solidFill>
              </a:rPr>
              <a:t>画封闭形状的内线</a:t>
            </a:r>
            <a:endParaRPr lang="en-US" altLang="zh-CN" sz="2000" smtClean="0">
              <a:solidFill>
                <a:srgbClr val="C00000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000" smtClean="0">
                <a:solidFill>
                  <a:srgbClr val="C00000"/>
                </a:solidFill>
              </a:rPr>
              <a:t>PS_GEOMETRIC</a:t>
            </a:r>
            <a:r>
              <a:rPr lang="zh-CN" altLang="en-US" sz="2000" smtClean="0"/>
              <a:t>几何画笔</a:t>
            </a:r>
            <a:endParaRPr lang="en-US" altLang="zh-CN" sz="2000" smtClean="0"/>
          </a:p>
          <a:p>
            <a:pPr marL="0" indent="0">
              <a:buFontTx/>
              <a:buNone/>
            </a:pPr>
            <a:r>
              <a:rPr lang="en-US" altLang="zh-CN" sz="2000" smtClean="0">
                <a:solidFill>
                  <a:srgbClr val="C00000"/>
                </a:solidFill>
              </a:rPr>
              <a:t>PS_COSMETRIC</a:t>
            </a:r>
            <a:r>
              <a:rPr lang="zh-CN" altLang="en-US" sz="2000" smtClean="0"/>
              <a:t>装饰画笔</a:t>
            </a:r>
            <a:endParaRPr lang="en-US" altLang="zh-CN" sz="2000" smtClean="0"/>
          </a:p>
          <a:p>
            <a:pPr marL="0" indent="0">
              <a:buFontTx/>
              <a:buNone/>
            </a:pPr>
            <a:r>
              <a:rPr lang="en-US" altLang="zh-CN" sz="2000" smtClean="0">
                <a:solidFill>
                  <a:srgbClr val="C00000"/>
                </a:solidFill>
              </a:rPr>
              <a:t>PS_ALTERNATE</a:t>
            </a:r>
            <a:r>
              <a:rPr lang="zh-CN" altLang="en-US" sz="2000" smtClean="0"/>
              <a:t>设置每个像素的画笔</a:t>
            </a:r>
            <a:endParaRPr lang="en-US" altLang="zh-CN" sz="2000" smtClean="0"/>
          </a:p>
          <a:p>
            <a:pPr marL="0" indent="0">
              <a:buFontTx/>
              <a:buNone/>
            </a:pPr>
            <a:r>
              <a:rPr lang="en-US" altLang="zh-CN" sz="2000" smtClean="0">
                <a:solidFill>
                  <a:srgbClr val="C00000"/>
                </a:solidFill>
              </a:rPr>
              <a:t>PS_USERSTYPE</a:t>
            </a:r>
            <a:r>
              <a:rPr lang="zh-CN" altLang="en-US" sz="2000" smtClean="0"/>
              <a:t>用户自定义的画笔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77B633F7-A704-4AA9-8F12-55B9A3670778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59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窗口与句柄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即：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常见的句柄：</a:t>
            </a:r>
            <a:endParaRPr lang="en-US" altLang="zh-CN" smtClean="0"/>
          </a:p>
          <a:p>
            <a:pPr lvl="1" eaLnBrk="1" hangingPunct="1"/>
            <a:r>
              <a:rPr lang="en-US" altLang="zh-CN" sz="2000" smtClean="0"/>
              <a:t>HWND</a:t>
            </a:r>
            <a:r>
              <a:rPr lang="zh-CN" altLang="en-US" sz="2000" smtClean="0"/>
              <a:t>：窗口句柄</a:t>
            </a:r>
            <a:endParaRPr lang="en-US" altLang="zh-CN" sz="2000" smtClean="0"/>
          </a:p>
          <a:p>
            <a:pPr lvl="1" eaLnBrk="1" hangingPunct="1"/>
            <a:r>
              <a:rPr lang="en-US" altLang="zh-CN" sz="2000" smtClean="0"/>
              <a:t>HINSTANCE</a:t>
            </a:r>
            <a:r>
              <a:rPr lang="zh-CN" altLang="en-US" sz="2000" smtClean="0"/>
              <a:t>：类实例句柄</a:t>
            </a:r>
            <a:endParaRPr lang="en-US" altLang="zh-CN" sz="2000" smtClean="0"/>
          </a:p>
          <a:p>
            <a:pPr lvl="1" eaLnBrk="1" hangingPunct="1"/>
            <a:r>
              <a:rPr lang="en-US" altLang="zh-CN" sz="2000" smtClean="0"/>
              <a:t>HCURSOR</a:t>
            </a:r>
            <a:r>
              <a:rPr lang="zh-CN" altLang="en-US" sz="2000" smtClean="0"/>
              <a:t>：光标句柄</a:t>
            </a:r>
            <a:endParaRPr lang="en-US" altLang="zh-CN" sz="2000" smtClean="0"/>
          </a:p>
          <a:p>
            <a:pPr lvl="1" eaLnBrk="1" hangingPunct="1"/>
            <a:r>
              <a:rPr lang="en-US" altLang="zh-CN" sz="2000" smtClean="0"/>
              <a:t>HMENU</a:t>
            </a:r>
            <a:r>
              <a:rPr lang="zh-CN" altLang="en-US" sz="2000" smtClean="0"/>
              <a:t>：菜单句柄</a:t>
            </a:r>
            <a:endParaRPr lang="en-US" altLang="zh-CN" sz="2000" smtClean="0"/>
          </a:p>
          <a:p>
            <a:pPr lvl="1" eaLnBrk="1" hangingPunct="1"/>
            <a:r>
              <a:rPr lang="en-US" altLang="zh-CN" sz="2000" smtClean="0"/>
              <a:t>HFILE</a:t>
            </a:r>
            <a:r>
              <a:rPr lang="zh-CN" altLang="en-US" sz="2000" smtClean="0"/>
              <a:t>：文件句柄</a:t>
            </a:r>
            <a:endParaRPr lang="en-US" altLang="zh-CN" sz="2000" smtClean="0"/>
          </a:p>
          <a:p>
            <a:pPr eaLnBrk="1" hangingPunct="1"/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1BFCCD7-3E6C-45D1-A072-E4D0DBB978AB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153508EB-E1C9-4344-A71C-BA53457CB5E1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198" name="TextBox 5"/>
          <p:cNvSpPr txBox="1">
            <a:spLocks noChangeArrowheads="1"/>
          </p:cNvSpPr>
          <p:nvPr/>
        </p:nvSpPr>
        <p:spPr bwMode="auto">
          <a:xfrm>
            <a:off x="1879600" y="1916113"/>
            <a:ext cx="4249738" cy="20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2000"/>
              <a:t>struct</a:t>
            </a:r>
            <a:r>
              <a:rPr lang="en-US" altLang="zh-CN" sz="2000" b="0"/>
              <a:t> HWND__</a:t>
            </a:r>
          </a:p>
          <a:p>
            <a:pPr eaLnBrk="1" hangingPunct="1"/>
            <a:r>
              <a:rPr lang="en-US" altLang="zh-CN" sz="2000" b="0"/>
              <a:t>{</a:t>
            </a:r>
          </a:p>
          <a:p>
            <a:pPr eaLnBrk="1" hangingPunct="1"/>
            <a:r>
              <a:rPr lang="en-US" altLang="zh-CN" sz="2000" b="0"/>
              <a:t>    </a:t>
            </a:r>
            <a:r>
              <a:rPr lang="en-US" altLang="zh-CN" sz="2000"/>
              <a:t>int</a:t>
            </a:r>
            <a:r>
              <a:rPr lang="en-US" altLang="zh-CN" sz="2000" b="0"/>
              <a:t> unused;</a:t>
            </a:r>
          </a:p>
          <a:p>
            <a:pPr eaLnBrk="1" hangingPunct="1"/>
            <a:r>
              <a:rPr lang="en-US" altLang="zh-CN" sz="2000" b="0"/>
              <a:t>};</a:t>
            </a:r>
          </a:p>
          <a:p>
            <a:pPr eaLnBrk="1" hangingPunct="1"/>
            <a:r>
              <a:rPr lang="en-US" altLang="zh-CN" sz="2000"/>
              <a:t>typedef</a:t>
            </a:r>
            <a:r>
              <a:rPr lang="en-US" altLang="zh-CN" sz="2000" b="0"/>
              <a:t> </a:t>
            </a:r>
            <a:r>
              <a:rPr lang="en-US" altLang="zh-CN" sz="2000"/>
              <a:t>struct</a:t>
            </a:r>
            <a:r>
              <a:rPr lang="en-US" altLang="zh-CN" sz="2000" b="0"/>
              <a:t> HWND__ *HWND;</a:t>
            </a:r>
            <a:endParaRPr lang="en-US" altLang="zh-CN" sz="2000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画笔的样式参数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画笔的线点结束部分</a:t>
            </a:r>
            <a:endParaRPr lang="en-US" altLang="zh-CN" smtClean="0"/>
          </a:p>
          <a:p>
            <a:pPr lvl="1"/>
            <a:r>
              <a:rPr lang="en-US" altLang="zh-CN" sz="2000" smtClean="0">
                <a:solidFill>
                  <a:srgbClr val="C00000"/>
                </a:solidFill>
              </a:rPr>
              <a:t>PS_ENDCAP_ROUND</a:t>
            </a:r>
            <a:r>
              <a:rPr lang="zh-CN" altLang="en-US" sz="2000" smtClean="0"/>
              <a:t>结束部分是圆形</a:t>
            </a:r>
            <a:endParaRPr lang="en-US" altLang="zh-CN" sz="2000" smtClean="0"/>
          </a:p>
          <a:p>
            <a:pPr lvl="1"/>
            <a:r>
              <a:rPr lang="en-US" altLang="zh-CN" sz="2000" smtClean="0">
                <a:solidFill>
                  <a:srgbClr val="C00000"/>
                </a:solidFill>
              </a:rPr>
              <a:t>PS_ENDCAP_SQUARE</a:t>
            </a:r>
            <a:r>
              <a:rPr lang="zh-CN" altLang="en-US" sz="2000" smtClean="0"/>
              <a:t>结束部分是方形</a:t>
            </a:r>
            <a:endParaRPr lang="en-US" altLang="zh-CN" sz="2000" smtClean="0"/>
          </a:p>
          <a:p>
            <a:pPr lvl="1"/>
            <a:r>
              <a:rPr lang="en-US" altLang="zh-CN" sz="2000" smtClean="0">
                <a:solidFill>
                  <a:srgbClr val="C00000"/>
                </a:solidFill>
              </a:rPr>
              <a:t>PS_ENDCAP_FLA</a:t>
            </a:r>
            <a:r>
              <a:rPr lang="zh-CN" altLang="en-US" sz="2000" smtClean="0"/>
              <a:t>结束部分是平滑的</a:t>
            </a:r>
            <a:endParaRPr lang="en-US" altLang="zh-CN" sz="2000" smtClean="0"/>
          </a:p>
          <a:p>
            <a:r>
              <a:rPr lang="zh-CN" altLang="en-US" smtClean="0"/>
              <a:t>连接点有下面几种样式</a:t>
            </a:r>
            <a:endParaRPr lang="en-US" altLang="zh-CN" smtClean="0"/>
          </a:p>
          <a:p>
            <a:pPr lvl="1"/>
            <a:r>
              <a:rPr lang="en-US" altLang="zh-CN" sz="2000" smtClean="0">
                <a:solidFill>
                  <a:srgbClr val="C00000"/>
                </a:solidFill>
              </a:rPr>
              <a:t>PS_JOIN_BEVEL</a:t>
            </a:r>
            <a:r>
              <a:rPr lang="zh-CN" altLang="en-US" sz="2000" smtClean="0"/>
              <a:t>部分是斜角</a:t>
            </a:r>
            <a:endParaRPr lang="en-US" altLang="zh-CN" sz="2000" smtClean="0"/>
          </a:p>
          <a:p>
            <a:pPr lvl="1"/>
            <a:r>
              <a:rPr lang="en-US" altLang="zh-CN" sz="2000" smtClean="0">
                <a:solidFill>
                  <a:srgbClr val="C00000"/>
                </a:solidFill>
              </a:rPr>
              <a:t>PS_JOIN_MITER</a:t>
            </a:r>
            <a:r>
              <a:rPr lang="zh-CN" altLang="en-US" sz="2000" smtClean="0"/>
              <a:t>连接部分指定值内是连接的，否则是斜角</a:t>
            </a:r>
            <a:endParaRPr lang="en-US" altLang="zh-CN" sz="2000" smtClean="0"/>
          </a:p>
          <a:p>
            <a:pPr lvl="1"/>
            <a:r>
              <a:rPr lang="en-US" altLang="zh-CN" sz="2000" smtClean="0">
                <a:solidFill>
                  <a:srgbClr val="C00000"/>
                </a:solidFill>
              </a:rPr>
              <a:t>PS_JOIN_ROUND</a:t>
            </a:r>
            <a:r>
              <a:rPr lang="zh-CN" altLang="en-US" sz="2000" smtClean="0"/>
              <a:t>连接部分是圆形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3155CCA2-57F2-4394-9EE8-F627A5E26CDF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60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画刷的样式参数</a:t>
            </a: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sz="2400" smtClean="0">
                <a:solidFill>
                  <a:srgbClr val="C00000"/>
                </a:solidFill>
              </a:rPr>
              <a:t>HS_BDIAGONAL</a:t>
            </a:r>
            <a:r>
              <a:rPr lang="zh-CN" altLang="en-US" sz="2400" smtClean="0"/>
              <a:t>以左下角到右上角</a:t>
            </a:r>
            <a:r>
              <a:rPr lang="en-US" altLang="zh-CN" sz="2400" smtClean="0"/>
              <a:t>45</a:t>
            </a:r>
            <a:r>
              <a:rPr lang="zh-CN" altLang="en-US" sz="2400" smtClean="0"/>
              <a:t>度的线填充画刷</a:t>
            </a:r>
            <a:endParaRPr lang="en-US" altLang="zh-CN" sz="2400" smtClean="0"/>
          </a:p>
          <a:p>
            <a:pPr marL="0" indent="0">
              <a:buFontTx/>
              <a:buNone/>
            </a:pPr>
            <a:r>
              <a:rPr lang="en-US" altLang="zh-CN" sz="2400" smtClean="0">
                <a:solidFill>
                  <a:srgbClr val="C00000"/>
                </a:solidFill>
              </a:rPr>
              <a:t>HS_CROSS</a:t>
            </a:r>
            <a:r>
              <a:rPr lang="zh-CN" altLang="en-US" sz="2400" smtClean="0"/>
              <a:t>以十字交叉线填充画刷</a:t>
            </a:r>
            <a:endParaRPr lang="en-US" altLang="zh-CN" sz="2400" smtClean="0"/>
          </a:p>
          <a:p>
            <a:pPr marL="0" indent="0">
              <a:buFontTx/>
              <a:buNone/>
            </a:pPr>
            <a:r>
              <a:rPr lang="en-US" altLang="zh-CN" sz="2400" smtClean="0">
                <a:solidFill>
                  <a:srgbClr val="C00000"/>
                </a:solidFill>
              </a:rPr>
              <a:t>HS_DIAGCROSS</a:t>
            </a:r>
            <a:r>
              <a:rPr lang="zh-CN" altLang="en-US" sz="2400" smtClean="0"/>
              <a:t>以互相交互</a:t>
            </a:r>
            <a:r>
              <a:rPr lang="en-US" altLang="zh-CN" sz="2400" smtClean="0"/>
              <a:t>45</a:t>
            </a:r>
            <a:r>
              <a:rPr lang="zh-CN" altLang="en-US" sz="2400" smtClean="0"/>
              <a:t>度线填充</a:t>
            </a:r>
            <a:endParaRPr lang="en-US" altLang="zh-CN" sz="2400" smtClean="0"/>
          </a:p>
          <a:p>
            <a:pPr marL="0" indent="0">
              <a:buFontTx/>
              <a:buNone/>
            </a:pPr>
            <a:r>
              <a:rPr lang="en-US" altLang="zh-CN" sz="2400" smtClean="0">
                <a:solidFill>
                  <a:srgbClr val="C00000"/>
                </a:solidFill>
              </a:rPr>
              <a:t>HS_FDIAGONAL</a:t>
            </a:r>
            <a:r>
              <a:rPr lang="zh-CN" altLang="en-US" sz="2400" smtClean="0"/>
              <a:t>以左上角到右下角</a:t>
            </a:r>
            <a:r>
              <a:rPr lang="en-US" altLang="zh-CN" sz="2400" smtClean="0"/>
              <a:t>45</a:t>
            </a:r>
            <a:r>
              <a:rPr lang="zh-CN" altLang="en-US" sz="2400" smtClean="0"/>
              <a:t>度的线填充画刷</a:t>
            </a:r>
            <a:endParaRPr lang="en-US" altLang="zh-CN" sz="2400" smtClean="0"/>
          </a:p>
          <a:p>
            <a:pPr marL="0" indent="0">
              <a:buFontTx/>
              <a:buNone/>
            </a:pPr>
            <a:r>
              <a:rPr lang="en-US" altLang="zh-CN" sz="2400" smtClean="0">
                <a:solidFill>
                  <a:srgbClr val="C00000"/>
                </a:solidFill>
              </a:rPr>
              <a:t>HS_HORIZONAL</a:t>
            </a:r>
            <a:r>
              <a:rPr lang="zh-CN" altLang="en-US" sz="2400" smtClean="0"/>
              <a:t>以水平线来填充画刷</a:t>
            </a:r>
            <a:endParaRPr lang="en-US" altLang="zh-CN" sz="2400" smtClean="0"/>
          </a:p>
          <a:p>
            <a:pPr marL="0" indent="0">
              <a:buFontTx/>
              <a:buNone/>
            </a:pPr>
            <a:r>
              <a:rPr lang="en-US" altLang="zh-CN" sz="2400" smtClean="0">
                <a:solidFill>
                  <a:srgbClr val="C00000"/>
                </a:solidFill>
              </a:rPr>
              <a:t>HS_VERTICAL</a:t>
            </a:r>
            <a:r>
              <a:rPr lang="zh-CN" altLang="en-US" sz="2400" smtClean="0"/>
              <a:t>以垂直线里填充画刷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084DDF9D-F4EF-4F09-AF71-9C1454DBF903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61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使用画笔、画刷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调用</a:t>
            </a:r>
            <a:r>
              <a:rPr lang="en-US" altLang="zh-CN" smtClean="0"/>
              <a:t>SelectObject</a:t>
            </a:r>
            <a:r>
              <a:rPr lang="zh-CN" altLang="en-US" smtClean="0"/>
              <a:t>可指定</a:t>
            </a:r>
            <a:r>
              <a:rPr lang="en-US" altLang="zh-CN" smtClean="0"/>
              <a:t>DC</a:t>
            </a:r>
            <a:r>
              <a:rPr lang="zh-CN" altLang="en-US" smtClean="0"/>
              <a:t>使用某种画笔或画刷</a:t>
            </a:r>
            <a:endParaRPr lang="en-US" altLang="zh-CN" smtClean="0"/>
          </a:p>
          <a:p>
            <a:pPr lvl="1"/>
            <a:r>
              <a:rPr lang="en-US" altLang="zh-CN" sz="2400" smtClean="0">
                <a:solidFill>
                  <a:srgbClr val="C00000"/>
                </a:solidFill>
              </a:rPr>
              <a:t>HPEN hPenOld = (HPEN)SelectObject(hPen);</a:t>
            </a:r>
          </a:p>
          <a:p>
            <a:pPr lvl="1"/>
            <a:r>
              <a:rPr lang="zh-CN" altLang="en-US" sz="2400" smtClean="0"/>
              <a:t>返回值为前一个使用的画笔句柄</a:t>
            </a:r>
            <a:endParaRPr lang="en-US" altLang="zh-CN" sz="3200" smtClean="0"/>
          </a:p>
          <a:p>
            <a:r>
              <a:rPr lang="zh-CN" altLang="en-US" smtClean="0"/>
              <a:t>调用</a:t>
            </a:r>
            <a:r>
              <a:rPr lang="en-US" altLang="zh-CN" smtClean="0"/>
              <a:t>DeleteObject</a:t>
            </a:r>
            <a:r>
              <a:rPr lang="zh-CN" altLang="en-US" smtClean="0"/>
              <a:t>可释放画笔、画刷的内存</a:t>
            </a:r>
            <a:endParaRPr lang="en-US" altLang="zh-CN" smtClean="0"/>
          </a:p>
          <a:p>
            <a:pPr lvl="1"/>
            <a:r>
              <a:rPr lang="en-US" altLang="zh-CN" sz="2400" smtClean="0">
                <a:solidFill>
                  <a:srgbClr val="C00000"/>
                </a:solidFill>
              </a:rPr>
              <a:t>DeleteObject(hPen);</a:t>
            </a:r>
          </a:p>
          <a:p>
            <a:pPr lvl="1"/>
            <a:r>
              <a:rPr lang="zh-CN" altLang="en-US" smtClean="0"/>
              <a:t>注意句柄不等于指针，不可使用</a:t>
            </a:r>
            <a:r>
              <a:rPr lang="en-US" altLang="zh-CN" smtClean="0"/>
              <a:t>delete</a:t>
            </a:r>
            <a:r>
              <a:rPr lang="zh-CN" altLang="en-US" smtClean="0"/>
              <a:t>释放</a:t>
            </a:r>
          </a:p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E6114948-F19C-4D25-A876-8CC3EAA21CF2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62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字体对象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字体对象定义了</a:t>
            </a:r>
            <a:r>
              <a:rPr lang="en-US" altLang="zh-CN" smtClean="0"/>
              <a:t>GDI</a:t>
            </a:r>
            <a:r>
              <a:rPr lang="zh-CN" altLang="en-US" smtClean="0"/>
              <a:t>画字时字体的大小、样式、颜色、斜体、粗体、下划线等信息，用</a:t>
            </a:r>
            <a:r>
              <a:rPr lang="en-US" altLang="zh-CN" smtClean="0"/>
              <a:t>HFONT</a:t>
            </a:r>
            <a:r>
              <a:rPr lang="zh-CN" altLang="en-US" smtClean="0"/>
              <a:t>来存储句柄</a:t>
            </a:r>
            <a:endParaRPr lang="en-US" altLang="zh-CN" smtClean="0"/>
          </a:p>
          <a:p>
            <a:r>
              <a:rPr lang="zh-CN" altLang="en-US" smtClean="0"/>
              <a:t>创建字体对象有如下几个函数</a:t>
            </a:r>
            <a:endParaRPr lang="en-US" altLang="zh-CN" smtClean="0"/>
          </a:p>
          <a:p>
            <a:pPr lvl="1"/>
            <a:r>
              <a:rPr lang="en-US" altLang="zh-CN" sz="2000" smtClean="0"/>
              <a:t>CreateFontIndirect</a:t>
            </a:r>
            <a:r>
              <a:rPr lang="zh-CN" altLang="en-US" sz="2000" smtClean="0"/>
              <a:t>利用</a:t>
            </a:r>
            <a:r>
              <a:rPr lang="en-US" altLang="zh-CN" sz="2000" smtClean="0"/>
              <a:t>LOGFONT</a:t>
            </a:r>
            <a:r>
              <a:rPr lang="zh-CN" altLang="en-US" sz="2000" smtClean="0"/>
              <a:t>结构体来创建</a:t>
            </a:r>
            <a:r>
              <a:rPr lang="en-US" altLang="zh-CN" sz="2000" smtClean="0"/>
              <a:t>Font</a:t>
            </a:r>
          </a:p>
          <a:p>
            <a:pPr lvl="1"/>
            <a:r>
              <a:rPr lang="en-US" altLang="zh-CN" sz="2000" smtClean="0"/>
              <a:t>CreateFont</a:t>
            </a:r>
            <a:r>
              <a:rPr lang="zh-CN" altLang="en-US" sz="2000" smtClean="0"/>
              <a:t>直接创建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CreatePointFont</a:t>
            </a:r>
            <a:r>
              <a:rPr lang="zh-CN" altLang="en-US" sz="2000" smtClean="0"/>
              <a:t>直接创建，使用点的</a:t>
            </a:r>
            <a:r>
              <a:rPr lang="en-US" altLang="zh-CN" sz="2000" smtClean="0"/>
              <a:t>1/10</a:t>
            </a:r>
            <a:r>
              <a:rPr lang="zh-CN" altLang="en-US" sz="2000" smtClean="0"/>
              <a:t>作为度量单位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CreatePointFontIndirect</a:t>
            </a:r>
            <a:r>
              <a:rPr lang="zh-CN" altLang="en-US" sz="2000" smtClean="0"/>
              <a:t>利用</a:t>
            </a:r>
            <a:r>
              <a:rPr lang="en-US" altLang="zh-CN" sz="2000" smtClean="0"/>
              <a:t>LOGFONT</a:t>
            </a:r>
            <a:r>
              <a:rPr lang="zh-CN" altLang="en-US" sz="2000" smtClean="0"/>
              <a:t>结构体来创建</a:t>
            </a:r>
            <a:r>
              <a:rPr lang="en-US" altLang="zh-CN" sz="2000" smtClean="0"/>
              <a:t>Font</a:t>
            </a:r>
            <a:r>
              <a:rPr lang="zh-CN" altLang="en-US" sz="2000" smtClean="0"/>
              <a:t>，使用点的</a:t>
            </a:r>
            <a:r>
              <a:rPr lang="en-US" altLang="zh-CN" sz="2000" smtClean="0"/>
              <a:t>1/10</a:t>
            </a:r>
            <a:r>
              <a:rPr lang="zh-CN" altLang="en-US" sz="2000" smtClean="0"/>
              <a:t>作为度量单位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8AECD290-CDD4-4499-8837-E7DF4B292E7D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63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创建字体对象</a:t>
            </a: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sz="1400" smtClean="0"/>
              <a:t>HFONT CreateFont(</a:t>
            </a:r>
          </a:p>
          <a:p>
            <a:pPr marL="0" indent="0">
              <a:buFontTx/>
              <a:buNone/>
            </a:pPr>
            <a:r>
              <a:rPr lang="en-US" altLang="zh-CN" sz="1400" smtClean="0"/>
              <a:t>	int nHeight, // logical height of font height</a:t>
            </a:r>
          </a:p>
          <a:p>
            <a:pPr marL="0" indent="0">
              <a:buFontTx/>
              <a:buNone/>
            </a:pPr>
            <a:r>
              <a:rPr lang="en-US" altLang="zh-CN" sz="1400" smtClean="0"/>
              <a:t>	int nWidth, // logical average character width</a:t>
            </a:r>
          </a:p>
          <a:p>
            <a:pPr marL="0" indent="0">
              <a:buFontTx/>
              <a:buNone/>
            </a:pPr>
            <a:r>
              <a:rPr lang="en-US" altLang="zh-CN" sz="1400" smtClean="0"/>
              <a:t>	int nEscapement, // angle of escapement</a:t>
            </a:r>
          </a:p>
          <a:p>
            <a:pPr marL="0" indent="0">
              <a:buFontTx/>
              <a:buNone/>
            </a:pPr>
            <a:r>
              <a:rPr lang="en-US" altLang="zh-CN" sz="1400" smtClean="0"/>
              <a:t>	int nOrientation, // base-line orientation angle</a:t>
            </a:r>
          </a:p>
          <a:p>
            <a:pPr marL="0" indent="0">
              <a:buFontTx/>
              <a:buNone/>
            </a:pPr>
            <a:r>
              <a:rPr lang="en-US" altLang="zh-CN" sz="1400" smtClean="0"/>
              <a:t>	int fnWeight, // font weight</a:t>
            </a:r>
          </a:p>
          <a:p>
            <a:pPr marL="0" indent="0">
              <a:buFontTx/>
              <a:buNone/>
            </a:pPr>
            <a:r>
              <a:rPr lang="en-US" altLang="zh-CN" sz="1400" smtClean="0"/>
              <a:t>	DWORD fdwItalic, // italic attribute flag</a:t>
            </a:r>
          </a:p>
          <a:p>
            <a:pPr marL="0" indent="0">
              <a:buFontTx/>
              <a:buNone/>
            </a:pPr>
            <a:r>
              <a:rPr lang="en-US" altLang="zh-CN" sz="1400" smtClean="0"/>
              <a:t>	DWORD fdwUnderline, // underline attribute flag</a:t>
            </a:r>
          </a:p>
          <a:p>
            <a:pPr marL="0" indent="0">
              <a:buFontTx/>
              <a:buNone/>
            </a:pPr>
            <a:r>
              <a:rPr lang="en-US" altLang="zh-CN" sz="1400" smtClean="0"/>
              <a:t>	DWORD fdwStrikeOut, // strikeout attribute flag</a:t>
            </a:r>
          </a:p>
          <a:p>
            <a:pPr marL="0" indent="0">
              <a:buFontTx/>
              <a:buNone/>
            </a:pPr>
            <a:r>
              <a:rPr lang="en-US" altLang="zh-CN" sz="1400" smtClean="0"/>
              <a:t>	DWORD fdwCharSet, // character set identifier</a:t>
            </a:r>
          </a:p>
          <a:p>
            <a:pPr marL="0" indent="0">
              <a:buFontTx/>
              <a:buNone/>
            </a:pPr>
            <a:r>
              <a:rPr lang="en-US" altLang="zh-CN" sz="1400" smtClean="0"/>
              <a:t>	DWORD fdwOutputPrecision, // output precision</a:t>
            </a:r>
          </a:p>
          <a:p>
            <a:pPr marL="0" indent="0">
              <a:buFontTx/>
              <a:buNone/>
            </a:pPr>
            <a:r>
              <a:rPr lang="en-US" altLang="zh-CN" sz="1400" smtClean="0"/>
              <a:t>	DWORD fdwClipPrecision, // clipping precision</a:t>
            </a:r>
          </a:p>
          <a:p>
            <a:pPr marL="0" indent="0">
              <a:buFontTx/>
              <a:buNone/>
            </a:pPr>
            <a:r>
              <a:rPr lang="en-US" altLang="zh-CN" sz="1400" smtClean="0"/>
              <a:t>	DWORD fdwQuality, // output quality</a:t>
            </a:r>
          </a:p>
          <a:p>
            <a:pPr marL="0" indent="0">
              <a:buFontTx/>
              <a:buNone/>
            </a:pPr>
            <a:r>
              <a:rPr lang="en-US" altLang="zh-CN" sz="1400" smtClean="0"/>
              <a:t>	DWORD fdwPitchAndFamily, // pitch and family</a:t>
            </a:r>
          </a:p>
          <a:p>
            <a:pPr marL="0" indent="0">
              <a:buFontTx/>
              <a:buNone/>
            </a:pPr>
            <a:r>
              <a:rPr lang="en-US" altLang="zh-CN" sz="1400" smtClean="0"/>
              <a:t>	LPCTSTR lpszFace // pointer to typeface name string</a:t>
            </a:r>
          </a:p>
          <a:p>
            <a:pPr marL="0" indent="0">
              <a:buFontTx/>
              <a:buNone/>
            </a:pPr>
            <a:r>
              <a:rPr lang="en-US" altLang="zh-CN" sz="1400" smtClean="0"/>
              <a:t>);</a:t>
            </a:r>
            <a:endParaRPr lang="zh-CN" altLang="en-US" sz="14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28915F42-4E54-4A44-87EC-8FCF7FD2344B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64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5651500" y="2133600"/>
            <a:ext cx="3024188" cy="1079500"/>
          </a:xfrm>
          <a:prstGeom prst="wedgeRectCallou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查阅</a:t>
            </a: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MSDN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可得如下创建字体函数原型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字体的使用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与其他</a:t>
            </a:r>
            <a:r>
              <a:rPr lang="en-US" altLang="zh-CN" smtClean="0"/>
              <a:t>GDI</a:t>
            </a:r>
            <a:r>
              <a:rPr lang="zh-CN" altLang="en-US" smtClean="0"/>
              <a:t>对象使用方法相同</a:t>
            </a:r>
            <a:endParaRPr lang="en-US" altLang="zh-CN" smtClean="0"/>
          </a:p>
          <a:p>
            <a:pPr lvl="1"/>
            <a:r>
              <a:rPr lang="zh-CN" altLang="en-US" smtClean="0"/>
              <a:t>用</a:t>
            </a:r>
            <a:r>
              <a:rPr lang="en-US" altLang="zh-CN" smtClean="0"/>
              <a:t>SelectObject</a:t>
            </a:r>
            <a:r>
              <a:rPr lang="zh-CN" altLang="en-US" smtClean="0"/>
              <a:t>将字体对象绑定到</a:t>
            </a:r>
            <a:r>
              <a:rPr lang="en-US" altLang="zh-CN" smtClean="0"/>
              <a:t>DC</a:t>
            </a:r>
            <a:r>
              <a:rPr lang="zh-CN" altLang="en-US" smtClean="0"/>
              <a:t>上</a:t>
            </a:r>
            <a:endParaRPr lang="en-US" altLang="zh-CN" smtClean="0"/>
          </a:p>
          <a:p>
            <a:pPr lvl="1"/>
            <a:r>
              <a:rPr lang="zh-CN" altLang="en-US" smtClean="0"/>
              <a:t>利用</a:t>
            </a:r>
            <a:r>
              <a:rPr lang="en-US" altLang="zh-CN" smtClean="0"/>
              <a:t>DeleteObject</a:t>
            </a:r>
            <a:r>
              <a:rPr lang="zh-CN" altLang="en-US" smtClean="0"/>
              <a:t>释放字体对象内存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TextOut</a:t>
            </a:r>
            <a:r>
              <a:rPr lang="zh-CN" altLang="en-US" smtClean="0"/>
              <a:t>来输出字体，该函数会使用当前</a:t>
            </a:r>
            <a:r>
              <a:rPr lang="en-US" altLang="zh-CN" smtClean="0"/>
              <a:t>DC</a:t>
            </a:r>
            <a:r>
              <a:rPr lang="zh-CN" altLang="en-US" smtClean="0"/>
              <a:t>内的字体对象</a:t>
            </a:r>
            <a:endParaRPr lang="en-US" altLang="zh-CN" smtClean="0"/>
          </a:p>
          <a:p>
            <a:pPr lvl="1"/>
            <a:r>
              <a:rPr lang="zh-CN" altLang="en-US" smtClean="0"/>
              <a:t>如：</a:t>
            </a:r>
            <a:r>
              <a:rPr lang="en-US" altLang="zh-CN" smtClean="0"/>
              <a:t>TextOut(x, y, “Hello</a:t>
            </a:r>
            <a:r>
              <a:rPr lang="zh-CN" altLang="en-US" smtClean="0"/>
              <a:t>，</a:t>
            </a:r>
            <a:r>
              <a:rPr lang="en-US" altLang="zh-CN" smtClean="0"/>
              <a:t>World!”);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902943D1-1B40-4A72-A92C-8152081241AB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65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字体对象的实例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sz="2800" dirty="0" smtClean="0">
                <a:highlight>
                  <a:srgbClr val="FFFFFF"/>
                </a:highlight>
              </a:rPr>
              <a:t>添加全局变量</a:t>
            </a:r>
            <a:endParaRPr lang="en-US" altLang="zh-CN" sz="2800" dirty="0" smtClean="0">
              <a:highlight>
                <a:srgbClr val="FFFFFF"/>
              </a:highlight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Verdana"/>
              </a:rPr>
              <a:t>HFONT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g_hFont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;</a:t>
            </a:r>
          </a:p>
          <a:p>
            <a:pPr marL="0" indent="0">
              <a:buFontTx/>
              <a:buNone/>
              <a:defRPr/>
            </a:pPr>
            <a:endParaRPr lang="en-US" altLang="zh-CN" sz="2000" dirty="0" smtClean="0">
              <a:highlight>
                <a:srgbClr val="FFFFFF"/>
              </a:highlight>
            </a:endParaRPr>
          </a:p>
          <a:p>
            <a:pPr marL="0" indent="0">
              <a:buFontTx/>
              <a:buNone/>
              <a:defRPr/>
            </a:pPr>
            <a:r>
              <a:rPr lang="zh-CN" altLang="en-US" sz="2800" dirty="0" smtClean="0">
                <a:highlight>
                  <a:srgbClr val="FFFFFF"/>
                </a:highlight>
              </a:rPr>
              <a:t>在</a:t>
            </a:r>
            <a:r>
              <a:rPr lang="en-US" altLang="zh-CN" sz="2800" dirty="0" err="1" smtClean="0"/>
              <a:t>InitInstance</a:t>
            </a:r>
            <a:r>
              <a:rPr lang="zh-CN" altLang="en-US" sz="2800" dirty="0" smtClean="0"/>
              <a:t>中添加：</a:t>
            </a:r>
            <a:endParaRPr lang="en-US" altLang="zh-CN" sz="2800" dirty="0" smtClean="0">
              <a:solidFill>
                <a:srgbClr val="000000"/>
              </a:solidFill>
              <a:highlight>
                <a:srgbClr val="FFFFFF"/>
              </a:highlight>
              <a:latin typeface="Verdana"/>
            </a:endParaRPr>
          </a:p>
          <a:p>
            <a:pPr marL="0" indent="0">
              <a:buFontTx/>
              <a:buNone/>
              <a:defRPr/>
            </a:pPr>
            <a:r>
              <a:rPr lang="en-US" altLang="zh-CN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g_hFont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= </a:t>
            </a:r>
            <a:r>
              <a:rPr lang="en-US" altLang="zh-CN" sz="180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CreateFont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highlight>
                  <a:srgbClr val="FFFFFF"/>
                </a:highlight>
                <a:latin typeface="Verdana"/>
              </a:rPr>
              <a:t>20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800" dirty="0" smtClean="0">
                <a:solidFill>
                  <a:srgbClr val="FF0000"/>
                </a:solidFill>
                <a:highlight>
                  <a:srgbClr val="FFFFFF"/>
                </a:highlight>
                <a:latin typeface="Verdana"/>
              </a:rPr>
              <a:t>20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800" dirty="0" smtClean="0">
                <a:solidFill>
                  <a:srgbClr val="FF0000"/>
                </a:solidFill>
                <a:highlight>
                  <a:srgbClr val="FFFFFF"/>
                </a:highlight>
                <a:latin typeface="Verdana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800" dirty="0" smtClean="0">
                <a:solidFill>
                  <a:srgbClr val="FF0000"/>
                </a:solidFill>
                <a:highlight>
                  <a:srgbClr val="FFFFFF"/>
                </a:highlight>
                <a:latin typeface="Verdana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</a:p>
          <a:p>
            <a:pPr marL="0" indent="0"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</a:t>
            </a:r>
            <a:r>
              <a:rPr lang="en-US" altLang="zh-CN" sz="180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FW_THIN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80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TRUE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80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TRUE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80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FALSE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80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GB2312_CHARSET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</a:p>
          <a:p>
            <a:pPr marL="0" indent="0"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</a:t>
            </a:r>
            <a:r>
              <a:rPr lang="en-US" altLang="zh-CN" sz="180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OUT_CHARACTER_PRECIS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80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CLIP_CHARACTER_PRECIS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</a:p>
          <a:p>
            <a:pPr marL="0" indent="0"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</a:t>
            </a:r>
            <a:r>
              <a:rPr lang="en-US" altLang="zh-CN" sz="180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DEFAULT_QUALITY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180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FF_MODERN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L</a:t>
            </a:r>
            <a:r>
              <a:rPr lang="en-US" altLang="zh-CN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Verdana"/>
              </a:rPr>
              <a:t>"</a:t>
            </a:r>
            <a:r>
              <a:rPr lang="zh-CN" alt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Verdana"/>
              </a:rPr>
              <a:t>宋体</a:t>
            </a:r>
            <a:r>
              <a:rPr lang="en-US" altLang="zh-CN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Verdana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70B3443C-E13D-4760-B297-B5E308FFE488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66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5364163" y="2816225"/>
            <a:ext cx="2232025" cy="792163"/>
          </a:xfrm>
          <a:prstGeom prst="wedgeRectCallout">
            <a:avLst>
              <a:gd name="adj1" fmla="val -37591"/>
              <a:gd name="adj2" fmla="val 81470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  <a:ea typeface="楷体_GB2312" pitchFamily="49" charset="-122"/>
              </a:rPr>
              <a:t>创建字体对象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字体对象的实例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8062664" cy="4114800"/>
          </a:xfrm>
          <a:extLst/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WndProc</a:t>
            </a:r>
            <a:r>
              <a:rPr lang="zh-CN" altLang="en-US" dirty="0" smtClean="0"/>
              <a:t>中更改</a:t>
            </a:r>
            <a:r>
              <a:rPr lang="en-US" altLang="zh-CN" dirty="0" smtClean="0"/>
              <a:t>WM_PAINT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Verdana"/>
              </a:rPr>
              <a:t>case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2000" b="0" dirty="0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WM_PAINT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:</a:t>
            </a:r>
          </a:p>
          <a:p>
            <a:pPr marL="0" indent="0">
              <a:buFontTx/>
              <a:buNone/>
              <a:defRPr/>
            </a:pPr>
            <a:r>
              <a:rPr lang="zh-CN" alt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</a:t>
            </a:r>
            <a:r>
              <a:rPr lang="zh-CN" alt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</a:t>
            </a:r>
            <a:r>
              <a:rPr lang="en-US" altLang="zh-CN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hdc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= </a:t>
            </a:r>
            <a:r>
              <a:rPr lang="en-US" altLang="zh-CN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BeginPaint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20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hWnd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&amp;</a:t>
            </a:r>
            <a:r>
              <a:rPr lang="en-US" altLang="zh-CN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ps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    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SelectObject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hdc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g_hFont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</a:t>
            </a:r>
            <a:r>
              <a:rPr lang="en-US" altLang="zh-CN" sz="2000" b="0" dirty="0" err="1" smtClean="0">
                <a:solidFill>
                  <a:srgbClr val="6F008A"/>
                </a:solidFill>
                <a:highlight>
                  <a:srgbClr val="FFFFFF"/>
                </a:highlight>
                <a:latin typeface="Verdana"/>
              </a:rPr>
              <a:t>TextOut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hdc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Verdana"/>
              </a:rPr>
              <a:t>10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</a:t>
            </a:r>
            <a:r>
              <a:rPr lang="en-US" altLang="zh-CN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Verdana"/>
              </a:rPr>
              <a:t>10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L</a:t>
            </a:r>
            <a:r>
              <a:rPr lang="en-US" altLang="zh-CN" sz="2000" b="0" dirty="0" smtClean="0">
                <a:solidFill>
                  <a:srgbClr val="A31515"/>
                </a:solidFill>
                <a:highlight>
                  <a:srgbClr val="FFFFFF"/>
                </a:highlight>
                <a:latin typeface="Verdana"/>
              </a:rPr>
              <a:t>"</a:t>
            </a:r>
            <a:r>
              <a:rPr lang="zh-CN" altLang="en-US" sz="2000" b="0" dirty="0" smtClean="0">
                <a:solidFill>
                  <a:srgbClr val="A31515"/>
                </a:solidFill>
                <a:highlight>
                  <a:srgbClr val="FFFFFF"/>
                </a:highlight>
                <a:latin typeface="Verdana"/>
              </a:rPr>
              <a:t>你好吗？</a:t>
            </a:r>
            <a:r>
              <a:rPr lang="en-US" altLang="zh-CN" sz="2000" b="0" dirty="0" smtClean="0">
                <a:solidFill>
                  <a:srgbClr val="A31515"/>
                </a:solidFill>
                <a:highlight>
                  <a:srgbClr val="FFFFFF"/>
                </a:highlight>
                <a:latin typeface="Verdana"/>
              </a:rPr>
              <a:t>"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wcslen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(L</a:t>
            </a:r>
            <a:r>
              <a:rPr lang="en-US" altLang="zh-CN" sz="2000" b="0" dirty="0" smtClean="0">
                <a:solidFill>
                  <a:srgbClr val="A31515"/>
                </a:solidFill>
                <a:highlight>
                  <a:srgbClr val="FFFFFF"/>
                </a:highlight>
                <a:latin typeface="Verdana"/>
              </a:rPr>
              <a:t>"</a:t>
            </a:r>
            <a:r>
              <a:rPr lang="zh-CN" altLang="en-US" sz="2000" b="0" dirty="0" smtClean="0">
                <a:solidFill>
                  <a:srgbClr val="A31515"/>
                </a:solidFill>
                <a:highlight>
                  <a:srgbClr val="FFFFFF"/>
                </a:highlight>
                <a:latin typeface="Verdana"/>
              </a:rPr>
              <a:t>你好吗？</a:t>
            </a:r>
            <a:r>
              <a:rPr lang="en-US" altLang="zh-CN" sz="2000" b="0" dirty="0" smtClean="0">
                <a:solidFill>
                  <a:srgbClr val="A31515"/>
                </a:solidFill>
                <a:highlight>
                  <a:srgbClr val="FFFFFF"/>
                </a:highlight>
                <a:latin typeface="Verdana"/>
              </a:rPr>
              <a:t>"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));</a:t>
            </a:r>
          </a:p>
          <a:p>
            <a:pPr marL="0" indent="0">
              <a:buFontTx/>
              <a:buNone/>
              <a:defRPr/>
            </a:pP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EndPaint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(</a:t>
            </a:r>
            <a:r>
              <a:rPr lang="en-US" altLang="zh-CN" sz="2000" b="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Verdana"/>
              </a:rPr>
              <a:t>hWnd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, &amp;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ps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</a:rPr>
              <a:t>     }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E2008375-B4D1-4105-9F83-BB05FF4934E6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67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字体对象的实例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实例运行效果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A78AB-8F1D-426A-8D88-AA248E639194}" type="datetime1">
              <a:rPr lang="zh-CN" altLang="en-US" smtClean="0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B13FA1B4-C7FD-476E-80C2-DE84C731E517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68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pic>
        <p:nvPicPr>
          <p:cNvPr id="645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852738"/>
            <a:ext cx="413385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DDE6528-A6A8-4D2E-AA0E-60D4CC6A95FE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F6AE168D-6B73-41E9-8572-2C05B39A23D6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69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作业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7488"/>
            <a:ext cx="7772400" cy="3813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 sz="2400" smtClean="0"/>
          </a:p>
        </p:txBody>
      </p:sp>
      <p:sp>
        <p:nvSpPr>
          <p:cNvPr id="65542" name="Line 4"/>
          <p:cNvSpPr>
            <a:spLocks noChangeShapeType="1"/>
          </p:cNvSpPr>
          <p:nvPr/>
        </p:nvSpPr>
        <p:spPr bwMode="auto">
          <a:xfrm>
            <a:off x="0" y="1258888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3" name="Text Box 5"/>
          <p:cNvSpPr txBox="1">
            <a:spLocks noChangeArrowheads="1"/>
          </p:cNvSpPr>
          <p:nvPr/>
        </p:nvSpPr>
        <p:spPr bwMode="auto">
          <a:xfrm>
            <a:off x="539750" y="5157788"/>
            <a:ext cx="8064500" cy="1079500"/>
          </a:xfrm>
          <a:prstGeom prst="rect">
            <a:avLst/>
          </a:prstGeom>
          <a:solidFill>
            <a:srgbClr val="FFFF99"/>
          </a:solidFill>
          <a:ln w="571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zh-CN" altLang="en-US" sz="2800"/>
              <a:t>交作业最后期限</a:t>
            </a:r>
            <a:r>
              <a:rPr lang="en-US" altLang="zh-CN" sz="2800"/>
              <a:t>: 2013</a:t>
            </a:r>
            <a:r>
              <a:rPr lang="zh-CN" altLang="en-US" sz="2800"/>
              <a:t>年</a:t>
            </a:r>
          </a:p>
          <a:p>
            <a:pPr algn="ctr" eaLnBrk="1" hangingPunct="1">
              <a:lnSpc>
                <a:spcPct val="95000"/>
              </a:lnSpc>
            </a:pPr>
            <a:r>
              <a:rPr lang="en-US" altLang="zh-CN" sz="2800"/>
              <a:t>(</a:t>
            </a:r>
            <a:r>
              <a:rPr lang="zh-CN" altLang="en-US" sz="2800"/>
              <a:t>请通过网络学堂</a:t>
            </a:r>
            <a:r>
              <a:rPr lang="en-US" altLang="zh-CN" sz="2800"/>
              <a:t>(http://learn.tsinghua.edu.cn/)</a:t>
            </a:r>
            <a:r>
              <a:rPr lang="zh-CN" altLang="en-US" sz="2800"/>
              <a:t>提交</a:t>
            </a:r>
            <a:r>
              <a:rPr lang="en-US" altLang="zh-CN" sz="28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事件与消息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采用事件驱动机制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键盘、鼠标等输入设备时，会在应用程序中触发</a:t>
            </a:r>
            <a:r>
              <a:rPr lang="zh-CN" altLang="en-US" smtClean="0">
                <a:solidFill>
                  <a:srgbClr val="FF0000"/>
                </a:solidFill>
              </a:rPr>
              <a:t>事件</a:t>
            </a:r>
            <a:r>
              <a:rPr lang="zh-CN" altLang="en-US" smtClean="0"/>
              <a:t>，以</a:t>
            </a:r>
            <a:r>
              <a:rPr lang="zh-CN" altLang="en-US" smtClean="0">
                <a:solidFill>
                  <a:srgbClr val="FF0000"/>
                </a:solidFill>
              </a:rPr>
              <a:t>消息</a:t>
            </a:r>
            <a:r>
              <a:rPr lang="zh-CN" altLang="en-US" smtClean="0"/>
              <a:t>的形式传递给对应的应用程序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窗口程序接受到消息后，判断不同的消息类型进行相应的处理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产生的消息将进入</a:t>
            </a:r>
            <a:r>
              <a:rPr lang="en-US" altLang="zh-CN" smtClean="0"/>
              <a:t>Windows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消息队列</a:t>
            </a:r>
            <a:r>
              <a:rPr lang="zh-CN" altLang="en-US" smtClean="0"/>
              <a:t>，然后分发到相应的窗口进行处理</a:t>
            </a: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1BFCCD7-3E6C-45D1-A072-E4D0DBB978AB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EE65AAC0-1BC8-4F21-8588-3B3D06F66E29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A0426D2-70A4-4BE1-93E2-4EFA555E2489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9F5BA257-D97F-4A6E-92F0-2BE04A27C09E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70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Thank You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Because of you and me,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	this world becomes so wonderful.</a:t>
            </a:r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algn="ctr" eaLnBrk="1" hangingPunct="1">
              <a:buFontTx/>
              <a:buNone/>
            </a:pPr>
            <a:r>
              <a:rPr lang="en-US" altLang="zh-CN" smtClean="0"/>
              <a:t>Have a good day.</a:t>
            </a:r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44CE61-525E-48BC-AF30-FB9651074315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5AC428D1-E5F1-4AD6-A835-08CADD44E61F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71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雍俊海编写过的教材和教参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zh-CN" altLang="en-US" sz="2400" smtClean="0"/>
              <a:t>雍俊海</a:t>
            </a:r>
            <a:r>
              <a:rPr lang="en-US" altLang="zh-CN" sz="2400" smtClean="0"/>
              <a:t>. </a:t>
            </a:r>
            <a:r>
              <a:rPr lang="zh-CN" altLang="en-US" sz="2400" smtClean="0"/>
              <a:t>计算机动画算法与编程基础</a:t>
            </a:r>
            <a:r>
              <a:rPr lang="en-US" altLang="zh-CN" sz="2400" smtClean="0"/>
              <a:t>. </a:t>
            </a:r>
            <a:r>
              <a:rPr lang="zh-CN" altLang="en-US" sz="2400" smtClean="0"/>
              <a:t>北京</a:t>
            </a:r>
            <a:r>
              <a:rPr lang="en-US" altLang="zh-CN" sz="2400" smtClean="0"/>
              <a:t>: </a:t>
            </a:r>
            <a:r>
              <a:rPr lang="zh-CN" altLang="en-US" sz="2400" smtClean="0"/>
              <a:t>清华大学出版社</a:t>
            </a:r>
            <a:r>
              <a:rPr lang="en-US" altLang="zh-CN" sz="2400" smtClean="0"/>
              <a:t>. 2008. 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endParaRPr lang="en-US" altLang="zh-CN" sz="2400" smtClean="0"/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zh-CN" altLang="en-US" sz="2400" smtClean="0"/>
              <a:t>雍俊海</a:t>
            </a:r>
            <a:r>
              <a:rPr lang="en-US" altLang="zh-CN" sz="2400" smtClean="0"/>
              <a:t>. Java</a:t>
            </a:r>
            <a:r>
              <a:rPr lang="zh-CN" altLang="en-US" sz="2400" smtClean="0"/>
              <a:t>程序设计</a:t>
            </a:r>
            <a:r>
              <a:rPr lang="en-US" altLang="zh-CN" sz="2400" smtClean="0"/>
              <a:t>. </a:t>
            </a:r>
            <a:r>
              <a:rPr lang="zh-CN" altLang="en-US" sz="2400" smtClean="0"/>
              <a:t>北京</a:t>
            </a:r>
            <a:r>
              <a:rPr lang="en-US" altLang="zh-CN" sz="2400" smtClean="0"/>
              <a:t>: </a:t>
            </a:r>
            <a:r>
              <a:rPr lang="zh-CN" altLang="en-US" sz="2400" smtClean="0"/>
              <a:t>清华大学出版社</a:t>
            </a:r>
            <a:r>
              <a:rPr lang="en-US" altLang="zh-CN" sz="2400" smtClean="0"/>
              <a:t>. 2008. 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endParaRPr lang="en-US" altLang="zh-CN" sz="2400" smtClean="0"/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zh-CN" altLang="en-US" sz="2400" smtClean="0"/>
              <a:t>雍俊海</a:t>
            </a:r>
            <a:r>
              <a:rPr lang="en-US" altLang="zh-CN" sz="2400" smtClean="0"/>
              <a:t>. Java</a:t>
            </a:r>
            <a:r>
              <a:rPr lang="zh-CN" altLang="en-US" sz="2400" smtClean="0"/>
              <a:t>程序设计教程</a:t>
            </a:r>
            <a:r>
              <a:rPr lang="en-US" altLang="zh-CN" sz="2400" smtClean="0"/>
              <a:t>(</a:t>
            </a:r>
            <a:r>
              <a:rPr lang="zh-CN" altLang="en-US" sz="2400" smtClean="0"/>
              <a:t>第</a:t>
            </a:r>
            <a:r>
              <a:rPr lang="en-US" altLang="zh-CN" sz="2400" smtClean="0"/>
              <a:t>2</a:t>
            </a:r>
            <a:r>
              <a:rPr lang="zh-CN" altLang="en-US" sz="2400" smtClean="0"/>
              <a:t>版</a:t>
            </a:r>
            <a:r>
              <a:rPr lang="en-US" altLang="zh-CN" sz="2400" smtClean="0"/>
              <a:t>). </a:t>
            </a:r>
            <a:r>
              <a:rPr lang="zh-CN" altLang="en-US" sz="2400" smtClean="0"/>
              <a:t>北京</a:t>
            </a:r>
            <a:r>
              <a:rPr lang="en-US" altLang="zh-CN" sz="2400" smtClean="0"/>
              <a:t>: </a:t>
            </a:r>
            <a:r>
              <a:rPr lang="zh-CN" altLang="en-US" sz="2400" smtClean="0"/>
              <a:t>清华大学出版社</a:t>
            </a:r>
            <a:r>
              <a:rPr lang="en-US" altLang="zh-CN" sz="2400" smtClean="0"/>
              <a:t>. 2007. 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endParaRPr lang="en-US" altLang="zh-CN" sz="2400" smtClean="0"/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zh-CN" altLang="en-US" sz="2400" smtClean="0"/>
              <a:t>雍俊海</a:t>
            </a:r>
            <a:r>
              <a:rPr lang="en-US" altLang="zh-CN" sz="2400" smtClean="0"/>
              <a:t>. Java</a:t>
            </a:r>
            <a:r>
              <a:rPr lang="zh-CN" altLang="en-US" sz="2400" smtClean="0"/>
              <a:t>程序设计习题集</a:t>
            </a:r>
            <a:r>
              <a:rPr lang="en-US" altLang="zh-CN" sz="2400" smtClean="0"/>
              <a:t>(</a:t>
            </a:r>
            <a:r>
              <a:rPr lang="zh-CN" altLang="en-US" sz="2400" smtClean="0"/>
              <a:t>含参考答案</a:t>
            </a:r>
            <a:r>
              <a:rPr lang="en-US" altLang="zh-CN" sz="2400" smtClean="0"/>
              <a:t>). </a:t>
            </a:r>
            <a:r>
              <a:rPr lang="zh-CN" altLang="en-US" sz="2400" smtClean="0"/>
              <a:t>北京</a:t>
            </a:r>
            <a:r>
              <a:rPr lang="en-US" altLang="zh-CN" sz="2400" smtClean="0"/>
              <a:t>: </a:t>
            </a:r>
            <a:r>
              <a:rPr lang="zh-CN" altLang="en-US" sz="2400" smtClean="0"/>
              <a:t>清华大学出版社</a:t>
            </a:r>
            <a:r>
              <a:rPr lang="en-US" altLang="zh-CN" sz="2400" smtClean="0"/>
              <a:t>, 2006. 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endParaRPr lang="en-US" altLang="zh-CN" sz="2400" smtClean="0"/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zh-CN" altLang="en-US" sz="2400" smtClean="0"/>
              <a:t>雍俊海</a:t>
            </a:r>
            <a:r>
              <a:rPr lang="en-US" altLang="zh-CN" sz="2400" smtClean="0"/>
              <a:t>. Java</a:t>
            </a:r>
            <a:r>
              <a:rPr lang="zh-CN" altLang="en-US" sz="2400" smtClean="0"/>
              <a:t>程序设计</a:t>
            </a:r>
            <a:r>
              <a:rPr lang="en-US" altLang="zh-CN" sz="2400" smtClean="0"/>
              <a:t>. </a:t>
            </a:r>
            <a:r>
              <a:rPr lang="zh-CN" altLang="en-US" sz="2400" smtClean="0"/>
              <a:t>北京</a:t>
            </a:r>
            <a:r>
              <a:rPr lang="en-US" altLang="zh-CN" sz="2400" smtClean="0"/>
              <a:t>: </a:t>
            </a:r>
            <a:r>
              <a:rPr lang="zh-CN" altLang="en-US" sz="2400" smtClean="0"/>
              <a:t>清华大学出版社</a:t>
            </a:r>
            <a:r>
              <a:rPr lang="en-US" altLang="zh-CN" sz="2400" smtClean="0"/>
              <a:t>. 2004. </a:t>
            </a:r>
          </a:p>
        </p:txBody>
      </p:sp>
      <p:sp>
        <p:nvSpPr>
          <p:cNvPr id="67590" name="Line 4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90FDD08-DB1B-4E2B-9E6A-F7467CFBEC08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FB1D495A-254F-4C72-8A9B-B17B3FB8B1CB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72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雍俊海编写过的教材和教参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8675" y="1981200"/>
            <a:ext cx="7486650" cy="871538"/>
          </a:xfrm>
        </p:spPr>
        <p:txBody>
          <a:bodyPr/>
          <a:lstStyle/>
          <a:p>
            <a:pPr eaLnBrk="1" hangingPunct="1"/>
            <a:r>
              <a:rPr lang="zh-CN" altLang="zh-CN" sz="2400" smtClean="0"/>
              <a:t>雍俊海. 计算机动画算法与编程基础. 北京: 清华大学出版社. 2008.</a:t>
            </a:r>
            <a:endParaRPr lang="en-US" altLang="zh-CN" sz="2400" smtClean="0"/>
          </a:p>
        </p:txBody>
      </p:sp>
      <p:sp>
        <p:nvSpPr>
          <p:cNvPr id="68614" name="Line 4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8615" name="Group 5"/>
          <p:cNvGrpSpPr>
            <a:grpSpLocks/>
          </p:cNvGrpSpPr>
          <p:nvPr/>
        </p:nvGrpSpPr>
        <p:grpSpPr bwMode="auto">
          <a:xfrm>
            <a:off x="1479550" y="2565400"/>
            <a:ext cx="6184900" cy="3633788"/>
            <a:chOff x="793" y="1616"/>
            <a:chExt cx="3896" cy="2289"/>
          </a:xfrm>
        </p:grpSpPr>
        <p:pic>
          <p:nvPicPr>
            <p:cNvPr id="68616" name="Picture 6" descr="ca_dis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1794"/>
              <a:ext cx="1918" cy="1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17" name="Picture 7" descr="ca_cov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1616"/>
              <a:ext cx="1628" cy="2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4114416-AADB-439E-8345-5043583B944D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2F9F7418-BBFD-4DED-A6D8-6C2A2F24BE29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73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雍俊海编写过的教材和教参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8675" y="1981200"/>
            <a:ext cx="7486650" cy="4397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smtClean="0"/>
              <a:t>雍俊海</a:t>
            </a:r>
            <a:r>
              <a:rPr lang="en-US" altLang="zh-CN" sz="2400" smtClean="0"/>
              <a:t>. Java</a:t>
            </a:r>
            <a:r>
              <a:rPr lang="zh-CN" altLang="en-US" sz="2400" smtClean="0"/>
              <a:t>程序设计</a:t>
            </a:r>
            <a:r>
              <a:rPr lang="en-US" altLang="zh-CN" sz="2400" smtClean="0"/>
              <a:t>. </a:t>
            </a:r>
            <a:r>
              <a:rPr lang="zh-CN" altLang="en-US" sz="2400" smtClean="0"/>
              <a:t>北京</a:t>
            </a:r>
            <a:r>
              <a:rPr lang="en-US" altLang="zh-CN" sz="2400" smtClean="0"/>
              <a:t>: </a:t>
            </a:r>
            <a:r>
              <a:rPr lang="zh-CN" altLang="en-US" sz="2400" smtClean="0"/>
              <a:t>清华大学出版社</a:t>
            </a:r>
            <a:r>
              <a:rPr lang="en-US" altLang="zh-CN" sz="2400" smtClean="0"/>
              <a:t>, 2008.</a:t>
            </a:r>
          </a:p>
        </p:txBody>
      </p:sp>
      <p:sp>
        <p:nvSpPr>
          <p:cNvPr id="69638" name="Line 4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9639" name="Picture 5" descr="java200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9450" y="2430463"/>
            <a:ext cx="2703513" cy="3778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A04E50-C30E-4AE6-A78E-54A369541DB0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14C28D98-C66B-4172-8B2A-A7497932892A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74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雍俊海编写过的教材和教参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1981200"/>
            <a:ext cx="7989888" cy="511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2000" smtClean="0"/>
              <a:t>雍俊海</a:t>
            </a:r>
            <a:r>
              <a:rPr lang="en-US" altLang="zh-CN" sz="2000" smtClean="0"/>
              <a:t>. Java</a:t>
            </a:r>
            <a:r>
              <a:rPr lang="zh-CN" altLang="en-US" sz="2000" smtClean="0"/>
              <a:t>程序设计教程（第</a:t>
            </a:r>
            <a:r>
              <a:rPr lang="en-US" altLang="zh-CN" sz="2000" smtClean="0"/>
              <a:t>2</a:t>
            </a:r>
            <a:r>
              <a:rPr lang="zh-CN" altLang="en-US" sz="2000" smtClean="0"/>
              <a:t>版）</a:t>
            </a:r>
            <a:r>
              <a:rPr lang="en-US" altLang="zh-CN" sz="2000" smtClean="0"/>
              <a:t>. </a:t>
            </a:r>
            <a:r>
              <a:rPr lang="zh-CN" altLang="en-US" sz="2000" smtClean="0"/>
              <a:t>北京</a:t>
            </a:r>
            <a:r>
              <a:rPr lang="en-US" altLang="zh-CN" sz="2000" smtClean="0"/>
              <a:t>: </a:t>
            </a:r>
            <a:r>
              <a:rPr lang="zh-CN" altLang="en-US" sz="2000" smtClean="0"/>
              <a:t>清华大学出版社</a:t>
            </a:r>
            <a:r>
              <a:rPr lang="en-US" altLang="zh-CN" sz="2000" smtClean="0"/>
              <a:t>, 2007.</a:t>
            </a:r>
          </a:p>
        </p:txBody>
      </p:sp>
      <p:sp>
        <p:nvSpPr>
          <p:cNvPr id="70662" name="Line 4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5" name="AutoShape 5"/>
          <p:cNvSpPr>
            <a:spLocks noChangeArrowheads="1"/>
          </p:cNvSpPr>
          <p:nvPr/>
        </p:nvSpPr>
        <p:spPr bwMode="auto">
          <a:xfrm>
            <a:off x="539750" y="3530600"/>
            <a:ext cx="4032250" cy="647700"/>
          </a:xfrm>
          <a:prstGeom prst="wedgeRectCallout">
            <a:avLst>
              <a:gd name="adj1" fmla="val 66380"/>
              <a:gd name="adj2" fmla="val -11273"/>
            </a:avLst>
          </a:prstGeom>
          <a:solidFill>
            <a:srgbClr val="C0C0C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36000" rIns="180000" bIns="36000" anchor="ctr" anchorCtr="1"/>
          <a:lstStyle/>
          <a:p>
            <a:pPr marL="261938" indent="-261938"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普通高等教育精品教材</a:t>
            </a:r>
          </a:p>
        </p:txBody>
      </p:sp>
      <p:sp>
        <p:nvSpPr>
          <p:cNvPr id="184326" name="AutoShape 6"/>
          <p:cNvSpPr>
            <a:spLocks noChangeArrowheads="1"/>
          </p:cNvSpPr>
          <p:nvPr/>
        </p:nvSpPr>
        <p:spPr bwMode="auto">
          <a:xfrm>
            <a:off x="539750" y="4352925"/>
            <a:ext cx="4032250" cy="936625"/>
          </a:xfrm>
          <a:prstGeom prst="wedgeRectCallout">
            <a:avLst>
              <a:gd name="adj1" fmla="val 66931"/>
              <a:gd name="adj2" fmla="val 676"/>
            </a:avLst>
          </a:prstGeom>
          <a:solidFill>
            <a:srgbClr val="C0C0C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36000" rIns="180000" bIns="36000" anchor="ctr" anchorCtr="1"/>
          <a:lstStyle/>
          <a:p>
            <a:pPr marL="261938" indent="-261938"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普通高等教育“十一五”国家级规划教材</a:t>
            </a:r>
          </a:p>
        </p:txBody>
      </p:sp>
      <p:sp>
        <p:nvSpPr>
          <p:cNvPr id="184327" name="AutoShape 7"/>
          <p:cNvSpPr>
            <a:spLocks noChangeArrowheads="1"/>
          </p:cNvSpPr>
          <p:nvPr/>
        </p:nvSpPr>
        <p:spPr bwMode="auto">
          <a:xfrm>
            <a:off x="539750" y="5464175"/>
            <a:ext cx="4032250" cy="647700"/>
          </a:xfrm>
          <a:prstGeom prst="wedgeRectCallout">
            <a:avLst>
              <a:gd name="adj1" fmla="val 66495"/>
              <a:gd name="adj2" fmla="val 13727"/>
            </a:avLst>
          </a:prstGeom>
          <a:solidFill>
            <a:srgbClr val="C0C0C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36000" rIns="180000" bIns="36000" anchor="ctr" anchorCtr="1"/>
          <a:lstStyle/>
          <a:p>
            <a:pPr marL="261938" indent="-261938"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+mn-cs"/>
              </a:rPr>
              <a:t>北京高等教育精品教材</a:t>
            </a:r>
          </a:p>
        </p:txBody>
      </p:sp>
      <p:pic>
        <p:nvPicPr>
          <p:cNvPr id="70666" name="Picture 8" descr="java2007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2492375"/>
            <a:ext cx="254476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9" name="AutoShape 9"/>
          <p:cNvSpPr>
            <a:spLocks noChangeArrowheads="1"/>
          </p:cNvSpPr>
          <p:nvPr/>
        </p:nvSpPr>
        <p:spPr bwMode="auto">
          <a:xfrm>
            <a:off x="539750" y="2420938"/>
            <a:ext cx="4032250" cy="936625"/>
          </a:xfrm>
          <a:prstGeom prst="wedgeRectCallout">
            <a:avLst>
              <a:gd name="adj1" fmla="val 65708"/>
              <a:gd name="adj2" fmla="val -16273"/>
            </a:avLst>
          </a:prstGeom>
          <a:solidFill>
            <a:srgbClr val="C0C0C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36000" rIns="180000" bIns="36000" anchor="ctr" anchorCtr="1"/>
          <a:lstStyle/>
          <a:p>
            <a:pPr marL="261938" indent="-261938"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  <a:cs typeface="+mn-cs"/>
              </a:rPr>
              <a:t>首届中国大学出版社</a:t>
            </a:r>
          </a:p>
          <a:p>
            <a:pPr marL="261938" indent="-261938" algn="ctr"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  <a:cs typeface="+mn-cs"/>
              </a:rPr>
              <a:t>图书奖一等奖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4F2077-C115-4C8A-A491-C2AC46F1DE38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4063DAA6-89C6-4515-BEE8-DE21412A4C90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75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雍俊海编写过的教材和教参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343400" cy="2971800"/>
          </a:xfrm>
        </p:spPr>
        <p:txBody>
          <a:bodyPr/>
          <a:lstStyle/>
          <a:p>
            <a:pPr eaLnBrk="1" hangingPunct="1"/>
            <a:r>
              <a:rPr lang="zh-CN" altLang="en-US" smtClean="0"/>
              <a:t>雍俊海</a:t>
            </a:r>
            <a:r>
              <a:rPr lang="en-US" altLang="zh-CN" smtClean="0"/>
              <a:t>.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《Java</a:t>
            </a:r>
            <a:r>
              <a:rPr lang="zh-CN" altLang="en-US" smtClean="0"/>
              <a:t>程序设计习题集（含参考答案）</a:t>
            </a:r>
            <a:r>
              <a:rPr lang="en-US" altLang="zh-CN" smtClean="0"/>
              <a:t>》.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清华大学出版社</a:t>
            </a:r>
            <a:r>
              <a:rPr lang="en-US" altLang="zh-CN" smtClean="0"/>
              <a:t>,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2006.</a:t>
            </a:r>
          </a:p>
        </p:txBody>
      </p:sp>
      <p:sp>
        <p:nvSpPr>
          <p:cNvPr id="71686" name="Line 4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1687" name="Picture 5" descr="C1_习题集封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28800"/>
            <a:ext cx="31750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DAF7095-DA23-4E9F-80B8-3F7119F11715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F82BC2AF-B14D-4B2E-8498-5FDEDAACE65B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76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雍俊海编写过的教材和教参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5111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smtClean="0"/>
              <a:t>雍俊海</a:t>
            </a:r>
            <a:r>
              <a:rPr lang="en-US" altLang="zh-CN" sz="2400" smtClean="0"/>
              <a:t>. JAVA</a:t>
            </a:r>
            <a:r>
              <a:rPr lang="zh-CN" altLang="en-US" sz="2400" smtClean="0"/>
              <a:t>程序设计</a:t>
            </a:r>
            <a:r>
              <a:rPr lang="en-US" altLang="zh-CN" sz="2400" smtClean="0"/>
              <a:t>. </a:t>
            </a:r>
            <a:r>
              <a:rPr lang="zh-CN" altLang="en-US" sz="2400" smtClean="0"/>
              <a:t>北京</a:t>
            </a:r>
            <a:r>
              <a:rPr lang="en-US" altLang="zh-CN" sz="2400" smtClean="0"/>
              <a:t>: </a:t>
            </a:r>
            <a:r>
              <a:rPr lang="zh-CN" altLang="en-US" sz="2400" smtClean="0"/>
              <a:t>清华大学出版社</a:t>
            </a:r>
            <a:r>
              <a:rPr lang="en-US" altLang="zh-CN" sz="2400" smtClean="0"/>
              <a:t>. 2004.</a:t>
            </a:r>
          </a:p>
        </p:txBody>
      </p:sp>
      <p:sp>
        <p:nvSpPr>
          <p:cNvPr id="72710" name="Line 4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2711" name="Picture 5" descr="java2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2492375"/>
            <a:ext cx="2573337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04CBC3-68A1-4458-B2EB-C065B3B4F61B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7CF83D37-9E6F-4A3A-A762-F82A4AAA14BE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77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谢谢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请多指教</a:t>
            </a:r>
          </a:p>
        </p:txBody>
      </p:sp>
      <p:sp>
        <p:nvSpPr>
          <p:cNvPr id="73734" name="Line 4"/>
          <p:cNvSpPr>
            <a:spLocks noChangeShapeType="1"/>
          </p:cNvSpPr>
          <p:nvPr/>
        </p:nvSpPr>
        <p:spPr bwMode="auto">
          <a:xfrm>
            <a:off x="0" y="17526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消息的组成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HWND hWnd</a:t>
            </a:r>
          </a:p>
          <a:p>
            <a:pPr eaLnBrk="1" hangingPunct="1"/>
            <a:r>
              <a:rPr lang="zh-CN" altLang="en-US" smtClean="0"/>
              <a:t>窗口句柄：表示向哪个窗口发送消息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操作系统使用该参数判断哪个窗口函数接收这条消息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UINT message</a:t>
            </a:r>
          </a:p>
          <a:p>
            <a:pPr eaLnBrk="1" hangingPunct="1"/>
            <a:r>
              <a:rPr lang="zh-CN" altLang="en-US" smtClean="0"/>
              <a:t>消息标识：表示消息的类型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例如：</a:t>
            </a:r>
            <a:r>
              <a:rPr lang="en-US" altLang="zh-CN" smtClean="0"/>
              <a:t>WM_LBUTTONDOWN</a:t>
            </a:r>
            <a:r>
              <a:rPr lang="zh-CN" altLang="en-US" smtClean="0"/>
              <a:t>表示鼠标左键按下的消息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1BFCCD7-3E6C-45D1-A072-E4D0DBB978AB}" type="datetime1">
              <a:rPr lang="zh-CN" altLang="en-US"/>
              <a:pPr>
                <a:defRPr/>
              </a:pPr>
              <a:t>2013/2/28</a:t>
            </a:fld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FC315D9D-D97D-45D7-BC23-D60BDDE19995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消息的组成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WPARAM wParam, LPARAM lParam</a:t>
            </a:r>
          </a:p>
          <a:p>
            <a:pPr eaLnBrk="1" hangingPunct="1"/>
            <a:r>
              <a:rPr lang="zh-CN" altLang="en-US" smtClean="0"/>
              <a:t>两个消息参数：表示消息传递的数据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不同的消息类型，含义不同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WPARAM</a:t>
            </a:r>
            <a:r>
              <a:rPr lang="zh-CN" altLang="en-US" smtClean="0"/>
              <a:t>实际上是</a:t>
            </a:r>
            <a:r>
              <a:rPr lang="en-US" altLang="zh-CN" smtClean="0"/>
              <a:t>unsigned</a:t>
            </a:r>
            <a:r>
              <a:rPr lang="en-US" altLang="zh-CN" b="0" smtClean="0"/>
              <a:t> </a:t>
            </a:r>
            <a:r>
              <a:rPr lang="en-US" altLang="zh-CN" smtClean="0"/>
              <a:t>int(32bit)</a:t>
            </a:r>
          </a:p>
          <a:p>
            <a:pPr lvl="1" eaLnBrk="1" hangingPunct="1"/>
            <a:r>
              <a:rPr lang="en-US" altLang="zh-CN" smtClean="0"/>
              <a:t>LPARAM</a:t>
            </a:r>
            <a:r>
              <a:rPr lang="zh-CN" altLang="en-US" smtClean="0"/>
              <a:t>实际上是</a:t>
            </a:r>
            <a:r>
              <a:rPr lang="en-US" altLang="zh-CN" smtClean="0"/>
              <a:t>unsigned</a:t>
            </a:r>
            <a:r>
              <a:rPr lang="en-US" altLang="zh-CN" b="0" smtClean="0"/>
              <a:t> </a:t>
            </a:r>
            <a:r>
              <a:rPr lang="en-US" altLang="zh-CN" smtClean="0"/>
              <a:t>long(32bit)</a:t>
            </a:r>
          </a:p>
          <a:p>
            <a:pPr lvl="1" eaLnBrk="1" hangingPunct="1"/>
            <a:r>
              <a:rPr lang="en-US" altLang="zh-CN" smtClean="0"/>
              <a:t>64</a:t>
            </a:r>
            <a:r>
              <a:rPr lang="zh-CN" altLang="en-US" smtClean="0"/>
              <a:t>位系统下，实际上均是</a:t>
            </a:r>
            <a:r>
              <a:rPr lang="en-US" altLang="zh-CN" smtClean="0"/>
              <a:t>unsigned __int64 (64bit)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1BFCCD7-3E6C-45D1-A072-E4D0DBB978AB}" type="datetime1">
              <a:rPr lang="zh-CN" altLang="en-US"/>
              <a:pPr>
                <a:defRPr/>
              </a:pPr>
              <a:t>2013/2/28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2CCE6929-49B8-4803-BE9F-F3199BD2B445}" type="slidenum">
              <a:rPr lang="en-US" altLang="zh-CN" sz="1400" b="0">
                <a:ea typeface="宋体" panose="02010600030101010101" pitchFamily="2" charset="-122"/>
              </a:rPr>
              <a:pPr eaLnBrk="1" hangingPunct="1"/>
              <a:t>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8708</TotalTime>
  <Words>4033</Words>
  <Application>Microsoft Office PowerPoint</Application>
  <PresentationFormat>全屏显示(4:3)</PresentationFormat>
  <Paragraphs>768</Paragraphs>
  <Slides>77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4" baseType="lpstr">
      <vt:lpstr>Times New Roman</vt:lpstr>
      <vt:lpstr>楷体_GB2312</vt:lpstr>
      <vt:lpstr>Arial</vt:lpstr>
      <vt:lpstr>宋体</vt:lpstr>
      <vt:lpstr>Verdana</vt:lpstr>
      <vt:lpstr>默认设计模板</vt:lpstr>
      <vt:lpstr>剪辑</vt:lpstr>
      <vt:lpstr>软件工程 (2) (C++程序设计, C++ Programming)</vt:lpstr>
      <vt:lpstr>助教</vt:lpstr>
      <vt:lpstr>第 1讲   Windows编程基础</vt:lpstr>
      <vt:lpstr>本章总体纲要</vt:lpstr>
      <vt:lpstr>窗口与句柄</vt:lpstr>
      <vt:lpstr>窗口与句柄</vt:lpstr>
      <vt:lpstr>事件与消息</vt:lpstr>
      <vt:lpstr>Windows消息的组成</vt:lpstr>
      <vt:lpstr>Windows消息的组成</vt:lpstr>
      <vt:lpstr>Windows消息的分类</vt:lpstr>
      <vt:lpstr>Windows消息的分类</vt:lpstr>
      <vt:lpstr>Windows消息的分类</vt:lpstr>
      <vt:lpstr>消息机制</vt:lpstr>
      <vt:lpstr>消息的发送</vt:lpstr>
      <vt:lpstr>消息的发送</vt:lpstr>
      <vt:lpstr>消息对话框</vt:lpstr>
      <vt:lpstr>Windows API函数</vt:lpstr>
      <vt:lpstr>Windows API涵盖范围</vt:lpstr>
      <vt:lpstr>MSDN</vt:lpstr>
      <vt:lpstr>MSDN Library</vt:lpstr>
      <vt:lpstr>使用在线MSDN</vt:lpstr>
      <vt:lpstr>使用在线MSDN</vt:lpstr>
      <vt:lpstr>使用在线MSDN</vt:lpstr>
      <vt:lpstr>本章总体纲要</vt:lpstr>
      <vt:lpstr>Windows应用程序分析</vt:lpstr>
      <vt:lpstr>Windows应用程序分析</vt:lpstr>
      <vt:lpstr>Windows应用程序分析</vt:lpstr>
      <vt:lpstr>Windows应用程序实例</vt:lpstr>
      <vt:lpstr>Windows应用程序实例</vt:lpstr>
      <vt:lpstr>Windows应用程序实例</vt:lpstr>
      <vt:lpstr>Windows应用程序实例</vt:lpstr>
      <vt:lpstr>Windows应用程序实例</vt:lpstr>
      <vt:lpstr>Windows应用程序实例</vt:lpstr>
      <vt:lpstr>Windows应用程序实例</vt:lpstr>
      <vt:lpstr>Windows应用程序实例</vt:lpstr>
      <vt:lpstr>Windows应用程序分析</vt:lpstr>
      <vt:lpstr>Windows应用程序分析</vt:lpstr>
      <vt:lpstr>GetMessage函数</vt:lpstr>
      <vt:lpstr>GetMessage消息循环</vt:lpstr>
      <vt:lpstr>GetMessage消息循环</vt:lpstr>
      <vt:lpstr>PeekMessage消息循环</vt:lpstr>
      <vt:lpstr>使用PeekMessage消息循环</vt:lpstr>
      <vt:lpstr>PowerPoint 演示文稿</vt:lpstr>
      <vt:lpstr>本章总体纲要</vt:lpstr>
      <vt:lpstr>鼠标配置</vt:lpstr>
      <vt:lpstr>鼠标消息</vt:lpstr>
      <vt:lpstr>鼠标事件的捕获和处理</vt:lpstr>
      <vt:lpstr>鼠标实例——绘制直线</vt:lpstr>
      <vt:lpstr>鼠标实例——绘制直线</vt:lpstr>
      <vt:lpstr>鼠标实例——绘制直线</vt:lpstr>
      <vt:lpstr>鼠标实例——绘制直线</vt:lpstr>
      <vt:lpstr>鼠标实例——绘制直线</vt:lpstr>
      <vt:lpstr>鼠标实例——绘制直线</vt:lpstr>
      <vt:lpstr>获取键盘输入消息</vt:lpstr>
      <vt:lpstr>本章总体纲要</vt:lpstr>
      <vt:lpstr>GDI图形设备接口</vt:lpstr>
      <vt:lpstr>GDI</vt:lpstr>
      <vt:lpstr>创建画笔、画刷</vt:lpstr>
      <vt:lpstr>画笔的样式参数</vt:lpstr>
      <vt:lpstr>画笔的样式参数</vt:lpstr>
      <vt:lpstr>画刷的样式参数</vt:lpstr>
      <vt:lpstr>使用画笔、画刷</vt:lpstr>
      <vt:lpstr>字体对象</vt:lpstr>
      <vt:lpstr>创建字体对象</vt:lpstr>
      <vt:lpstr>字体的使用</vt:lpstr>
      <vt:lpstr>字体对象的实例</vt:lpstr>
      <vt:lpstr>字体对象的实例</vt:lpstr>
      <vt:lpstr>字体对象的实例</vt:lpstr>
      <vt:lpstr>作业</vt:lpstr>
      <vt:lpstr>Thank You</vt:lpstr>
      <vt:lpstr>雍俊海编写过的教材和教参</vt:lpstr>
      <vt:lpstr>雍俊海编写过的教材和教参</vt:lpstr>
      <vt:lpstr>雍俊海编写过的教材和教参</vt:lpstr>
      <vt:lpstr>雍俊海编写过的教材和教参</vt:lpstr>
      <vt:lpstr>雍俊海编写过的教材和教参</vt:lpstr>
      <vt:lpstr>雍俊海编写过的教材和教参</vt:lpstr>
      <vt:lpstr>谢谢</vt:lpstr>
    </vt:vector>
  </TitlesOfParts>
  <Company>清华大学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雍俊海</dc:creator>
  <cp:lastModifiedBy>Hongze Zhao</cp:lastModifiedBy>
  <cp:revision>2486</cp:revision>
  <dcterms:created xsi:type="dcterms:W3CDTF">2003-02-06T01:36:08Z</dcterms:created>
  <dcterms:modified xsi:type="dcterms:W3CDTF">2013-02-28T05:46:28Z</dcterms:modified>
</cp:coreProperties>
</file>