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399" r:id="rId2"/>
    <p:sldId id="542" r:id="rId3"/>
    <p:sldId id="262" r:id="rId4"/>
    <p:sldId id="260" r:id="rId5"/>
    <p:sldId id="543" r:id="rId6"/>
    <p:sldId id="636" r:id="rId7"/>
    <p:sldId id="544" r:id="rId8"/>
    <p:sldId id="637" r:id="rId9"/>
    <p:sldId id="638" r:id="rId10"/>
    <p:sldId id="546" r:id="rId11"/>
    <p:sldId id="548" r:id="rId12"/>
    <p:sldId id="550" r:id="rId13"/>
    <p:sldId id="551" r:id="rId14"/>
    <p:sldId id="549" r:id="rId15"/>
    <p:sldId id="545" r:id="rId16"/>
    <p:sldId id="547" r:id="rId17"/>
    <p:sldId id="618" r:id="rId18"/>
    <p:sldId id="645" r:id="rId19"/>
    <p:sldId id="644" r:id="rId20"/>
    <p:sldId id="647" r:id="rId21"/>
    <p:sldId id="646" r:id="rId22"/>
    <p:sldId id="639" r:id="rId23"/>
    <p:sldId id="641" r:id="rId24"/>
    <p:sldId id="642" r:id="rId25"/>
    <p:sldId id="653" r:id="rId26"/>
    <p:sldId id="643" r:id="rId27"/>
    <p:sldId id="640" r:id="rId28"/>
    <p:sldId id="648" r:id="rId29"/>
    <p:sldId id="617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29" r:id="rId40"/>
    <p:sldId id="632" r:id="rId41"/>
    <p:sldId id="630" r:id="rId42"/>
    <p:sldId id="631" r:id="rId43"/>
    <p:sldId id="633" r:id="rId44"/>
    <p:sldId id="634" r:id="rId45"/>
    <p:sldId id="635" r:id="rId46"/>
    <p:sldId id="649" r:id="rId47"/>
    <p:sldId id="650" r:id="rId48"/>
    <p:sldId id="651" r:id="rId49"/>
    <p:sldId id="652" r:id="rId50"/>
    <p:sldId id="619" r:id="rId51"/>
    <p:sldId id="552" r:id="rId52"/>
    <p:sldId id="553" r:id="rId53"/>
    <p:sldId id="556" r:id="rId54"/>
    <p:sldId id="557" r:id="rId55"/>
    <p:sldId id="554" r:id="rId56"/>
    <p:sldId id="555" r:id="rId57"/>
    <p:sldId id="558" r:id="rId58"/>
    <p:sldId id="559" r:id="rId59"/>
    <p:sldId id="560" r:id="rId60"/>
    <p:sldId id="562" r:id="rId61"/>
    <p:sldId id="563" r:id="rId62"/>
    <p:sldId id="564" r:id="rId63"/>
    <p:sldId id="566" r:id="rId64"/>
    <p:sldId id="565" r:id="rId65"/>
    <p:sldId id="567" r:id="rId66"/>
    <p:sldId id="568" r:id="rId67"/>
    <p:sldId id="569" r:id="rId68"/>
    <p:sldId id="570" r:id="rId69"/>
    <p:sldId id="571" r:id="rId70"/>
    <p:sldId id="572" r:id="rId71"/>
    <p:sldId id="573" r:id="rId72"/>
    <p:sldId id="574" r:id="rId73"/>
    <p:sldId id="575" r:id="rId74"/>
    <p:sldId id="580" r:id="rId75"/>
    <p:sldId id="576" r:id="rId76"/>
    <p:sldId id="590" r:id="rId77"/>
    <p:sldId id="581" r:id="rId78"/>
    <p:sldId id="582" r:id="rId79"/>
    <p:sldId id="583" r:id="rId80"/>
    <p:sldId id="584" r:id="rId81"/>
    <p:sldId id="577" r:id="rId82"/>
    <p:sldId id="578" r:id="rId83"/>
    <p:sldId id="579" r:id="rId84"/>
    <p:sldId id="585" r:id="rId85"/>
    <p:sldId id="587" r:id="rId86"/>
    <p:sldId id="588" r:id="rId87"/>
    <p:sldId id="589" r:id="rId88"/>
    <p:sldId id="586" r:id="rId89"/>
    <p:sldId id="591" r:id="rId90"/>
    <p:sldId id="592" r:id="rId91"/>
    <p:sldId id="596" r:id="rId92"/>
    <p:sldId id="593" r:id="rId93"/>
    <p:sldId id="594" r:id="rId94"/>
    <p:sldId id="595" r:id="rId95"/>
    <p:sldId id="597" r:id="rId96"/>
    <p:sldId id="598" r:id="rId97"/>
    <p:sldId id="599" r:id="rId98"/>
    <p:sldId id="600" r:id="rId99"/>
    <p:sldId id="602" r:id="rId100"/>
    <p:sldId id="601" r:id="rId101"/>
    <p:sldId id="603" r:id="rId102"/>
    <p:sldId id="615" r:id="rId103"/>
    <p:sldId id="608" r:id="rId104"/>
    <p:sldId id="607" r:id="rId105"/>
    <p:sldId id="609" r:id="rId106"/>
    <p:sldId id="610" r:id="rId107"/>
    <p:sldId id="612" r:id="rId108"/>
    <p:sldId id="611" r:id="rId109"/>
    <p:sldId id="614" r:id="rId110"/>
    <p:sldId id="613" r:id="rId111"/>
    <p:sldId id="616" r:id="rId112"/>
    <p:sldId id="604" r:id="rId113"/>
    <p:sldId id="605" r:id="rId114"/>
    <p:sldId id="606" r:id="rId115"/>
    <p:sldId id="472" r:id="rId116"/>
    <p:sldId id="338" r:id="rId117"/>
    <p:sldId id="411" r:id="rId118"/>
    <p:sldId id="412" r:id="rId119"/>
    <p:sldId id="413" r:id="rId120"/>
    <p:sldId id="418" r:id="rId121"/>
    <p:sldId id="415" r:id="rId122"/>
    <p:sldId id="416" r:id="rId123"/>
    <p:sldId id="417" r:id="rId124"/>
  </p:sldIdLst>
  <p:sldSz cx="9144000" cy="6858000" type="screen4x3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0021"/>
    <a:srgbClr val="339933"/>
    <a:srgbClr val="FF3300"/>
    <a:srgbClr val="FF0000"/>
    <a:srgbClr val="D1E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1445" autoAdjust="0"/>
  </p:normalViewPr>
  <p:slideViewPr>
    <p:cSldViewPr>
      <p:cViewPr varScale="1">
        <p:scale>
          <a:sx n="78" d="100"/>
          <a:sy n="78" d="100"/>
        </p:scale>
        <p:origin x="13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80"/>
    </p:cViewPr>
  </p:sorterViewPr>
  <p:notesViewPr>
    <p:cSldViewPr>
      <p:cViewPr varScale="1">
        <p:scale>
          <a:sx n="47" d="100"/>
          <a:sy n="47" d="100"/>
        </p:scale>
        <p:origin x="-2772" y="-1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8.xml"/><Relationship Id="rId13" Type="http://schemas.openxmlformats.org/officeDocument/2006/relationships/slide" Target="slides/slide123.xml"/><Relationship Id="rId3" Type="http://schemas.openxmlformats.org/officeDocument/2006/relationships/slide" Target="slides/slide4.xml"/><Relationship Id="rId7" Type="http://schemas.openxmlformats.org/officeDocument/2006/relationships/slide" Target="slides/slide117.xml"/><Relationship Id="rId12" Type="http://schemas.openxmlformats.org/officeDocument/2006/relationships/slide" Target="slides/slide122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16.xml"/><Relationship Id="rId11" Type="http://schemas.openxmlformats.org/officeDocument/2006/relationships/slide" Target="slides/slide121.xml"/><Relationship Id="rId5" Type="http://schemas.openxmlformats.org/officeDocument/2006/relationships/slide" Target="slides/slide50.xml"/><Relationship Id="rId10" Type="http://schemas.openxmlformats.org/officeDocument/2006/relationships/slide" Target="slides/slide120.xml"/><Relationship Id="rId4" Type="http://schemas.openxmlformats.org/officeDocument/2006/relationships/slide" Target="slides/slide17.xml"/><Relationship Id="rId9" Type="http://schemas.openxmlformats.org/officeDocument/2006/relationships/slide" Target="slides/slide1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/>
              </a:defRPr>
            </a:lvl1pPr>
          </a:lstStyle>
          <a:p>
            <a:fld id="{B0F33EED-73FA-44BD-9093-9E2D889D75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8101198-C2CD-4AF9-A42C-736A6283B4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486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E7BD224-53F5-49E4-B84B-98E4A1AA3FD1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A0577-8083-43EC-BF81-F2D23871F1BA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2596E-4566-47B2-A9A4-B99D80B5AA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02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2F24A-8367-4AB9-A2FC-47DB7936EAD1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1D1FB-5BF5-44DE-8582-070AC1C800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98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A3088-C3EB-4D5E-AD7D-9BB842982CCC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42708-3BCD-4AE7-92FF-92BF167D1E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4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ADE45-E177-4EA4-B435-5B2A39047816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3AAFA-1AD9-4D96-A883-336852332C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54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28A1C-74B3-4951-B5AE-66FCAFA8FAC0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205E3-BAC6-4A7D-9891-A4DBF00F4E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7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9FB80-EAE1-48B5-81E0-A81E50CDD420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A9-490D-44DE-9EA3-CAD7CF3D26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70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E8E53-4F2A-40E7-9DEC-F4218BEB8D3A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6527-E0C4-4C5C-8065-9B1301981B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3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9BDB9-5768-4998-92A4-BC3C69440DBB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1223F-1A9C-4232-9041-583A09E551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17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CBEA-5B2C-4A06-B11E-D9EEFF4DEB23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BAD88-D395-4A35-9B49-9CD0D09F86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74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4B882-FB08-4CBF-9926-CAAC7D0013BE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409DC-C632-447B-8E05-FDA65AF45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54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25494-DBF7-4B76-81D9-D840EF0CDDB8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02401-DD95-46E4-82EF-EFF90B005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54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0DA6E-8395-4541-A2AE-F456CD82AB90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E72E7-8FCE-4EAB-87EB-43004B64D4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09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  <a:cs typeface="+mn-cs"/>
              </a:defRPr>
            </a:lvl1pPr>
          </a:lstStyle>
          <a:p>
            <a:pPr>
              <a:defRPr/>
            </a:pPr>
            <a:fld id="{6FD58869-537D-4A07-B2B4-A9A154C1D4CD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327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D4FE781-9F55-4F03-AF4F-CCBFC1A60F4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873250" y="6248400"/>
            <a:ext cx="601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1400" smtClean="0">
                <a:cs typeface="+mn-cs"/>
              </a:rPr>
              <a:t>雍俊海:软件工程 (2)——C++程序设计(清华大学)</a:t>
            </a:r>
            <a:endParaRPr lang="en-US" altLang="zh-CN" sz="140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9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cn/library/aa268653.aspx" TargetMode="External"/><Relationship Id="rId3" Type="http://schemas.openxmlformats.org/officeDocument/2006/relationships/hyperlink" Target="http://msdn.microsoft.com/zh-cn/library/aa268650.aspx" TargetMode="External"/><Relationship Id="rId7" Type="http://schemas.openxmlformats.org/officeDocument/2006/relationships/hyperlink" Target="http://msdn.microsoft.com/zh-cn/library/aa268649.aspx" TargetMode="External"/><Relationship Id="rId2" Type="http://schemas.openxmlformats.org/officeDocument/2006/relationships/hyperlink" Target="http://msdn.microsoft.com/zh-cn/library/aa26865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268651.aspx" TargetMode="External"/><Relationship Id="rId5" Type="http://schemas.openxmlformats.org/officeDocument/2006/relationships/hyperlink" Target="http://msdn.microsoft.com/zh-cn/library/ms532374.aspx" TargetMode="External"/><Relationship Id="rId4" Type="http://schemas.openxmlformats.org/officeDocument/2006/relationships/hyperlink" Target="http://msdn.microsoft.com/zh-cn/library/aa268648.aspx" TargetMode="External"/><Relationship Id="rId9" Type="http://schemas.openxmlformats.org/officeDocument/2006/relationships/hyperlink" Target="http://msdn.microsoft.com/zh-cn/library/aa268654.aspx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cn/library/aa300569.aspx" TargetMode="External"/><Relationship Id="rId3" Type="http://schemas.openxmlformats.org/officeDocument/2006/relationships/hyperlink" Target="http://msdn.microsoft.com/zh-cn/library/aa300475.aspx" TargetMode="External"/><Relationship Id="rId7" Type="http://schemas.openxmlformats.org/officeDocument/2006/relationships/hyperlink" Target="http://msdn.microsoft.com/zh-cn/library/aa300596.aspx" TargetMode="External"/><Relationship Id="rId2" Type="http://schemas.openxmlformats.org/officeDocument/2006/relationships/hyperlink" Target="http://msdn.microsoft.com/zh-cn/library/aa30047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300563.aspx" TargetMode="External"/><Relationship Id="rId5" Type="http://schemas.openxmlformats.org/officeDocument/2006/relationships/hyperlink" Target="http://msdn.microsoft.com/zh-cn/library/aa314338.aspx" TargetMode="External"/><Relationship Id="rId4" Type="http://schemas.openxmlformats.org/officeDocument/2006/relationships/hyperlink" Target="http://msdn.microsoft.com/zh-cn/library/aa314320.aspx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cn/library/aa300477.aspx" TargetMode="External"/><Relationship Id="rId2" Type="http://schemas.openxmlformats.org/officeDocument/2006/relationships/hyperlink" Target="http://msdn.microsoft.com/zh-cn/library/aa300543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300649.aspx" TargetMode="External"/><Relationship Id="rId5" Type="http://schemas.openxmlformats.org/officeDocument/2006/relationships/hyperlink" Target="http://msdn.microsoft.com/zh-cn/library/aa300657.aspx" TargetMode="External"/><Relationship Id="rId4" Type="http://schemas.openxmlformats.org/officeDocument/2006/relationships/hyperlink" Target="http://msdn.microsoft.com/zh-cn/library/aa300592.aspx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cn/library/aa314334.aspx" TargetMode="External"/><Relationship Id="rId3" Type="http://schemas.openxmlformats.org/officeDocument/2006/relationships/hyperlink" Target="http://msdn.microsoft.com/zh-cn/library/aa300481.aspx" TargetMode="External"/><Relationship Id="rId7" Type="http://schemas.openxmlformats.org/officeDocument/2006/relationships/hyperlink" Target="http://msdn.microsoft.com/zh-cn/library/aa314327.aspx" TargetMode="External"/><Relationship Id="rId2" Type="http://schemas.openxmlformats.org/officeDocument/2006/relationships/hyperlink" Target="http://msdn.microsoft.com/zh-cn/library/aa30054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300579.aspx" TargetMode="External"/><Relationship Id="rId11" Type="http://schemas.openxmlformats.org/officeDocument/2006/relationships/hyperlink" Target="http://msdn.microsoft.com/zh-cn/library/aa314330.aspx" TargetMode="External"/><Relationship Id="rId5" Type="http://schemas.openxmlformats.org/officeDocument/2006/relationships/hyperlink" Target="http://msdn.microsoft.com/zh-cn/library/aa300582.aspx" TargetMode="External"/><Relationship Id="rId10" Type="http://schemas.openxmlformats.org/officeDocument/2006/relationships/hyperlink" Target="http://msdn.microsoft.com/zh-cn/library/aa300669.aspx" TargetMode="External"/><Relationship Id="rId4" Type="http://schemas.openxmlformats.org/officeDocument/2006/relationships/hyperlink" Target="http://msdn.microsoft.com/zh-cn/library/aa300525.aspx" TargetMode="External"/><Relationship Id="rId9" Type="http://schemas.openxmlformats.org/officeDocument/2006/relationships/hyperlink" Target="http://msdn.microsoft.com/zh-cn/library/aa300662.aspx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cn/library/aa300587.aspx" TargetMode="External"/><Relationship Id="rId2" Type="http://schemas.openxmlformats.org/officeDocument/2006/relationships/hyperlink" Target="http://msdn.microsoft.com/zh-cn/library/aa314323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zh-cn/library/aa300552.aspx" TargetMode="External"/><Relationship Id="rId4" Type="http://schemas.openxmlformats.org/officeDocument/2006/relationships/hyperlink" Target="http://msdn.microsoft.com/zh-cn/library/aa314325.aspx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cn/library/aa300459.aspx" TargetMode="External"/><Relationship Id="rId7" Type="http://schemas.openxmlformats.org/officeDocument/2006/relationships/hyperlink" Target="http://msdn.microsoft.com/zh-cn/library/aa300670.aspx" TargetMode="External"/><Relationship Id="rId2" Type="http://schemas.openxmlformats.org/officeDocument/2006/relationships/hyperlink" Target="http://msdn.microsoft.com/zh-cn/library/aa31488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300480.aspx" TargetMode="External"/><Relationship Id="rId5" Type="http://schemas.openxmlformats.org/officeDocument/2006/relationships/hyperlink" Target="http://msdn.microsoft.com/zh-cn/library/aa314336.aspx" TargetMode="External"/><Relationship Id="rId4" Type="http://schemas.openxmlformats.org/officeDocument/2006/relationships/hyperlink" Target="http://msdn.microsoft.com/zh-cn/library/aa300574.aspx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cn/library/aa300640.aspx" TargetMode="External"/><Relationship Id="rId2" Type="http://schemas.openxmlformats.org/officeDocument/2006/relationships/hyperlink" Target="http://msdn.microsoft.com/zh-cn/library/aa314307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300544.aspx" TargetMode="External"/><Relationship Id="rId5" Type="http://schemas.openxmlformats.org/officeDocument/2006/relationships/hyperlink" Target="http://msdn.microsoft.com/zh-cn/library/aa314309.aspx" TargetMode="External"/><Relationship Id="rId4" Type="http://schemas.openxmlformats.org/officeDocument/2006/relationships/hyperlink" Target="http://msdn.microsoft.com/zh-cn/library/aa300479.aspx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zh-cn/library/aa246994" TargetMode="External"/><Relationship Id="rId3" Type="http://schemas.openxmlformats.org/officeDocument/2006/relationships/hyperlink" Target="http://msdn.microsoft.com/zh-cn/library/aa246996" TargetMode="External"/><Relationship Id="rId7" Type="http://schemas.openxmlformats.org/officeDocument/2006/relationships/hyperlink" Target="http://msdn.microsoft.com/zh-cn/library/aa246992" TargetMode="External"/><Relationship Id="rId2" Type="http://schemas.openxmlformats.org/officeDocument/2006/relationships/hyperlink" Target="http://msdn.microsoft.com/zh-cn/library/aa2469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246990" TargetMode="External"/><Relationship Id="rId5" Type="http://schemas.openxmlformats.org/officeDocument/2006/relationships/hyperlink" Target="http://msdn.microsoft.com/zh-cn/library/aa246987" TargetMode="External"/><Relationship Id="rId4" Type="http://schemas.openxmlformats.org/officeDocument/2006/relationships/hyperlink" Target="http://msdn.microsoft.com/zh-cn/library/aa246993" TargetMode="External"/><Relationship Id="rId9" Type="http://schemas.openxmlformats.org/officeDocument/2006/relationships/hyperlink" Target="http://msdn.microsoft.com/zh-cn/library/aa246988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cn/library/aa246991" TargetMode="External"/><Relationship Id="rId7" Type="http://schemas.openxmlformats.org/officeDocument/2006/relationships/hyperlink" Target="http://msdn.microsoft.com/zh-cn/library/aa246984" TargetMode="External"/><Relationship Id="rId2" Type="http://schemas.openxmlformats.org/officeDocument/2006/relationships/hyperlink" Target="http://msdn.microsoft.com/zh-cn/library/aa2469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246983" TargetMode="External"/><Relationship Id="rId5" Type="http://schemas.openxmlformats.org/officeDocument/2006/relationships/hyperlink" Target="http://msdn.microsoft.com/zh-cn/library/ms724950" TargetMode="External"/><Relationship Id="rId4" Type="http://schemas.openxmlformats.org/officeDocument/2006/relationships/hyperlink" Target="http://msdn.microsoft.com/zh-cn/library/aa246985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cn/library/aa246998" TargetMode="External"/><Relationship Id="rId2" Type="http://schemas.openxmlformats.org/officeDocument/2006/relationships/hyperlink" Target="http://msdn.microsoft.com/zh-cn/library/aa2469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zh-cn/library/aa247002" TargetMode="External"/><Relationship Id="rId5" Type="http://schemas.openxmlformats.org/officeDocument/2006/relationships/hyperlink" Target="http://msdn.microsoft.com/zh-cn/library/aa315345" TargetMode="External"/><Relationship Id="rId4" Type="http://schemas.openxmlformats.org/officeDocument/2006/relationships/hyperlink" Target="http://msdn.microsoft.com/zh-cn/library/aa247001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t44ec40h(v=vs.80).aspx" TargetMode="External"/><Relationship Id="rId2" Type="http://schemas.openxmlformats.org/officeDocument/2006/relationships/hyperlink" Target="http://msdn.microsoft.com/en-us/library/ez9a4t1s(v=vs.8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9bszcb64(v=vs.80).aspx" TargetMode="External"/><Relationship Id="rId5" Type="http://schemas.openxmlformats.org/officeDocument/2006/relationships/hyperlink" Target="http://msdn.microsoft.com/en-us/library/hcachs95(v=vs.80).aspx" TargetMode="External"/><Relationship Id="rId4" Type="http://schemas.openxmlformats.org/officeDocument/2006/relationships/hyperlink" Target="http://msdn.microsoft.com/en-us/library/s68se708(v=vs.80).aspx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h1a0227(v=vs.80).aspx" TargetMode="External"/><Relationship Id="rId2" Type="http://schemas.openxmlformats.org/officeDocument/2006/relationships/hyperlink" Target="http://msdn.microsoft.com/en-us/library/zdbdthyw(v=vs.8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tkdxzbkz(v=vs.80).aspx" TargetMode="External"/><Relationship Id="rId4" Type="http://schemas.openxmlformats.org/officeDocument/2006/relationships/hyperlink" Target="http://msdn.microsoft.com/en-us/library/yzsdcs85(v=vs.80).asp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6ct00224(v=vs.80).aspx" TargetMode="External"/><Relationship Id="rId2" Type="http://schemas.openxmlformats.org/officeDocument/2006/relationships/hyperlink" Target="http://msdn.microsoft.com/en-us/library/0h66ac4e(v=vs.8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78sf1kak(v=vs.80).aspx" TargetMode="External"/><Relationship Id="rId4" Type="http://schemas.openxmlformats.org/officeDocument/2006/relationships/hyperlink" Target="http://msdn.microsoft.com/en-us/library/8ffe4w0t(v=vs.80).aspx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dh0yk43a.aspx" TargetMode="External"/><Relationship Id="rId3" Type="http://schemas.openxmlformats.org/officeDocument/2006/relationships/hyperlink" Target="http://msdn.microsoft.com/en-us/library/kdx8w9ds.aspx" TargetMode="External"/><Relationship Id="rId7" Type="http://schemas.openxmlformats.org/officeDocument/2006/relationships/hyperlink" Target="http://msdn.microsoft.com/en-us/library/a84aw7st.aspx" TargetMode="External"/><Relationship Id="rId2" Type="http://schemas.openxmlformats.org/officeDocument/2006/relationships/hyperlink" Target="http://msdn.microsoft.com/en-us/library/xt4h9bcy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y66y9ccz.aspx" TargetMode="External"/><Relationship Id="rId5" Type="http://schemas.openxmlformats.org/officeDocument/2006/relationships/hyperlink" Target="http://msdn.microsoft.com/en-us/library/a93550bb.aspx" TargetMode="External"/><Relationship Id="rId10" Type="http://schemas.openxmlformats.org/officeDocument/2006/relationships/hyperlink" Target="http://msdn.microsoft.com/en-us/library/w231818s.aspx" TargetMode="External"/><Relationship Id="rId4" Type="http://schemas.openxmlformats.org/officeDocument/2006/relationships/hyperlink" Target="http://msdn.microsoft.com/en-us/library/k2y1x3s1.aspx" TargetMode="External"/><Relationship Id="rId9" Type="http://schemas.openxmlformats.org/officeDocument/2006/relationships/hyperlink" Target="http://msdn.microsoft.com/en-us/library/c62790bz.aspx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0f416205.aspx" TargetMode="External"/><Relationship Id="rId13" Type="http://schemas.openxmlformats.org/officeDocument/2006/relationships/hyperlink" Target="http://msdn.microsoft.com/en-us/library/0xacb021.aspx" TargetMode="External"/><Relationship Id="rId3" Type="http://schemas.openxmlformats.org/officeDocument/2006/relationships/hyperlink" Target="http://msdn.microsoft.com/en-us/library/5t8b9602.aspx" TargetMode="External"/><Relationship Id="rId7" Type="http://schemas.openxmlformats.org/officeDocument/2006/relationships/hyperlink" Target="http://msdn.microsoft.com/en-us/library/h28xk22y.aspx" TargetMode="External"/><Relationship Id="rId12" Type="http://schemas.openxmlformats.org/officeDocument/2006/relationships/hyperlink" Target="http://msdn.microsoft.com/en-us/library/dwk4watk.aspx" TargetMode="External"/><Relationship Id="rId2" Type="http://schemas.openxmlformats.org/officeDocument/2006/relationships/hyperlink" Target="http://msdn.microsoft.com/en-us/library/597w29w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2fyts00d.aspx" TargetMode="External"/><Relationship Id="rId11" Type="http://schemas.openxmlformats.org/officeDocument/2006/relationships/hyperlink" Target="http://msdn.microsoft.com/en-us/library/fxh91dxe.aspx" TargetMode="External"/><Relationship Id="rId5" Type="http://schemas.openxmlformats.org/officeDocument/2006/relationships/hyperlink" Target="http://msdn.microsoft.com/en-us/library/b7tsb28a.aspx" TargetMode="External"/><Relationship Id="rId10" Type="http://schemas.openxmlformats.org/officeDocument/2006/relationships/hyperlink" Target="http://msdn.microsoft.com/en-us/library/4dh22hc1.aspx" TargetMode="External"/><Relationship Id="rId4" Type="http://schemas.openxmlformats.org/officeDocument/2006/relationships/hyperlink" Target="http://msdn.microsoft.com/en-us/library/6shwe5ew.aspx" TargetMode="External"/><Relationship Id="rId9" Type="http://schemas.openxmlformats.org/officeDocument/2006/relationships/hyperlink" Target="http://msdn.microsoft.com/en-us/library/z0wbaxhe.aspx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D2F74C-C72B-42D7-8C92-65765C1D6C78}" type="datetime1">
              <a:rPr lang="zh-CN" altLang="en-US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D20F3CF2-3364-4D53-BF36-A7AFB6AE215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66800"/>
            <a:ext cx="9144000" cy="2133600"/>
          </a:xfrm>
        </p:spPr>
        <p:txBody>
          <a:bodyPr/>
          <a:lstStyle/>
          <a:p>
            <a:pPr eaLnBrk="1" hangingPunct="1"/>
            <a:r>
              <a:rPr lang="zh-CN" altLang="en-US" smtClean="0"/>
              <a:t>软件工程 </a:t>
            </a:r>
            <a:r>
              <a:rPr lang="en-US" altLang="zh-CN" dirty="0" smtClean="0"/>
              <a:t>(2)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339933"/>
                </a:solidFill>
              </a:rPr>
              <a:t>(C++</a:t>
            </a:r>
            <a:r>
              <a:rPr lang="zh-CN" altLang="en-US" smtClean="0">
                <a:solidFill>
                  <a:srgbClr val="339933"/>
                </a:solidFill>
              </a:rPr>
              <a:t>程序设计</a:t>
            </a:r>
            <a:r>
              <a:rPr lang="en-US" altLang="zh-CN" dirty="0" smtClean="0">
                <a:solidFill>
                  <a:srgbClr val="339933"/>
                </a:solidFill>
              </a:rPr>
              <a:t>, C++ Programming)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" y="3505200"/>
            <a:ext cx="8915400" cy="23622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雍俊海</a:t>
            </a:r>
          </a:p>
          <a:p>
            <a:pPr eaLnBrk="1" hangingPunct="1"/>
            <a:r>
              <a:rPr lang="zh-CN" altLang="en-US" i="1" smtClean="0">
                <a:ea typeface="楷体_GB2312"/>
                <a:cs typeface="楷体_GB2312"/>
              </a:rPr>
              <a:t>清华大学软件学院</a:t>
            </a:r>
          </a:p>
          <a:p>
            <a:pPr eaLnBrk="1" hangingPunct="1"/>
            <a:r>
              <a:rPr lang="en-US" altLang="zh-CN" i="1" dirty="0" smtClean="0">
                <a:ea typeface="楷体_GB2312"/>
                <a:cs typeface="楷体_GB2312"/>
              </a:rPr>
              <a:t>School of Software , Tsinghua University</a:t>
            </a:r>
          </a:p>
          <a:p>
            <a:pPr eaLnBrk="1" hangingPunct="1"/>
            <a:r>
              <a:rPr lang="en-US" altLang="zh-CN" dirty="0" smtClean="0">
                <a:ea typeface="楷体_GB2312"/>
                <a:cs typeface="楷体_GB2312"/>
              </a:rPr>
              <a:t>yongjunhai@tsinghua.org.cn</a:t>
            </a:r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主要包含头文件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Afxwin.h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afx</a:t>
            </a:r>
            <a:r>
              <a:rPr lang="zh-CN" altLang="en-US" dirty="0" smtClean="0"/>
              <a:t>指</a:t>
            </a:r>
            <a:r>
              <a:rPr lang="en-US" altLang="zh-CN" dirty="0" smtClean="0"/>
              <a:t>application framework,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为了好看</a:t>
            </a:r>
            <a:endParaRPr lang="en-US" altLang="zh-CN" dirty="0" smtClean="0"/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的一些类可在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应用程序中独立使用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win32</a:t>
            </a:r>
            <a:r>
              <a:rPr lang="zh-CN" altLang="en-US" dirty="0" smtClean="0"/>
              <a:t>应用程序指在</a:t>
            </a:r>
            <a:r>
              <a:rPr lang="en-US" altLang="zh-CN" dirty="0" smtClean="0"/>
              <a:t>windows 32</a:t>
            </a:r>
            <a:r>
              <a:rPr lang="zh-CN" altLang="en-US" dirty="0" smtClean="0"/>
              <a:t>位系统上运行的程序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只是为了加速应用程序开发而提供的一套可复用的类，不能代替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2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CBrush</a:t>
            </a:r>
            <a:r>
              <a:rPr lang="zh-CN" altLang="en-US" dirty="0" smtClean="0"/>
              <a:t>类成员函数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048739"/>
              </p:ext>
            </p:extLst>
          </p:nvPr>
        </p:nvGraphicFramePr>
        <p:xfrm>
          <a:off x="539552" y="1988840"/>
          <a:ext cx="8064896" cy="2909724"/>
        </p:xfrm>
        <a:graphic>
          <a:graphicData uri="http://schemas.openxmlformats.org/drawingml/2006/table">
            <a:tbl>
              <a:tblPr/>
              <a:tblGrid>
                <a:gridCol w="2200137"/>
                <a:gridCol w="5864759"/>
              </a:tblGrid>
              <a:tr h="238346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CreateSolidBrush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Initializes a brush with the specified solid color.</a:t>
                      </a: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5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CreateHatchBrush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Initializes a brush with the specified hatched pattern and color.</a:t>
                      </a: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1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CreateBrushIndirect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Initializes a brush with the style, color, and pattern specified in a</a:t>
                      </a:r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http://msdn.microsoft.com/zh-cn/library/ms532374.aspx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structure.</a:t>
                      </a: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CreatePatternBrush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Initializes a brush with a pattern specified by a bitmap.</a:t>
                      </a: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299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CreateDIBPatternBrush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Initializes a brush with a pattern specified by a device-independent bitmap (DIB).</a:t>
                      </a: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8"/>
                        </a:rPr>
                        <a:t>CreateSysColorBrush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Creates a brush that is the default system color.</a:t>
                      </a:r>
                    </a:p>
                  </a:txBody>
                  <a:tcPr marL="62917" marR="62917" marT="78647" marB="7864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100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86888"/>
              </p:ext>
            </p:extLst>
          </p:nvPr>
        </p:nvGraphicFramePr>
        <p:xfrm>
          <a:off x="539552" y="5013176"/>
          <a:ext cx="8064896" cy="678180"/>
        </p:xfrm>
        <a:graphic>
          <a:graphicData uri="http://schemas.openxmlformats.org/drawingml/2006/table">
            <a:tbl>
              <a:tblPr/>
              <a:tblGrid>
                <a:gridCol w="2232248"/>
                <a:gridCol w="583264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9"/>
                        </a:rPr>
                        <a:t>FromHandle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Returns a pointer to a </a:t>
                      </a:r>
                      <a:r>
                        <a:rPr lang="en-US" sz="1600" b="1" dirty="0" err="1">
                          <a:solidFill>
                            <a:srgbClr val="2A2A2A"/>
                          </a:solidFill>
                          <a:effectLst/>
                        </a:rPr>
                        <a:t>CBrush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 object when given a handle to a Windows </a:t>
                      </a:r>
                      <a:r>
                        <a:rPr lang="en-US" sz="1600" b="1" dirty="0">
                          <a:solidFill>
                            <a:srgbClr val="2A2A2A"/>
                          </a:solidFill>
                          <a:effectLst/>
                        </a:rPr>
                        <a:t>HBRUSH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 object.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6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文件类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CFile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MFC</a:t>
            </a:r>
            <a:r>
              <a:rPr lang="zh-CN" altLang="en-US" dirty="0" smtClean="0"/>
              <a:t>所有文件类的基类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无缓冲的、二进制磁盘输入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CArchive</a:t>
            </a:r>
            <a:r>
              <a:rPr lang="zh-CN" altLang="en-US" dirty="0" smtClean="0"/>
              <a:t>类结合实现文件的序列化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格式化文本内容输出，最好用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ofstream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4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</a:t>
            </a:r>
            <a:r>
              <a:rPr lang="zh-CN" altLang="en-US" dirty="0"/>
              <a:t>文件类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文件继承图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848072"/>
            <a:ext cx="3454152" cy="40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CFile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();</a:t>
            </a:r>
          </a:p>
          <a:p>
            <a:pPr lvl="1"/>
            <a:r>
              <a:rPr lang="zh-CN" altLang="en-US" sz="2000" dirty="0" smtClean="0"/>
              <a:t>不会打开文件，设置</a:t>
            </a:r>
            <a:r>
              <a:rPr lang="en-US" altLang="zh-CN" sz="2000" dirty="0" err="1" smtClean="0"/>
              <a:t>m_hFile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hFileNull</a:t>
            </a:r>
            <a:endParaRPr lang="en-US" altLang="zh-CN" sz="2000" dirty="0" smtClean="0"/>
          </a:p>
          <a:p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hFile</a:t>
            </a:r>
            <a:r>
              <a:rPr lang="en-US" altLang="zh-CN" sz="2400" dirty="0" smtClean="0"/>
              <a:t>);</a:t>
            </a:r>
          </a:p>
          <a:p>
            <a:pPr lvl="1"/>
            <a:r>
              <a:rPr lang="zh-CN" altLang="en-US" sz="2000" dirty="0" smtClean="0"/>
              <a:t>创建一个</a:t>
            </a:r>
            <a:r>
              <a:rPr lang="en-US" altLang="zh-CN" sz="2000" dirty="0" err="1" smtClean="0"/>
              <a:t>CFile</a:t>
            </a:r>
            <a:r>
              <a:rPr lang="zh-CN" altLang="en-US" sz="2000" dirty="0" smtClean="0"/>
              <a:t>对象与已经打开的文件句柄</a:t>
            </a:r>
            <a:r>
              <a:rPr lang="en-US" altLang="zh-CN" sz="2000" dirty="0" err="1" smtClean="0"/>
              <a:t>hFile</a:t>
            </a:r>
            <a:r>
              <a:rPr lang="zh-CN" altLang="en-US" sz="2000" dirty="0" smtClean="0"/>
              <a:t>相连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析</a:t>
            </a:r>
            <a:r>
              <a:rPr lang="zh-CN" altLang="en-US" sz="2000" dirty="0" smtClean="0"/>
              <a:t>构时，</a:t>
            </a:r>
            <a:r>
              <a:rPr lang="en-US" altLang="zh-CN" sz="2000" dirty="0" err="1" smtClean="0"/>
              <a:t>hFile</a:t>
            </a:r>
            <a:r>
              <a:rPr lang="zh-CN" altLang="en-US" sz="2000" dirty="0" smtClean="0"/>
              <a:t>对应的文件不会关闭</a:t>
            </a:r>
            <a:endParaRPr lang="en-US" altLang="zh-CN" sz="2000" dirty="0" smtClean="0"/>
          </a:p>
          <a:p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(LPCTSTR </a:t>
            </a:r>
            <a:r>
              <a:rPr lang="en-US" altLang="zh-CN" sz="2400" dirty="0" err="1" smtClean="0"/>
              <a:t>lpszFileName</a:t>
            </a:r>
            <a:r>
              <a:rPr lang="en-US" altLang="zh-CN" sz="2400" dirty="0" smtClean="0"/>
              <a:t>, UINT </a:t>
            </a:r>
            <a:r>
              <a:rPr lang="en-US" altLang="zh-CN" sz="2400" dirty="0" err="1" smtClean="0"/>
              <a:t>nOpenFlags</a:t>
            </a:r>
            <a:r>
              <a:rPr lang="en-US" altLang="zh-CN" sz="2400" dirty="0" smtClean="0"/>
              <a:t>) </a:t>
            </a:r>
            <a:r>
              <a:rPr lang="en-US" altLang="zh-CN" sz="2400" dirty="0" smtClean="0">
                <a:solidFill>
                  <a:schemeClr val="accent2"/>
                </a:solidFill>
              </a:rPr>
              <a:t>throw(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CFileException</a:t>
            </a:r>
            <a:r>
              <a:rPr lang="en-US" altLang="zh-CN" sz="2400" dirty="0" smtClean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zh-CN" altLang="en-US" sz="2000" dirty="0" smtClean="0"/>
              <a:t>执行默认构造函数，然后调用</a:t>
            </a:r>
            <a:r>
              <a:rPr lang="en-US" altLang="zh-CN" sz="2000" dirty="0" smtClean="0"/>
              <a:t>Open()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路径可以为绝对路径，也可以为相对路径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析</a:t>
            </a:r>
            <a:r>
              <a:rPr lang="zh-CN" altLang="en-US" sz="2000" dirty="0" smtClean="0"/>
              <a:t>构时，打开的文件会被关闭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nOpenFlags</a:t>
            </a:r>
            <a:r>
              <a:rPr lang="zh-CN" altLang="en-US" sz="2000" dirty="0" smtClean="0"/>
              <a:t>指定共享和访问模式，即打开文件时执行的动作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2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nOpenFlags</a:t>
            </a:r>
            <a:r>
              <a:rPr lang="zh-CN" altLang="en-US" dirty="0" smtClean="0"/>
              <a:t>可选参数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默认值为</a:t>
            </a:r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modeCreate</a:t>
            </a:r>
            <a:r>
              <a:rPr lang="en-US" altLang="zh-CN" sz="2400" dirty="0" smtClean="0"/>
              <a:t> | </a:t>
            </a:r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modeNoInherit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modeCreate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创建新文件，如果文件已存在，则截取文件长度为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，删除文件中的内容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modeNoTruncate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modeCreate</a:t>
            </a:r>
            <a:r>
              <a:rPr lang="zh-CN" altLang="en-US" sz="2000" dirty="0" smtClean="0"/>
              <a:t>组合使用，如果文件已经存在，则不截取文件长度为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。文件不存在时创建文件，文件存在时打开文件。一般用于打开配置文件。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modeRead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只读地打开文件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modeWrite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只写地打开文件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modeReadWrite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可读可写地打开文件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modeNoInherit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不允许文件被子进程继承使用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shareDenyNone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不允许其他进程对文件进行读写操作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4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nOpenFlags</a:t>
            </a:r>
            <a:r>
              <a:rPr lang="zh-CN" altLang="en-US" dirty="0" smtClean="0"/>
              <a:t>可选参数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shareDenyRead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不允许其他进程对文件</a:t>
            </a:r>
            <a:r>
              <a:rPr lang="zh-CN" altLang="en-US" sz="2000" dirty="0"/>
              <a:t>读</a:t>
            </a:r>
            <a:r>
              <a:rPr lang="zh-CN" altLang="en-US" sz="2000" dirty="0" smtClean="0"/>
              <a:t>操作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shareDenyWrite</a:t>
            </a:r>
            <a:r>
              <a:rPr lang="en-US" altLang="zh-CN" sz="2000" dirty="0" smtClean="0"/>
              <a:t>: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允许其他进程对文件写操作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shareExclusive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以独享模式打开，不允许其他进程的读写操作。如果有进行对文件进行读写操作，则构造失败。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typeText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设置文件的工作模式是文本模式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用于</a:t>
            </a:r>
            <a:r>
              <a:rPr lang="en-US" altLang="zh-CN" sz="2000" dirty="0" err="1" smtClean="0"/>
              <a:t>CFile</a:t>
            </a:r>
            <a:r>
              <a:rPr lang="zh-CN" altLang="en-US" sz="2000" dirty="0" smtClean="0"/>
              <a:t>的派生类，如</a:t>
            </a:r>
            <a:r>
              <a:rPr lang="en-US" altLang="zh-CN" sz="2000" dirty="0" err="1" smtClean="0"/>
              <a:t>CStdioFile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typeBinary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设置文件的工作模式是二进制模式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1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CFile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打开文件函数</a:t>
            </a:r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::Open()</a:t>
            </a:r>
          </a:p>
          <a:p>
            <a:pPr lvl="1"/>
            <a:r>
              <a:rPr lang="en-US" altLang="zh-CN" sz="2000" dirty="0" smtClean="0"/>
              <a:t>virtual BOOL Open(LPCTSTR </a:t>
            </a:r>
            <a:r>
              <a:rPr lang="en-US" altLang="zh-CN" sz="2000" dirty="0" err="1" smtClean="0"/>
              <a:t>lpszFileName</a:t>
            </a:r>
            <a:r>
              <a:rPr lang="en-US" altLang="zh-CN" sz="2000" dirty="0" smtClean="0"/>
              <a:t>, UNIT </a:t>
            </a:r>
            <a:r>
              <a:rPr lang="en-US" altLang="zh-CN" sz="2000" dirty="0" err="1" smtClean="0"/>
              <a:t>nOpenFlags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CFileException</a:t>
            </a:r>
            <a:r>
              <a:rPr lang="en-US" altLang="zh-CN" sz="2000" dirty="0" smtClean="0">
                <a:solidFill>
                  <a:schemeClr val="accent2"/>
                </a:solidFill>
              </a:rPr>
              <a:t>*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pError</a:t>
            </a:r>
            <a:r>
              <a:rPr lang="en-US" altLang="zh-CN" sz="2000" dirty="0" smtClean="0">
                <a:solidFill>
                  <a:schemeClr val="accent2"/>
                </a:solidFill>
              </a:rPr>
              <a:t> = NULL</a:t>
            </a:r>
            <a:r>
              <a:rPr lang="en-US" altLang="zh-CN" sz="2000" dirty="0" smtClean="0"/>
              <a:t>);</a:t>
            </a:r>
          </a:p>
          <a:p>
            <a:pPr lvl="1"/>
            <a:r>
              <a:rPr lang="zh-CN" altLang="en-US" sz="2000" dirty="0" smtClean="0"/>
              <a:t>如果打开文件时的异常会保存于</a:t>
            </a:r>
            <a:r>
              <a:rPr lang="en-US" altLang="zh-CN" sz="2000" dirty="0" err="1" smtClean="0"/>
              <a:t>pError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非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，此时函数返回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；打开成功则返回</a:t>
            </a:r>
            <a:r>
              <a:rPr lang="en-US" altLang="zh-CN" sz="2000" dirty="0" smtClean="0"/>
              <a:t>TRUE</a:t>
            </a:r>
          </a:p>
          <a:p>
            <a:r>
              <a:rPr lang="zh-CN" altLang="en-US" sz="2400" dirty="0" smtClean="0"/>
              <a:t>关闭文件需要调用</a:t>
            </a:r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::Close()</a:t>
            </a:r>
          </a:p>
          <a:p>
            <a:pPr lvl="1"/>
            <a:r>
              <a:rPr lang="zh-CN" altLang="en-US" sz="2000" dirty="0" smtClean="0"/>
              <a:t>关闭与</a:t>
            </a:r>
            <a:r>
              <a:rPr lang="en-US" altLang="zh-CN" sz="2000" dirty="0" err="1" smtClean="0"/>
              <a:t>CFile</a:t>
            </a:r>
            <a:r>
              <a:rPr lang="zh-CN" altLang="en-US" sz="2000" dirty="0" smtClean="0"/>
              <a:t>对象关联的文件，使文件不可读写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设置</a:t>
            </a:r>
            <a:r>
              <a:rPr lang="en-US" altLang="zh-CN" sz="2000" dirty="0" err="1" smtClean="0"/>
              <a:t>m_hFile</a:t>
            </a:r>
            <a:r>
              <a:rPr lang="zh-CN" altLang="en-US" sz="2000" dirty="0" smtClean="0"/>
              <a:t>句柄为</a:t>
            </a:r>
            <a:r>
              <a:rPr lang="en-US" altLang="zh-CN" sz="2000" dirty="0" err="1" smtClean="0"/>
              <a:t>CFile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hFileNull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如果销毁</a:t>
            </a:r>
            <a:r>
              <a:rPr lang="en-US" altLang="zh-CN" sz="2000" dirty="0" err="1" smtClean="0"/>
              <a:t>CFile</a:t>
            </a:r>
            <a:r>
              <a:rPr lang="zh-CN" altLang="en-US" sz="2000" dirty="0" smtClean="0"/>
              <a:t>对象前没有调用</a:t>
            </a:r>
            <a:r>
              <a:rPr lang="en-US" altLang="zh-CN" sz="2000" dirty="0" smtClean="0"/>
              <a:t>Close()</a:t>
            </a:r>
            <a:r>
              <a:rPr lang="zh-CN" altLang="en-US" sz="2000" dirty="0" smtClean="0"/>
              <a:t>，析构函数会关闭文件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如果用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在堆上分配的</a:t>
            </a:r>
            <a:r>
              <a:rPr lang="en-US" altLang="zh-CN" sz="2000" dirty="0" err="1" smtClean="0"/>
              <a:t>CFile</a:t>
            </a:r>
            <a:r>
              <a:rPr lang="zh-CN" altLang="en-US" sz="2000" dirty="0" smtClean="0"/>
              <a:t>对象，确保调用</a:t>
            </a:r>
            <a:r>
              <a:rPr lang="en-US" altLang="zh-CN" sz="2000" dirty="0" smtClean="0"/>
              <a:t>delete</a:t>
            </a:r>
            <a:r>
              <a:rPr lang="zh-CN" altLang="en-US" sz="2000" dirty="0"/>
              <a:t>删除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1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CFile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检索定位函数</a:t>
            </a:r>
            <a:r>
              <a:rPr lang="en-US" altLang="zh-CN" sz="2400" dirty="0" err="1" smtClean="0"/>
              <a:t>CFile</a:t>
            </a:r>
            <a:r>
              <a:rPr lang="en-US" altLang="zh-CN" sz="2400" dirty="0" smtClean="0"/>
              <a:t>::Seek()</a:t>
            </a:r>
          </a:p>
          <a:p>
            <a:pPr lvl="1"/>
            <a:r>
              <a:rPr lang="en-US" altLang="zh-CN" sz="2000" dirty="0" smtClean="0"/>
              <a:t>virtual LONG Seek(LONG </a:t>
            </a:r>
            <a:r>
              <a:rPr lang="en-US" altLang="zh-CN" sz="2000" dirty="0" err="1" smtClean="0"/>
              <a:t>lOff</a:t>
            </a:r>
            <a:r>
              <a:rPr lang="en-US" altLang="zh-CN" sz="2000" dirty="0" smtClean="0"/>
              <a:t>, UNIT </a:t>
            </a:r>
            <a:r>
              <a:rPr lang="en-US" altLang="zh-CN" sz="2000" dirty="0" err="1" smtClean="0"/>
              <a:t>nFrom</a:t>
            </a:r>
            <a:r>
              <a:rPr lang="en-US" altLang="zh-CN" sz="2000" dirty="0" smtClean="0"/>
              <a:t>) throw (</a:t>
            </a:r>
            <a:r>
              <a:rPr lang="en-US" altLang="zh-CN" sz="2000" dirty="0" err="1" smtClean="0"/>
              <a:t>CFileException</a:t>
            </a:r>
            <a:r>
              <a:rPr lang="en-US" altLang="zh-CN" sz="2000" dirty="0" smtClean="0"/>
              <a:t>);</a:t>
            </a:r>
          </a:p>
          <a:p>
            <a:pPr lvl="1"/>
            <a:r>
              <a:rPr lang="en-US" altLang="zh-CN" sz="2000" dirty="0" err="1" smtClean="0"/>
              <a:t>lOff</a:t>
            </a:r>
            <a:r>
              <a:rPr lang="zh-CN" altLang="en-US" sz="2000" dirty="0" smtClean="0"/>
              <a:t>是文件指针移动的字节数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nFrom</a:t>
            </a:r>
            <a:r>
              <a:rPr lang="zh-CN" altLang="en-US" sz="2000" dirty="0" smtClean="0"/>
              <a:t>是指针移动的模式，有效值有以下几种：</a:t>
            </a:r>
            <a:endParaRPr lang="en-US" altLang="zh-CN" sz="2000" dirty="0"/>
          </a:p>
          <a:p>
            <a:pPr lvl="2"/>
            <a:r>
              <a:rPr lang="en-US" altLang="zh-CN" sz="1600" dirty="0" err="1" smtClean="0"/>
              <a:t>CFile</a:t>
            </a:r>
            <a:r>
              <a:rPr lang="en-US" altLang="zh-CN" sz="1600" dirty="0" smtClean="0"/>
              <a:t>::begin</a:t>
            </a:r>
            <a:r>
              <a:rPr lang="zh-CN" altLang="en-US" sz="1600" dirty="0" smtClean="0"/>
              <a:t>：从文件头开始移动文件指针</a:t>
            </a:r>
            <a:r>
              <a:rPr lang="en-US" altLang="zh-CN" sz="1600" dirty="0" err="1" smtClean="0"/>
              <a:t>lOff</a:t>
            </a:r>
            <a:r>
              <a:rPr lang="zh-CN" altLang="en-US" sz="1600" dirty="0" smtClean="0"/>
              <a:t>字节</a:t>
            </a:r>
            <a:endParaRPr lang="en-US" altLang="zh-CN" sz="1600" dirty="0" smtClean="0"/>
          </a:p>
          <a:p>
            <a:pPr lvl="2"/>
            <a:r>
              <a:rPr lang="en-US" altLang="zh-CN" sz="1600" dirty="0" err="1" smtClean="0"/>
              <a:t>CFile</a:t>
            </a:r>
            <a:r>
              <a:rPr lang="en-US" altLang="zh-CN" sz="1600" dirty="0" smtClean="0"/>
              <a:t>::current</a:t>
            </a:r>
            <a:r>
              <a:rPr lang="zh-CN" altLang="en-US" sz="1600" dirty="0" smtClean="0"/>
              <a:t>：从当前位置开始移动文件指针</a:t>
            </a:r>
            <a:r>
              <a:rPr lang="en-US" altLang="zh-CN" sz="1600" dirty="0" err="1" smtClean="0"/>
              <a:t>lOff</a:t>
            </a:r>
            <a:r>
              <a:rPr lang="zh-CN" altLang="en-US" sz="1600" dirty="0" smtClean="0"/>
              <a:t>字节</a:t>
            </a:r>
            <a:endParaRPr lang="en-US" altLang="zh-CN" sz="1600" dirty="0" smtClean="0"/>
          </a:p>
          <a:p>
            <a:pPr lvl="2"/>
            <a:r>
              <a:rPr lang="en-US" altLang="zh-CN" sz="1600" dirty="0" err="1" smtClean="0"/>
              <a:t>CFile</a:t>
            </a:r>
            <a:r>
              <a:rPr lang="en-US" altLang="zh-CN" sz="1600" dirty="0" smtClean="0"/>
              <a:t>::end</a:t>
            </a:r>
            <a:r>
              <a:rPr lang="zh-CN" altLang="en-US" sz="1600" dirty="0" smtClean="0"/>
              <a:t>：从文件结尾开始移动文件指针</a:t>
            </a:r>
            <a:r>
              <a:rPr lang="en-US" altLang="zh-CN" sz="1600" dirty="0" err="1" smtClean="0"/>
              <a:t>lOff</a:t>
            </a:r>
            <a:r>
              <a:rPr lang="zh-CN" altLang="en-US" sz="1600" dirty="0" smtClean="0"/>
              <a:t>字节。注意，这里</a:t>
            </a:r>
            <a:r>
              <a:rPr lang="en-US" altLang="zh-CN" sz="1600" dirty="0" err="1" smtClean="0"/>
              <a:t>lOff</a:t>
            </a:r>
            <a:r>
              <a:rPr lang="zh-CN" altLang="en-US" sz="1600" dirty="0" smtClean="0"/>
              <a:t>必须是正数。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文件打开时，默认位置是文件头</a:t>
            </a:r>
            <a:endParaRPr lang="en-US" altLang="zh-CN" sz="1600" dirty="0" smtClean="0"/>
          </a:p>
          <a:p>
            <a:pPr lvl="1"/>
            <a:r>
              <a:rPr lang="zh-CN" altLang="en-US" sz="2000" dirty="0"/>
              <a:t>返回</a:t>
            </a:r>
            <a:r>
              <a:rPr lang="zh-CN" altLang="en-US" sz="2000" dirty="0" smtClean="0"/>
              <a:t>值：文件指针当前距离文件头的偏移量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4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CFile</a:t>
            </a:r>
            <a:r>
              <a:rPr lang="zh-CN" altLang="en-US" dirty="0"/>
              <a:t>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SeekToBegin</a:t>
            </a:r>
            <a:r>
              <a:rPr lang="en-US" altLang="zh-CN" sz="2800" dirty="0" smtClean="0"/>
              <a:t>() throw(</a:t>
            </a:r>
            <a:r>
              <a:rPr lang="en-US" altLang="zh-CN" sz="2800" dirty="0" err="1" smtClean="0"/>
              <a:t>CFileException</a:t>
            </a:r>
            <a:r>
              <a:rPr lang="en-US" altLang="zh-CN" sz="2800" dirty="0" smtClean="0"/>
              <a:t>);</a:t>
            </a:r>
          </a:p>
          <a:p>
            <a:pPr lvl="1"/>
            <a:r>
              <a:rPr lang="zh-CN" altLang="en-US" sz="2400" dirty="0" smtClean="0"/>
              <a:t>将文件指针定位到文件头</a:t>
            </a:r>
            <a:endParaRPr lang="en-US" altLang="zh-CN" sz="2400" dirty="0" smtClean="0"/>
          </a:p>
          <a:p>
            <a:r>
              <a:rPr lang="en-US" altLang="zh-CN" sz="2800" dirty="0" smtClean="0"/>
              <a:t>DWORD </a:t>
            </a:r>
            <a:r>
              <a:rPr lang="en-US" altLang="zh-CN" sz="2800" dirty="0" err="1" smtClean="0"/>
              <a:t>SeekToEnd</a:t>
            </a:r>
            <a:r>
              <a:rPr lang="en-US" altLang="zh-CN" sz="2800" dirty="0" smtClean="0"/>
              <a:t>() </a:t>
            </a:r>
            <a:r>
              <a:rPr lang="en-US" altLang="zh-CN" sz="2800" dirty="0"/>
              <a:t>throw(</a:t>
            </a:r>
            <a:r>
              <a:rPr lang="en-US" altLang="zh-CN" sz="2800" dirty="0" err="1"/>
              <a:t>CFileException</a:t>
            </a:r>
            <a:r>
              <a:rPr lang="en-US" altLang="zh-CN" sz="2800" dirty="0" smtClean="0"/>
              <a:t>);</a:t>
            </a:r>
          </a:p>
          <a:p>
            <a:pPr lvl="1"/>
            <a:r>
              <a:rPr lang="zh-CN" altLang="en-US" sz="2400" dirty="0" smtClean="0"/>
              <a:t>将文件指针定位到文件尾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返回</a:t>
            </a:r>
            <a:r>
              <a:rPr lang="zh-CN" altLang="en-US" sz="2400" dirty="0" smtClean="0"/>
              <a:t>值为文件的长度</a:t>
            </a:r>
            <a:endParaRPr lang="en-US" altLang="zh-CN" sz="2400" dirty="0" smtClean="0"/>
          </a:p>
          <a:p>
            <a:r>
              <a:rPr lang="zh-CN" altLang="en-US" sz="2800" dirty="0" smtClean="0"/>
              <a:t>检索定位等操作与</a:t>
            </a:r>
            <a:r>
              <a:rPr lang="en-US" altLang="zh-CN" sz="2800" dirty="0" smtClean="0"/>
              <a:t>Read()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Write()</a:t>
            </a:r>
            <a:r>
              <a:rPr lang="zh-CN" altLang="en-US" sz="2800" dirty="0" smtClean="0"/>
              <a:t>配合使用，可实现文件的检索读取和修改功能。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2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CFile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读文件操作</a:t>
            </a:r>
            <a:r>
              <a:rPr lang="en-US" altLang="zh-CN" sz="2800" dirty="0" smtClean="0"/>
              <a:t>Read()</a:t>
            </a:r>
          </a:p>
          <a:p>
            <a:pPr lvl="1"/>
            <a:r>
              <a:rPr lang="en-US" altLang="zh-CN" sz="2400" dirty="0"/>
              <a:t>virtual UINT </a:t>
            </a:r>
            <a:r>
              <a:rPr lang="en-US" altLang="zh-CN" sz="2400" dirty="0" smtClean="0"/>
              <a:t>Read(void</a:t>
            </a:r>
            <a:r>
              <a:rPr lang="en-US" altLang="zh-CN" sz="2400" dirty="0"/>
              <a:t>* </a:t>
            </a:r>
            <a:r>
              <a:rPr lang="en-US" altLang="zh-CN" sz="2400" dirty="0" err="1" smtClean="0"/>
              <a:t>lpBuf</a:t>
            </a:r>
            <a:r>
              <a:rPr lang="en-US" altLang="zh-CN" sz="2400" dirty="0" smtClean="0"/>
              <a:t>, UINT </a:t>
            </a:r>
            <a:r>
              <a:rPr lang="en-US" altLang="zh-CN" sz="2400" dirty="0" err="1"/>
              <a:t>nCount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);</a:t>
            </a:r>
          </a:p>
          <a:p>
            <a:pPr lvl="1"/>
            <a:r>
              <a:rPr lang="en-US" altLang="zh-CN" sz="2400" dirty="0" err="1" smtClean="0"/>
              <a:t>lpBuf</a:t>
            </a:r>
            <a:r>
              <a:rPr lang="zh-CN" altLang="en-US" sz="2400" dirty="0" smtClean="0"/>
              <a:t>：存储的读入数据的缓冲区指针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nCount</a:t>
            </a:r>
            <a:r>
              <a:rPr lang="zh-CN" altLang="en-US" sz="2400" dirty="0" smtClean="0"/>
              <a:t>：存储读入数据的缓冲区大小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返回</a:t>
            </a:r>
            <a:r>
              <a:rPr lang="zh-CN" altLang="en-US" sz="2400" dirty="0" smtClean="0"/>
              <a:t>值：实际读取的字节数。注意：如果文件达到结尾，则返回值可能小于</a:t>
            </a:r>
            <a:r>
              <a:rPr lang="en-US" altLang="zh-CN" sz="2400" dirty="0" err="1" smtClean="0"/>
              <a:t>nCount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写文件操作</a:t>
            </a:r>
            <a:r>
              <a:rPr lang="en-US" altLang="zh-CN" sz="2800" dirty="0" smtClean="0"/>
              <a:t>Write()</a:t>
            </a:r>
          </a:p>
          <a:p>
            <a:pPr lvl="1"/>
            <a:r>
              <a:rPr lang="en-US" altLang="zh-CN" sz="2300" dirty="0"/>
              <a:t>virtual void </a:t>
            </a:r>
            <a:r>
              <a:rPr lang="en-US" altLang="zh-CN" sz="2300" dirty="0" smtClean="0"/>
              <a:t>Write(</a:t>
            </a:r>
            <a:r>
              <a:rPr lang="en-US" altLang="zh-CN" sz="2300" dirty="0" err="1" smtClean="0"/>
              <a:t>const</a:t>
            </a:r>
            <a:r>
              <a:rPr lang="en-US" altLang="zh-CN" sz="2300" dirty="0" smtClean="0"/>
              <a:t> </a:t>
            </a:r>
            <a:r>
              <a:rPr lang="en-US" altLang="zh-CN" sz="2300" dirty="0"/>
              <a:t>void* </a:t>
            </a:r>
            <a:r>
              <a:rPr lang="en-US" altLang="zh-CN" sz="2300" dirty="0" err="1"/>
              <a:t>lpBuf</a:t>
            </a:r>
            <a:r>
              <a:rPr lang="en-US" altLang="zh-CN" sz="2300" dirty="0" smtClean="0"/>
              <a:t>, </a:t>
            </a:r>
            <a:r>
              <a:rPr lang="en-US" altLang="zh-CN" sz="2300" dirty="0"/>
              <a:t>UINT </a:t>
            </a:r>
            <a:r>
              <a:rPr lang="en-US" altLang="zh-CN" sz="2300" dirty="0" err="1"/>
              <a:t>nCount</a:t>
            </a:r>
            <a:r>
              <a:rPr lang="en-US" altLang="zh-CN" sz="2300" dirty="0"/>
              <a:t> </a:t>
            </a:r>
            <a:r>
              <a:rPr lang="en-US" altLang="zh-CN" sz="2300" dirty="0" smtClean="0"/>
              <a:t>);</a:t>
            </a:r>
          </a:p>
          <a:p>
            <a:pPr lvl="1"/>
            <a:r>
              <a:rPr lang="zh-CN" altLang="en-US" sz="2300" dirty="0" smtClean="0"/>
              <a:t>参数为需要写的内容的缓冲区指针和大小</a:t>
            </a:r>
            <a:endParaRPr lang="zh-CN" altLang="en-US" sz="23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7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AppWizard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AppWizard</a:t>
            </a:r>
            <a:r>
              <a:rPr lang="zh-CN" altLang="en-US" dirty="0"/>
              <a:t>即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 Wizard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的应用程序向导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通过它可以快速的生成一些程式化的代码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通过配置和选项，可以建立不同样式的应用程序</a:t>
            </a:r>
            <a:endParaRPr lang="en-US" altLang="zh-CN" dirty="0" smtClean="0"/>
          </a:p>
          <a:p>
            <a:pPr lvl="1"/>
            <a:r>
              <a:rPr lang="zh-CN" altLang="en-US" dirty="0"/>
              <a:t>生成的</a:t>
            </a:r>
            <a:r>
              <a:rPr lang="zh-CN" altLang="en-US" dirty="0" smtClean="0"/>
              <a:t>源码只是满足在</a:t>
            </a:r>
            <a:r>
              <a:rPr lang="zh-CN" altLang="en-US" dirty="0"/>
              <a:t>功能性应用程序框架里基础类别的最低限度要求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5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CFile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MAX_READ_BUF_BYTES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256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CStdioFile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file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en-US" altLang="zh-CN" sz="1800" b="0" dirty="0" err="1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CStdioFile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是</a:t>
            </a:r>
            <a:r>
              <a:rPr lang="en-US" altLang="zh-CN" sz="1800" b="0" dirty="0" err="1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的派生类，继承了</a:t>
            </a:r>
            <a:r>
              <a:rPr lang="en-US" altLang="zh-CN" sz="1800" b="0" dirty="0" err="1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的所有特性</a:t>
            </a:r>
            <a:endParaRPr lang="en-US" altLang="zh-CN" sz="1800" b="0" dirty="0">
              <a:solidFill>
                <a:schemeClr val="accent6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CFileException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fileException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存储异常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(!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file.Open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"C:\\RHDSetup.log"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), </a:t>
            </a:r>
            <a:endParaRPr lang="en-US" altLang="zh-CN" sz="1800" b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2F4F4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modeRead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|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2F4F4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typeText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&amp;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fileException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以文本的方式读取文件，注意</a:t>
            </a:r>
            <a:r>
              <a:rPr lang="en-US" altLang="zh-CN" sz="1800" b="0" dirty="0" err="1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类不支持</a:t>
            </a:r>
            <a:r>
              <a:rPr lang="en-US" altLang="zh-CN" sz="1800" b="0" dirty="0" err="1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typeText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TCHAR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errorMsg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[256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];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存储错误信息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fileException.GetErrorMessage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errorMsg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256);</a:t>
            </a:r>
          </a:p>
          <a:p>
            <a:pPr marL="400050" lvl="1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cerr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"File read error :"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errorMsg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-1;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CFile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ULONGLONG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fileSize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file.SeekToEnd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获取文件大小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"File Size = 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fileSize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 bytes."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endl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TCHAR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readBuffer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[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MAX_READ_BUF_BYTES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];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建立读缓冲区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"File Contents:"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file.SeekToBegin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bytesReaded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0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存储每次实际读取的字节数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bytesReaded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file.Read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readBuffer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MAX_READ_BUF_BYTES 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&gt; 0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读取文件，到文件结尾时，值为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0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18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cout.write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readBuffer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bytesReaded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输出读取到的内容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file.Close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  <a:r>
              <a:rPr lang="en-US" altLang="zh-CN" sz="1800" b="0" dirty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800" b="0" dirty="0" smtClean="0">
                <a:solidFill>
                  <a:schemeClr val="accent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关闭文件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7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异常类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CException</a:t>
            </a:r>
            <a:r>
              <a:rPr lang="zh-CN" altLang="en-US" dirty="0" smtClean="0"/>
              <a:t>是所有扩展异常类的基类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CMemoryException</a:t>
            </a:r>
            <a:r>
              <a:rPr lang="zh-CN" altLang="en-US" dirty="0" smtClean="0"/>
              <a:t>内存溢出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CNotSupportedException</a:t>
            </a:r>
            <a:r>
              <a:rPr lang="zh-CN" altLang="en-US" dirty="0" smtClean="0"/>
              <a:t>不支持操作的请求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CArchiveException</a:t>
            </a:r>
            <a:r>
              <a:rPr lang="zh-CN" altLang="en-US" dirty="0" smtClean="0"/>
              <a:t>存档异常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CFileException</a:t>
            </a:r>
            <a:r>
              <a:rPr lang="zh-CN" altLang="en-US" dirty="0" smtClean="0"/>
              <a:t>文件操作异常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CResourceException</a:t>
            </a:r>
            <a:r>
              <a:rPr lang="zh-CN" altLang="en-US" dirty="0" smtClean="0"/>
              <a:t>资源异常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COleException</a:t>
            </a:r>
            <a:r>
              <a:rPr lang="en-US" altLang="zh-CN" dirty="0" smtClean="0"/>
              <a:t> OLE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0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MFC</a:t>
            </a:r>
            <a:r>
              <a:rPr lang="zh-CN" altLang="en-US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CDBException</a:t>
            </a:r>
            <a:r>
              <a:rPr lang="zh-CN" altLang="en-US" dirty="0" smtClean="0"/>
              <a:t>数据库异常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COleDispatchException</a:t>
            </a:r>
            <a:r>
              <a:rPr lang="en-US" altLang="zh-CN" dirty="0" smtClean="0"/>
              <a:t> OLE</a:t>
            </a:r>
            <a:r>
              <a:rPr lang="zh-CN" altLang="en-US" dirty="0" smtClean="0"/>
              <a:t>自动化异常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CUserException</a:t>
            </a:r>
            <a:r>
              <a:rPr lang="zh-CN" altLang="en-US" dirty="0" smtClean="0"/>
              <a:t>用以阻止用户操作的异常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CDaoException</a:t>
            </a:r>
            <a:r>
              <a:rPr lang="en-US" altLang="zh-CN" dirty="0" smtClean="0"/>
              <a:t> DAO</a:t>
            </a:r>
            <a:r>
              <a:rPr lang="zh-CN" altLang="en-US" dirty="0" smtClean="0"/>
              <a:t>数据访问对象异常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CInternetException</a:t>
            </a:r>
            <a:r>
              <a:rPr lang="en-US" altLang="zh-CN" dirty="0" smtClean="0"/>
              <a:t> Internet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sz="2800" dirty="0" smtClean="0"/>
              <a:t>这些异常都可以通过</a:t>
            </a:r>
            <a:r>
              <a:rPr lang="en-US" altLang="zh-CN" sz="2800" dirty="0" smtClean="0">
                <a:solidFill>
                  <a:srgbClr val="7030A0"/>
                </a:solidFill>
              </a:rPr>
              <a:t>THROW</a:t>
            </a:r>
            <a:r>
              <a:rPr lang="zh-CN" altLang="en-US" sz="2800" dirty="0" smtClean="0">
                <a:solidFill>
                  <a:srgbClr val="7030A0"/>
                </a:solidFill>
              </a:rPr>
              <a:t>、</a:t>
            </a:r>
            <a:r>
              <a:rPr lang="en-US" altLang="zh-CN" sz="2800" dirty="0" smtClean="0">
                <a:solidFill>
                  <a:srgbClr val="7030A0"/>
                </a:solidFill>
              </a:rPr>
              <a:t>THROW_LAST</a:t>
            </a:r>
            <a:r>
              <a:rPr lang="zh-CN" altLang="en-US" sz="2800" dirty="0" smtClean="0">
                <a:solidFill>
                  <a:srgbClr val="7030A0"/>
                </a:solidFill>
              </a:rPr>
              <a:t>、</a:t>
            </a:r>
            <a:r>
              <a:rPr lang="en-US" altLang="zh-CN" sz="2800" dirty="0" smtClean="0">
                <a:solidFill>
                  <a:srgbClr val="7030A0"/>
                </a:solidFill>
              </a:rPr>
              <a:t>TRY</a:t>
            </a:r>
            <a:r>
              <a:rPr lang="zh-CN" altLang="en-US" sz="2800" dirty="0" smtClean="0">
                <a:solidFill>
                  <a:srgbClr val="7030A0"/>
                </a:solidFill>
              </a:rPr>
              <a:t>、</a:t>
            </a:r>
            <a:r>
              <a:rPr lang="en-US" altLang="zh-CN" sz="2800" dirty="0" smtClean="0">
                <a:solidFill>
                  <a:srgbClr val="7030A0"/>
                </a:solidFill>
              </a:rPr>
              <a:t>CATCH</a:t>
            </a:r>
            <a:r>
              <a:rPr lang="zh-CN" altLang="en-US" sz="2800" dirty="0" smtClean="0">
                <a:solidFill>
                  <a:srgbClr val="7030A0"/>
                </a:solidFill>
              </a:rPr>
              <a:t>、</a:t>
            </a:r>
            <a:r>
              <a:rPr lang="en-US" altLang="zh-CN" sz="2800" dirty="0" smtClean="0">
                <a:solidFill>
                  <a:srgbClr val="7030A0"/>
                </a:solidFill>
              </a:rPr>
              <a:t>AND_CATCH</a:t>
            </a:r>
            <a:r>
              <a:rPr lang="zh-CN" altLang="en-US" sz="2800" dirty="0" smtClean="0">
                <a:solidFill>
                  <a:srgbClr val="7030A0"/>
                </a:solidFill>
              </a:rPr>
              <a:t>和</a:t>
            </a:r>
            <a:r>
              <a:rPr lang="en-US" altLang="zh-CN" sz="2800" dirty="0" smtClean="0">
                <a:solidFill>
                  <a:srgbClr val="7030A0"/>
                </a:solidFill>
              </a:rPr>
              <a:t>END_CATCH</a:t>
            </a:r>
            <a:r>
              <a:rPr lang="zh-CN" altLang="en-US" sz="2800" dirty="0" smtClean="0"/>
              <a:t>等宏来处理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0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640" y="1916832"/>
            <a:ext cx="5686400" cy="23762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18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TRY{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f;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f.Open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"C:\\pic.bmp"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),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2F4F4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modeRead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}CATCH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CFileException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e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){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clog &lt;&lt; (LPCTSTR)</a:t>
            </a:r>
            <a:r>
              <a:rPr lang="en-US" altLang="zh-CN" sz="18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e.m_Reason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}AND_CATCH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CException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e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}END_CATCH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114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75856" y="3939878"/>
            <a:ext cx="5686400" cy="230852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b="0" kern="0" dirty="0" smtClean="0">
                <a:solidFill>
                  <a:schemeClr val="accent2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try</a:t>
            </a:r>
            <a:r>
              <a:rPr lang="en-US" altLang="zh-CN" sz="1800" b="0" kern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  <a:endParaRPr lang="en-US" altLang="zh-CN" sz="1800" b="0" kern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r>
              <a:rPr lang="en-US" altLang="zh-CN" sz="1800" b="0" kern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f;</a:t>
            </a:r>
          </a:p>
          <a:p>
            <a:pPr marL="0" indent="0">
              <a:buFontTx/>
              <a:buNone/>
            </a:pPr>
            <a:r>
              <a:rPr lang="en-US" altLang="zh-CN" sz="1800" b="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f.Open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kern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_T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"C:\\pic.bmp"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), </a:t>
            </a:r>
            <a:r>
              <a:rPr lang="en-US" altLang="zh-CN" sz="1800" b="0" kern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kern="0" dirty="0" err="1" smtClean="0">
                <a:solidFill>
                  <a:srgbClr val="2F4F4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modeRead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1800" b="0" kern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r>
              <a:rPr lang="en-US" altLang="zh-CN" sz="1800" b="0" kern="0" dirty="0" smtClean="0">
                <a:solidFill>
                  <a:schemeClr val="accent2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catch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kern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CFileException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e){</a:t>
            </a:r>
          </a:p>
          <a:p>
            <a:pPr marL="0" indent="0"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clog &lt;&lt; (LPCTSTR)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e.m_Reason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endParaRPr lang="en-US" altLang="zh-CN" sz="1800" b="0" kern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FontTx/>
              <a:buNone/>
            </a:pPr>
            <a:r>
              <a:rPr lang="en-US" altLang="zh-CN" sz="1800" b="0" kern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r>
              <a:rPr lang="en-US" altLang="zh-CN" sz="1800" b="0" kern="0" dirty="0" smtClean="0">
                <a:solidFill>
                  <a:schemeClr val="accent2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catch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kern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CException</a:t>
            </a:r>
            <a:r>
              <a:rPr lang="en-US" altLang="zh-CN" sz="1800" b="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e){</a:t>
            </a:r>
          </a:p>
          <a:p>
            <a:pPr marL="0" indent="0">
              <a:buFontTx/>
              <a:buNone/>
            </a:pPr>
            <a:r>
              <a:rPr lang="en-US" altLang="zh-CN" sz="1800" b="0" kern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800" b="0" kern="0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3563888" y="1837330"/>
            <a:ext cx="3312368" cy="504056"/>
          </a:xfrm>
          <a:prstGeom prst="wedgeRectCallout">
            <a:avLst>
              <a:gd name="adj1" fmla="val -34273"/>
              <a:gd name="adj2" fmla="val 7920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MFC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提供的宏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5633320" y="3557065"/>
            <a:ext cx="3312368" cy="504056"/>
          </a:xfrm>
          <a:prstGeom prst="wedgeRectCallout">
            <a:avLst>
              <a:gd name="adj1" fmla="val -19743"/>
              <a:gd name="adj2" fmla="val 8875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未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MFC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提供的宏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9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DE6528-A6A8-4D2E-AA0E-60D4CC6A95FE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95D100C0-FD9E-41B0-A1EF-CD4ECA88450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7488"/>
            <a:ext cx="7772400" cy="3813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0" y="125888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8064500" cy="107950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sz="2800"/>
              <a:t>交作业最后期限</a:t>
            </a:r>
            <a:r>
              <a:rPr lang="en-US" altLang="zh-CN" sz="2800"/>
              <a:t>: 2013</a:t>
            </a:r>
            <a:r>
              <a:rPr lang="zh-CN" altLang="en-US" sz="2800"/>
              <a:t>年</a:t>
            </a:r>
          </a:p>
          <a:p>
            <a:pPr algn="ctr" eaLnBrk="1" hangingPunct="1">
              <a:lnSpc>
                <a:spcPct val="95000"/>
              </a:lnSpc>
            </a:pPr>
            <a:r>
              <a:rPr lang="en-US" altLang="zh-CN" sz="2800"/>
              <a:t>(</a:t>
            </a:r>
            <a:r>
              <a:rPr lang="zh-CN" altLang="en-US" sz="2800"/>
              <a:t>请通过网络学堂</a:t>
            </a:r>
            <a:r>
              <a:rPr lang="en-US" altLang="zh-CN" sz="2800"/>
              <a:t>(http://learn.tsinghua.edu.cn/)</a:t>
            </a:r>
            <a:r>
              <a:rPr lang="zh-CN" altLang="en-US" sz="2800"/>
              <a:t>提交</a:t>
            </a:r>
            <a:r>
              <a:rPr lang="en-US" altLang="zh-CN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0426D2-70A4-4BE1-93E2-4EFA555E2489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D9653AAA-1371-4A0D-BA4E-3F9AAC04A40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Thank You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Because of you and me,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this world becomes so wonderful.</a:t>
            </a: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algn="ctr" eaLnBrk="1" hangingPunct="1">
              <a:buFontTx/>
              <a:buNone/>
            </a:pPr>
            <a:r>
              <a:rPr lang="en-US" altLang="zh-CN" smtClean="0"/>
              <a:t>Have a good day.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44CE61-525E-48BC-AF30-FB9651074315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B6A09A09-1C39-4494-A55C-2C08FA08411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</a:t>
            </a:r>
            <a:r>
              <a:rPr lang="zh-CN" altLang="en-US" sz="2400" smtClean="0"/>
              <a:t>计算机动画算法与编程基础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2008.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2008.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程序设计教程</a:t>
            </a:r>
            <a:r>
              <a:rPr lang="en-US" altLang="zh-CN" sz="2400" smtClean="0"/>
              <a:t>(</a:t>
            </a:r>
            <a:r>
              <a:rPr lang="zh-CN" altLang="en-US" sz="2400" smtClean="0"/>
              <a:t>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版</a:t>
            </a:r>
            <a:r>
              <a:rPr lang="en-US" altLang="zh-CN" sz="2400" smtClean="0"/>
              <a:t>).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2007.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程序设计习题集</a:t>
            </a:r>
            <a:r>
              <a:rPr lang="en-US" altLang="zh-CN" sz="2400" smtClean="0"/>
              <a:t>(</a:t>
            </a:r>
            <a:r>
              <a:rPr lang="zh-CN" altLang="en-US" sz="2400" smtClean="0"/>
              <a:t>含参考答案</a:t>
            </a:r>
            <a:r>
              <a:rPr lang="en-US" altLang="zh-CN" sz="2400" smtClean="0"/>
              <a:t>).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, 2006.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2004. </a:t>
            </a: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0FDD08-DB1B-4E2B-9E6A-F7467CFBEC08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B2F27A3-5EEE-4749-8794-2B23659F072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1981200"/>
            <a:ext cx="7486650" cy="871538"/>
          </a:xfrm>
        </p:spPr>
        <p:txBody>
          <a:bodyPr/>
          <a:lstStyle/>
          <a:p>
            <a:pPr eaLnBrk="1" hangingPunct="1"/>
            <a:r>
              <a:rPr lang="zh-CN" altLang="zh-CN" sz="2400" smtClean="0"/>
              <a:t>雍俊海. 计算机动画算法与编程基础. 北京: 清华大学出版社. 2008.</a:t>
            </a:r>
            <a:endParaRPr lang="en-US" altLang="zh-CN" sz="2400" smtClean="0"/>
          </a:p>
        </p:txBody>
      </p:sp>
      <p:sp>
        <p:nvSpPr>
          <p:cNvPr id="68614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15" name="Group 5"/>
          <p:cNvGrpSpPr>
            <a:grpSpLocks/>
          </p:cNvGrpSpPr>
          <p:nvPr/>
        </p:nvGrpSpPr>
        <p:grpSpPr bwMode="auto">
          <a:xfrm>
            <a:off x="1479550" y="2565400"/>
            <a:ext cx="6184900" cy="3633788"/>
            <a:chOff x="793" y="1616"/>
            <a:chExt cx="3896" cy="2289"/>
          </a:xfrm>
        </p:grpSpPr>
        <p:pic>
          <p:nvPicPr>
            <p:cNvPr id="68616" name="Picture 6" descr="ca_dis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794"/>
              <a:ext cx="1918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Picture 7" descr="ca_co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616"/>
              <a:ext cx="1628" cy="2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114416-AADB-439E-8345-5043583B944D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73F2205-375F-42DB-AC83-399A0E6B2A8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1981200"/>
            <a:ext cx="7486650" cy="439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, 2008.</a:t>
            </a:r>
          </a:p>
        </p:txBody>
      </p:sp>
      <p:sp>
        <p:nvSpPr>
          <p:cNvPr id="69638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9639" name="Picture 5" descr="java20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9450" y="2430463"/>
            <a:ext cx="2703513" cy="3778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AppWizard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526223"/>
            <a:ext cx="6276975" cy="3695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433512" y="2924944"/>
            <a:ext cx="3024456" cy="443136"/>
          </a:xfrm>
          <a:prstGeom prst="rect">
            <a:avLst/>
          </a:prstGeom>
          <a:noFill/>
          <a:ln w="38100">
            <a:solidFill>
              <a:srgbClr val="FF33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72000" y="2973542"/>
            <a:ext cx="2808312" cy="311442"/>
          </a:xfrm>
          <a:prstGeom prst="rect">
            <a:avLst/>
          </a:prstGeom>
          <a:noFill/>
          <a:ln w="38100">
            <a:solidFill>
              <a:srgbClr val="FF33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3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A04E50-C30E-4AE6-A78E-54A369541DB0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1A97A151-55D9-4119-A9BE-FD7E5FC5B4D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981200"/>
            <a:ext cx="7989888" cy="51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000" smtClean="0"/>
              <a:t>雍俊海</a:t>
            </a:r>
            <a:r>
              <a:rPr lang="en-US" altLang="zh-CN" sz="2000" smtClean="0"/>
              <a:t>. Java</a:t>
            </a:r>
            <a:r>
              <a:rPr lang="zh-CN" altLang="en-US" sz="2000" smtClean="0"/>
              <a:t>程序设计教程（第</a:t>
            </a:r>
            <a:r>
              <a:rPr lang="en-US" altLang="zh-CN" sz="2000" smtClean="0"/>
              <a:t>2</a:t>
            </a:r>
            <a:r>
              <a:rPr lang="zh-CN" altLang="en-US" sz="2000" smtClean="0"/>
              <a:t>版）</a:t>
            </a:r>
            <a:r>
              <a:rPr lang="en-US" altLang="zh-CN" sz="2000" smtClean="0"/>
              <a:t>. </a:t>
            </a:r>
            <a:r>
              <a:rPr lang="zh-CN" altLang="en-US" sz="2000" smtClean="0"/>
              <a:t>北京</a:t>
            </a:r>
            <a:r>
              <a:rPr lang="en-US" altLang="zh-CN" sz="2000" smtClean="0"/>
              <a:t>: </a:t>
            </a:r>
            <a:r>
              <a:rPr lang="zh-CN" altLang="en-US" sz="2000" smtClean="0"/>
              <a:t>清华大学出版社</a:t>
            </a:r>
            <a:r>
              <a:rPr lang="en-US" altLang="zh-CN" sz="2000" smtClean="0"/>
              <a:t>, 2007.</a:t>
            </a:r>
          </a:p>
        </p:txBody>
      </p:sp>
      <p:sp>
        <p:nvSpPr>
          <p:cNvPr id="70662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auto">
          <a:xfrm>
            <a:off x="539750" y="3530600"/>
            <a:ext cx="4032250" cy="647700"/>
          </a:xfrm>
          <a:prstGeom prst="wedgeRectCallout">
            <a:avLst>
              <a:gd name="adj1" fmla="val 66380"/>
              <a:gd name="adj2" fmla="val -11273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普通高等教育精品教材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>
            <a:off x="539750" y="4352925"/>
            <a:ext cx="4032250" cy="936625"/>
          </a:xfrm>
          <a:prstGeom prst="wedgeRectCallout">
            <a:avLst>
              <a:gd name="adj1" fmla="val 66931"/>
              <a:gd name="adj2" fmla="val 676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普通高等教育“十一五”国家级规划教材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539750" y="5464175"/>
            <a:ext cx="4032250" cy="647700"/>
          </a:xfrm>
          <a:prstGeom prst="wedgeRectCallout">
            <a:avLst>
              <a:gd name="adj1" fmla="val 66495"/>
              <a:gd name="adj2" fmla="val 13727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北京高等教育精品教材</a:t>
            </a:r>
          </a:p>
        </p:txBody>
      </p:sp>
      <p:pic>
        <p:nvPicPr>
          <p:cNvPr id="70666" name="Picture 8" descr="java2007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2492375"/>
            <a:ext cx="25447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9" name="AutoShape 9"/>
          <p:cNvSpPr>
            <a:spLocks noChangeArrowheads="1"/>
          </p:cNvSpPr>
          <p:nvPr/>
        </p:nvSpPr>
        <p:spPr bwMode="auto">
          <a:xfrm>
            <a:off x="539750" y="2420938"/>
            <a:ext cx="4032250" cy="936625"/>
          </a:xfrm>
          <a:prstGeom prst="wedgeRectCallout">
            <a:avLst>
              <a:gd name="adj1" fmla="val 65708"/>
              <a:gd name="adj2" fmla="val -16273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cs typeface="+mn-cs"/>
              </a:rPr>
              <a:t>首届中国大学出版社</a:t>
            </a:r>
          </a:p>
          <a:p>
            <a:pPr marL="261938" indent="-261938" algn="ctr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cs typeface="+mn-cs"/>
              </a:rPr>
              <a:t>图书奖一等奖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4F2077-C115-4C8A-A491-C2AC46F1DE38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5CBA4E78-1D76-463F-9546-1D5124251E0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343400" cy="2971800"/>
          </a:xfrm>
        </p:spPr>
        <p:txBody>
          <a:bodyPr/>
          <a:lstStyle/>
          <a:p>
            <a:pPr eaLnBrk="1" hangingPunct="1"/>
            <a:r>
              <a:rPr lang="zh-CN" altLang="en-US" smtClean="0"/>
              <a:t>雍俊海</a:t>
            </a:r>
            <a:r>
              <a:rPr lang="en-US" altLang="zh-CN" smtClean="0"/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《Java</a:t>
            </a:r>
            <a:r>
              <a:rPr lang="zh-CN" altLang="en-US" smtClean="0"/>
              <a:t>程序设计习题集（含参考答案）</a:t>
            </a:r>
            <a:r>
              <a:rPr lang="en-US" altLang="zh-CN" smtClean="0"/>
              <a:t>》.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清华大学出版社</a:t>
            </a:r>
            <a:r>
              <a:rPr lang="en-US" altLang="zh-CN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2006.</a:t>
            </a:r>
          </a:p>
        </p:txBody>
      </p:sp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687" name="Picture 5" descr="C1_习题集封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1750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AF7095-DA23-4E9F-80B8-3F7119F11715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56E6BD45-80ED-4CA9-811C-0C3FD0A1FF0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1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2004.</a:t>
            </a:r>
          </a:p>
        </p:txBody>
      </p:sp>
      <p:sp>
        <p:nvSpPr>
          <p:cNvPr id="7271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2711" name="Picture 5" descr="java2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2492375"/>
            <a:ext cx="2573337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04CBC3-68A1-4458-B2EB-C065B3B4F61B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66262291-E0AE-4C72-9FE0-A5B968B099C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谢谢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请多指教</a:t>
            </a:r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AppWizard</a:t>
            </a:r>
            <a:r>
              <a:rPr lang="zh-CN" altLang="en-US" dirty="0"/>
              <a:t>创建</a:t>
            </a:r>
            <a:r>
              <a:rPr lang="en-US" altLang="zh-CN" dirty="0"/>
              <a:t>MFC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860510"/>
            <a:ext cx="6657975" cy="3228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347864" y="3817032"/>
            <a:ext cx="3024456" cy="443136"/>
          </a:xfrm>
          <a:prstGeom prst="rect">
            <a:avLst/>
          </a:prstGeom>
          <a:noFill/>
          <a:ln w="38100">
            <a:solidFill>
              <a:srgbClr val="FF33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8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AppWizard</a:t>
            </a:r>
            <a:r>
              <a:rPr lang="zh-CN" altLang="en-US" dirty="0"/>
              <a:t>创建</a:t>
            </a:r>
            <a:r>
              <a:rPr lang="en-US" altLang="zh-CN" dirty="0"/>
              <a:t>MFC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76439"/>
            <a:ext cx="6524625" cy="46958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4427984" y="5805264"/>
            <a:ext cx="3240360" cy="443136"/>
          </a:xfrm>
          <a:prstGeom prst="rect">
            <a:avLst/>
          </a:prstGeom>
          <a:noFill/>
          <a:ln w="38100">
            <a:solidFill>
              <a:srgbClr val="FF33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0" y="5157192"/>
            <a:ext cx="3347864" cy="938808"/>
          </a:xfrm>
          <a:prstGeom prst="wedgeRectCallout">
            <a:avLst>
              <a:gd name="adj1" fmla="val 79666"/>
              <a:gd name="adj2" fmla="val 4883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通过一步步配置，生成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应用程序的基础框架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9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AppWizard</a:t>
            </a:r>
            <a:r>
              <a:rPr lang="zh-CN" altLang="en-US" dirty="0"/>
              <a:t>创建</a:t>
            </a:r>
            <a:r>
              <a:rPr lang="en-US" altLang="zh-CN" dirty="0"/>
              <a:t>MFC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通过配置，初步生成的应用程序，直接编译运行即可。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81300"/>
            <a:ext cx="4876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使用</a:t>
            </a:r>
            <a:r>
              <a:rPr lang="en-US" altLang="zh-CN" dirty="0" smtClean="0"/>
              <a:t>AppWizard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981200"/>
            <a:ext cx="4894312" cy="4114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AppWizard</a:t>
            </a:r>
            <a:r>
              <a:rPr lang="zh-CN" altLang="en-US" dirty="0" smtClean="0"/>
              <a:t>生成的源码列表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初次突然面对如此多的代码，不知所措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需要对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的类及内部机制熟悉，才会得心应手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851590"/>
            <a:ext cx="33432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0B18D-0F2C-4E30-96E3-9C200FC1D2E7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6E46CA4-5623-41FA-AD00-79168E476B4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本章总体纲要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6400800" cy="4184650"/>
          </a:xfrm>
        </p:spPr>
        <p:txBody>
          <a:bodyPr/>
          <a:lstStyle/>
          <a:p>
            <a:pPr eaLnBrk="1" hangingPunct="1">
              <a:tabLst>
                <a:tab pos="1808163" algn="l"/>
              </a:tabLst>
            </a:pPr>
            <a:r>
              <a:rPr lang="en-US" altLang="zh-CN" sz="4400" dirty="0" smtClean="0"/>
              <a:t>MFC</a:t>
            </a:r>
            <a:r>
              <a:rPr lang="zh-CN" altLang="en-US" sz="4400" dirty="0" smtClean="0"/>
              <a:t>概述</a:t>
            </a:r>
            <a:endParaRPr lang="en-US" altLang="zh-CN" sz="4400" dirty="0" smtClean="0"/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dirty="0" err="1" smtClean="0"/>
              <a:t>CObject</a:t>
            </a:r>
            <a:r>
              <a:rPr lang="zh-CN" altLang="en-US" sz="4400" dirty="0"/>
              <a:t>类与其</a:t>
            </a:r>
            <a:r>
              <a:rPr lang="zh-CN" altLang="en-US" sz="4400" dirty="0" smtClean="0"/>
              <a:t>特性</a:t>
            </a:r>
          </a:p>
          <a:p>
            <a:pPr eaLnBrk="1" hangingPunct="1">
              <a:tabLst>
                <a:tab pos="1808163" algn="l"/>
              </a:tabLst>
            </a:pPr>
            <a:r>
              <a:rPr lang="zh-CN" altLang="en-US" sz="4400" dirty="0" smtClean="0"/>
              <a:t>基本</a:t>
            </a:r>
            <a:r>
              <a:rPr lang="en-US" altLang="zh-CN" sz="4400" dirty="0" smtClean="0"/>
              <a:t>MFC</a:t>
            </a:r>
            <a:r>
              <a:rPr lang="zh-CN" altLang="en-US" sz="4400" dirty="0" smtClean="0"/>
              <a:t>类</a:t>
            </a:r>
            <a:endParaRPr lang="en-US" altLang="zh-CN" sz="4400" dirty="0" smtClean="0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剪辑" r:id="rId3" imgW="2309813" imgH="3176588" progId="MS_ClipArt_Gallery.2">
                  <p:embed/>
                </p:oleObj>
              </mc:Choice>
              <mc:Fallback>
                <p:oleObj name="剪辑" r:id="rId3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6"/>
          <p:cNvSpPr>
            <a:spLocks noChangeArrowheads="1"/>
          </p:cNvSpPr>
          <p:nvPr/>
        </p:nvSpPr>
        <p:spPr bwMode="auto">
          <a:xfrm>
            <a:off x="1752600" y="3052192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CRuntimeClass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该类保存了运行时</a:t>
            </a:r>
            <a:r>
              <a:rPr lang="zh-CN" altLang="en-US" sz="2800" dirty="0" smtClean="0">
                <a:solidFill>
                  <a:srgbClr val="A30021"/>
                </a:solidFill>
              </a:rPr>
              <a:t>类的信息</a:t>
            </a:r>
            <a:endParaRPr lang="en-US" altLang="zh-CN" sz="2800" dirty="0" smtClean="0">
              <a:solidFill>
                <a:srgbClr val="A30021"/>
              </a:solidFill>
            </a:endParaRPr>
          </a:p>
          <a:p>
            <a:r>
              <a:rPr lang="zh-CN" altLang="en-US" sz="2800" dirty="0"/>
              <a:t>每个由</a:t>
            </a:r>
            <a:r>
              <a:rPr lang="en-US" altLang="zh-CN" sz="2800" dirty="0"/>
              <a:t>CObject</a:t>
            </a:r>
            <a:r>
              <a:rPr lang="zh-CN" altLang="en-US" sz="2800" dirty="0"/>
              <a:t>派生的类都与一个</a:t>
            </a:r>
            <a:r>
              <a:rPr lang="en-US" altLang="zh-CN" sz="2800" dirty="0" err="1"/>
              <a:t>CRuntimeClass</a:t>
            </a:r>
            <a:r>
              <a:rPr lang="zh-CN" altLang="en-US" sz="2800" dirty="0"/>
              <a:t>结构相联系，用户可以使用该结构获取一个对象及其基类的运行时信息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当</a:t>
            </a:r>
            <a:r>
              <a:rPr lang="zh-CN" altLang="en-US" sz="2400" dirty="0"/>
              <a:t>需要额外的函数参数检查时，或当用户必须根据一个对象的类编写特殊目的代码时，在运行时确定该对象的类就非常有用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en-US" altLang="zh-CN" sz="2400" dirty="0"/>
              <a:t>++</a:t>
            </a:r>
            <a:r>
              <a:rPr lang="zh-CN" altLang="en-US" sz="2400" dirty="0"/>
              <a:t>并不直接支持运行时类的信息。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0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创建对象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可根据类的</a:t>
            </a:r>
            <a:r>
              <a:rPr lang="zh-CN" altLang="en-US" dirty="0" smtClean="0">
                <a:solidFill>
                  <a:srgbClr val="A30021"/>
                </a:solidFill>
              </a:rPr>
              <a:t>字符串名称</a:t>
            </a:r>
            <a:r>
              <a:rPr lang="zh-CN" altLang="en-US" dirty="0" smtClean="0"/>
              <a:t>来创建类的</a:t>
            </a:r>
            <a:r>
              <a:rPr lang="zh-CN" altLang="en-US" dirty="0" smtClean="0">
                <a:solidFill>
                  <a:srgbClr val="A30021"/>
                </a:solidFill>
              </a:rPr>
              <a:t>对象</a:t>
            </a:r>
            <a:endParaRPr lang="zh-CN" altLang="en-US" dirty="0">
              <a:solidFill>
                <a:srgbClr val="A3002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99592" y="3146485"/>
            <a:ext cx="772487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example creates an object if CAge is defined.</a:t>
            </a:r>
            <a:endParaRPr kumimoji="0" lang="en-US" altLang="zh-CN" sz="1800" b="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CRuntimeClass* pClass = CRuntimeClass::FromName(_T(</a:t>
            </a:r>
            <a:r>
              <a:rPr kumimoji="0" lang="zh-CN" altLang="zh-CN" sz="1800" b="0" kern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"CAge"</a:t>
            </a: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altLang="zh-CN" sz="1800" b="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(pClass == NULL) {</a:t>
            </a:r>
            <a:endParaRPr kumimoji="0" lang="en-US" altLang="zh-CN" sz="1800" b="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800" b="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found, display a warning for diagnostic purposes</a:t>
            </a:r>
            <a:endParaRPr kumimoji="0" lang="en-US" altLang="zh-CN" sz="1800" b="0" kern="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AfxMessageBox(_T(</a:t>
            </a:r>
            <a:r>
              <a:rPr kumimoji="0" lang="zh-CN" altLang="zh-CN" sz="1800" b="0" kern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"Warning: CMyClass not defined"</a:t>
            </a: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en-US" altLang="zh-CN" sz="1800" b="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en-US" altLang="zh-CN" sz="1800" b="0" kern="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800" b="0" kern="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  <a:endParaRPr kumimoji="0" lang="en-US" altLang="zh-CN" sz="1800" b="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zh-CN" sz="1800" b="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attempt to create the object with the found CRuntimeClass</a:t>
            </a: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800" b="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0" lang="zh-CN" altLang="zh-CN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CObject* pObject = pClass-&gt;CreateObject();</a:t>
            </a:r>
            <a:r>
              <a:rPr kumimoji="0" lang="zh-CN" altLang="zh-CN" sz="1800" b="0" kern="0" dirty="0" smtClean="0"/>
              <a:t> </a:t>
            </a:r>
            <a:endParaRPr kumimoji="0" lang="zh-CN" altLang="zh-CN" sz="1800" b="0" kern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451F99-1FF3-4694-AA70-7D1FC293C74F}" type="datetime1">
              <a:rPr lang="zh-CN" altLang="en-US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00063C90-97E2-477B-8B43-0804825DB76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助教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赵鸿泽</a:t>
            </a:r>
          </a:p>
          <a:p>
            <a:pPr lvl="1" eaLnBrk="1" hangingPunct="1"/>
            <a:r>
              <a:rPr lang="zh-CN" altLang="en-US" smtClean="0"/>
              <a:t>电话</a:t>
            </a:r>
            <a:r>
              <a:rPr lang="en-US" altLang="zh-CN" dirty="0" smtClean="0"/>
              <a:t>: 15120071667</a:t>
            </a:r>
          </a:p>
          <a:p>
            <a:pPr lvl="1" eaLnBrk="1" hangingPunct="1"/>
            <a:r>
              <a:rPr lang="en-US" altLang="zh-CN" dirty="0" smtClean="0"/>
              <a:t>Emails: hongze.zhao@gmail.com</a:t>
            </a:r>
          </a:p>
          <a:p>
            <a:pPr lvl="1" eaLnBrk="1" hangingPunct="1"/>
            <a:r>
              <a:rPr lang="zh-CN" altLang="en-US" smtClean="0"/>
              <a:t>对于课程的任何意见、建议，或不明白的问题均可</a:t>
            </a:r>
            <a:r>
              <a:rPr lang="zh-CN" altLang="zh-CN" smtClean="0"/>
              <a:t>咨询</a:t>
            </a:r>
            <a:r>
              <a:rPr lang="zh-CN" altLang="en-US" smtClean="0"/>
              <a:t>助教</a:t>
            </a:r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在设计支持动态创建的类的时候，都有这样的成员函数</a:t>
            </a:r>
            <a:endParaRPr lang="en-US" altLang="zh-CN" sz="2400" dirty="0" smtClean="0"/>
          </a:p>
          <a:p>
            <a:pPr lvl="1"/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endParaRPr lang="en-US" altLang="zh-CN" sz="2000" dirty="0"/>
          </a:p>
          <a:p>
            <a:r>
              <a:rPr lang="zh-CN" altLang="en-US" sz="2400" dirty="0" smtClean="0"/>
              <a:t>在内部，用</a:t>
            </a:r>
            <a:r>
              <a:rPr lang="zh-CN" altLang="en-US" sz="2400" u="sng" dirty="0" smtClean="0"/>
              <a:t>某种手段</a:t>
            </a:r>
            <a:r>
              <a:rPr lang="zh-CN" altLang="en-US" sz="2400" dirty="0" smtClean="0"/>
              <a:t>将类库中所有欲支持动态创建的类的信息保存与之相对应的</a:t>
            </a:r>
            <a:r>
              <a:rPr lang="en-US" altLang="zh-CN" sz="2400" dirty="0" err="1" smtClean="0"/>
              <a:t>CRuntimeClass</a:t>
            </a:r>
            <a:r>
              <a:rPr lang="zh-CN" altLang="en-US" sz="2400" dirty="0" smtClean="0"/>
              <a:t>结构中，该结构保存着类的名称等信息。然后将这些类信息的结构构造成一个</a:t>
            </a:r>
            <a:r>
              <a:rPr lang="zh-CN" altLang="en-US" sz="2400" dirty="0" smtClean="0">
                <a:solidFill>
                  <a:srgbClr val="A30021"/>
                </a:solidFill>
              </a:rPr>
              <a:t>链表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在需要创建指定类的时候，通过遍历这个链表来搜索到相关类的信息，得到相应的</a:t>
            </a:r>
            <a:r>
              <a:rPr lang="en-US" altLang="zh-CN" sz="2400" dirty="0" err="1" smtClean="0"/>
              <a:t>CRuntimeClass</a:t>
            </a:r>
            <a:r>
              <a:rPr lang="zh-CN" altLang="en-US" sz="2400" dirty="0" smtClean="0"/>
              <a:t>结构。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7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类信息的链表结构示例图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27481"/>
            <a:ext cx="7170133" cy="42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CRuntimeClass</a:t>
            </a:r>
            <a:r>
              <a:rPr lang="zh-CN" altLang="en-US" dirty="0" smtClean="0"/>
              <a:t>类源码剖析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656" y="1956836"/>
            <a:ext cx="82786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Attributes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LPCSTR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m_lpszClassName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m_nObjectSize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UINT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m_wSchema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schema number of the loaded class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CObject* (PASCAL*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m_pfnCreateObject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)();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NULL =&gt; abstract class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(PASCAL*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m_pfnGetBaseClass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)();</a:t>
            </a:r>
            <a:r>
              <a:rPr lang="zh-CN" altLang="en-US" sz="1000" b="0" dirty="0" smtClean="0">
                <a:solidFill>
                  <a:srgbClr val="A30021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（或</a:t>
            </a:r>
            <a:r>
              <a:rPr lang="en-US" altLang="zh-CN" sz="1000" dirty="0" err="1">
                <a:solidFill>
                  <a:srgbClr val="A30021"/>
                </a:solidFill>
              </a:rPr>
              <a:t>CRuntimeClass</a:t>
            </a:r>
            <a:r>
              <a:rPr lang="en-US" altLang="zh-CN" sz="1000" dirty="0">
                <a:solidFill>
                  <a:srgbClr val="A30021"/>
                </a:solidFill>
              </a:rPr>
              <a:t>* </a:t>
            </a:r>
            <a:r>
              <a:rPr lang="en-US" altLang="zh-CN" sz="1000" dirty="0" err="1">
                <a:solidFill>
                  <a:srgbClr val="A30021"/>
                </a:solidFill>
              </a:rPr>
              <a:t>m_pBaseClass</a:t>
            </a:r>
            <a:r>
              <a:rPr lang="en-US" altLang="zh-CN" sz="1000" dirty="0">
                <a:solidFill>
                  <a:srgbClr val="A30021"/>
                </a:solidFill>
              </a:rPr>
              <a:t>;</a:t>
            </a:r>
            <a:r>
              <a:rPr lang="zh-CN" altLang="en-US" sz="1000" b="0" dirty="0" smtClean="0">
                <a:solidFill>
                  <a:srgbClr val="A30021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）</a:t>
            </a:r>
            <a:endParaRPr lang="en-US" altLang="zh-CN" sz="1600" b="0" dirty="0">
              <a:solidFill>
                <a:srgbClr val="A30021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4738048" y="2332506"/>
            <a:ext cx="4320480" cy="504056"/>
          </a:xfrm>
          <a:prstGeom prst="wedgeRectCallout">
            <a:avLst>
              <a:gd name="adj1" fmla="val -74461"/>
              <a:gd name="adj2" fmla="val 1084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存放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ASCII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类名的以空字符结尾的字符串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4738048" y="2924944"/>
            <a:ext cx="4331560" cy="504056"/>
          </a:xfrm>
          <a:prstGeom prst="wedgeRectCallout">
            <a:avLst>
              <a:gd name="adj1" fmla="val -95332"/>
              <a:gd name="adj2" fmla="val 625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以字节为单位给出对象的大小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738048" y="3486556"/>
            <a:ext cx="4320480" cy="504056"/>
          </a:xfrm>
          <a:prstGeom prst="wedgeRectCallout">
            <a:avLst>
              <a:gd name="adj1" fmla="val -94485"/>
              <a:gd name="adj2" fmla="val 1170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分类编号（对不可分类的类，该值为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539552" y="4437112"/>
            <a:ext cx="8604448" cy="720080"/>
          </a:xfrm>
          <a:prstGeom prst="wedgeRectCallout">
            <a:avLst>
              <a:gd name="adj1" fmla="val -12915"/>
              <a:gd name="adj2" fmla="val -8020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是一个指向缺省的构造函数的函数指针，该构造函数创建一个你的类的对象（只有在类支持动态创建时才有效；否则，返回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NULL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552856" y="5723452"/>
            <a:ext cx="8604448" cy="380956"/>
          </a:xfrm>
          <a:prstGeom prst="wedgeRectCallout">
            <a:avLst>
              <a:gd name="adj1" fmla="val -12915"/>
              <a:gd name="adj2" fmla="val -8020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一个指向函数的指针，该函数返回基类的</a:t>
            </a:r>
            <a:r>
              <a:rPr lang="en-US" altLang="zh-CN" sz="18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CRuntimeClass</a:t>
            </a:r>
            <a:r>
              <a:rPr lang="zh-CN" altLang="en-US" sz="18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结构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8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CRuntimeClass</a:t>
            </a:r>
            <a:r>
              <a:rPr lang="zh-CN" altLang="en-US" dirty="0" smtClean="0"/>
              <a:t>类</a:t>
            </a:r>
            <a:r>
              <a:rPr lang="zh-CN" altLang="en-US" dirty="0"/>
              <a:t>源码剖析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656" y="1956836"/>
            <a:ext cx="82786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Operations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CreateObject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BOOL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IsDerivedFrom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pBaseClass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8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8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8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dynamic name lookup and creation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PASCAL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FromName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(LPCSTR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lpszClassName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PASCAL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FromName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(LPCWSTR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lpszClassName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CObject* PASCAL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CreateObject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(LPCSTR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lpszClassName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CObject* PASCAL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CreateObject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(LPCWSTR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lpszClassName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3707904" y="1704808"/>
            <a:ext cx="5436096" cy="716080"/>
          </a:xfrm>
          <a:prstGeom prst="wedgeRectCallout">
            <a:avLst>
              <a:gd name="adj1" fmla="val -56389"/>
              <a:gd name="adj2" fmla="val 383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CObject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派生的类可以支持动态创建，这是在运行时创建一个指定类的对象的能力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39552" y="3166142"/>
            <a:ext cx="8604448" cy="1080120"/>
          </a:xfrm>
          <a:prstGeom prst="wedgeRectCallout">
            <a:avLst>
              <a:gd name="adj1" fmla="val -28759"/>
              <a:gd name="adj2" fmla="val -7405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如果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IsDerivedFrom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类成员的类是从基类派生而来，该基类的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CRuntimeClass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结构作为一个参数给出，则返回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TRUE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IsDerivedFrom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从该成员的类开始向上沿派生类链经过所有的类直到顶端，并且只有在没有与基类匹配的类时才返回</a:t>
            </a:r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FALSE</a:t>
            </a:r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6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CRuntimeClass</a:t>
            </a:r>
            <a:r>
              <a:rPr lang="zh-CN" altLang="en-US" dirty="0" smtClean="0"/>
              <a:t>类</a:t>
            </a:r>
            <a:r>
              <a:rPr lang="zh-CN" altLang="en-US" dirty="0"/>
              <a:t>源码剖析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656" y="1956836"/>
            <a:ext cx="82786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Implementation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Store(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CArchive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PASCAL Load(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CArchive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UINT*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pwSchemaNum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8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objects linked together in simple list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m_pNextClass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linked list of registered classes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AFX_CLASSINIT*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m_pClassInit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 End of 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struct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endParaRPr lang="en-US" altLang="zh-CN" sz="1800" b="0" dirty="0">
              <a:solidFill>
                <a:srgbClr val="008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23528" y="1956836"/>
            <a:ext cx="7200800" cy="140015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2843808" y="3298156"/>
            <a:ext cx="5436096" cy="418876"/>
          </a:xfrm>
          <a:prstGeom prst="wedgeRectCallout">
            <a:avLst>
              <a:gd name="adj1" fmla="val -29700"/>
              <a:gd name="adj2" fmla="val -672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实现类信息（数据格式信息）的存储和读取功能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32656" y="4151422"/>
            <a:ext cx="8171792" cy="7177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498704" y="5094112"/>
            <a:ext cx="2051248" cy="418876"/>
          </a:xfrm>
          <a:prstGeom prst="wedgeRectCallout">
            <a:avLst>
              <a:gd name="adj1" fmla="val 21660"/>
              <a:gd name="adj2" fmla="val -9926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链表结构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1835696" y="5512988"/>
            <a:ext cx="3888432" cy="617484"/>
          </a:xfrm>
          <a:prstGeom prst="wedgeRectCallout">
            <a:avLst>
              <a:gd name="adj1" fmla="val 21660"/>
              <a:gd name="adj2" fmla="val -9926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动态创建：在实现中实际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调用了</a:t>
            </a:r>
            <a:r>
              <a:rPr lang="en-US" altLang="zh-CN" sz="1800" dirty="0" err="1" smtClean="0"/>
              <a:t>AfxClassInit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函数，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初始化类信息</a:t>
            </a:r>
          </a:p>
        </p:txBody>
      </p:sp>
    </p:spTree>
    <p:extLst>
      <p:ext uri="{BB962C8B-B14F-4D97-AF65-F5344CB8AC3E}">
        <p14:creationId xmlns:p14="http://schemas.microsoft.com/office/powerpoint/2010/main" val="2596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IsKindOf</a:t>
            </a:r>
            <a:r>
              <a:rPr lang="zh-CN" altLang="en-US" dirty="0" smtClean="0"/>
              <a:t>函数实现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IsKindOf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pClassThis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pClassThis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!=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pClassThis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== </a:t>
            </a:r>
            <a:r>
              <a:rPr lang="en-US" altLang="zh-CN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   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pClassThis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pClassThis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-&gt;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m_pfnGetBaseClass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3922000" y="4869160"/>
            <a:ext cx="3962368" cy="418876"/>
          </a:xfrm>
          <a:prstGeom prst="wedgeRectCallout">
            <a:avLst>
              <a:gd name="adj1" fmla="val -26615"/>
              <a:gd name="adj2" fmla="val -9926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pClass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类开始，不断的追踪基类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4572016" y="3068960"/>
            <a:ext cx="4320464" cy="992236"/>
          </a:xfrm>
          <a:prstGeom prst="wedgeRectCallout">
            <a:avLst>
              <a:gd name="adj1" fmla="val -54539"/>
              <a:gd name="adj2" fmla="val 3016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每个类的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CRumtimeClass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信息实例是</a:t>
            </a:r>
            <a:r>
              <a:rPr kumimoji="1" lang="en-US" altLang="zh-CN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static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类型的，因此每种类只有一份实例，可以直接使用指针判断相等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侯俊杰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深入浅出</a:t>
            </a:r>
            <a:r>
              <a:rPr lang="en-US" altLang="zh-CN" sz="2800" dirty="0" smtClean="0"/>
              <a:t>MFC.</a:t>
            </a:r>
            <a:r>
              <a:rPr lang="zh-CN" altLang="en-US" sz="2800" dirty="0" smtClean="0"/>
              <a:t>华中科技大学出版社</a:t>
            </a:r>
            <a:r>
              <a:rPr lang="en-US" altLang="zh-CN" sz="2800" dirty="0" smtClean="0"/>
              <a:t>.2001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月第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版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第三章</a:t>
            </a:r>
            <a:endParaRPr lang="en-US" altLang="zh-CN" sz="2800" dirty="0" smtClean="0"/>
          </a:p>
          <a:p>
            <a:r>
              <a:rPr lang="en-US" altLang="zh-CN" sz="2800" dirty="0" smtClean="0"/>
              <a:t>MSDN</a:t>
            </a:r>
            <a:r>
              <a:rPr lang="zh-CN" altLang="en-US" sz="2800" dirty="0" smtClean="0"/>
              <a:t>在线，</a:t>
            </a:r>
            <a:r>
              <a:rPr lang="en-US" altLang="zh-CN" sz="2800" dirty="0"/>
              <a:t>http://msdn.microsoft.com/zh-cn/library/aa313517.aspx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9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RUMTIME_CLASS</a:t>
            </a:r>
            <a:r>
              <a:rPr lang="zh-CN" altLang="en-US" dirty="0" smtClean="0"/>
              <a:t>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81200"/>
            <a:ext cx="8784976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_RUNTIME_CLASS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((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*)(&amp;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##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</a:t>
            </a: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00FF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00FF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_AFXDLL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RUNTIME_CLASS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GetThisClass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#else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RUNTIME_CLASS(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_RUNTIME_CLASS(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endif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685800" y="2708920"/>
            <a:ext cx="7342584" cy="418876"/>
          </a:xfrm>
          <a:prstGeom prst="wedgeRectCallout">
            <a:avLst>
              <a:gd name="adj1" fmla="val -29700"/>
              <a:gd name="adj2" fmla="val -672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返回给定类的</a:t>
            </a:r>
            <a:r>
              <a:rPr kumimoji="1" lang="en-US" altLang="zh-CN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class##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class_name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属性，该属性为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CRuntimeClass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3092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RUMTIME_CLASS</a:t>
            </a:r>
            <a:r>
              <a:rPr lang="zh-CN" altLang="en-US" dirty="0"/>
              <a:t>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1200"/>
            <a:ext cx="8568952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CMFCApplication1Doc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CMFCApplication1View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GetDocument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</a:t>
            </a:r>
            <a:r>
              <a:rPr lang="en-US" altLang="zh-CN" sz="1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ASSERT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b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</a:b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</a:t>
            </a:r>
            <a:r>
              <a:rPr lang="en-US" altLang="zh-CN" sz="18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m_pDocument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-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&gt;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IsKindOf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RUNTIME_CLASS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CMFCApplication1Doc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)));</a:t>
            </a: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return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CMFCApplication1Doc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*)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m_pDocument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6738364" y="3356992"/>
            <a:ext cx="1799084" cy="418876"/>
          </a:xfrm>
          <a:prstGeom prst="wedgeRectCallout">
            <a:avLst>
              <a:gd name="adj1" fmla="val -29700"/>
              <a:gd name="adj2" fmla="val -672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输入：类名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899592" y="3387742"/>
            <a:ext cx="4680520" cy="689330"/>
          </a:xfrm>
          <a:prstGeom prst="wedgeRectCallout">
            <a:avLst>
              <a:gd name="adj1" fmla="val -29700"/>
              <a:gd name="adj2" fmla="val -672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通过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CRuntimeClass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结构判断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m_pDocument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是否为指定类或指定类的子类</a:t>
            </a:r>
          </a:p>
        </p:txBody>
      </p:sp>
    </p:spTree>
    <p:extLst>
      <p:ext uri="{BB962C8B-B14F-4D97-AF65-F5344CB8AC3E}">
        <p14:creationId xmlns:p14="http://schemas.microsoft.com/office/powerpoint/2010/main" val="20424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CObject</a:t>
            </a:r>
            <a:r>
              <a:rPr lang="zh-CN" altLang="en-US" dirty="0"/>
              <a:t>是大多数</a:t>
            </a:r>
            <a:r>
              <a:rPr lang="en-US" altLang="zh-CN" dirty="0"/>
              <a:t>MFC</a:t>
            </a:r>
            <a:r>
              <a:rPr lang="zh-CN" altLang="en-US" dirty="0"/>
              <a:t>类</a:t>
            </a:r>
            <a:r>
              <a:rPr lang="zh-CN" altLang="en-US" dirty="0" smtClean="0"/>
              <a:t>的基类</a:t>
            </a:r>
            <a:endParaRPr lang="en-US" altLang="zh-CN" dirty="0" smtClean="0"/>
          </a:p>
          <a:p>
            <a:r>
              <a:rPr lang="en-US" altLang="zh-CN" dirty="0" err="1"/>
              <a:t>CObject</a:t>
            </a:r>
            <a:r>
              <a:rPr lang="zh-CN" altLang="en-US" dirty="0"/>
              <a:t>类有很多有用的</a:t>
            </a:r>
            <a:r>
              <a:rPr lang="zh-CN" altLang="en-US" dirty="0" smtClean="0"/>
              <a:t>特性：</a:t>
            </a:r>
            <a:endParaRPr lang="en-US" altLang="zh-CN" dirty="0" smtClean="0"/>
          </a:p>
          <a:p>
            <a:pPr lvl="1"/>
            <a:r>
              <a:rPr lang="zh-CN" altLang="en-US" dirty="0"/>
              <a:t>对运行时类信息的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动态创建的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串行</a:t>
            </a:r>
            <a:r>
              <a:rPr lang="zh-CN" altLang="en-US" dirty="0" smtClean="0"/>
              <a:t>化（序列化）的支持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</a:t>
            </a:r>
            <a:r>
              <a:rPr lang="zh-CN" altLang="en-US" dirty="0"/>
              <a:t>诊断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/>
              <a:t>程序员也可以从</a:t>
            </a:r>
            <a:r>
              <a:rPr lang="en-US" altLang="zh-CN" dirty="0" err="1"/>
              <a:t>CObject</a:t>
            </a:r>
            <a:r>
              <a:rPr lang="zh-CN" altLang="en-US" dirty="0"/>
              <a:t>类派生出自己的类，利用</a:t>
            </a:r>
            <a:r>
              <a:rPr lang="en-US" altLang="zh-CN" dirty="0" err="1"/>
              <a:t>CObject</a:t>
            </a:r>
            <a:r>
              <a:rPr lang="zh-CN" altLang="en-US" dirty="0"/>
              <a:t>类的这些特性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8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E9FC37-FD70-4453-B6F3-D3E597C34630}" type="datetime1">
              <a:rPr lang="zh-CN" altLang="en-US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311F1311-661F-49E0-B5D5-0D12CF35E0A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9144000" cy="2209800"/>
          </a:xfrm>
        </p:spPr>
        <p:txBody>
          <a:bodyPr/>
          <a:lstStyle/>
          <a:p>
            <a:pPr eaLnBrk="1" hangingPunct="1"/>
            <a:r>
              <a:rPr lang="zh-CN" altLang="en-US" sz="6600" dirty="0" smtClean="0">
                <a:solidFill>
                  <a:srgbClr val="3333CC"/>
                </a:solidFill>
              </a:rPr>
              <a:t>第 </a:t>
            </a:r>
            <a:r>
              <a:rPr lang="en-US" altLang="zh-CN" sz="6600" dirty="0" smtClean="0">
                <a:solidFill>
                  <a:srgbClr val="3333CC"/>
                </a:solidFill>
              </a:rPr>
              <a:t>2</a:t>
            </a:r>
            <a:r>
              <a:rPr lang="zh-CN" altLang="en-US" sz="6600" dirty="0" smtClean="0">
                <a:solidFill>
                  <a:srgbClr val="3333CC"/>
                </a:solidFill>
              </a:rPr>
              <a:t>讲   </a:t>
            </a:r>
            <a:r>
              <a:rPr lang="en-US" altLang="zh-CN" sz="6600" dirty="0" smtClean="0">
                <a:solidFill>
                  <a:srgbClr val="3333CC"/>
                </a:solidFill>
              </a:rPr>
              <a:t>MFC</a:t>
            </a:r>
            <a:r>
              <a:rPr lang="zh-CN" altLang="en-US" sz="6600" dirty="0" smtClean="0">
                <a:solidFill>
                  <a:srgbClr val="3333CC"/>
                </a:solidFill>
              </a:rPr>
              <a:t>基础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雍俊海</a:t>
            </a:r>
            <a:r>
              <a:rPr lang="en-US" altLang="zh-CN" dirty="0" smtClean="0">
                <a:ea typeface="楷体_GB2312"/>
                <a:cs typeface="楷体_GB2312"/>
              </a:rPr>
              <a:t>( Jun-</a:t>
            </a:r>
            <a:r>
              <a:rPr lang="en-US" altLang="zh-CN" dirty="0" err="1" smtClean="0">
                <a:ea typeface="楷体_GB2312"/>
                <a:cs typeface="楷体_GB2312"/>
              </a:rPr>
              <a:t>Hai</a:t>
            </a:r>
            <a:r>
              <a:rPr lang="en-US" altLang="zh-CN" smtClean="0">
                <a:ea typeface="楷体_GB2312"/>
                <a:cs typeface="楷体_GB2312"/>
              </a:rPr>
              <a:t> Yong)</a:t>
            </a:r>
          </a:p>
          <a:p>
            <a:pPr eaLnBrk="1" hangingPunct="1"/>
            <a:r>
              <a:rPr lang="zh-CN" altLang="en-US" i="1" smtClean="0">
                <a:ea typeface="楷体_GB2312"/>
                <a:cs typeface="楷体_GB2312"/>
              </a:rPr>
              <a:t>清华大学软件学院</a:t>
            </a:r>
          </a:p>
          <a:p>
            <a:pPr eaLnBrk="1" hangingPunct="1"/>
            <a:r>
              <a:rPr lang="en-US" altLang="zh-CN" i="1" smtClean="0">
                <a:ea typeface="楷体_GB2312"/>
                <a:cs typeface="楷体_GB2312"/>
              </a:rPr>
              <a:t>School of Software , Tsinghua University</a:t>
            </a:r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{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public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与动态创建相关的函数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virtual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GetRuntimeClass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析构函数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virtual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~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 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virtual destructors are necessary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与构造函数相关的内存分配函数，可以用于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DEBUG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下输出诊断信息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operator new(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size_t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operator new(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size_t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p);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operator delete(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p);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defined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_DEBUG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&amp;&amp; !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defined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(_AFX_NO_DEBUG_CRT)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operator new(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size_t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LPCSTR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lpszFileName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nLine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endif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默认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情况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下，复制构造函数和赋值构造函数是不可用的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如果程序员通过传值或者赋值来传递对象，将得到一个编译错误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protected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默认构造函数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private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复制构造函数，私有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objectSrc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 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no implementation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赋值构造函数，私有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operator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=(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objectSrc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 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no implementation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Attributes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public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与运行时类信息、串行化相关的函数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BOOL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IsSerializable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BOOL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IsKindOf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en-US" altLang="zh-CN" sz="16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Overridables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virtual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Serialize(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CArchive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诊断函数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virtual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AssertValid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virtual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Dump(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CDumpContext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dc)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Implementation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public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这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是一个</a:t>
            </a:r>
            <a:r>
              <a:rPr lang="en-US" altLang="zh-CN" sz="1600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类型的静态变量，用于存储类信息</a:t>
            </a:r>
            <a:endParaRPr lang="zh-CN" altLang="en-US" sz="1600" b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AFX_DATA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classCObject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ifdef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_AFXDLL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_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GetBaseClass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endif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};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5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CObject</a:t>
            </a:r>
            <a:r>
              <a:rPr lang="zh-CN" altLang="en-US" dirty="0" smtClean="0"/>
              <a:t>结构分析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CObject</a:t>
            </a:r>
            <a:r>
              <a:rPr lang="zh-CN" altLang="en-US" dirty="0"/>
              <a:t>定义了一个</a:t>
            </a:r>
            <a:r>
              <a:rPr lang="en-US" altLang="zh-CN" dirty="0" err="1"/>
              <a:t>CRuntimeClass</a:t>
            </a:r>
            <a:r>
              <a:rPr lang="zh-CN" altLang="en-US" dirty="0"/>
              <a:t>类型的静态成员变量：</a:t>
            </a:r>
          </a:p>
          <a:p>
            <a:pPr lvl="1"/>
            <a:r>
              <a:rPr lang="en-US" altLang="zh-CN" dirty="0" err="1"/>
              <a:t>CRuntimeClass</a:t>
            </a:r>
            <a:r>
              <a:rPr lang="en-US" altLang="zh-CN" dirty="0"/>
              <a:t> </a:t>
            </a:r>
            <a:r>
              <a:rPr lang="en-US" altLang="zh-CN" dirty="0" err="1" smtClean="0"/>
              <a:t>classCObject</a:t>
            </a:r>
            <a:endParaRPr lang="en-US" altLang="zh-CN" dirty="0" smtClean="0"/>
          </a:p>
          <a:p>
            <a:r>
              <a:rPr lang="zh-CN" altLang="en-US" dirty="0"/>
              <a:t>还定义了几组函数：</a:t>
            </a:r>
          </a:p>
          <a:p>
            <a:pPr lvl="1"/>
            <a:r>
              <a:rPr lang="zh-CN" altLang="en-US" dirty="0"/>
              <a:t>构造函数析构函数类，</a:t>
            </a:r>
          </a:p>
          <a:p>
            <a:pPr lvl="1"/>
            <a:r>
              <a:rPr lang="zh-CN" altLang="en-US" dirty="0"/>
              <a:t>诊断函数，</a:t>
            </a:r>
          </a:p>
          <a:p>
            <a:pPr lvl="1"/>
            <a:r>
              <a:rPr lang="zh-CN" altLang="en-US" dirty="0"/>
              <a:t>与运行时类信息相关的函数，</a:t>
            </a:r>
          </a:p>
          <a:p>
            <a:pPr lvl="1"/>
            <a:r>
              <a:rPr lang="zh-CN" altLang="en-US" dirty="0"/>
              <a:t>与串行化相关的函数。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7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CObject</a:t>
            </a:r>
            <a:r>
              <a:rPr lang="zh-CN" altLang="en-US" dirty="0"/>
              <a:t>结构分析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一个静态函数：</a:t>
            </a:r>
            <a:r>
              <a:rPr lang="en-US" altLang="zh-CN" dirty="0"/>
              <a:t>_</a:t>
            </a:r>
            <a:r>
              <a:rPr lang="en-US" altLang="zh-CN" dirty="0" err="1"/>
              <a:t>GetBaseClass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五</a:t>
            </a:r>
            <a:r>
              <a:rPr lang="zh-CN" altLang="en-US" dirty="0"/>
              <a:t>个</a:t>
            </a:r>
            <a:r>
              <a:rPr lang="zh-CN" altLang="en-US" dirty="0" smtClean="0"/>
              <a:t>虚函数</a:t>
            </a:r>
            <a:r>
              <a:rPr lang="zh-CN" altLang="en-US" dirty="0"/>
              <a:t>：析构函数、</a:t>
            </a:r>
            <a:r>
              <a:rPr lang="en-US" altLang="zh-CN" dirty="0" err="1"/>
              <a:t>GetRuntimeClass</a:t>
            </a:r>
            <a:r>
              <a:rPr lang="zh-CN" altLang="en-US" dirty="0"/>
              <a:t>、</a:t>
            </a:r>
            <a:r>
              <a:rPr lang="en-US" altLang="zh-CN" dirty="0"/>
              <a:t>Serialize</a:t>
            </a:r>
            <a:r>
              <a:rPr lang="zh-CN" altLang="en-US" dirty="0"/>
              <a:t>、</a:t>
            </a:r>
            <a:r>
              <a:rPr lang="en-US" altLang="zh-CN" dirty="0" err="1"/>
              <a:t>AssertValid</a:t>
            </a:r>
            <a:r>
              <a:rPr lang="zh-CN" altLang="en-US" dirty="0"/>
              <a:t>、</a:t>
            </a:r>
            <a:r>
              <a:rPr lang="en-US" altLang="zh-CN" dirty="0"/>
              <a:t>Dump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</a:t>
            </a:r>
            <a:r>
              <a:rPr lang="zh-CN" altLang="en-US" dirty="0"/>
              <a:t>虚拟函数，在</a:t>
            </a:r>
            <a:r>
              <a:rPr lang="en-US" altLang="zh-CN" dirty="0" err="1"/>
              <a:t>CObject</a:t>
            </a:r>
            <a:r>
              <a:rPr lang="zh-CN" altLang="en-US" dirty="0"/>
              <a:t>的派生类</a:t>
            </a:r>
            <a:r>
              <a:rPr lang="zh-CN" altLang="en-US" dirty="0" smtClean="0"/>
              <a:t>中有</a:t>
            </a:r>
            <a:r>
              <a:rPr lang="zh-CN" altLang="en-US" dirty="0"/>
              <a:t>更具体的实现。必要的话，派生类实现它们时可能要求先调用基类的实现，例如</a:t>
            </a:r>
            <a:r>
              <a:rPr lang="en-US" altLang="zh-CN" dirty="0"/>
              <a:t>Serialize</a:t>
            </a:r>
            <a:r>
              <a:rPr lang="zh-CN" altLang="en-US" dirty="0"/>
              <a:t>和</a:t>
            </a:r>
            <a:r>
              <a:rPr lang="en-US" altLang="zh-CN" dirty="0"/>
              <a:t>Dump</a:t>
            </a:r>
            <a:r>
              <a:rPr lang="zh-CN" altLang="en-US" dirty="0"/>
              <a:t>就要求这样。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0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err="1" smtClean="0"/>
              <a:t>CObject</a:t>
            </a:r>
            <a:r>
              <a:rPr lang="zh-CN" altLang="en-US" sz="2800" dirty="0" smtClean="0"/>
              <a:t>派生的类要支持其特性，需要在派生类的实现中加相应的宏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accent2"/>
                </a:solidFill>
              </a:rPr>
              <a:t>1.</a:t>
            </a:r>
            <a:r>
              <a:rPr lang="zh-CN" altLang="en-US" sz="2800" dirty="0" smtClean="0">
                <a:solidFill>
                  <a:schemeClr val="accent2"/>
                </a:solidFill>
              </a:rPr>
              <a:t>派生类对运行时类信息的支持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/>
              <a:t>该特性用于在运行时确定一个对象是否属于一特定类（是该类的实例），或者从一个特定类派生来的。</a:t>
            </a:r>
            <a:r>
              <a:rPr lang="en-US" altLang="zh-CN" sz="2400" dirty="0" err="1"/>
              <a:t>CObject</a:t>
            </a:r>
            <a:r>
              <a:rPr lang="zh-CN" altLang="en-US" sz="2400" dirty="0"/>
              <a:t>提供</a:t>
            </a:r>
            <a:r>
              <a:rPr lang="en-US" altLang="zh-CN" sz="2400" dirty="0" err="1"/>
              <a:t>IsKindOf</a:t>
            </a:r>
            <a:r>
              <a:rPr lang="zh-CN" altLang="en-US" sz="2400" dirty="0"/>
              <a:t>函数来实现这个功能。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判断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pObj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是否为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CWnd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类或其派生类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pObj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IsKindOf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7030A0"/>
                </a:solidFill>
              </a:rPr>
              <a:t>RUNTIME_CLASS</a:t>
            </a:r>
            <a:r>
              <a:rPr lang="en-US" altLang="zh-CN" sz="2400" dirty="0" smtClean="0"/>
              <a:t>(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CWnd</a:t>
            </a:r>
            <a:r>
              <a:rPr lang="en-US" altLang="zh-CN" sz="2400" dirty="0" smtClean="0"/>
              <a:t>));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3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若需要类支持运行时类信息检查，则：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 smtClean="0"/>
              <a:t>派生类继承</a:t>
            </a:r>
            <a:r>
              <a:rPr lang="zh-CN" altLang="en-US" sz="2400" dirty="0"/>
              <a:t>自</a:t>
            </a:r>
            <a:r>
              <a:rPr lang="en-US" altLang="zh-CN" sz="2400" dirty="0" err="1"/>
              <a:t>CObject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2.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该类时，在类说明中使用</a:t>
            </a:r>
            <a:r>
              <a:rPr lang="en-US" altLang="zh-CN" sz="2400" dirty="0">
                <a:solidFill>
                  <a:srgbClr val="C00000"/>
                </a:solidFill>
              </a:rPr>
              <a:t>DECLARE_DYNAMIC</a:t>
            </a:r>
            <a:r>
              <a:rPr lang="en-US" altLang="zh-CN" sz="2400" dirty="0"/>
              <a:t>(</a:t>
            </a:r>
            <a:r>
              <a:rPr lang="en-US" altLang="zh-CN" sz="2400" i="1" dirty="0"/>
              <a:t>CLASSNMAE</a:t>
            </a:r>
            <a:r>
              <a:rPr lang="en-US" altLang="zh-CN" sz="2400" dirty="0"/>
              <a:t>)</a:t>
            </a:r>
            <a:r>
              <a:rPr lang="zh-CN" altLang="en-US" sz="2400" dirty="0"/>
              <a:t>宏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3.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类的实现文件中使用</a:t>
            </a:r>
            <a:r>
              <a:rPr lang="en-US" altLang="zh-CN" sz="2400" dirty="0">
                <a:solidFill>
                  <a:srgbClr val="C00000"/>
                </a:solidFill>
              </a:rPr>
              <a:t>IMPLEMENT_DYNAMIC</a:t>
            </a:r>
            <a:r>
              <a:rPr lang="en-US" altLang="zh-CN" sz="2400" dirty="0"/>
              <a:t>(</a:t>
            </a:r>
            <a:r>
              <a:rPr lang="en-US" altLang="zh-CN" sz="2400" i="1" dirty="0"/>
              <a:t>CLASSNAME</a:t>
            </a:r>
            <a:r>
              <a:rPr lang="zh-CN" altLang="en-US" sz="2400" dirty="0"/>
              <a:t>，</a:t>
            </a:r>
            <a:r>
              <a:rPr lang="en-US" altLang="zh-CN" sz="2400" i="1" dirty="0"/>
              <a:t>BASECLASS</a:t>
            </a:r>
            <a:r>
              <a:rPr lang="en-US" altLang="zh-CN" sz="2400" dirty="0"/>
              <a:t>)</a:t>
            </a:r>
            <a:r>
              <a:rPr lang="zh-CN" altLang="en-US" sz="2400" dirty="0"/>
              <a:t>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1200"/>
            <a:ext cx="8208912" cy="4114800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2.</a:t>
            </a:r>
            <a:r>
              <a:rPr lang="zh-CN" altLang="en-US" sz="2800" dirty="0" smtClean="0">
                <a:solidFill>
                  <a:schemeClr val="accent2"/>
                </a:solidFill>
              </a:rPr>
              <a:t>派生类对动态创建的支持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/>
              <a:t>运行时创建指定类的实例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/>
              <a:t>MFC</a:t>
            </a:r>
            <a:r>
              <a:rPr lang="zh-CN" altLang="en-US" sz="2400" dirty="0"/>
              <a:t>中大量使用，</a:t>
            </a:r>
            <a:r>
              <a:rPr lang="zh-CN" altLang="en-US" sz="2400" dirty="0" smtClean="0"/>
              <a:t>如框架</a:t>
            </a:r>
            <a:r>
              <a:rPr lang="zh-CN" altLang="en-US" sz="2400" dirty="0"/>
              <a:t>窗口</a:t>
            </a:r>
            <a:r>
              <a:rPr lang="zh-CN" altLang="en-US" sz="2400" dirty="0" smtClean="0"/>
              <a:t>对象、文档</a:t>
            </a:r>
            <a:r>
              <a:rPr lang="zh-CN" altLang="en-US" sz="2400" dirty="0"/>
              <a:t>对象都需要由文档模板类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CDocTemplate</a:t>
            </a:r>
            <a:r>
              <a:rPr lang="en-US" altLang="zh-CN" sz="2400" dirty="0"/>
              <a:t>)</a:t>
            </a:r>
            <a:r>
              <a:rPr lang="zh-CN" altLang="en-US" sz="2400" dirty="0"/>
              <a:t>对象来动态的创建。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>
                <a:solidFill>
                  <a:schemeClr val="accent2"/>
                </a:solidFill>
              </a:rPr>
              <a:t>CRuntimeClass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pRuntimeClass</a:t>
            </a:r>
            <a:r>
              <a:rPr lang="en-US" altLang="zh-CN" sz="2000" dirty="0"/>
              <a:t> = </a:t>
            </a:r>
            <a:r>
              <a:rPr lang="en-US" altLang="zh-CN" sz="2000" dirty="0" smtClean="0">
                <a:solidFill>
                  <a:srgbClr val="7030A0"/>
                </a:solidFill>
              </a:rPr>
              <a:t>RUNTIME_CLASS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CNname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CObject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pObject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pRuntimeClass</a:t>
            </a:r>
            <a:r>
              <a:rPr lang="en-US" altLang="zh-CN" sz="2000" dirty="0"/>
              <a:t>-&gt;</a:t>
            </a:r>
            <a:r>
              <a:rPr lang="en-US" altLang="zh-CN" sz="2000" dirty="0" err="1">
                <a:solidFill>
                  <a:srgbClr val="C00000"/>
                </a:solidFill>
              </a:rPr>
              <a:t>CreateObject</a:t>
            </a:r>
            <a:r>
              <a:rPr lang="en-US" altLang="zh-CN" sz="2000" dirty="0"/>
              <a:t>();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9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若需要类支持动态创建，则：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1.</a:t>
            </a:r>
            <a:r>
              <a:rPr lang="zh-CN" altLang="en-US" sz="2000" dirty="0" smtClean="0"/>
              <a:t>派生类继承</a:t>
            </a:r>
            <a:r>
              <a:rPr lang="zh-CN" altLang="en-US" sz="2000" dirty="0"/>
              <a:t>自</a:t>
            </a:r>
            <a:r>
              <a:rPr lang="en-US" altLang="zh-CN" sz="2000" dirty="0" err="1"/>
              <a:t>CObject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该类时，在类说明中使用</a:t>
            </a:r>
            <a:r>
              <a:rPr lang="en-US" altLang="zh-CN" sz="2000" dirty="0"/>
              <a:t>DECLARE_DYNCREATE</a:t>
            </a:r>
            <a:r>
              <a:rPr lang="zh-CN" altLang="en-US" sz="2000" dirty="0"/>
              <a:t>（</a:t>
            </a:r>
            <a:r>
              <a:rPr lang="en-US" altLang="zh-CN" sz="2000" dirty="0"/>
              <a:t>CLASSNMAE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宏</a:t>
            </a:r>
            <a:endParaRPr lang="zh-CN" altLang="en-US" sz="2000" dirty="0"/>
          </a:p>
          <a:p>
            <a:pPr lvl="1"/>
            <a:r>
              <a:rPr lang="en-US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一个不带参数的构造函数（默认构造函数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4.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类的实现文件中使用</a:t>
            </a:r>
            <a:r>
              <a:rPr lang="en-US" altLang="zh-CN" sz="2000" dirty="0"/>
              <a:t>IMPLEMENT_DYNCREATE</a:t>
            </a:r>
            <a:r>
              <a:rPr lang="zh-CN" altLang="en-US" sz="2000" dirty="0"/>
              <a:t>（</a:t>
            </a:r>
            <a:r>
              <a:rPr lang="en-US" altLang="zh-CN" sz="2000" dirty="0"/>
              <a:t>CLASSNAME</a:t>
            </a:r>
            <a:r>
              <a:rPr lang="zh-CN" altLang="en-US" sz="2000" dirty="0"/>
              <a:t>，</a:t>
            </a:r>
            <a:r>
              <a:rPr lang="en-US" altLang="zh-CN" sz="2000" dirty="0"/>
              <a:t>BASECLASS</a:t>
            </a:r>
            <a:r>
              <a:rPr lang="zh-CN" altLang="en-US" sz="2000" dirty="0"/>
              <a:t>）宏；</a:t>
            </a:r>
          </a:p>
          <a:p>
            <a:r>
              <a:rPr lang="zh-CN" altLang="en-US" sz="2400" dirty="0" smtClean="0"/>
              <a:t>使用</a:t>
            </a:r>
            <a:r>
              <a:rPr lang="zh-CN" altLang="en-US" sz="2400" dirty="0"/>
              <a:t>时先通过宏</a:t>
            </a:r>
            <a:r>
              <a:rPr lang="en-US" altLang="zh-CN" sz="2400" dirty="0"/>
              <a:t>RUNTIME_CLASS</a:t>
            </a:r>
            <a:r>
              <a:rPr lang="zh-CN" altLang="en-US" sz="2400" dirty="0"/>
              <a:t>得到类的</a:t>
            </a:r>
            <a:r>
              <a:rPr lang="en-US" altLang="zh-CN" sz="2400" dirty="0" err="1"/>
              <a:t>RunTime</a:t>
            </a:r>
            <a:r>
              <a:rPr lang="zh-CN" altLang="en-US" sz="2400" dirty="0"/>
              <a:t>信息，然后使用</a:t>
            </a:r>
            <a:r>
              <a:rPr lang="en-US" altLang="zh-CN" sz="2400" dirty="0" err="1"/>
              <a:t>CRuntimeClass</a:t>
            </a:r>
            <a:r>
              <a:rPr lang="zh-CN" altLang="en-US" sz="2400" dirty="0"/>
              <a:t>的成员函数</a:t>
            </a:r>
            <a:r>
              <a:rPr lang="en-US" altLang="zh-CN" sz="2400" dirty="0" err="1"/>
              <a:t>CreateObject</a:t>
            </a:r>
            <a:r>
              <a:rPr lang="zh-CN" altLang="en-US" sz="2400" dirty="0"/>
              <a:t>创建一个该类的实例。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3.</a:t>
            </a:r>
            <a:r>
              <a:rPr lang="zh-CN" altLang="en-US" sz="2800" dirty="0" smtClean="0">
                <a:solidFill>
                  <a:schemeClr val="accent2"/>
                </a:solidFill>
              </a:rPr>
              <a:t>派生类对序列化的支持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/>
              <a:t>“序列化”就是把对象内容存入一个文件或从一个文件中读取对象内容的</a:t>
            </a:r>
            <a:r>
              <a:rPr lang="zh-CN" altLang="en-US" sz="2400" dirty="0" smtClean="0"/>
              <a:t>过程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实现后，可直接使用</a:t>
            </a:r>
            <a:r>
              <a:rPr lang="en-US" altLang="zh-CN" sz="2400" dirty="0" err="1" smtClean="0"/>
              <a:t>CArchive</a:t>
            </a:r>
            <a:r>
              <a:rPr lang="zh-CN" altLang="en-US" sz="2400" dirty="0" smtClean="0"/>
              <a:t>类的</a:t>
            </a:r>
            <a:r>
              <a:rPr lang="en-US" altLang="zh-CN" sz="2400" dirty="0" smtClean="0"/>
              <a:t>&lt;&lt;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&gt;&gt;</a:t>
            </a:r>
            <a:r>
              <a:rPr lang="zh-CN" altLang="en-US" sz="2400" dirty="0" smtClean="0"/>
              <a:t>输出、读入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Serialize(</a:t>
            </a:r>
            <a:r>
              <a:rPr lang="en-US" altLang="zh-CN" sz="2000" dirty="0" err="1" smtClean="0"/>
              <a:t>CArchive</a:t>
            </a:r>
            <a:r>
              <a:rPr lang="en-US" altLang="zh-CN" sz="2000" dirty="0" smtClean="0"/>
              <a:t>&amp; </a:t>
            </a:r>
            <a:r>
              <a:rPr lang="en-US" altLang="zh-CN" sz="2000" dirty="0" err="1" smtClean="0"/>
              <a:t>ar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//person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是一个实现了序列化支持的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CObject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派生类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if (</a:t>
            </a:r>
            <a:r>
              <a:rPr lang="en-US" altLang="zh-CN" sz="2000" dirty="0" err="1" smtClean="0"/>
              <a:t>ar.IsStoring</a:t>
            </a:r>
            <a:r>
              <a:rPr lang="en-US" altLang="zh-CN" sz="2000" dirty="0" smtClean="0"/>
              <a:t>()) </a:t>
            </a:r>
            <a:r>
              <a:rPr lang="en-US" altLang="zh-CN" sz="2000" dirty="0" err="1" smtClean="0"/>
              <a:t>ar</a:t>
            </a:r>
            <a:r>
              <a:rPr lang="en-US" altLang="zh-CN" sz="2000" dirty="0" smtClean="0"/>
              <a:t>&lt;&lt;this-&gt;person;</a:t>
            </a:r>
            <a:br>
              <a:rPr lang="en-US" altLang="zh-CN" sz="2000" dirty="0" smtClean="0"/>
            </a:br>
            <a:r>
              <a:rPr lang="en-US" altLang="zh-CN" sz="2000" dirty="0" smtClean="0"/>
              <a:t>  else </a:t>
            </a:r>
            <a:r>
              <a:rPr lang="en-US" altLang="zh-CN" sz="2000" dirty="0" err="1" smtClean="0"/>
              <a:t>ar</a:t>
            </a:r>
            <a:r>
              <a:rPr lang="en-US" altLang="zh-CN" sz="2000" dirty="0" smtClean="0"/>
              <a:t>&gt;&gt;this-&gt;person;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0B18D-0F2C-4E30-96E3-9C200FC1D2E7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6E46CA4-5623-41FA-AD00-79168E476B4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本章总体纲要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6400800" cy="4184650"/>
          </a:xfrm>
        </p:spPr>
        <p:txBody>
          <a:bodyPr/>
          <a:lstStyle/>
          <a:p>
            <a:pPr eaLnBrk="1" hangingPunct="1">
              <a:tabLst>
                <a:tab pos="1808163" algn="l"/>
              </a:tabLst>
            </a:pPr>
            <a:r>
              <a:rPr lang="en-US" altLang="zh-CN" sz="4400" dirty="0" smtClean="0"/>
              <a:t>MFC</a:t>
            </a:r>
            <a:r>
              <a:rPr lang="zh-CN" altLang="en-US" sz="4400" dirty="0" smtClean="0"/>
              <a:t>概述</a:t>
            </a:r>
            <a:endParaRPr lang="en-US" altLang="zh-CN" sz="4400" dirty="0" smtClean="0"/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dirty="0" err="1" smtClean="0"/>
              <a:t>CObject</a:t>
            </a:r>
            <a:r>
              <a:rPr lang="zh-CN" altLang="en-US" sz="4400" dirty="0"/>
              <a:t>类与其特性</a:t>
            </a:r>
            <a:endParaRPr lang="zh-CN" altLang="en-US" sz="4400" dirty="0" smtClean="0"/>
          </a:p>
          <a:p>
            <a:pPr eaLnBrk="1" hangingPunct="1">
              <a:tabLst>
                <a:tab pos="1808163" algn="l"/>
              </a:tabLst>
            </a:pPr>
            <a:r>
              <a:rPr lang="zh-CN" altLang="en-US" sz="4400" dirty="0" smtClean="0"/>
              <a:t>基本</a:t>
            </a:r>
            <a:r>
              <a:rPr lang="en-US" altLang="zh-CN" sz="4400" dirty="0" smtClean="0"/>
              <a:t>MFC</a:t>
            </a:r>
            <a:r>
              <a:rPr lang="zh-CN" altLang="en-US" sz="4400" dirty="0" smtClean="0"/>
              <a:t>类</a:t>
            </a:r>
            <a:endParaRPr lang="en-US" altLang="zh-CN" sz="4400" dirty="0" smtClean="0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剪辑" r:id="rId3" imgW="2309813" imgH="3176588" progId="MS_ClipArt_Gallery.2">
                  <p:embed/>
                </p:oleObj>
              </mc:Choice>
              <mc:Fallback>
                <p:oleObj name="剪辑" r:id="rId3" imgW="2309813" imgH="3176588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6"/>
          <p:cNvSpPr>
            <a:spLocks noChangeArrowheads="1"/>
          </p:cNvSpPr>
          <p:nvPr/>
        </p:nvSpPr>
        <p:spPr bwMode="auto">
          <a:xfrm>
            <a:off x="1752600" y="224313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若需要类支持序列化，则：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1.</a:t>
            </a:r>
            <a:r>
              <a:rPr lang="zh-CN" altLang="en-US" sz="2000" dirty="0" smtClean="0"/>
              <a:t>派生类继承自</a:t>
            </a:r>
            <a:r>
              <a:rPr lang="en-US" altLang="zh-CN" sz="2000" dirty="0" err="1" smtClean="0"/>
              <a:t>CObject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2.</a:t>
            </a:r>
            <a:r>
              <a:rPr lang="zh-CN" altLang="en-US" sz="2000" dirty="0"/>
              <a:t>定义该类时，在类说明中使用</a:t>
            </a:r>
            <a:r>
              <a:rPr lang="en-US" altLang="zh-CN" sz="2000" dirty="0"/>
              <a:t>DECLARE_SERIAL</a:t>
            </a:r>
            <a:r>
              <a:rPr lang="zh-CN" altLang="en-US" sz="2000" dirty="0"/>
              <a:t>（</a:t>
            </a:r>
            <a:r>
              <a:rPr lang="en-US" altLang="zh-CN" sz="2000" dirty="0"/>
              <a:t>CLASSNMAE</a:t>
            </a:r>
            <a:r>
              <a:rPr lang="zh-CN" altLang="en-US" sz="2000" dirty="0"/>
              <a:t>）宏；</a:t>
            </a:r>
          </a:p>
          <a:p>
            <a:pPr lvl="1"/>
            <a:r>
              <a:rPr lang="en-US" altLang="zh-CN" sz="2000" dirty="0" smtClean="0"/>
              <a:t>3.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一个不带参数的构造函数（默认构造函数）；</a:t>
            </a:r>
          </a:p>
          <a:p>
            <a:pPr lvl="1"/>
            <a:r>
              <a:rPr lang="en-US" altLang="zh-CN" sz="2000" dirty="0" smtClean="0"/>
              <a:t>4.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类的实现文件中使用</a:t>
            </a:r>
            <a:r>
              <a:rPr lang="en-US" altLang="zh-CN" sz="2000" dirty="0"/>
              <a:t>IMPLEMENT_SERIAL</a:t>
            </a:r>
            <a:r>
              <a:rPr lang="zh-CN" altLang="en-US" sz="2000" dirty="0"/>
              <a:t>（</a:t>
            </a:r>
            <a:r>
              <a:rPr lang="en-US" altLang="zh-CN" sz="2000" dirty="0"/>
              <a:t>CLASSNAME</a:t>
            </a:r>
            <a:r>
              <a:rPr lang="zh-CN" altLang="en-US" sz="2000" dirty="0"/>
              <a:t>，</a:t>
            </a:r>
            <a:r>
              <a:rPr lang="en-US" altLang="zh-CN" sz="2000" dirty="0"/>
              <a:t>BASECLASS</a:t>
            </a:r>
            <a:r>
              <a:rPr lang="zh-CN" altLang="en-US" sz="2000" dirty="0"/>
              <a:t>）宏；</a:t>
            </a:r>
          </a:p>
          <a:p>
            <a:pPr lvl="1"/>
            <a:r>
              <a:rPr lang="en-US" altLang="zh-CN" sz="2000" dirty="0" smtClean="0"/>
              <a:t>5.</a:t>
            </a:r>
            <a:r>
              <a:rPr lang="zh-CN" altLang="en-US" sz="2000" dirty="0" smtClean="0"/>
              <a:t>覆盖</a:t>
            </a:r>
            <a:r>
              <a:rPr lang="en-US" altLang="zh-CN" sz="2000" dirty="0"/>
              <a:t>Serialize</a:t>
            </a:r>
            <a:r>
              <a:rPr lang="zh-CN" altLang="en-US" sz="2000" dirty="0"/>
              <a:t>成员函数。（如果直接调用</a:t>
            </a:r>
            <a:r>
              <a:rPr lang="en-US" altLang="zh-CN" sz="2000" dirty="0"/>
              <a:t>Serialize</a:t>
            </a:r>
            <a:r>
              <a:rPr lang="zh-CN" altLang="en-US" sz="2000" dirty="0"/>
              <a:t>函数进行序列化读写，可以省略前面三步。）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3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序列化</a:t>
            </a:r>
            <a:r>
              <a:rPr lang="zh-CN" altLang="en-US" dirty="0" smtClean="0"/>
              <a:t>特性：</a:t>
            </a:r>
            <a:r>
              <a:rPr lang="en-US" altLang="zh-CN" dirty="0" err="1" smtClean="0"/>
              <a:t>Person.h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: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DECLARE_SERIAL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)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缺省构造函数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(){}{};</a:t>
            </a:r>
          </a:p>
          <a:p>
            <a:pPr marL="400050" lvl="1" indent="0">
              <a:buNone/>
            </a:pP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CString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WORD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m_number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Serialize(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CArchive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archive );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rest of class declaration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};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983632" y="3008984"/>
            <a:ext cx="3744416" cy="29755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83632" y="3671414"/>
            <a:ext cx="3744416" cy="29755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09328" y="4642301"/>
            <a:ext cx="4354760" cy="29755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4592797" y="1797020"/>
            <a:ext cx="4011651" cy="432048"/>
          </a:xfrm>
          <a:prstGeom prst="wedgeRectCallout">
            <a:avLst>
              <a:gd name="adj1" fmla="val -56006"/>
              <a:gd name="adj2" fmla="val 402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CObject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派生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5025880" y="3466293"/>
            <a:ext cx="3362544" cy="432048"/>
          </a:xfrm>
          <a:prstGeom prst="wedgeRectCallout">
            <a:avLst>
              <a:gd name="adj1" fmla="val -59273"/>
              <a:gd name="adj2" fmla="val 402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由默认构造函数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5624790" y="4426277"/>
            <a:ext cx="3156938" cy="432048"/>
          </a:xfrm>
          <a:prstGeom prst="wedgeRectCallout">
            <a:avLst>
              <a:gd name="adj1" fmla="val -58294"/>
              <a:gd name="adj2" fmla="val 4300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重写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Serialize()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4932040" y="2827374"/>
            <a:ext cx="4011651" cy="432048"/>
          </a:xfrm>
          <a:prstGeom prst="wedgeRectCallout">
            <a:avLst>
              <a:gd name="adj1" fmla="val -56006"/>
              <a:gd name="adj2" fmla="val 402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加入序列化声明宏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4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实现序列化特性： </a:t>
            </a:r>
            <a:r>
              <a:rPr lang="en-US" altLang="zh-CN" dirty="0" smtClean="0"/>
              <a:t>Person.cpp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IMPLEMENT_SERIAL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it-IT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it-IT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CPerson::Serialize( </a:t>
            </a:r>
            <a:r>
              <a:rPr lang="it-IT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CArchive</a:t>
            </a:r>
            <a:r>
              <a:rPr lang="it-IT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it-IT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archive</a:t>
            </a:r>
            <a:r>
              <a:rPr lang="it-IT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)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先调用基类函数的实现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::Serialize( </a:t>
            </a:r>
            <a:r>
              <a:rPr lang="en-US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archive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);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now do the stuff for our specific class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archive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.IsStoring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)</a:t>
            </a:r>
          </a:p>
          <a:p>
            <a:pPr marL="400050" lvl="1" indent="0">
              <a:buNone/>
            </a:pPr>
            <a:r>
              <a:rPr lang="en-US" altLang="zh-CN" sz="1800" b="0" dirty="0" smtClean="0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	archive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&lt;&lt;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m_number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800" b="0" dirty="0" smtClean="0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	archive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&gt;&gt;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&gt;&gt;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m_number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685800" y="2005264"/>
            <a:ext cx="4822304" cy="29755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69540" y="2924944"/>
            <a:ext cx="3646476" cy="724247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4977327" y="1631615"/>
            <a:ext cx="4011651" cy="432048"/>
          </a:xfrm>
          <a:prstGeom prst="wedgeRectCallout">
            <a:avLst>
              <a:gd name="adj1" fmla="val -56006"/>
              <a:gd name="adj2" fmla="val 402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加入序列化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实现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宏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4956040" y="2869654"/>
            <a:ext cx="4011651" cy="432048"/>
          </a:xfrm>
          <a:prstGeom prst="wedgeRectCallout">
            <a:avLst>
              <a:gd name="adj1" fmla="val -56006"/>
              <a:gd name="adj2" fmla="val 402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6.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调用基类序列化的实现</a:t>
            </a:r>
          </a:p>
        </p:txBody>
      </p:sp>
    </p:spTree>
    <p:extLst>
      <p:ext uri="{BB962C8B-B14F-4D97-AF65-F5344CB8AC3E}">
        <p14:creationId xmlns:p14="http://schemas.microsoft.com/office/powerpoint/2010/main" val="9856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特性的使用示例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运行时类信息检查：</a:t>
            </a:r>
            <a:endParaRPr lang="en-US" altLang="zh-CN" sz="2400" dirty="0" smtClean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ASSERT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a.IsKindOf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RUNTIME_CLASS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) ) 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ASSERT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a.IsKindOf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RUNTIME_CLASS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 </a:t>
            </a:r>
            <a:r>
              <a:rPr lang="en-US" altLang="zh-CN" sz="20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) ) );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动态</a:t>
            </a:r>
            <a:r>
              <a:rPr lang="zh-CN" alt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创建：</a:t>
            </a:r>
            <a:endParaRPr lang="zh-CN" altLang="en-US" sz="2000" dirty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pRuntimeClass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RUNTIME_CLASS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en-US" altLang="zh-CN" sz="20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zh-CN" altLang="en-US" sz="20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有一个缺省构造函数</a:t>
            </a:r>
            <a:endParaRPr lang="zh-CN" altLang="en-US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pObject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pRuntimeClass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-&gt;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CreateObject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Assert(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pObject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-&gt;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IsKindOf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RUNTIME_CLASS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CPerson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));</a:t>
            </a:r>
            <a:endParaRPr lang="zh-CN" altLang="en-US" sz="20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三个特性的关系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对运行时类信息的支持、动态创建的支持、串行化的支持层（不包括直接调用</a:t>
            </a:r>
            <a:r>
              <a:rPr lang="en-US" altLang="zh-CN" sz="2800" dirty="0" err="1"/>
              <a:t>Serailize</a:t>
            </a:r>
            <a:r>
              <a:rPr lang="zh-CN" altLang="en-US" sz="2800" dirty="0"/>
              <a:t>实现序列化），这三种功能的层次依次升高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zh-CN" altLang="en-US" sz="2400" dirty="0"/>
              <a:t>对后面的功能支持，必定对前面的功能支持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支持</a:t>
            </a:r>
            <a:r>
              <a:rPr lang="zh-CN" altLang="en-US" sz="2400" dirty="0"/>
              <a:t>动态创建的话，必定支持运行时类信息；支持序列化，必定支持前面的两个功能，因为它们的声明和实现都是后者包含前者。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0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三个特性的关系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包含关系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例如：实现</a:t>
            </a:r>
            <a:r>
              <a:rPr lang="en-US" altLang="zh-CN" sz="2400" dirty="0" smtClean="0">
                <a:solidFill>
                  <a:srgbClr val="C00000"/>
                </a:solidFill>
              </a:rPr>
              <a:t>3.</a:t>
            </a:r>
            <a:r>
              <a:rPr lang="zh-CN" altLang="en-US" sz="2400" dirty="0" smtClean="0">
                <a:solidFill>
                  <a:srgbClr val="C00000"/>
                </a:solidFill>
              </a:rPr>
              <a:t>序列化就包含实现了</a:t>
            </a:r>
            <a:r>
              <a:rPr lang="en-US" altLang="zh-CN" sz="2400" dirty="0" smtClean="0">
                <a:solidFill>
                  <a:srgbClr val="C00000"/>
                </a:solidFill>
              </a:rPr>
              <a:t>2.</a:t>
            </a:r>
            <a:r>
              <a:rPr lang="zh-CN" altLang="en-US" sz="2400" dirty="0" smtClean="0">
                <a:solidFill>
                  <a:srgbClr val="C00000"/>
                </a:solidFill>
              </a:rPr>
              <a:t>动态创建和</a:t>
            </a:r>
            <a:r>
              <a:rPr lang="en-US" altLang="zh-CN" sz="2400" dirty="0" smtClean="0">
                <a:solidFill>
                  <a:srgbClr val="C00000"/>
                </a:solidFill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</a:rPr>
              <a:t>运行时类信息特性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45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979712" y="3573016"/>
            <a:ext cx="4752528" cy="2016224"/>
            <a:chOff x="1475656" y="2924944"/>
            <a:chExt cx="6192688" cy="259228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75656" y="2924944"/>
              <a:ext cx="6192688" cy="25922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3.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序列化</a:t>
              </a: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781132" y="3800872"/>
              <a:ext cx="5437720" cy="17163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2.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动态创建</a:t>
              </a: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164093" y="4695056"/>
              <a:ext cx="4671798" cy="82217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1.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运行时类信息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1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三个特性的包含关系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DECLARE_DYNCREATE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DECLARE_DYNAMIC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CreateObject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_DECLARE_DYNCREATE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_DECLARE_DYNAMIC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CreateObject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DECLARE_SERIAL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_DECLARE_DYNCREATE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AFX_API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CArchive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AFXAPI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&gt;&gt;(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CArchive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&amp;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pOb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685800" y="2348880"/>
            <a:ext cx="4822304" cy="29755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6137548" y="2251821"/>
            <a:ext cx="2736304" cy="394613"/>
          </a:xfrm>
          <a:prstGeom prst="wedgeRectCallout">
            <a:avLst>
              <a:gd name="adj1" fmla="val -72429"/>
              <a:gd name="adj2" fmla="val 135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包含了运行时类信息检查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85800" y="5013176"/>
            <a:ext cx="4822304" cy="29755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137548" y="4904695"/>
            <a:ext cx="2736304" cy="394613"/>
          </a:xfrm>
          <a:prstGeom prst="wedgeRectCallout">
            <a:avLst>
              <a:gd name="adj1" fmla="val -72429"/>
              <a:gd name="adj2" fmla="val 135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包含了动态创建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85800" y="2699398"/>
            <a:ext cx="4822304" cy="297554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6137548" y="2823988"/>
            <a:ext cx="2736304" cy="394613"/>
          </a:xfrm>
          <a:prstGeom prst="wedgeRectCallout">
            <a:avLst>
              <a:gd name="adj1" fmla="val -71538"/>
              <a:gd name="adj2" fmla="val -3583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增加了创建对象的方法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85800" y="5325592"/>
            <a:ext cx="7198568" cy="558728"/>
          </a:xfrm>
          <a:prstGeom prst="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4355976" y="5713297"/>
            <a:ext cx="4310050" cy="394613"/>
          </a:xfrm>
          <a:prstGeom prst="wedgeRectCallout">
            <a:avLst>
              <a:gd name="adj1" fmla="val -75103"/>
              <a:gd name="adj2" fmla="val -327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增加了使用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CArchive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类读取的支持</a:t>
            </a:r>
          </a:p>
        </p:txBody>
      </p:sp>
    </p:spTree>
    <p:extLst>
      <p:ext uri="{BB962C8B-B14F-4D97-AF65-F5344CB8AC3E}">
        <p14:creationId xmlns:p14="http://schemas.microsoft.com/office/powerpoint/2010/main" val="13599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DECLARE_DYNAMIC</a:t>
            </a:r>
            <a:r>
              <a:rPr lang="zh-CN" altLang="en-US" sz="40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宏源码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DECLARE_DYNAMIC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protected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_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GetBaseClass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##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GetThisClass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 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\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971600" y="5553064"/>
            <a:ext cx="6264696" cy="432048"/>
          </a:xfrm>
          <a:prstGeom prst="wedgeRectCallout">
            <a:avLst>
              <a:gd name="adj1" fmla="val -23065"/>
              <a:gd name="adj2" fmla="val -7298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实际上是利用宏为类添加一些固定的属性和方法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6955552" y="2636912"/>
            <a:ext cx="2188448" cy="394613"/>
          </a:xfrm>
          <a:prstGeom prst="wedgeRectCallout">
            <a:avLst>
              <a:gd name="adj1" fmla="val -63635"/>
              <a:gd name="adj2" fmla="val -494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获取基类信息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6955552" y="3183925"/>
            <a:ext cx="2188448" cy="637685"/>
          </a:xfrm>
          <a:prstGeom prst="wedgeRectCallout">
            <a:avLst>
              <a:gd name="adj1" fmla="val -63635"/>
              <a:gd name="adj2" fmla="val -494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存储类信息到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CRuntimeClass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71376" y="3309368"/>
            <a:ext cx="789856" cy="37280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6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IMPLEMENT_DYNAMIC</a:t>
            </a:r>
            <a:r>
              <a:rPr lang="zh-CN" altLang="en-US" sz="3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宏源码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IMPLEMENT_DYNAMIC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A30021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A30021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base_class_name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IMPLEMENT_RUNTIMECLASS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base_class_name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0xFFFF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#define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IMPLEMENT_RUNTIMECLASS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base_class_name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wSchema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pfnNew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class_init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\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::_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GetBaseClass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RUNTIME_CLASS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base_class_name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 } \</a:t>
            </a:r>
          </a:p>
          <a:p>
            <a:pPr marL="0" indent="0">
              <a:buNone/>
            </a:pP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3779912" y="2708920"/>
            <a:ext cx="5256584" cy="394613"/>
          </a:xfrm>
          <a:prstGeom prst="wedgeRectCallout">
            <a:avLst>
              <a:gd name="adj1" fmla="val -55988"/>
              <a:gd name="adj2" fmla="val -3583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调用</a:t>
            </a:r>
            <a:r>
              <a:rPr kumimoji="1" lang="en-US" altLang="zh-CN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IMPLEMENT_RUNTIMECLASS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宏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2590800" y="4797152"/>
            <a:ext cx="5256584" cy="394613"/>
          </a:xfrm>
          <a:prstGeom prst="wedgeRectCallout">
            <a:avLst>
              <a:gd name="adj1" fmla="val -22125"/>
              <a:gd name="adj2" fmla="val -8836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返回基类的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CRumtimeClass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结构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4499992" y="1555293"/>
            <a:ext cx="3816424" cy="394613"/>
          </a:xfrm>
          <a:prstGeom prst="wedgeRectCallout">
            <a:avLst>
              <a:gd name="adj1" fmla="val 12898"/>
              <a:gd name="adj2" fmla="val 81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输入包含本类和其基类的类名</a:t>
            </a:r>
          </a:p>
        </p:txBody>
      </p:sp>
    </p:spTree>
    <p:extLst>
      <p:ext uri="{BB962C8B-B14F-4D97-AF65-F5344CB8AC3E}">
        <p14:creationId xmlns:p14="http://schemas.microsoft.com/office/powerpoint/2010/main" val="4052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78688" cy="1143000"/>
          </a:xfrm>
        </p:spPr>
        <p:txBody>
          <a:bodyPr/>
          <a:lstStyle/>
          <a:p>
            <a:r>
              <a:rPr lang="en-US" altLang="zh-CN" sz="3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IMPLEMENT_DYNAMIC</a:t>
            </a:r>
            <a:r>
              <a:rPr lang="zh-CN" altLang="en-US" sz="3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宏</a:t>
            </a:r>
            <a:r>
              <a:rPr lang="zh-CN" altLang="en-US" sz="3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源码（续）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AFX_COMDAT</a:t>
            </a:r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##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{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sizeof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wSchema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pfnNew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&amp;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::_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GetBaseClass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class_init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}; \</a:t>
            </a: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PASCAL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GetThisClass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_RUNTIME_CLASS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 } \</a:t>
            </a:r>
          </a:p>
          <a:p>
            <a:pPr marL="0" indent="0">
              <a:buNone/>
            </a:pPr>
            <a:endParaRPr lang="en-US" altLang="zh-CN" sz="1800" b="0" dirty="0" smtClean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GetRuntimeClass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</a:t>
            </a:r>
            <a:r>
              <a:rPr lang="en-US" altLang="zh-CN" sz="18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\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 </a:t>
            </a:r>
            <a:r>
              <a:rPr lang="en-US" altLang="zh-CN" sz="18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_RUNTIME_CLASS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 }</a:t>
            </a:r>
            <a:endParaRPr lang="zh-CN" altLang="en-US" sz="18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5724128" y="2204864"/>
            <a:ext cx="3024336" cy="394613"/>
          </a:xfrm>
          <a:prstGeom prst="wedgeRectCallout">
            <a:avLst>
              <a:gd name="adj1" fmla="val -63635"/>
              <a:gd name="adj2" fmla="val -494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填充</a:t>
            </a:r>
            <a:r>
              <a:rPr kumimoji="1" lang="en-US" altLang="zh-CN" sz="18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CRumtimeClass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结构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323528" y="1514971"/>
            <a:ext cx="2160240" cy="394613"/>
          </a:xfrm>
          <a:prstGeom prst="wedgeRectCallout">
            <a:avLst>
              <a:gd name="adj1" fmla="val -12034"/>
              <a:gd name="adj2" fmla="val 815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en-US" sz="18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防止重定义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6120744" y="4038600"/>
            <a:ext cx="3024336" cy="394613"/>
          </a:xfrm>
          <a:prstGeom prst="wedgeRectCallout">
            <a:avLst>
              <a:gd name="adj1" fmla="val -30578"/>
              <a:gd name="adj2" fmla="val -790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class##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class_name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属性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119664" y="5067300"/>
            <a:ext cx="3024336" cy="394613"/>
          </a:xfrm>
          <a:prstGeom prst="wedgeRectCallout">
            <a:avLst>
              <a:gd name="adj1" fmla="val -30578"/>
              <a:gd name="adj2" fmla="val -790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class##</a:t>
            </a:r>
            <a:r>
              <a:rPr lang="en-US" altLang="zh-CN" sz="1800" dirty="0" err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class_name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属性</a:t>
            </a:r>
            <a:endParaRPr kumimoji="1" lang="zh-CN" altLang="en-US" sz="18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3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Microsoft Foundation Classes, MFC</a:t>
            </a:r>
          </a:p>
          <a:p>
            <a:pPr lvl="1"/>
            <a:r>
              <a:rPr lang="zh-CN" altLang="en-US" dirty="0" smtClean="0"/>
              <a:t>由一组类、全局函数、全局变量和宏组成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提供了开发应用程序可以复用的类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大大简化编写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应用程序步骤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MFC</a:t>
            </a:r>
            <a:r>
              <a:rPr lang="zh-CN" altLang="en-US" dirty="0" smtClean="0"/>
              <a:t>是一种应用程序开发框架</a:t>
            </a:r>
            <a:r>
              <a:rPr lang="en-US" altLang="zh-CN" dirty="0" smtClean="0"/>
              <a:t>Application Framework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编写完成，多数类继承自</a:t>
            </a:r>
            <a:r>
              <a:rPr lang="en-US" altLang="zh-CN" dirty="0" smtClean="0"/>
              <a:t>CObject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类的形式封装了</a:t>
            </a:r>
            <a:r>
              <a:rPr lang="en-US" altLang="zh-CN" dirty="0" smtClean="0"/>
              <a:t>Windows API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8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0B18D-0F2C-4E30-96E3-9C200FC1D2E7}" type="datetime1">
              <a:rPr lang="zh-CN" altLang="en-US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6E46CA4-5623-41FA-AD00-79168E476B4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本章总体纲要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6400800" cy="4184650"/>
          </a:xfrm>
        </p:spPr>
        <p:txBody>
          <a:bodyPr/>
          <a:lstStyle/>
          <a:p>
            <a:pPr eaLnBrk="1" hangingPunct="1">
              <a:tabLst>
                <a:tab pos="1808163" algn="l"/>
              </a:tabLst>
            </a:pPr>
            <a:r>
              <a:rPr lang="en-US" altLang="zh-CN" sz="4400" dirty="0" smtClean="0"/>
              <a:t>MFC</a:t>
            </a:r>
            <a:r>
              <a:rPr lang="zh-CN" altLang="en-US" sz="4400" dirty="0" smtClean="0"/>
              <a:t>概述</a:t>
            </a:r>
            <a:endParaRPr lang="en-US" altLang="zh-CN" sz="4400" dirty="0" smtClean="0"/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dirty="0" err="1" smtClean="0"/>
              <a:t>CObject</a:t>
            </a:r>
            <a:r>
              <a:rPr lang="zh-CN" altLang="en-US" sz="4400" dirty="0" smtClean="0"/>
              <a:t>类与其特性</a:t>
            </a:r>
          </a:p>
          <a:p>
            <a:pPr eaLnBrk="1" hangingPunct="1">
              <a:tabLst>
                <a:tab pos="1808163" algn="l"/>
              </a:tabLst>
            </a:pPr>
            <a:r>
              <a:rPr lang="zh-CN" altLang="en-US" sz="4400" dirty="0" smtClean="0"/>
              <a:t>基本</a:t>
            </a:r>
            <a:r>
              <a:rPr lang="en-US" altLang="zh-CN" sz="4400" dirty="0" smtClean="0"/>
              <a:t>MFC</a:t>
            </a:r>
            <a:r>
              <a:rPr lang="zh-CN" altLang="en-US" sz="4400" dirty="0" smtClean="0"/>
              <a:t>类</a:t>
            </a:r>
            <a:endParaRPr lang="en-US" altLang="zh-CN" sz="4400" dirty="0" smtClean="0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剪辑" r:id="rId3" imgW="2309813" imgH="3176588" progId="MS_ClipArt_Gallery.2">
                  <p:embed/>
                </p:oleObj>
              </mc:Choice>
              <mc:Fallback>
                <p:oleObj name="剪辑" r:id="rId3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6"/>
          <p:cNvSpPr>
            <a:spLocks noChangeArrowheads="1"/>
          </p:cNvSpPr>
          <p:nvPr/>
        </p:nvSpPr>
        <p:spPr bwMode="auto">
          <a:xfrm>
            <a:off x="1752600" y="384428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CString</a:t>
            </a:r>
            <a:r>
              <a:rPr lang="zh-CN" altLang="en-US" dirty="0" smtClean="0"/>
              <a:t>类是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用来处理字符串的类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没有基类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包含变长的字符序列</a:t>
            </a:r>
            <a:endParaRPr lang="en-US" altLang="zh-CN" dirty="0" smtClean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TCHAR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#if UNICODE</a:t>
            </a:r>
          </a:p>
          <a:p>
            <a:pPr marL="914400" lvl="2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TCHAR </a:t>
            </a:r>
            <a:r>
              <a:rPr lang="en-US" altLang="zh-CN" dirty="0" err="1" smtClean="0">
                <a:solidFill>
                  <a:schemeClr val="accent2"/>
                </a:solidFill>
              </a:rPr>
              <a:t>wchar_t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#else</a:t>
            </a:r>
          </a:p>
          <a:p>
            <a:pPr marL="914400" lvl="2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TCHAR </a:t>
            </a:r>
            <a:r>
              <a:rPr lang="en-US" altLang="zh-CN" dirty="0" smtClean="0">
                <a:solidFill>
                  <a:schemeClr val="accent2"/>
                </a:solidFill>
              </a:rPr>
              <a:t>char</a:t>
            </a:r>
          </a:p>
          <a:p>
            <a:pPr marL="914400" lvl="2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CString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err="1" smtClean="0"/>
              <a:t>CString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char*,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TCHAR*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_T(“Hello!”);  //</a:t>
            </a:r>
            <a:r>
              <a:rPr lang="zh-CN" altLang="en-US" dirty="0" smtClean="0"/>
              <a:t>调用构造函数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/>
              <a:t>_T(</a:t>
            </a:r>
            <a:r>
              <a:rPr lang="en-US" altLang="zh-CN" dirty="0" smtClean="0"/>
              <a:t>“Hello!”));    //</a:t>
            </a:r>
            <a:r>
              <a:rPr lang="zh-CN" altLang="en-US" dirty="0" smtClean="0"/>
              <a:t>调用构造函数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char* a = </a:t>
            </a:r>
            <a:r>
              <a:rPr lang="en-US" altLang="zh-CN" dirty="0"/>
              <a:t>_T( </a:t>
            </a:r>
            <a:r>
              <a:rPr lang="en-US" altLang="zh-CN" dirty="0" smtClean="0"/>
              <a:t>“hello”);</a:t>
            </a:r>
            <a:br>
              <a:rPr lang="en-US" altLang="zh-CN" dirty="0" smtClean="0"/>
            </a:br>
            <a:r>
              <a:rPr lang="en-US" altLang="zh-CN" dirty="0" err="1" smtClean="0"/>
              <a:t>str</a:t>
            </a:r>
            <a:r>
              <a:rPr lang="en-US" altLang="zh-CN" dirty="0" smtClean="0"/>
              <a:t> = a;//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operator =</a:t>
            </a:r>
          </a:p>
          <a:p>
            <a:pPr lvl="2"/>
            <a:r>
              <a:rPr lang="en-US" altLang="zh-CN" dirty="0" err="1" smtClean="0"/>
              <a:t>CString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age;</a:t>
            </a:r>
            <a:br>
              <a:rPr lang="en-US" altLang="zh-CN" dirty="0" smtClean="0"/>
            </a:br>
            <a:r>
              <a:rPr lang="en-US" altLang="zh-CN" dirty="0" err="1" smtClean="0"/>
              <a:t>str.Format</a:t>
            </a:r>
            <a:r>
              <a:rPr lang="en-US" altLang="zh-CN" dirty="0" smtClean="0"/>
              <a:t>(“I am %d years old.”, age);//</a:t>
            </a:r>
            <a:r>
              <a:rPr lang="zh-CN" altLang="en-US" dirty="0" smtClean="0"/>
              <a:t>格式化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7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使用字符串常量时要用</a:t>
            </a:r>
            <a:r>
              <a:rPr lang="en-US" altLang="zh-CN" dirty="0" smtClean="0"/>
              <a:t>_T()</a:t>
            </a:r>
            <a:r>
              <a:rPr lang="zh-CN" altLang="en-US" dirty="0" smtClean="0"/>
              <a:t>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TEXT()</a:t>
            </a:r>
            <a:r>
              <a:rPr lang="zh-CN" altLang="en-US" dirty="0" smtClean="0"/>
              <a:t>宏与</a:t>
            </a:r>
            <a:r>
              <a:rPr lang="en-US" altLang="zh-CN" dirty="0" smtClean="0"/>
              <a:t>_T()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TEXT(x) _T(x)</a:t>
            </a:r>
          </a:p>
          <a:p>
            <a:pPr lvl="1"/>
            <a:r>
              <a:rPr lang="en-US" altLang="zh-CN" dirty="0" smtClean="0"/>
              <a:t>#if UNICODE</a:t>
            </a:r>
            <a:br>
              <a:rPr lang="en-US" altLang="zh-CN" dirty="0" smtClean="0"/>
            </a:br>
            <a:r>
              <a:rPr lang="en-US" altLang="zh-CN" dirty="0" smtClean="0"/>
              <a:t>#define _T(x) L##x</a:t>
            </a:r>
            <a:br>
              <a:rPr lang="en-US" altLang="zh-CN" dirty="0" smtClean="0"/>
            </a:br>
            <a:r>
              <a:rPr lang="en-US" altLang="zh-CN" dirty="0" smtClean="0"/>
              <a:t>#else</a:t>
            </a:r>
            <a:br>
              <a:rPr lang="en-US" altLang="zh-CN" dirty="0" smtClean="0"/>
            </a:br>
            <a:r>
              <a:rPr lang="en-US" altLang="zh-CN" dirty="0" smtClean="0"/>
              <a:t>#define _T(x) x</a:t>
            </a:r>
            <a:br>
              <a:rPr lang="en-US" altLang="zh-CN" dirty="0" smtClean="0"/>
            </a:b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L“Hello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字符，无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9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CString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CString</a:t>
            </a:r>
            <a:r>
              <a:rPr lang="zh-CN" altLang="en-US" dirty="0" smtClean="0"/>
              <a:t>间赋值</a:t>
            </a:r>
            <a:endParaRPr lang="en-US" altLang="zh-CN" dirty="0" smtClean="0"/>
          </a:p>
          <a:p>
            <a:pPr lvl="1"/>
            <a:r>
              <a:rPr lang="en-US" altLang="zh-CN" dirty="0" err="1"/>
              <a:t>CString</a:t>
            </a:r>
            <a:r>
              <a:rPr lang="en-US" altLang="zh-CN" dirty="0"/>
              <a:t> </a:t>
            </a:r>
            <a:r>
              <a:rPr lang="en-US" altLang="zh-CN" dirty="0" err="1"/>
              <a:t>oldString</a:t>
            </a:r>
            <a:r>
              <a:rPr lang="en-US" altLang="zh-CN" dirty="0"/>
              <a:t> = _T("This is a test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altLang="zh-CN" dirty="0" err="1" smtClean="0"/>
              <a:t>CString</a:t>
            </a:r>
            <a:r>
              <a:rPr lang="en-US" altLang="zh-CN" dirty="0" smtClean="0"/>
              <a:t> </a:t>
            </a:r>
            <a:r>
              <a:rPr lang="en-US" altLang="zh-CN" dirty="0" err="1"/>
              <a:t>newString</a:t>
            </a:r>
            <a:r>
              <a:rPr lang="en-US" altLang="zh-CN" dirty="0"/>
              <a:t> = </a:t>
            </a:r>
            <a:r>
              <a:rPr lang="en-US" altLang="zh-CN" dirty="0" err="1"/>
              <a:t>oldString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当一 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 </a:t>
            </a:r>
            <a:r>
              <a:rPr lang="zh-CN" altLang="en-US" dirty="0"/>
              <a:t>对象分配给另一个时，</a:t>
            </a:r>
            <a:r>
              <a:rPr lang="en-US" altLang="zh-CN" dirty="0" err="1"/>
              <a:t>CString</a:t>
            </a:r>
            <a:r>
              <a:rPr lang="en-US" altLang="zh-CN" dirty="0"/>
              <a:t> </a:t>
            </a:r>
            <a:r>
              <a:rPr lang="zh-CN" altLang="en-US" dirty="0"/>
              <a:t>对象的内容</a:t>
            </a:r>
            <a:r>
              <a:rPr lang="zh-CN" altLang="en-US" dirty="0">
                <a:solidFill>
                  <a:srgbClr val="C00000"/>
                </a:solidFill>
              </a:rPr>
              <a:t>复制</a:t>
            </a:r>
            <a:r>
              <a:rPr lang="zh-CN" altLang="en-US" dirty="0" smtClean="0"/>
              <a:t>。而不共享字符的数据缓冲区。因此，赋值为</a:t>
            </a:r>
            <a:r>
              <a:rPr lang="en-US" altLang="zh-CN" dirty="0"/>
              <a:t> </a:t>
            </a:r>
            <a:r>
              <a:rPr lang="zh-CN" altLang="en-US" dirty="0" smtClean="0"/>
              <a:t>“深拷贝”。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CString</a:t>
            </a:r>
            <a:r>
              <a:rPr lang="zh-CN" altLang="en-US" dirty="0" smtClean="0"/>
              <a:t>作为字符数组使用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CString</a:t>
            </a:r>
            <a:r>
              <a:rPr lang="zh-CN" altLang="en-US" dirty="0" smtClean="0"/>
              <a:t>字符串长度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GetLength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返回字符的个数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IsEmpty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检测字符串是否为空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Emty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将字符串长度置为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获取字符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operator [] </a:t>
            </a:r>
            <a:r>
              <a:rPr lang="zh-CN" altLang="en-US" dirty="0" smtClean="0"/>
              <a:t>获取给定位置的字符引用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GetAt</a:t>
            </a:r>
            <a:r>
              <a:rPr lang="zh-CN" altLang="en-US" dirty="0" smtClean="0"/>
              <a:t>获取指定位置的字符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SetAt</a:t>
            </a:r>
            <a:r>
              <a:rPr lang="zh-CN" altLang="en-US" dirty="0" smtClean="0"/>
              <a:t>设置指定位置的字符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1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CString</a:t>
            </a:r>
            <a:r>
              <a:rPr lang="zh-CN" altLang="en-US" dirty="0" smtClean="0"/>
              <a:t>的比较、连接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operator ==, !=, &lt;, &gt;</a:t>
            </a:r>
            <a:r>
              <a:rPr lang="zh-CN" altLang="en-US" dirty="0" smtClean="0"/>
              <a:t>等，区分大小写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Compare()</a:t>
            </a:r>
          </a:p>
          <a:p>
            <a:r>
              <a:rPr lang="zh-CN" altLang="en-US" dirty="0" smtClean="0"/>
              <a:t>连接字符串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operator +, +=</a:t>
            </a:r>
          </a:p>
          <a:p>
            <a:pPr lvl="1"/>
            <a:r>
              <a:rPr lang="en-US" altLang="zh-CN" dirty="0" smtClean="0"/>
              <a:t>Append(), </a:t>
            </a:r>
            <a:r>
              <a:rPr lang="en-US" altLang="zh-CN" dirty="0" err="1" smtClean="0"/>
              <a:t>AppendFormat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连接字符串示例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CString</a:t>
            </a:r>
            <a:r>
              <a:rPr lang="en-US" altLang="zh-CN" dirty="0"/>
              <a:t> s1 = _T("This 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altLang="zh-CN" dirty="0" smtClean="0"/>
              <a:t>s1 </a:t>
            </a:r>
            <a:r>
              <a:rPr lang="en-US" altLang="zh-CN" dirty="0"/>
              <a:t>+= _T("is a ");</a:t>
            </a:r>
          </a:p>
          <a:p>
            <a:pPr marL="0" indent="0">
              <a:buNone/>
            </a:pPr>
            <a:r>
              <a:rPr lang="en-US" altLang="zh-CN" dirty="0" err="1"/>
              <a:t>CString</a:t>
            </a:r>
            <a:r>
              <a:rPr lang="en-US" altLang="zh-CN" dirty="0"/>
              <a:t> s2 = _T("test");</a:t>
            </a:r>
          </a:p>
          <a:p>
            <a:pPr marL="0" indent="0">
              <a:buNone/>
            </a:pPr>
            <a:r>
              <a:rPr lang="en-US" altLang="zh-CN" dirty="0" err="1"/>
              <a:t>CString</a:t>
            </a:r>
            <a:r>
              <a:rPr lang="en-US" altLang="zh-CN" dirty="0"/>
              <a:t> message = s1 + _T("big ") + s2;  </a:t>
            </a:r>
          </a:p>
          <a:p>
            <a:pPr marL="0" indent="0">
              <a:buNone/>
            </a:pPr>
            <a:r>
              <a:rPr lang="en-US" altLang="zh-CN" dirty="0"/>
              <a:t>// Message contains "This is a big test".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5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比较字符串示例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CString</a:t>
            </a:r>
            <a:r>
              <a:rPr lang="en-US" altLang="zh-CN" dirty="0"/>
              <a:t> s1(_T("Tom"));</a:t>
            </a:r>
          </a:p>
          <a:p>
            <a:pPr marL="0" indent="0">
              <a:buNone/>
            </a:pPr>
            <a:r>
              <a:rPr lang="en-US" altLang="zh-CN" dirty="0" err="1"/>
              <a:t>CString</a:t>
            </a:r>
            <a:r>
              <a:rPr lang="en-US" altLang="zh-CN" dirty="0"/>
              <a:t> s2(_T("Jerry"));</a:t>
            </a:r>
          </a:p>
          <a:p>
            <a:pPr marL="0" indent="0">
              <a:buNone/>
            </a:pPr>
            <a:r>
              <a:rPr lang="en-US" altLang="zh-CN" dirty="0"/>
              <a:t>ASSERT(s2 &lt; s1);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CString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语言字符串指针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_T(“Tsinghua University”);</a:t>
            </a:r>
            <a:br>
              <a:rPr lang="en-US" altLang="zh-CN" dirty="0" smtClean="0"/>
            </a:br>
            <a:r>
              <a:rPr lang="en-US" altLang="zh-CN" dirty="0" err="1" smtClean="0"/>
              <a:t>const</a:t>
            </a:r>
            <a:r>
              <a:rPr lang="en-US" altLang="zh-CN" dirty="0" smtClean="0"/>
              <a:t> char* </a:t>
            </a:r>
            <a:r>
              <a:rPr lang="en-US" altLang="zh-CN" dirty="0" err="1" smtClean="0"/>
              <a:t>pStr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str.GetString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err="1" smtClean="0"/>
              <a:t>printf</a:t>
            </a:r>
            <a:r>
              <a:rPr lang="en-US" altLang="zh-CN" dirty="0" smtClean="0"/>
              <a:t>(“%s”, </a:t>
            </a:r>
            <a:r>
              <a:rPr lang="en-US" altLang="zh-CN" dirty="0" err="1" smtClean="0"/>
              <a:t>pStr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或直接使用强制类型转换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const</a:t>
            </a:r>
            <a:r>
              <a:rPr lang="en-US" altLang="zh-CN" dirty="0" smtClean="0"/>
              <a:t> TCHAR* s = (LPCTSTR)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3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0648"/>
            <a:ext cx="8992677" cy="547260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4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CString</a:t>
            </a:r>
            <a:r>
              <a:rPr lang="zh-CN" altLang="en-US" dirty="0" smtClean="0"/>
              <a:t>成员函数表（部分）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85800" y="1982891"/>
          <a:ext cx="7772400" cy="4111418"/>
        </p:xfrm>
        <a:graphic>
          <a:graphicData uri="http://schemas.openxmlformats.org/drawingml/2006/table">
            <a:tbl>
              <a:tblPr/>
              <a:tblGrid>
                <a:gridCol w="2642616"/>
                <a:gridCol w="5129784"/>
              </a:tblGrid>
              <a:tr h="114469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GetLength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the number of characters in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object. For multibyte characters, counts each 8-bit character; that is, a lead and trail byte in one multibyte character are counted as two characters.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IsEmpty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Tests whether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contains no characters.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Empty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Forces a string to have 0 length.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GetAt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the character at a given position.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operator []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the character at a given position — operator substitution for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GetAt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SetAt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Sets a character at a given position.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8"/>
                        </a:rPr>
                        <a:t>operator LPCTSTR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Directly accesses characters stored in a </a:t>
                      </a:r>
                      <a:r>
                        <a:rPr lang="en-US" sz="1600" b="1" dirty="0" err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 object as a C-style string.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CString</a:t>
            </a:r>
            <a:r>
              <a:rPr lang="zh-CN" altLang="en-US" dirty="0"/>
              <a:t>成员函数表（部分）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40118"/>
              </p:ext>
            </p:extLst>
          </p:nvPr>
        </p:nvGraphicFramePr>
        <p:xfrm>
          <a:off x="685800" y="2348880"/>
          <a:ext cx="7772400" cy="3041230"/>
        </p:xfrm>
        <a:graphic>
          <a:graphicData uri="http://schemas.openxmlformats.org/drawingml/2006/table">
            <a:tbl>
              <a:tblPr/>
              <a:tblGrid>
                <a:gridCol w="2642616"/>
                <a:gridCol w="5129784"/>
              </a:tblGrid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Mid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Extracts the middle part of a string (like the Basic MID$ function).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Left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Extracts the left part of a string (like the Basic LEFT$ function).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Right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Extracts the right part of a string (like the Basic RIGHT$ function).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SpanIncluding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Extracts a substring that contains only the characters in a set.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SpanExcluding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Extracts a substring that contains only the characters not in a set.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5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CString</a:t>
            </a:r>
            <a:r>
              <a:rPr lang="zh-CN" altLang="en-US" dirty="0"/>
              <a:t>成员函数表（部分）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499970"/>
              </p:ext>
            </p:extLst>
          </p:nvPr>
        </p:nvGraphicFramePr>
        <p:xfrm>
          <a:off x="1043608" y="1932216"/>
          <a:ext cx="7414592" cy="4029888"/>
        </p:xfrm>
        <a:graphic>
          <a:graphicData uri="http://schemas.openxmlformats.org/drawingml/2006/table">
            <a:tbl>
              <a:tblPr/>
              <a:tblGrid>
                <a:gridCol w="1584176"/>
                <a:gridCol w="5830416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MakeUpper</a:t>
                      </a:r>
                      <a:endParaRPr lang="en-US" sz="14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Converts all the characters in this string to uppercase characters.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4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 err="1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MakeLower</a:t>
                      </a:r>
                      <a:endParaRPr lang="en-US" sz="14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Converts all the characters in this string to lowercase characters.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MakeReverse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Reverses the characters in this string.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Replace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Replaces indicated characters with other characters.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Remove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Removes indicated characters from a string.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Insert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Inserts a single character or a substring at the given index within the string.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Deletes a character or characters from a string.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Format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Format the string as </a:t>
                      </a:r>
                      <a:r>
                        <a:rPr lang="en-US" sz="1400" b="1" dirty="0" err="1">
                          <a:solidFill>
                            <a:srgbClr val="2A2A2A"/>
                          </a:solidFill>
                          <a:effectLst/>
                        </a:rPr>
                        <a:t>sprintf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 does.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8"/>
                        </a:rPr>
                        <a:t>FormatV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Formats the string as </a:t>
                      </a:r>
                      <a:r>
                        <a:rPr lang="en-US" sz="1400" b="1" dirty="0" err="1">
                          <a:solidFill>
                            <a:srgbClr val="2A2A2A"/>
                          </a:solidFill>
                          <a:effectLst/>
                        </a:rPr>
                        <a:t>vsprintf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 does.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9"/>
                        </a:rPr>
                        <a:t>TrimLeft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Trim leading whitespace characters from the string.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10"/>
                        </a:rPr>
                        <a:t>TrimRight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Trim trailing whitespace characters from the string.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1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11"/>
                        </a:rPr>
                        <a:t>FormatMessage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Formats a message string.</a:t>
                      </a:r>
                    </a:p>
                  </a:txBody>
                  <a:tcPr marL="48986" marR="48986" marT="61232" marB="6123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CString</a:t>
            </a:r>
            <a:r>
              <a:rPr lang="zh-CN" altLang="en-US" dirty="0"/>
              <a:t>成员函数表（部分）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971387"/>
              </p:ext>
            </p:extLst>
          </p:nvPr>
        </p:nvGraphicFramePr>
        <p:xfrm>
          <a:off x="667163" y="2420888"/>
          <a:ext cx="7772400" cy="1239522"/>
        </p:xfrm>
        <a:graphic>
          <a:graphicData uri="http://schemas.openxmlformats.org/drawingml/2006/table">
            <a:tbl>
              <a:tblPr/>
              <a:tblGrid>
                <a:gridCol w="2642616"/>
                <a:gridCol w="5129784"/>
              </a:tblGrid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Find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Finds a character or substring inside a larger string.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ReverseFind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Finds a character inside a larger string; starts from the end.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FindOneOf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Finds the first matching character from a set.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63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65952"/>
              </p:ext>
            </p:extLst>
          </p:nvPr>
        </p:nvGraphicFramePr>
        <p:xfrm>
          <a:off x="685800" y="4005064"/>
          <a:ext cx="7772400" cy="826348"/>
        </p:xfrm>
        <a:graphic>
          <a:graphicData uri="http://schemas.openxmlformats.org/drawingml/2006/table">
            <a:tbl>
              <a:tblPr/>
              <a:tblGrid>
                <a:gridCol w="2642616"/>
                <a:gridCol w="5129784"/>
              </a:tblGrid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operator &lt;&lt;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Inserts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to an archive or dump context.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operator &gt;&gt;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Extracts a </a:t>
                      </a:r>
                      <a:r>
                        <a:rPr lang="en-US" sz="1600" b="1" dirty="0" err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 object from an archive.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CString</a:t>
            </a:r>
            <a:r>
              <a:rPr lang="zh-CN" altLang="en-US" dirty="0"/>
              <a:t>成员函数表（部分）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85800" y="2311398"/>
          <a:ext cx="7772400" cy="3454404"/>
        </p:xfrm>
        <a:graphic>
          <a:graphicData uri="http://schemas.openxmlformats.org/drawingml/2006/table">
            <a:tbl>
              <a:tblPr/>
              <a:tblGrid>
                <a:gridCol w="2642616"/>
                <a:gridCol w="5129784"/>
              </a:tblGrid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GetBuffer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a pointer to the characters in the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GetBufferSetLength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a pointer to the characters in the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, truncating to the specified length.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ReleaseBuffer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Releases control of the buffer returned by </a:t>
                      </a:r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GetBuffer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FreeExtra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Removes any overhead of this string object by freeing any extra memory previously allocated to the string.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LockBuffer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Disables reference counting and protects the string in the buffer.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UnlockBuffer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Enables reference counting and releases the string in the buffer.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9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CString</a:t>
            </a:r>
            <a:r>
              <a:rPr lang="zh-CN" altLang="en-US" dirty="0"/>
              <a:t>成员函数表（部分）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65</a:t>
            </a:fld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85800" y="2639905"/>
          <a:ext cx="7772400" cy="2797390"/>
        </p:xfrm>
        <a:graphic>
          <a:graphicData uri="http://schemas.openxmlformats.org/drawingml/2006/table">
            <a:tbl>
              <a:tblPr/>
              <a:tblGrid>
                <a:gridCol w="2642616"/>
                <a:gridCol w="5129784"/>
              </a:tblGrid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AllocSysString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Allocates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BSTR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from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data.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SetSysString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Sets an existing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BSTR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with data from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LoadString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Loads an existing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CString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from a Windows resource.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AnsiToOem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Makes an in-place conversion from the ANSI character set to the OEM character set.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OemToAnsi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Makes an in-place conversion from the OEM character set to the ANSI character set.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5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CTime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CTime</a:t>
            </a:r>
            <a:r>
              <a:rPr lang="zh-CN" altLang="en-US" dirty="0" smtClean="0"/>
              <a:t>类表示一个绝对时间和日期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CTime</a:t>
            </a:r>
            <a:r>
              <a:rPr lang="zh-CN" altLang="en-US" dirty="0" smtClean="0"/>
              <a:t>类是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的基础类，它没有基类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内部使用</a:t>
            </a:r>
            <a:r>
              <a:rPr lang="en-US" altLang="zh-CN" dirty="0" err="1" smtClean="0"/>
              <a:t>time_t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值基于格林威治时间（</a:t>
            </a:r>
            <a:r>
              <a:rPr lang="en-US" altLang="zh-CN" dirty="0" smtClean="0"/>
              <a:t>GMT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CTimeSpan</a:t>
            </a:r>
            <a:r>
              <a:rPr lang="zh-CN" altLang="en-US" dirty="0"/>
              <a:t>类表示时间间隔</a:t>
            </a:r>
            <a:endParaRPr lang="en-US" altLang="zh-CN" dirty="0"/>
          </a:p>
          <a:p>
            <a:pPr lvl="1"/>
            <a:r>
              <a:rPr lang="zh-CN" altLang="en-US" dirty="0"/>
              <a:t>为了实现</a:t>
            </a:r>
            <a:r>
              <a:rPr lang="en-US" altLang="zh-CN" dirty="0" err="1"/>
              <a:t>CTime</a:t>
            </a:r>
            <a:r>
              <a:rPr lang="zh-CN" altLang="en-US" dirty="0"/>
              <a:t>类的比较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CTime</a:t>
            </a:r>
            <a:r>
              <a:rPr lang="zh-CN" altLang="en-US" dirty="0" smtClean="0"/>
              <a:t>类示例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定义时间间隔对象，表示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天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时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秒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CTimeSpan</a:t>
            </a:r>
            <a:r>
              <a:rPr lang="en-US" altLang="zh-CN" sz="2800" dirty="0" smtClean="0"/>
              <a:t> span(7, 6, 5, 4);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获取当前时间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CTime</a:t>
            </a:r>
            <a:r>
              <a:rPr lang="en-US" altLang="zh-CN" sz="2800" dirty="0" smtClean="0"/>
              <a:t> t = </a:t>
            </a:r>
            <a:r>
              <a:rPr lang="en-US" altLang="zh-CN" sz="2800" dirty="0" err="1" smtClean="0"/>
              <a:t>CTime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GetCurrentTime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格式化输出本地时间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(LPCTSTR)</a:t>
            </a:r>
            <a:r>
              <a:rPr lang="en-US" altLang="zh-CN" sz="2800" dirty="0" err="1" smtClean="0"/>
              <a:t>t.Format</a:t>
            </a:r>
            <a:r>
              <a:rPr lang="en-US" altLang="zh-CN" sz="2800" dirty="0" smtClean="0"/>
              <a:t>(</a:t>
            </a:r>
            <a:br>
              <a:rPr lang="en-US" altLang="zh-CN" sz="2800" dirty="0" smtClean="0"/>
            </a:br>
            <a:r>
              <a:rPr lang="en-US" altLang="zh-CN" sz="2800" dirty="0" smtClean="0"/>
              <a:t>“%Y-%m-%d %H:%M:%S”);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5800" y="5942111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http://msdn.microsoft.com/zh-cn/library/aa315319.aspx</a:t>
            </a:r>
          </a:p>
        </p:txBody>
      </p:sp>
    </p:spTree>
    <p:extLst>
      <p:ext uri="{BB962C8B-B14F-4D97-AF65-F5344CB8AC3E}">
        <p14:creationId xmlns:p14="http://schemas.microsoft.com/office/powerpoint/2010/main" val="31195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CTime</a:t>
            </a:r>
            <a:r>
              <a:rPr lang="zh-CN" altLang="en-US" dirty="0"/>
              <a:t>类示例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格式化输出格林威治时间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(LPCTSTR)</a:t>
            </a:r>
            <a:r>
              <a:rPr lang="en-US" altLang="zh-CN" sz="2800" dirty="0" err="1" smtClean="0"/>
              <a:t>t.FormatGMT</a:t>
            </a:r>
            <a:r>
              <a:rPr lang="en-US" altLang="zh-CN" sz="2800" dirty="0" smtClean="0"/>
              <a:t>(</a:t>
            </a:r>
          </a:p>
          <a:p>
            <a:pPr marL="0" indent="0">
              <a:buNone/>
            </a:pPr>
            <a:r>
              <a:rPr lang="en-US" altLang="zh-CN" sz="2800" dirty="0" smtClean="0"/>
              <a:t>“%Y-%m-%d %H:%M:%S”);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获取当前的时间戳（</a:t>
            </a:r>
            <a:r>
              <a:rPr lang="en-US" altLang="zh-CN" sz="2800" dirty="0" err="1" smtClean="0"/>
              <a:t>time_t</a:t>
            </a:r>
            <a:r>
              <a:rPr lang="zh-CN" altLang="en-US" sz="2800" dirty="0" smtClean="0"/>
              <a:t>结构体）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</a:t>
            </a:r>
            <a:r>
              <a:rPr lang="en-US" altLang="zh-CN" sz="2800" dirty="0" err="1" smtClean="0"/>
              <a:t>t.GetTime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输出今天是星期几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 </a:t>
            </a:r>
            <a:r>
              <a:rPr lang="en-US" altLang="zh-CN" sz="2800" dirty="0" err="1" smtClean="0"/>
              <a:t>t.GetDayOfWeek</a:t>
            </a:r>
            <a:r>
              <a:rPr lang="en-US" altLang="zh-CN" sz="2800" dirty="0" smtClean="0"/>
              <a:t>();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2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CTime</a:t>
            </a:r>
            <a:r>
              <a:rPr lang="zh-CN" altLang="en-US" dirty="0"/>
              <a:t>类示例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加上时间后的时间变为几号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(t + span).</a:t>
            </a:r>
            <a:r>
              <a:rPr lang="en-US" altLang="zh-CN" sz="2800" dirty="0" err="1" smtClean="0"/>
              <a:t>GetDay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减去时间后的时间变为几号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(t - span).</a:t>
            </a:r>
            <a:r>
              <a:rPr lang="en-US" altLang="zh-CN" sz="2800" dirty="0" err="1" smtClean="0"/>
              <a:t>GetDay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时间段内共有几分钟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span.GetTotalMinutes</a:t>
            </a:r>
            <a:r>
              <a:rPr lang="en-US" altLang="zh-CN" sz="2800" dirty="0" smtClean="0"/>
              <a:t>();</a:t>
            </a:r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时间段内共有几秒钟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span.GetTotalSeconds</a:t>
            </a:r>
            <a:r>
              <a:rPr lang="en-US" altLang="zh-CN" sz="2800" dirty="0" smtClean="0"/>
              <a:t>();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6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矩形标注 6"/>
          <p:cNvSpPr/>
          <p:nvPr/>
        </p:nvSpPr>
        <p:spPr bwMode="auto">
          <a:xfrm>
            <a:off x="5210145" y="5382789"/>
            <a:ext cx="3409528" cy="576064"/>
          </a:xfrm>
          <a:prstGeom prst="wedgeRectCallout">
            <a:avLst>
              <a:gd name="adj1" fmla="val 20579"/>
              <a:gd name="adj2" fmla="val -8456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MFC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类继承关系表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623083"/>
            <a:ext cx="88868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CTime</a:t>
            </a:r>
            <a:r>
              <a:rPr lang="zh-CN" altLang="en-US" dirty="0" smtClean="0"/>
              <a:t>类成员函数（部分）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218496" y="1960592"/>
          <a:ext cx="6707007" cy="4156016"/>
        </p:xfrm>
        <a:graphic>
          <a:graphicData uri="http://schemas.openxmlformats.org/drawingml/2006/table">
            <a:tbl>
              <a:tblPr/>
              <a:tblGrid>
                <a:gridCol w="2079172"/>
                <a:gridCol w="4627835"/>
              </a:tblGrid>
              <a:tr h="35653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GetTime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Returns a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time_t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that corresponds to this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object.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538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GetYear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Returns the year that this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object represents.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54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GetMonth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Returns the month that this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object represents (1 through 12).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54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GetDay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Returns the day that this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object represents (1 through 31).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54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GetHour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Returns the hour that this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object represents (0 through 23).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54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GetMinute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Returns the minute that this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object represents (0 through 59).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54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8"/>
                        </a:rPr>
                        <a:t>GetSecond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Returns the second that this </a:t>
                      </a:r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 object represents (0 through 59).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54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3697A"/>
                          </a:solidFill>
                          <a:effectLst/>
                          <a:hlinkClick r:id="rId9"/>
                        </a:rPr>
                        <a:t>GetDayOfWeek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Returns the day of the week (1 for Sunday, 2 for Monday, and so forth).</a:t>
                      </a:r>
                    </a:p>
                  </a:txBody>
                  <a:tcPr marL="58449" marR="58449" marT="73061" marB="7306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4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CTime</a:t>
            </a:r>
            <a:r>
              <a:rPr lang="zh-CN" altLang="en-US" dirty="0" smtClean="0"/>
              <a:t>类成员函数（部分）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85800" y="2274145"/>
          <a:ext cx="7772400" cy="3528910"/>
        </p:xfrm>
        <a:graphic>
          <a:graphicData uri="http://schemas.openxmlformats.org/drawingml/2006/table">
            <a:tbl>
              <a:tblPr/>
              <a:tblGrid>
                <a:gridCol w="2409444"/>
                <a:gridCol w="5362956"/>
              </a:tblGrid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GetGmtTm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Breaks down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into components — based on UTC.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GetLocalTm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Breaks down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into components — based on the local time zone.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85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GetAsSystemTime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Converts the time information stored in the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to a Win32-compatible</a:t>
                      </a:r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http://msdn.microsoft.com/zh-cn/library/ms724950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structure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Format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Converts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into a formatted string — based on the local time zone.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FormatGmt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Converts a </a:t>
                      </a:r>
                      <a:r>
                        <a:rPr lang="en-US" sz="1600" b="1" dirty="0" err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 object into a formatted string — based on UTC.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CTime</a:t>
            </a:r>
            <a:r>
              <a:rPr lang="zh-CN" altLang="en-US" dirty="0" smtClean="0"/>
              <a:t>类成员函数（部分）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570080"/>
              </p:ext>
            </p:extLst>
          </p:nvPr>
        </p:nvGraphicFramePr>
        <p:xfrm>
          <a:off x="685800" y="2420888"/>
          <a:ext cx="7772400" cy="1896536"/>
        </p:xfrm>
        <a:graphic>
          <a:graphicData uri="http://schemas.openxmlformats.org/drawingml/2006/table">
            <a:tbl>
              <a:tblPr/>
              <a:tblGrid>
                <a:gridCol w="2409444"/>
                <a:gridCol w="5362956"/>
              </a:tblGrid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operator =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Assigns new time values.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operator + –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Add and subtract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CTimeSpan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and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objects.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1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operator +=, –=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Add and subtract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CTimeSpan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to and from this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operator ==, &lt; , etc.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Compare two absolute times.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67417"/>
              </p:ext>
            </p:extLst>
          </p:nvPr>
        </p:nvGraphicFramePr>
        <p:xfrm>
          <a:off x="705381" y="4797152"/>
          <a:ext cx="7772400" cy="826348"/>
        </p:xfrm>
        <a:graphic>
          <a:graphicData uri="http://schemas.openxmlformats.org/drawingml/2006/table">
            <a:tbl>
              <a:tblPr/>
              <a:tblGrid>
                <a:gridCol w="2409444"/>
                <a:gridCol w="5362956"/>
              </a:tblGrid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operator &lt;&lt;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Outputs a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object to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CArchive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 or </a:t>
                      </a:r>
                      <a:r>
                        <a:rPr lang="en-US" sz="1600" b="1">
                          <a:solidFill>
                            <a:srgbClr val="2A2A2A"/>
                          </a:solidFill>
                          <a:effectLst/>
                        </a:rPr>
                        <a:t>CDumpContext</a:t>
                      </a:r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operator &gt;&gt;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Inputs a </a:t>
                      </a:r>
                      <a:r>
                        <a:rPr lang="en-US" sz="1600" b="1" dirty="0" err="1">
                          <a:solidFill>
                            <a:srgbClr val="2A2A2A"/>
                          </a:solidFill>
                          <a:effectLst/>
                        </a:rPr>
                        <a:t>CTime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 object from </a:t>
                      </a:r>
                      <a:r>
                        <a:rPr lang="en-US" sz="1600" b="1" dirty="0" err="1">
                          <a:solidFill>
                            <a:srgbClr val="2A2A2A"/>
                          </a:solidFill>
                          <a:effectLst/>
                        </a:rPr>
                        <a:t>CArchive</a:t>
                      </a:r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67733" marR="67733" marT="84667" marB="84667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1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CArray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管理数组，可根据需要改变数组大小</a:t>
            </a:r>
            <a:endParaRPr lang="en-US" altLang="zh-CN" dirty="0" smtClean="0"/>
          </a:p>
          <a:p>
            <a:pPr lvl="1"/>
            <a:r>
              <a:rPr lang="en-US" altLang="zh-CN" sz="2000" dirty="0" smtClean="0">
                <a:solidFill>
                  <a:schemeClr val="accent2"/>
                </a:solidFill>
              </a:rPr>
              <a:t>template</a:t>
            </a:r>
            <a:r>
              <a:rPr lang="en-US" altLang="zh-CN" sz="2000" dirty="0" smtClean="0"/>
              <a:t>&lt;class </a:t>
            </a:r>
            <a:r>
              <a:rPr lang="en-US" altLang="zh-CN" sz="2000" dirty="0" smtClean="0">
                <a:solidFill>
                  <a:srgbClr val="C00000"/>
                </a:solidFill>
              </a:rPr>
              <a:t>TYPE</a:t>
            </a:r>
            <a:r>
              <a:rPr lang="en-US" altLang="zh-CN" sz="2000" dirty="0" smtClean="0"/>
              <a:t>, class </a:t>
            </a:r>
            <a:r>
              <a:rPr lang="en-US" altLang="zh-CN" sz="2000" dirty="0">
                <a:solidFill>
                  <a:srgbClr val="C00000"/>
                </a:solidFill>
              </a:rPr>
              <a:t>ARG_TYPE = 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</a:rPr>
              <a:t> TYPE&amp;</a:t>
            </a:r>
            <a:r>
              <a:rPr lang="en-US" altLang="zh-CN" sz="2000" dirty="0" smtClean="0"/>
              <a:t>&gt;</a:t>
            </a:r>
            <a:br>
              <a:rPr lang="en-US" altLang="zh-CN" sz="2000" dirty="0" smtClean="0"/>
            </a:b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CArray</a:t>
            </a:r>
            <a:r>
              <a:rPr lang="en-US" altLang="zh-CN" sz="2000" dirty="0" smtClean="0"/>
              <a:t>: public CObject</a:t>
            </a:r>
          </a:p>
          <a:p>
            <a:pPr lvl="1"/>
            <a:r>
              <a:rPr lang="en-US" altLang="zh-CN" dirty="0" smtClean="0"/>
              <a:t>TYPE</a:t>
            </a:r>
            <a:r>
              <a:rPr lang="zh-CN" altLang="en-US" dirty="0" smtClean="0"/>
              <a:t>：数组存储的对象类型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parameter specifying the type of objects stored in the array. TYPE is a parameter that is returned by 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CArray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.(MSDN)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ARG_TYPE</a:t>
            </a:r>
            <a:r>
              <a:rPr lang="zh-CN" altLang="en-US" dirty="0" smtClean="0"/>
              <a:t>：访问</a:t>
            </a:r>
            <a:r>
              <a:rPr lang="en-US" altLang="zh-CN" dirty="0" err="1" smtClean="0"/>
              <a:t>CArray</a:t>
            </a:r>
            <a:r>
              <a:rPr lang="zh-CN" altLang="en-US" dirty="0" smtClean="0"/>
              <a:t>时的参数类型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</a:t>
            </a:r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specifying the argument type used to access objects stored in the array. Often a reference to </a:t>
            </a:r>
            <a:r>
              <a:rPr lang="en-US" altLang="zh-CN" sz="20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ARG_TYPE is a parameter that is passed to 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CArray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.(MSDN)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7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使用模板数组类</a:t>
            </a:r>
            <a:r>
              <a:rPr lang="en-US" altLang="zh-CN" dirty="0" err="1"/>
              <a:t>CArray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operator [] </a:t>
            </a:r>
            <a:r>
              <a:rPr lang="zh-CN" altLang="en-US" dirty="0" smtClean="0"/>
              <a:t>获取指定索引位置元素引用</a:t>
            </a:r>
            <a:endParaRPr lang="en-US" altLang="zh-CN" dirty="0" smtClean="0"/>
          </a:p>
          <a:p>
            <a:r>
              <a:rPr lang="en-US" altLang="zh-CN" dirty="0" err="1" smtClean="0"/>
              <a:t>SetSize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设定数组的大小，提前分配空间</a:t>
            </a:r>
            <a:endParaRPr lang="en-US" altLang="zh-CN" dirty="0" smtClean="0"/>
          </a:p>
          <a:p>
            <a:r>
              <a:rPr lang="en-US" altLang="zh-CN" dirty="0" smtClean="0"/>
              <a:t>Add() </a:t>
            </a:r>
            <a:r>
              <a:rPr lang="zh-CN" altLang="en-US" dirty="0" smtClean="0"/>
              <a:t>在数组的末尾处添加一个元素</a:t>
            </a:r>
            <a:endParaRPr lang="en-US" altLang="zh-CN" dirty="0" smtClean="0"/>
          </a:p>
          <a:p>
            <a:r>
              <a:rPr lang="en-US" altLang="zh-CN" dirty="0" smtClean="0"/>
              <a:t>Append()</a:t>
            </a:r>
            <a:r>
              <a:rPr lang="zh-CN" altLang="en-US" dirty="0" smtClean="0"/>
              <a:t>在数组末尾初添加另一个数组</a:t>
            </a:r>
            <a:endParaRPr lang="en-US" altLang="zh-CN" dirty="0" smtClean="0"/>
          </a:p>
          <a:p>
            <a:r>
              <a:rPr lang="en-US" altLang="zh-CN" dirty="0" err="1" smtClean="0"/>
              <a:t>InsertAt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在指定位置添加一个元素</a:t>
            </a:r>
            <a:endParaRPr lang="en-US" altLang="zh-CN" dirty="0" smtClean="0"/>
          </a:p>
          <a:p>
            <a:r>
              <a:rPr lang="en-US" altLang="zh-CN" dirty="0" err="1" smtClean="0"/>
              <a:t>RemoveAt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删除指定位置的一个元素</a:t>
            </a:r>
            <a:endParaRPr lang="en-US" altLang="zh-CN" dirty="0" smtClean="0"/>
          </a:p>
          <a:p>
            <a:r>
              <a:rPr lang="en-US" altLang="zh-CN" dirty="0" err="1" smtClean="0"/>
              <a:t>GetUpperBound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 有效元素的最大下标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使用模板</a:t>
            </a:r>
            <a:r>
              <a:rPr lang="zh-CN" altLang="en-US" dirty="0"/>
              <a:t>数组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CArray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有一个类 </a:t>
            </a:r>
            <a:r>
              <a:rPr lang="en-US" altLang="zh-CN" dirty="0"/>
              <a:t>class Object</a:t>
            </a:r>
            <a:r>
              <a:rPr lang="zh-CN" altLang="en-US" dirty="0"/>
              <a:t>，要定义一个</a:t>
            </a:r>
            <a:r>
              <a:rPr lang="en-US" altLang="zh-CN" dirty="0"/>
              <a:t>Object</a:t>
            </a:r>
            <a:r>
              <a:rPr lang="zh-CN" altLang="en-US" dirty="0"/>
              <a:t>的动态数组，那么可以用以下两种方法：</a:t>
            </a:r>
          </a:p>
          <a:p>
            <a:pPr lvl="1"/>
            <a:r>
              <a:rPr lang="en-US" altLang="zh-CN" dirty="0" err="1"/>
              <a:t>CArray</a:t>
            </a:r>
            <a:r>
              <a:rPr lang="en-US" altLang="zh-CN" dirty="0"/>
              <a:t>&lt;Object</a:t>
            </a:r>
            <a:r>
              <a:rPr lang="en-US" altLang="zh-CN" dirty="0" smtClean="0"/>
              <a:t>, Object</a:t>
            </a:r>
            <a:r>
              <a:rPr lang="en-US" altLang="zh-CN" dirty="0"/>
              <a:t>&gt; Var1;</a:t>
            </a:r>
          </a:p>
          <a:p>
            <a:pPr lvl="1"/>
            <a:r>
              <a:rPr lang="en-US" altLang="zh-CN" dirty="0" err="1"/>
              <a:t>CArray</a:t>
            </a:r>
            <a:r>
              <a:rPr lang="en-US" altLang="zh-CN" dirty="0"/>
              <a:t>&lt;Object</a:t>
            </a:r>
            <a:r>
              <a:rPr lang="en-US" altLang="zh-CN" dirty="0" smtClean="0"/>
              <a:t>, Object</a:t>
            </a:r>
            <a:r>
              <a:rPr lang="en-US" altLang="zh-CN" dirty="0"/>
              <a:t>&amp;&gt; Var2;</a:t>
            </a:r>
          </a:p>
          <a:p>
            <a:pPr lvl="1"/>
            <a:r>
              <a:rPr lang="en-US" altLang="zh-CN" dirty="0"/>
              <a:t>Var2</a:t>
            </a:r>
            <a:r>
              <a:rPr lang="zh-CN" altLang="en-US" dirty="0"/>
              <a:t>的效率要高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CArray</a:t>
            </a:r>
            <a:r>
              <a:rPr lang="en-US" altLang="zh-CN" dirty="0" smtClean="0"/>
              <a:t>&lt;Object&gt; Var3; //</a:t>
            </a:r>
            <a:r>
              <a:rPr lang="zh-CN" altLang="en-US" dirty="0" smtClean="0"/>
              <a:t>与下面的等价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CArray</a:t>
            </a:r>
            <a:r>
              <a:rPr lang="en-US" altLang="zh-CN" dirty="0" smtClean="0"/>
              <a:t>&lt;Object,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Object&amp;&gt; Var4;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使用模板数组类</a:t>
            </a:r>
            <a:r>
              <a:rPr lang="en-US" altLang="zh-CN" dirty="0" err="1"/>
              <a:t>CArray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1200"/>
            <a:ext cx="828092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TYPE,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ARG_TYPE&gt;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AFX_INLINE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CArray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&lt;TYPE, ARG_TYPE&gt;::Add(ARG_TYPE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newElement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lvl="1"/>
            <a:r>
              <a:rPr lang="en-US" altLang="zh-CN" dirty="0" smtClean="0"/>
              <a:t>Add</a:t>
            </a:r>
            <a:r>
              <a:rPr lang="zh-CN" altLang="en-US" dirty="0" smtClean="0"/>
              <a:t>函数使用的参数是模板参数的二个参数，也就是说，这个参数的类型是我们来决定的，可以使用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Object&amp;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传引用的效率要高一些。如果是传值的话，会在堆栈中再产生一个新的对象，需要花费更多的时间。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4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CArray</a:t>
            </a:r>
            <a:r>
              <a:rPr lang="zh-CN" altLang="en-US" dirty="0" smtClean="0"/>
              <a:t>使用示例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CArray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</a:t>
            </a:r>
            <a:r>
              <a:rPr lang="en-US" altLang="zh-CN" sz="20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CString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&gt;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  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创建数组，大小为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0</a:t>
            </a: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arr.Add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_T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“Peking University”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));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数组大小为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1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arr.SetSize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(10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数组大小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为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10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arr.Add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"Tsinghua University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));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数组大小为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11</a:t>
            </a: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size =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arr.GetSize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数组大小为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11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ub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arr.GetUpperBound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最大下标为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10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CString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str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arr.GetAt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(0);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第一个元素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arr.SetAt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(10, </a:t>
            </a:r>
            <a:r>
              <a:rPr lang="en-US" altLang="zh-CN" sz="20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_T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“Princeton University”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));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设置第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11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个元素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str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(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LPCTSTR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arr.GetAt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(10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获取第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11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个元素</a:t>
            </a:r>
            <a:endParaRPr lang="en-US" altLang="zh-CN" sz="2000" b="0" dirty="0" smtClean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arr.RemoveAll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();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2000" b="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删除所有元素</a:t>
            </a:r>
            <a:endParaRPr lang="en-US" altLang="zh-CN" sz="2000" b="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CArray</a:t>
            </a:r>
            <a:r>
              <a:rPr lang="zh-CN" altLang="en-US" dirty="0" smtClean="0"/>
              <a:t>成员函数（</a:t>
            </a:r>
            <a:r>
              <a:rPr lang="zh-CN" altLang="en-US" dirty="0"/>
              <a:t>部分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804030"/>
              </p:ext>
            </p:extLst>
          </p:nvPr>
        </p:nvGraphicFramePr>
        <p:xfrm>
          <a:off x="1285875" y="2327910"/>
          <a:ext cx="6572250" cy="3421380"/>
        </p:xfrm>
        <a:graphic>
          <a:graphicData uri="http://schemas.openxmlformats.org/drawingml/2006/table">
            <a:tbl>
              <a:tblPr/>
              <a:tblGrid>
                <a:gridCol w="3286125"/>
                <a:gridCol w="328612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GetCount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Gets the number of elements in this array.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GetSize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Gets the number of elements in this array.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GetUpperBound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Returns the largest valid index.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IsEmpty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Determines whether the array is empty.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SetSize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Sets the number of elements to be contained in this array.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5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CArray</a:t>
            </a:r>
            <a:r>
              <a:rPr lang="zh-CN" altLang="en-US" dirty="0"/>
              <a:t>成员函数（部分）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2830"/>
              </p:ext>
            </p:extLst>
          </p:nvPr>
        </p:nvGraphicFramePr>
        <p:xfrm>
          <a:off x="1259632" y="2204864"/>
          <a:ext cx="6572250" cy="2682240"/>
        </p:xfrm>
        <a:graphic>
          <a:graphicData uri="http://schemas.openxmlformats.org/drawingml/2006/table">
            <a:tbl>
              <a:tblPr/>
              <a:tblGrid>
                <a:gridCol w="1800200"/>
                <a:gridCol w="47720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ElementAt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Returns a temporary reference to the element pointer within the array.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GetAt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Returns the value at a given index.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GetData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Allows access to elements in the array. Can be </a:t>
                      </a:r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NULL</a:t>
                      </a:r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SetAt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Sets the value for a given index; array not allowed to grow.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9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947"/>
            <a:ext cx="6034097" cy="60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CArray</a:t>
            </a:r>
            <a:r>
              <a:rPr lang="zh-CN" altLang="en-US" dirty="0"/>
              <a:t>成员函数（部分）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613498"/>
              </p:ext>
            </p:extLst>
          </p:nvPr>
        </p:nvGraphicFramePr>
        <p:xfrm>
          <a:off x="1285875" y="2286000"/>
          <a:ext cx="6670502" cy="2956560"/>
        </p:xfrm>
        <a:graphic>
          <a:graphicData uri="http://schemas.openxmlformats.org/drawingml/2006/table">
            <a:tbl>
              <a:tblPr/>
              <a:tblGrid>
                <a:gridCol w="1654308"/>
                <a:gridCol w="501619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Add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Adds an element to the end of the array; grows the array if necessary.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Append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Appends another array to the array; grows the array if necessary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Copy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Copies another array to the array; grows the array if necessary.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SetAtGrow</a:t>
                      </a:r>
                      <a:endParaRPr lang="en-US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Sets the value for a given index; grows the array if necessary.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剖析</a:t>
            </a:r>
            <a:r>
              <a:rPr lang="en-US" altLang="zh-CN" dirty="0" err="1" smtClean="0"/>
              <a:t>CArray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CArray</a:t>
            </a:r>
            <a:r>
              <a:rPr lang="zh-CN" altLang="en-US" dirty="0" smtClean="0"/>
              <a:t>之前，最好使用</a:t>
            </a:r>
            <a:r>
              <a:rPr lang="en-US" altLang="zh-CN" dirty="0" err="1" smtClean="0"/>
              <a:t>SetSize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函数建立</a:t>
            </a:r>
            <a:r>
              <a:rPr lang="zh-CN" altLang="en-US" dirty="0"/>
              <a:t>它的大小和为它分配内存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否则，为</a:t>
            </a:r>
            <a:r>
              <a:rPr lang="zh-CN" altLang="en-US" dirty="0"/>
              <a:t>数组添加元素就会引起频繁地重新分配和拷贝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频繁</a:t>
            </a:r>
            <a:r>
              <a:rPr lang="zh-CN" altLang="en-US" dirty="0"/>
              <a:t>地重新分配和拷贝不但没有效率，而且导致内存碎片。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5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 err="1" smtClean="0"/>
              <a:t>CArray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从数组中删除元素时，会调用</a:t>
            </a:r>
            <a:r>
              <a:rPr lang="en-US" altLang="zh-CN" dirty="0" err="1" smtClean="0"/>
              <a:t>DestructElements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函数，即调用对象的析构函数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000" b="0" dirty="0"/>
              <a:t>template&lt;class TYPE&gt;</a:t>
            </a:r>
          </a:p>
          <a:p>
            <a:pPr marL="400050" lvl="1" indent="0">
              <a:buNone/>
            </a:pPr>
            <a:r>
              <a:rPr lang="en-US" altLang="zh-CN" sz="2000" b="0" dirty="0"/>
              <a:t>AFX_INLINE void AFXAPI </a:t>
            </a:r>
            <a:r>
              <a:rPr lang="en-US" altLang="zh-CN" sz="2000" dirty="0" err="1"/>
              <a:t>DestructElements</a:t>
            </a:r>
            <a:r>
              <a:rPr lang="en-US" altLang="zh-CN" sz="2000" b="0" dirty="0"/>
              <a:t>(TYPE* </a:t>
            </a:r>
            <a:r>
              <a:rPr lang="en-US" altLang="zh-CN" sz="2000" b="0" dirty="0" err="1"/>
              <a:t>pElements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nCount</a:t>
            </a:r>
            <a:r>
              <a:rPr lang="en-US" altLang="zh-CN" sz="2000" b="0" dirty="0"/>
              <a:t>)</a:t>
            </a:r>
          </a:p>
          <a:p>
            <a:pPr marL="400050" lvl="1" indent="0">
              <a:buNone/>
            </a:pPr>
            <a:r>
              <a:rPr lang="en-US" altLang="zh-CN" sz="2000" b="0" dirty="0"/>
              <a:t>{</a:t>
            </a:r>
          </a:p>
          <a:p>
            <a:pPr marL="800100" lvl="2" indent="0">
              <a:buNone/>
            </a:pPr>
            <a:r>
              <a:rPr lang="en-US" altLang="zh-CN" sz="2000" b="0" dirty="0"/>
              <a:t>for (; </a:t>
            </a:r>
            <a:r>
              <a:rPr lang="en-US" altLang="zh-CN" sz="2000" b="0" dirty="0" err="1"/>
              <a:t>nCount</a:t>
            </a:r>
            <a:r>
              <a:rPr lang="en-US" altLang="zh-CN" sz="2000" b="0" dirty="0"/>
              <a:t>--; </a:t>
            </a:r>
            <a:r>
              <a:rPr lang="en-US" altLang="zh-CN" sz="2000" b="0" dirty="0" err="1"/>
              <a:t>pElements</a:t>
            </a:r>
            <a:r>
              <a:rPr lang="en-US" altLang="zh-CN" sz="2000" b="0" dirty="0"/>
              <a:t>++)</a:t>
            </a:r>
          </a:p>
          <a:p>
            <a:pPr marL="800100" lvl="2" indent="0">
              <a:buNone/>
            </a:pPr>
            <a:r>
              <a:rPr lang="en-US" altLang="zh-CN" sz="2000" b="0" dirty="0" err="1"/>
              <a:t>pElements</a:t>
            </a:r>
            <a:r>
              <a:rPr lang="en-US" altLang="zh-CN" sz="2000" b="0" dirty="0"/>
              <a:t>-&gt;~TYPE();</a:t>
            </a:r>
          </a:p>
          <a:p>
            <a:pPr marL="400050" lvl="1" indent="0">
              <a:buNone/>
            </a:pPr>
            <a:r>
              <a:rPr lang="en-US" altLang="zh-CN" sz="2000" b="0" dirty="0"/>
              <a:t>}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4788024" y="4581128"/>
            <a:ext cx="4176464" cy="1152128"/>
          </a:xfrm>
          <a:prstGeom prst="wedgeRectCallout">
            <a:avLst>
              <a:gd name="adj1" fmla="val -27916"/>
              <a:gd name="adj2" fmla="val -6822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代码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释放多余的元素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不是释放内存，只是调用析构函数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4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 err="1" smtClean="0"/>
              <a:t>CArray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656" y="1968669"/>
            <a:ext cx="8278688" cy="4114800"/>
          </a:xfrm>
        </p:spPr>
        <p:txBody>
          <a:bodyPr/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向数组中添加元素，会调用</a:t>
            </a:r>
            <a:r>
              <a:rPr lang="en-US" altLang="zh-CN" dirty="0" err="1" smtClean="0"/>
              <a:t>ConstructElements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函数，即调用构造函数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000" b="0" dirty="0"/>
              <a:t>template&lt;class TYPE&gt;</a:t>
            </a:r>
          </a:p>
          <a:p>
            <a:pPr marL="400050" lvl="1" indent="0">
              <a:buNone/>
            </a:pPr>
            <a:r>
              <a:rPr lang="en-US" altLang="zh-CN" sz="2000" b="0" dirty="0"/>
              <a:t>AFX_INLINE void AFXAPI </a:t>
            </a:r>
            <a:r>
              <a:rPr lang="en-US" altLang="zh-CN" sz="2000" dirty="0" err="1"/>
              <a:t>ConstructElements</a:t>
            </a:r>
            <a:r>
              <a:rPr lang="en-US" altLang="zh-CN" sz="2000" b="0" dirty="0"/>
              <a:t>(TYPE* </a:t>
            </a:r>
            <a:r>
              <a:rPr lang="en-US" altLang="zh-CN" sz="2000" b="0" dirty="0" err="1"/>
              <a:t>pElements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nCount</a:t>
            </a:r>
            <a:r>
              <a:rPr lang="en-US" altLang="zh-CN" sz="2000" b="0" dirty="0"/>
              <a:t>)</a:t>
            </a:r>
          </a:p>
          <a:p>
            <a:pPr marL="400050" lvl="1" indent="0">
              <a:buNone/>
            </a:pPr>
            <a:r>
              <a:rPr lang="en-US" altLang="zh-CN" sz="2000" b="0" dirty="0"/>
              <a:t>{</a:t>
            </a:r>
          </a:p>
          <a:p>
            <a:pPr marL="800100" lvl="2" indent="0">
              <a:buNone/>
            </a:pPr>
            <a:r>
              <a:rPr lang="en-US" altLang="zh-CN" sz="2000" b="0" dirty="0"/>
              <a:t>// first do bit-wise zero initialization</a:t>
            </a:r>
          </a:p>
          <a:p>
            <a:pPr marL="800100" lvl="2" indent="0">
              <a:buNone/>
            </a:pPr>
            <a:r>
              <a:rPr lang="en-US" altLang="zh-CN" sz="2000" b="0" dirty="0" err="1"/>
              <a:t>memset</a:t>
            </a:r>
            <a:r>
              <a:rPr lang="en-US" altLang="zh-CN" sz="2000" b="0" dirty="0"/>
              <a:t>((void*)</a:t>
            </a:r>
            <a:r>
              <a:rPr lang="en-US" altLang="zh-CN" sz="2000" b="0" dirty="0" err="1"/>
              <a:t>pElements</a:t>
            </a:r>
            <a:r>
              <a:rPr lang="en-US" altLang="zh-CN" sz="2000" b="0" dirty="0"/>
              <a:t>, 0, </a:t>
            </a:r>
            <a:r>
              <a:rPr lang="en-US" altLang="zh-CN" sz="2000" b="0" dirty="0" err="1"/>
              <a:t>nCount</a:t>
            </a:r>
            <a:r>
              <a:rPr lang="en-US" altLang="zh-CN" sz="2000" b="0" dirty="0"/>
              <a:t> * </a:t>
            </a:r>
            <a:r>
              <a:rPr lang="en-US" altLang="zh-CN" sz="2000" b="0" dirty="0" err="1"/>
              <a:t>sizeof</a:t>
            </a:r>
            <a:r>
              <a:rPr lang="en-US" altLang="zh-CN" sz="2000" b="0" dirty="0"/>
              <a:t>(TYPE));</a:t>
            </a:r>
          </a:p>
          <a:p>
            <a:pPr marL="800100" lvl="2" indent="0">
              <a:buNone/>
            </a:pPr>
            <a:r>
              <a:rPr lang="en-US" altLang="zh-CN" sz="2000" b="0" dirty="0"/>
              <a:t>for (; </a:t>
            </a:r>
            <a:r>
              <a:rPr lang="en-US" altLang="zh-CN" sz="2000" b="0" dirty="0" err="1"/>
              <a:t>nCount</a:t>
            </a:r>
            <a:r>
              <a:rPr lang="en-US" altLang="zh-CN" sz="2000" b="0" dirty="0"/>
              <a:t>--; </a:t>
            </a:r>
            <a:r>
              <a:rPr lang="en-US" altLang="zh-CN" sz="2000" b="0" dirty="0" err="1"/>
              <a:t>pElements</a:t>
            </a:r>
            <a:r>
              <a:rPr lang="en-US" altLang="zh-CN" sz="2000" b="0" dirty="0"/>
              <a:t>++)</a:t>
            </a:r>
          </a:p>
          <a:p>
            <a:pPr marL="800100" lvl="2" indent="0">
              <a:buNone/>
            </a:pPr>
            <a:r>
              <a:rPr lang="en-US" altLang="zh-CN" sz="2000" b="0" dirty="0"/>
              <a:t>::new((void*)</a:t>
            </a:r>
            <a:r>
              <a:rPr lang="en-US" altLang="zh-CN" sz="2000" b="0" dirty="0" err="1"/>
              <a:t>pElements</a:t>
            </a:r>
            <a:r>
              <a:rPr lang="en-US" altLang="zh-CN" sz="2000" b="0" dirty="0"/>
              <a:t>) TYPE</a:t>
            </a:r>
            <a:r>
              <a:rPr lang="en-US" altLang="zh-CN" sz="2000" b="0" dirty="0" smtClean="0"/>
              <a:t>; </a:t>
            </a:r>
            <a:r>
              <a:rPr lang="en-US" altLang="zh-CN" sz="2000" dirty="0" smtClean="0">
                <a:solidFill>
                  <a:schemeClr val="accent2"/>
                </a:solidFill>
              </a:rPr>
              <a:t>//</a:t>
            </a:r>
            <a:r>
              <a:rPr lang="zh-CN" altLang="en-US" sz="2000" dirty="0" smtClean="0">
                <a:solidFill>
                  <a:schemeClr val="accent2"/>
                </a:solidFill>
              </a:rPr>
              <a:t>在指定内存位置构造类的实例，但不分配内存空间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altLang="zh-CN" sz="2000" b="0" dirty="0"/>
              <a:t>}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5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 err="1" smtClean="0"/>
              <a:t>CArray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CArray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&lt;TYPE, ARG_TYPE&gt;::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SetSize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nGrowBy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== 0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当</a:t>
            </a:r>
            <a:r>
              <a:rPr lang="en-US" altLang="zh-CN" sz="16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为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0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时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需要将数组置为空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如果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数组本身即为空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则不需做任何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处理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如果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数组本身已含有数据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则需要清除数组元素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!=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en-US" altLang="zh-CN" sz="16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DestructElements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函数实现了对数组元素析构函数的调用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不能使用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delete </a:t>
            </a:r>
            <a:r>
              <a:rPr lang="en-US" altLang="zh-CN" sz="16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因为我们必须要调用数组元素的析构函数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DestructElements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&lt;TYPE&gt;(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800100" lvl="2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现在才能释放内存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delete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[] (</a:t>
            </a: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BYTE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*)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800100" lvl="2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	</a:t>
            </a:r>
            <a:r>
              <a:rPr lang="en-US" altLang="zh-CN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m_nMaxSize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0;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5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 err="1" smtClean="0"/>
              <a:t>CArray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==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第二种情况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当</a:t>
            </a:r>
            <a:r>
              <a:rPr lang="en-US" altLang="zh-CN" sz="16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==NULL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时还没有为数组分配内存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首先我们要为数组分配内存，</a:t>
            </a:r>
            <a:r>
              <a:rPr lang="en-US" altLang="zh-CN" sz="16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sizeof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(TYPE)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可以得到数组元素所需的字节数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使用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new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数组分配了内存。注意，没有调用构造函数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(TYPE*)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BYTE[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* 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(TYPE)];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下面的函数调用数组元素的构造函数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ConstructElements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&lt;TYPE&gt;(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记录下当前数组元素的个数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m_nMaxSize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7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 err="1" smtClean="0"/>
              <a:t>CArray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664" y="1943100"/>
            <a:ext cx="8134672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m_nMaxSize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){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第三种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情况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这种情况需要分配的元素个数比已经实际已经分配的元素个数要少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if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&gt;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){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需要增加元素的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情况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，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与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第二种情况的处理过程，既然元素空间已经分配，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只要调用新增元素的构造函数就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Ok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</a:t>
            </a:r>
            <a:r>
              <a:rPr lang="en-US" altLang="zh-CN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ConstructElements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&lt;TYPE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&gt;(&amp;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],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-m_nSize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}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else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&gt;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{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// 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下面代码释放多余的元素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不是释放内存，只是调用析构函数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</a:t>
            </a:r>
            <a:r>
              <a:rPr lang="en-US" altLang="zh-CN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DestructElements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&lt;TYPE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&gt;(&amp;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[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],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m_nSize-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6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 err="1" smtClean="0"/>
              <a:t>CArray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1200"/>
            <a:ext cx="835292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else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  <a:endParaRPr lang="en-US" altLang="zh-CN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需要</a:t>
            </a:r>
            <a:r>
              <a:rPr lang="zh-CN" alt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的元素大于</a:t>
            </a:r>
            <a:r>
              <a:rPr lang="en-US" altLang="zh-CN" sz="1400" b="0" dirty="0" err="1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m_nMaxSize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，重新</a:t>
            </a:r>
            <a:r>
              <a:rPr lang="zh-CN" alt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分配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内存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nNewMax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&lt;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m_nMaxSize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+ </a:t>
            </a:r>
            <a:r>
              <a:rPr lang="en-US" altLang="zh-CN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nGrowBy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	</a:t>
            </a:r>
            <a:r>
              <a:rPr lang="en-US" altLang="zh-CN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nNewMax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=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m_nMaxSize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+ </a:t>
            </a:r>
            <a:r>
              <a:rPr lang="en-US" altLang="zh-CN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nGrowBy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else</a:t>
            </a:r>
            <a:endParaRPr lang="en-US" altLang="zh-CN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	</a:t>
            </a:r>
            <a:r>
              <a:rPr lang="en-US" altLang="zh-CN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nNewMax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= </a:t>
            </a:r>
            <a:r>
              <a:rPr lang="en-US" altLang="zh-CN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重新分配一块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内存，将</a:t>
            </a:r>
            <a:r>
              <a:rPr lang="zh-CN" alt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已有的数据复制到新的的内存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空间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TYPE*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pNewData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(TYPE*) </a:t>
            </a:r>
            <a:r>
              <a:rPr lang="en-US" altLang="zh-CN" sz="14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BYTE[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nNewMax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* </a:t>
            </a:r>
            <a:r>
              <a:rPr lang="en-US" altLang="zh-CN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(TYPE)];</a:t>
            </a:r>
          </a:p>
          <a:p>
            <a:pPr marL="400050" lvl="1" indent="0">
              <a:buNone/>
            </a:pPr>
            <a:r>
              <a:rPr lang="en-US" altLang="zh-CN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memcpy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pNewData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* </a:t>
            </a:r>
            <a:r>
              <a:rPr lang="en-US" altLang="zh-CN" sz="14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(TYPE));</a:t>
            </a:r>
          </a:p>
          <a:p>
            <a:pPr marL="400050" lvl="1" indent="0">
              <a:buNone/>
            </a:pPr>
            <a:r>
              <a:rPr lang="en-US" altLang="zh-CN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对新增的元素调用构造函数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ConstructElements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&lt;TYPE&gt;(&amp;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pNewData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], </a:t>
            </a:r>
            <a:r>
              <a:rPr lang="en-US" altLang="zh-CN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-m_nSize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delete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[] (</a:t>
            </a:r>
            <a:r>
              <a:rPr lang="en-US" altLang="zh-CN" sz="14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BYTE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*)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</a:t>
            </a:r>
            <a:r>
              <a:rPr lang="zh-CN" alt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释放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内存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m_pData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pNewData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//</a:t>
            </a:r>
            <a:r>
              <a:rPr lang="zh-CN" altLang="en-US" sz="14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将数据保存</a:t>
            </a:r>
            <a:endParaRPr lang="en-US" altLang="zh-CN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m_nMaxSize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nNewMax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4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CArray</a:t>
            </a:r>
            <a:r>
              <a:rPr lang="zh-CN" altLang="en-US" dirty="0" smtClean="0"/>
              <a:t>扩展类（非模板类）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CObArray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CObject</a:t>
            </a:r>
            <a:r>
              <a:rPr lang="zh-CN" altLang="en-US" dirty="0" smtClean="0"/>
              <a:t>指针的数组类</a:t>
            </a:r>
            <a:endParaRPr lang="en-US" altLang="zh-CN" dirty="0" smtClean="0"/>
          </a:p>
          <a:p>
            <a:r>
              <a:rPr lang="en-US" altLang="zh-CN" dirty="0" err="1" smtClean="0"/>
              <a:t>CByteArray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支持动态调整的字节数组</a:t>
            </a:r>
            <a:endParaRPr lang="en-US" altLang="zh-CN" dirty="0" smtClean="0"/>
          </a:p>
          <a:p>
            <a:r>
              <a:rPr lang="en-US" altLang="zh-CN" dirty="0" err="1" smtClean="0"/>
              <a:t>CDWordArray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元素为</a:t>
            </a:r>
            <a:r>
              <a:rPr lang="en-US" altLang="zh-CN" dirty="0" smtClean="0"/>
              <a:t>DWORD</a:t>
            </a:r>
          </a:p>
          <a:p>
            <a:r>
              <a:rPr lang="en-US" altLang="zh-CN" dirty="0" err="1" smtClean="0"/>
              <a:t>CPtrArray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元素为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en-US" altLang="zh-CN" dirty="0" err="1" smtClean="0"/>
              <a:t>CStringArray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元素为</a:t>
            </a:r>
            <a:r>
              <a:rPr lang="en-US" altLang="zh-CN" dirty="0" err="1" smtClean="0"/>
              <a:t>CString</a:t>
            </a:r>
            <a:endParaRPr lang="en-US" altLang="zh-CN" dirty="0" smtClean="0"/>
          </a:p>
          <a:p>
            <a:r>
              <a:rPr lang="en-US" altLang="zh-CN" dirty="0" err="1" smtClean="0"/>
              <a:t>CWordArray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元素为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位字的数组</a:t>
            </a:r>
            <a:endParaRPr lang="en-US" altLang="zh-CN" dirty="0" smtClean="0"/>
          </a:p>
          <a:p>
            <a:r>
              <a:rPr lang="en-US" altLang="zh-CN" dirty="0" err="1" smtClean="0"/>
              <a:t>CUIntArray</a:t>
            </a:r>
            <a:r>
              <a:rPr lang="en-US" altLang="zh-CN" dirty="0" smtClean="0"/>
              <a:t>:</a:t>
            </a:r>
            <a:r>
              <a:rPr lang="zh-CN" altLang="en-US" dirty="0" smtClean="0"/>
              <a:t>元素为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CArray</a:t>
            </a:r>
            <a:r>
              <a:rPr lang="zh-CN" altLang="en-US" dirty="0"/>
              <a:t>扩展类（非模板类）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使用方法与</a:t>
            </a:r>
            <a:r>
              <a:rPr lang="en-US" altLang="zh-CN" dirty="0" err="1" smtClean="0"/>
              <a:t>CArray</a:t>
            </a:r>
            <a:r>
              <a:rPr lang="zh-CN" altLang="en-US" dirty="0" smtClean="0"/>
              <a:t>模板数组类类似</a:t>
            </a:r>
            <a:endParaRPr lang="en-US" altLang="zh-CN" dirty="0" smtClean="0"/>
          </a:p>
          <a:p>
            <a:r>
              <a:rPr lang="zh-CN" altLang="en-US" dirty="0" smtClean="0"/>
              <a:t>查阅</a:t>
            </a:r>
            <a:r>
              <a:rPr lang="en-US" altLang="zh-CN" dirty="0" smtClean="0"/>
              <a:t>MSDN</a:t>
            </a:r>
            <a:r>
              <a:rPr lang="zh-CN" altLang="en-US" dirty="0" smtClean="0"/>
              <a:t>以获得更加具体的使用方法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8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继承关系图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更加详细的类图请参照</a:t>
            </a:r>
            <a:r>
              <a:rPr lang="en-US" altLang="zh-CN" dirty="0" smtClean="0"/>
              <a:t>MSDN</a:t>
            </a:r>
          </a:p>
          <a:p>
            <a:pPr lvl="1"/>
            <a:r>
              <a:rPr lang="en-US" altLang="zh-CN" dirty="0"/>
              <a:t>http://msdn.microsoft.com/zh-cn/library/ws8s10w4.aspx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6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链表类：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CObList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元素为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err="1" smtClean="0"/>
              <a:t>CPtrList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元素为</a:t>
            </a:r>
            <a:r>
              <a:rPr lang="en-US" altLang="zh-CN" dirty="0" smtClean="0"/>
              <a:t>void*</a:t>
            </a:r>
          </a:p>
          <a:p>
            <a:pPr lvl="1"/>
            <a:r>
              <a:rPr lang="en-US" altLang="zh-CN" dirty="0" err="1" smtClean="0"/>
              <a:t>CStringList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元素为</a:t>
            </a:r>
            <a:r>
              <a:rPr lang="en-US" altLang="zh-CN" dirty="0" err="1" smtClean="0"/>
              <a:t>CString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者的用法基本相同</a:t>
            </a:r>
            <a:endParaRPr lang="en-US" altLang="zh-CN" dirty="0" smtClean="0"/>
          </a:p>
          <a:p>
            <a:pPr lvl="1"/>
            <a:r>
              <a:rPr lang="zh-CN" altLang="en-US" dirty="0"/>
              <a:t>只</a:t>
            </a:r>
            <a:r>
              <a:rPr lang="zh-CN" altLang="en-US" dirty="0" smtClean="0"/>
              <a:t>存指针，不负责管理内存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RemoveAll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等不负责析构和释放内存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6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CObList</a:t>
            </a:r>
            <a:r>
              <a:rPr lang="zh-CN" altLang="en-US" dirty="0" smtClean="0"/>
              <a:t>使用示例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CObList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list;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POSITION pos1, pos2;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list.AddHead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CAge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(21));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list.AddHead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CAge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(40)); 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// List now contains (40, 21). 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((pos1 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list.GetHeadPosition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()) != NULL)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pos2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list.InsertAfter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(pos1, </a:t>
            </a: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CAge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(65));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ifdef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_DEBUG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afxDump.SetDepth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(1);</a:t>
            </a:r>
          </a:p>
          <a:p>
            <a:pPr marL="0" indent="0">
              <a:buNone/>
            </a:pPr>
            <a:r>
              <a:rPr lang="fr-FR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afxDump &lt;&lt; _T(</a:t>
            </a:r>
            <a:r>
              <a:rPr lang="fr-FR" altLang="zh-CN" sz="16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"InsertAfter example: "</a:t>
            </a:r>
            <a:r>
              <a:rPr lang="fr-FR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&lt;&lt; &amp;list &lt;&lt; _T(</a:t>
            </a:r>
            <a:r>
              <a:rPr lang="fr-FR" altLang="zh-CN" sz="16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"\n"</a:t>
            </a:r>
            <a:r>
              <a:rPr lang="fr-FR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endif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9" name="矩形标注 8"/>
          <p:cNvSpPr/>
          <p:nvPr/>
        </p:nvSpPr>
        <p:spPr bwMode="auto">
          <a:xfrm>
            <a:off x="3203848" y="4221088"/>
            <a:ext cx="4392488" cy="504056"/>
          </a:xfrm>
          <a:prstGeom prst="wedgeRectCallout">
            <a:avLst>
              <a:gd name="adj1" fmla="val -24175"/>
              <a:gd name="adj2" fmla="val -7594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注意，</a:t>
            </a: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CObList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不负责释放内存</a:t>
            </a:r>
          </a:p>
        </p:txBody>
      </p:sp>
    </p:spTree>
    <p:extLst>
      <p:ext uri="{BB962C8B-B14F-4D97-AF65-F5344CB8AC3E}">
        <p14:creationId xmlns:p14="http://schemas.microsoft.com/office/powerpoint/2010/main" val="3455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CObList</a:t>
            </a:r>
            <a:r>
              <a:rPr lang="zh-CN" altLang="en-US" dirty="0" smtClean="0"/>
              <a:t>成员函数（部分）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79753"/>
              </p:ext>
            </p:extLst>
          </p:nvPr>
        </p:nvGraphicFramePr>
        <p:xfrm>
          <a:off x="685800" y="1916832"/>
          <a:ext cx="7918648" cy="3924908"/>
        </p:xfrm>
        <a:graphic>
          <a:graphicData uri="http://schemas.openxmlformats.org/drawingml/2006/table">
            <a:tbl>
              <a:tblPr/>
              <a:tblGrid>
                <a:gridCol w="2488718"/>
                <a:gridCol w="5429930"/>
              </a:tblGrid>
              <a:tr h="302031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CObList</a:t>
                      </a:r>
                      <a:r>
                        <a:rPr lang="en-US" sz="1600" u="none" strike="noStrike" dirty="0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::</a:t>
                      </a:r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AddHead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Adds an element (or all the elements in another list) to the head of the list (makes a new head).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CObList</a:t>
                      </a:r>
                      <a:r>
                        <a:rPr lang="en-US" sz="1600" u="none" strike="noStrike" dirty="0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::</a:t>
                      </a:r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AddTail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Adds an element (or all the elements in another list) to the tail of the list (makes a new tail).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6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CObList::Find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Gets the position of an element specified by pointer value.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6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CObList::FindIndex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Gets the position of an element specified by a zero-based index.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6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CObList::GetAt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Gets the element at a given position.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6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CObList::GetCount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Returns the number of elements in this list.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6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8"/>
                        </a:rPr>
                        <a:t>CObList::GetHead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Returns the head element of the list (cannot be empty).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6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9"/>
                        </a:rPr>
                        <a:t>CObList::GetHeadPosition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Returns the position of the head element of the list.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64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10"/>
                        </a:rPr>
                        <a:t>CObList::GetNext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Gets the next element for iterating.</a:t>
                      </a:r>
                    </a:p>
                  </a:txBody>
                  <a:tcPr marL="40460" marR="40460" marT="50575" marB="5057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5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CObList</a:t>
            </a:r>
            <a:r>
              <a:rPr lang="zh-CN" altLang="en-US" dirty="0"/>
              <a:t>成员函数（部分）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528325"/>
              </p:ext>
            </p:extLst>
          </p:nvPr>
        </p:nvGraphicFramePr>
        <p:xfrm>
          <a:off x="1115612" y="1981200"/>
          <a:ext cx="7342587" cy="4114800"/>
        </p:xfrm>
        <a:graphic>
          <a:graphicData uri="http://schemas.openxmlformats.org/drawingml/2006/table">
            <a:tbl>
              <a:tblPr/>
              <a:tblGrid>
                <a:gridCol w="2472506"/>
                <a:gridCol w="4870081"/>
              </a:tblGrid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CObList</a:t>
                      </a:r>
                      <a:r>
                        <a:rPr lang="en-US" sz="1600" u="none" strike="noStrike" dirty="0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::</a:t>
                      </a:r>
                      <a:r>
                        <a:rPr lang="en-US" sz="16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GetPrev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Gets the previous element for iterating.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CObList::GetSize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the number of elements in this list.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4"/>
                        </a:rPr>
                        <a:t>CObList::GetTail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the tail element of the list (cannot be empty).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5"/>
                        </a:rPr>
                        <a:t>CObList::GetTailPosition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Returns the position of the tail element of the list.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6"/>
                        </a:rPr>
                        <a:t>CObList::InsertAfter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Inserts a new element after a given position.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7"/>
                        </a:rPr>
                        <a:t>CObList::InsertBefore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Inserts a new element before a given position.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8"/>
                        </a:rPr>
                        <a:t>CObList::IsEmpty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Tests for the empty list condition (no elements).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9"/>
                        </a:rPr>
                        <a:t>CObList::RemoveAll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Removes all the elements from this list.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10"/>
                        </a:rPr>
                        <a:t>CObList::RemoveAt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Removes an element from this list, specified by position.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11"/>
                        </a:rPr>
                        <a:t>CObList::RemoveHead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Removes the element from the head of the list.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12"/>
                        </a:rPr>
                        <a:t>CObList::RemoveTail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Removes the element from the tail of the list.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3697A"/>
                          </a:solidFill>
                          <a:effectLst/>
                          <a:hlinkClick r:id="rId13"/>
                        </a:rPr>
                        <a:t>CObList::SetAt</a:t>
                      </a:r>
                      <a:endParaRPr lang="en-US" sz="16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Sets the element at a given position.</a:t>
                      </a:r>
                    </a:p>
                  </a:txBody>
                  <a:tcPr marL="35351" marR="35351" marT="44188" marB="441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CBitmap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封装了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的位图操作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中几乎所有格式图像都要转为位图进行显示、处理</a:t>
            </a:r>
            <a:endParaRPr lang="en-US" altLang="zh-CN" dirty="0" smtClean="0"/>
          </a:p>
          <a:p>
            <a:r>
              <a:rPr lang="zh-CN" altLang="en-US" dirty="0" smtClean="0"/>
              <a:t>位图的信息用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结构体存储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CBitmap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GetBitmap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函数获取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位图信息结构</a:t>
            </a:r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008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/* Bitmap Header Definition */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typedef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struct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20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tagBITMAP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zh-CN" alt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bmType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		//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位图类型，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0</a:t>
            </a:r>
            <a:r>
              <a:rPr lang="zh-CN" alt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为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逻辑位图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bmWidth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		//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位图宽度（像素）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bmHeight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		//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位图高度</a:t>
            </a:r>
            <a:r>
              <a:rPr lang="zh-CN" alt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（像素）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LONG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bmWidthBytes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	//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每行的字节数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WORD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bmPlanes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		//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使用的颜色面板数目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WORD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bmBitsPixel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		//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每个像素包含的位数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LPVOID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bmBits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		//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存储位图位数据的指针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} </a:t>
            </a:r>
            <a:r>
              <a:rPr lang="en-US" altLang="zh-CN" sz="20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BITMAP</a:t>
            </a:r>
            <a:r>
              <a:rPr lang="en-US" altLang="zh-CN" sz="20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  <a:endParaRPr lang="zh-CN" altLang="en-US" sz="20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6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CBitmap</a:t>
            </a:r>
            <a:r>
              <a:rPr lang="zh-CN" altLang="en-US" dirty="0" smtClean="0"/>
              <a:t>类显示图片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CMFCApplication1View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::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OnDraw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HBITMAP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hBitmap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(</a:t>
            </a: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HBITMAP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  <a:r>
              <a:rPr lang="en-US" altLang="zh-CN" sz="1600" b="0" dirty="0" err="1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LoadImage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_T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"C:\\pic.bmp"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),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IMAGE_BITMAP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0, 0,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LR_CREATEDIBSECTION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|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LR_DEFAULTSIZE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|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LR_LOADFROMFILE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bitmap;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bitmap.Attach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hBitmap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bitmap.m_hObject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!=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bmpInfo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bitmap.GetBitmap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bmpInfo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bufferDC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bufferDC.CreateCompatibleDC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CBitmap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*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pOldBmp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bufferDC.SelectObject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(&amp;bitmap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5004048" y="3284984"/>
            <a:ext cx="3817876" cy="576064"/>
          </a:xfrm>
          <a:prstGeom prst="wedgeRectCallout">
            <a:avLst>
              <a:gd name="adj1" fmla="val -20833"/>
              <a:gd name="adj2" fmla="val -8161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从文件加载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BMP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图像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4211960" y="4190628"/>
            <a:ext cx="3817876" cy="576064"/>
          </a:xfrm>
          <a:prstGeom prst="wedgeRectCallout">
            <a:avLst>
              <a:gd name="adj1" fmla="val -59595"/>
              <a:gd name="adj2" fmla="val -1108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转化为</a:t>
            </a: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CBitmap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类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5148064" y="5096272"/>
            <a:ext cx="3817876" cy="576064"/>
          </a:xfrm>
          <a:prstGeom prst="wedgeRectCallout">
            <a:avLst>
              <a:gd name="adj1" fmla="val -56759"/>
              <a:gd name="adj2" fmla="val 2072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创建用处存储图片的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DC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5133855" y="6038392"/>
            <a:ext cx="3817876" cy="576064"/>
          </a:xfrm>
          <a:prstGeom prst="wedgeRectCallout">
            <a:avLst>
              <a:gd name="adj1" fmla="val -65268"/>
              <a:gd name="adj2" fmla="val -5446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DC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使用该位图</a:t>
            </a:r>
          </a:p>
        </p:txBody>
      </p:sp>
    </p:spTree>
    <p:extLst>
      <p:ext uri="{BB962C8B-B14F-4D97-AF65-F5344CB8AC3E}">
        <p14:creationId xmlns:p14="http://schemas.microsoft.com/office/powerpoint/2010/main" val="4254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CBitmap</a:t>
            </a:r>
            <a:r>
              <a:rPr lang="zh-CN" altLang="en-US" dirty="0" smtClean="0"/>
              <a:t>类显示图片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zh-CN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CRect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GetClientRect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rect.left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+ 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rect.Width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-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bmpInfo.bmWidth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/ 2;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FF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rect.top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+ 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rect.Height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() -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bmpInfo.bmHeight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 / 2;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-&gt;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BitBlt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nY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bmpInfo.bmWidth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bmpInfo.bmHeight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bufferDC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0, 0, </a:t>
            </a:r>
            <a:r>
              <a:rPr lang="en-US" altLang="zh-CN" sz="1600" b="0" dirty="0">
                <a:solidFill>
                  <a:srgbClr val="6F008A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SRCCOPY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bufferDC.SelectObject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pOldBmp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}</a:t>
            </a:r>
            <a:endParaRPr lang="zh-CN" altLang="en-US" sz="16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 bwMode="auto">
          <a:xfrm>
            <a:off x="4067944" y="1981200"/>
            <a:ext cx="3817876" cy="576064"/>
          </a:xfrm>
          <a:prstGeom prst="wedgeRectCallout">
            <a:avLst>
              <a:gd name="adj1" fmla="val -65267"/>
              <a:gd name="adj2" fmla="val 1446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获取客户区的大小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5076056" y="4038600"/>
            <a:ext cx="3817876" cy="576064"/>
          </a:xfrm>
          <a:prstGeom prst="wedgeRectCallout">
            <a:avLst>
              <a:gd name="adj1" fmla="val -48250"/>
              <a:gd name="adj2" fmla="val -9205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将图片显示到当前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DC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楷体_GB2312" pitchFamily="49" charset="-122"/>
              </a:rPr>
              <a:t>上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971990" y="4614664"/>
            <a:ext cx="3817876" cy="576064"/>
          </a:xfrm>
          <a:prstGeom prst="wedgeRectCallout">
            <a:avLst>
              <a:gd name="adj1" fmla="val -17051"/>
              <a:gd name="adj2" fmla="val -8996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恢复原来的图像句柄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CBitmap</a:t>
            </a:r>
            <a:r>
              <a:rPr lang="zh-CN" altLang="en-US" dirty="0"/>
              <a:t>类显示图片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147887"/>
            <a:ext cx="52197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CBrush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CBrush</a:t>
            </a:r>
            <a:r>
              <a:rPr lang="zh-CN" altLang="en-US" dirty="0" smtClean="0"/>
              <a:t>类封装了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的画刷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直接通过成员函数构造画刷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可公国</a:t>
            </a:r>
            <a:r>
              <a:rPr lang="en-US" altLang="zh-CN" dirty="0" smtClean="0"/>
              <a:t>HBRUSH</a:t>
            </a:r>
            <a:r>
              <a:rPr lang="zh-CN" altLang="en-US" dirty="0" smtClean="0"/>
              <a:t>句柄构造画刷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使用时，可以传入任何需要画刷的</a:t>
            </a:r>
            <a:r>
              <a:rPr lang="en-US" altLang="zh-CN" dirty="0" smtClean="0"/>
              <a:t>CDC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/>
              <a:t>画</a:t>
            </a:r>
            <a:r>
              <a:rPr lang="zh-CN" altLang="en-US" dirty="0" smtClean="0"/>
              <a:t>刷可以是纯色、位图、纹理和其他样式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28A1C-74B3-4951-B5AE-66FCAFA8FAC0}" type="datetime1">
              <a:rPr lang="zh-CN" altLang="en-US" smtClean="0"/>
              <a:pPr>
                <a:defRPr/>
              </a:pPr>
              <a:t>2013/3/8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05E3-BAC6-4A7D-9891-A4DBF00F4E3C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6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3160"/>
      </a:accent1>
      <a:accent2>
        <a:srgbClr val="040ECC"/>
      </a:accent2>
      <a:accent3>
        <a:srgbClr val="A5A5A5"/>
      </a:accent3>
      <a:accent4>
        <a:srgbClr val="C00000"/>
      </a:accent4>
      <a:accent5>
        <a:srgbClr val="4472C4"/>
      </a:accent5>
      <a:accent6>
        <a:srgbClr val="538135"/>
      </a:accent6>
      <a:hlink>
        <a:srgbClr val="0563C1"/>
      </a:hlink>
      <a:folHlink>
        <a:srgbClr val="954F7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11110</TotalTime>
  <Words>7349</Words>
  <Application>Microsoft Office PowerPoint</Application>
  <PresentationFormat>全屏显示(4:3)</PresentationFormat>
  <Paragraphs>1289</Paragraphs>
  <Slides>123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123</vt:i4>
      </vt:variant>
    </vt:vector>
  </HeadingPairs>
  <TitlesOfParts>
    <vt:vector size="131" baseType="lpstr">
      <vt:lpstr>楷体_GB2312</vt:lpstr>
      <vt:lpstr>宋体</vt:lpstr>
      <vt:lpstr>Arial</vt:lpstr>
      <vt:lpstr>Consolas</vt:lpstr>
      <vt:lpstr>Times New Roman</vt:lpstr>
      <vt:lpstr>Verdana</vt:lpstr>
      <vt:lpstr>默认设计模板</vt:lpstr>
      <vt:lpstr>剪辑</vt:lpstr>
      <vt:lpstr>软件工程 (2) (C++程序设计, C++ Programming)</vt:lpstr>
      <vt:lpstr>助教</vt:lpstr>
      <vt:lpstr>第 2讲   MFC基础</vt:lpstr>
      <vt:lpstr>本章总体纲要</vt:lpstr>
      <vt:lpstr>MFC概述</vt:lpstr>
      <vt:lpstr>PowerPoint 演示文稿</vt:lpstr>
      <vt:lpstr>PowerPoint 演示文稿</vt:lpstr>
      <vt:lpstr>PowerPoint 演示文稿</vt:lpstr>
      <vt:lpstr>MFC继承关系图</vt:lpstr>
      <vt:lpstr>MFC概述</vt:lpstr>
      <vt:lpstr>AppWizard</vt:lpstr>
      <vt:lpstr>使用AppWizard创建MFC程序</vt:lpstr>
      <vt:lpstr>使用AppWizard创建MFC程序</vt:lpstr>
      <vt:lpstr>使用AppWizard创建MFC程序</vt:lpstr>
      <vt:lpstr>使用AppWizard创建MFC程序</vt:lpstr>
      <vt:lpstr>使用AppWizard</vt:lpstr>
      <vt:lpstr>本章总体纲要</vt:lpstr>
      <vt:lpstr>CRuntimeClass类</vt:lpstr>
      <vt:lpstr>使用CRuntimeClass创建对象</vt:lpstr>
      <vt:lpstr>如何实现？</vt:lpstr>
      <vt:lpstr>类信息的链表结构示例图</vt:lpstr>
      <vt:lpstr>CRuntimeClass类源码剖析</vt:lpstr>
      <vt:lpstr>CRuntimeClass类源码剖析</vt:lpstr>
      <vt:lpstr>CRuntimeClass类源码剖析</vt:lpstr>
      <vt:lpstr>IsKindOf函数实现</vt:lpstr>
      <vt:lpstr>参考文献</vt:lpstr>
      <vt:lpstr>RUMTIME_CLASS宏</vt:lpstr>
      <vt:lpstr>RUMTIME_CLASS宏</vt:lpstr>
      <vt:lpstr>CObject类</vt:lpstr>
      <vt:lpstr>CObject结构</vt:lpstr>
      <vt:lpstr>CObject结构</vt:lpstr>
      <vt:lpstr>CObject结构</vt:lpstr>
      <vt:lpstr>CObject结构分析</vt:lpstr>
      <vt:lpstr>CObject结构分析</vt:lpstr>
      <vt:lpstr>CObject类的特性</vt:lpstr>
      <vt:lpstr>CObject类的特性</vt:lpstr>
      <vt:lpstr>CObject类的特性</vt:lpstr>
      <vt:lpstr>CObject类的特性</vt:lpstr>
      <vt:lpstr>CObject类的特性</vt:lpstr>
      <vt:lpstr>CObject类的特性</vt:lpstr>
      <vt:lpstr>实现序列化特性：Person.h</vt:lpstr>
      <vt:lpstr>实现序列化特性： Person.cpp</vt:lpstr>
      <vt:lpstr>特性的使用示例</vt:lpstr>
      <vt:lpstr>三个特性的关系</vt:lpstr>
      <vt:lpstr>三个特性的关系</vt:lpstr>
      <vt:lpstr>三个特性的包含关系</vt:lpstr>
      <vt:lpstr>DECLARE_DYNAMIC宏源码</vt:lpstr>
      <vt:lpstr>IMPLEMENT_DYNAMIC宏源码</vt:lpstr>
      <vt:lpstr>IMPLEMENT_DYNAMIC宏源码（续）</vt:lpstr>
      <vt:lpstr>本章总体纲要</vt:lpstr>
      <vt:lpstr>CString类</vt:lpstr>
      <vt:lpstr>使用CString类</vt:lpstr>
      <vt:lpstr>使用字符串常量时要用_T()宏</vt:lpstr>
      <vt:lpstr>使用CString类</vt:lpstr>
      <vt:lpstr>将CString作为字符数组使用</vt:lpstr>
      <vt:lpstr>使用CString的比较、连接</vt:lpstr>
      <vt:lpstr>连接字符串示例</vt:lpstr>
      <vt:lpstr>比较字符串示例</vt:lpstr>
      <vt:lpstr>使用CString类</vt:lpstr>
      <vt:lpstr>CString成员函数表（部分）</vt:lpstr>
      <vt:lpstr>CString成员函数表（部分）</vt:lpstr>
      <vt:lpstr>CString成员函数表（部分）</vt:lpstr>
      <vt:lpstr>CString成员函数表（部分）</vt:lpstr>
      <vt:lpstr>CString成员函数表（部分）</vt:lpstr>
      <vt:lpstr>CString成员函数表（部分）</vt:lpstr>
      <vt:lpstr>CTime类</vt:lpstr>
      <vt:lpstr>CTime类示例</vt:lpstr>
      <vt:lpstr>CTime类示例</vt:lpstr>
      <vt:lpstr>CTime类示例</vt:lpstr>
      <vt:lpstr>CTime类成员函数（部分）</vt:lpstr>
      <vt:lpstr>CTime类成员函数（部分）</vt:lpstr>
      <vt:lpstr>CTime类成员函数（部分）</vt:lpstr>
      <vt:lpstr>CArray类</vt:lpstr>
      <vt:lpstr>使用模板数组类CArray</vt:lpstr>
      <vt:lpstr>使用模板数组类CArray</vt:lpstr>
      <vt:lpstr>使用模板数组类CArray</vt:lpstr>
      <vt:lpstr>CArray使用示例</vt:lpstr>
      <vt:lpstr>CArray成员函数（部分）</vt:lpstr>
      <vt:lpstr>CArray成员函数（部分）</vt:lpstr>
      <vt:lpstr>CArray成员函数（部分）</vt:lpstr>
      <vt:lpstr>剖析CArray</vt:lpstr>
      <vt:lpstr>剖析CArray</vt:lpstr>
      <vt:lpstr>剖析CArray</vt:lpstr>
      <vt:lpstr>剖析CArray::SetSize</vt:lpstr>
      <vt:lpstr>剖析CArray::SetSize</vt:lpstr>
      <vt:lpstr>剖析CArray::SetSize</vt:lpstr>
      <vt:lpstr>剖析CArray::SetSize</vt:lpstr>
      <vt:lpstr>CArray扩展类（非模板类）</vt:lpstr>
      <vt:lpstr>CArray扩展类（非模板类）</vt:lpstr>
      <vt:lpstr>链表类</vt:lpstr>
      <vt:lpstr>CObList使用示例</vt:lpstr>
      <vt:lpstr>CObList成员函数（部分）</vt:lpstr>
      <vt:lpstr>CObList成员函数（部分）</vt:lpstr>
      <vt:lpstr>CBitmap类</vt:lpstr>
      <vt:lpstr>位图信息结构BITMAP</vt:lpstr>
      <vt:lpstr>使用CBitmap类显示图片</vt:lpstr>
      <vt:lpstr>使用CBitmap类显示图片</vt:lpstr>
      <vt:lpstr>使用CBitmap类显示图片</vt:lpstr>
      <vt:lpstr>CBrush类</vt:lpstr>
      <vt:lpstr>CBrush类成员函数</vt:lpstr>
      <vt:lpstr>MFC文件类</vt:lpstr>
      <vt:lpstr>MFC文件类</vt:lpstr>
      <vt:lpstr>CFile构造函数</vt:lpstr>
      <vt:lpstr>nOpenFlags可选参数</vt:lpstr>
      <vt:lpstr>nOpenFlags可选参数</vt:lpstr>
      <vt:lpstr>CFile的基本操作</vt:lpstr>
      <vt:lpstr>CFile的基本操作</vt:lpstr>
      <vt:lpstr>CFile的基本操作</vt:lpstr>
      <vt:lpstr>CFile的基本操作</vt:lpstr>
      <vt:lpstr>CFile示例</vt:lpstr>
      <vt:lpstr>CFile示例</vt:lpstr>
      <vt:lpstr>MFC异常类</vt:lpstr>
      <vt:lpstr>MFC异常类</vt:lpstr>
      <vt:lpstr>异常捕获</vt:lpstr>
      <vt:lpstr>作业</vt:lpstr>
      <vt:lpstr>Thank You</vt:lpstr>
      <vt:lpstr>雍俊海编写过的教材和教参</vt:lpstr>
      <vt:lpstr>雍俊海编写过的教材和教参</vt:lpstr>
      <vt:lpstr>雍俊海编写过的教材和教参</vt:lpstr>
      <vt:lpstr>雍俊海编写过的教材和教参</vt:lpstr>
      <vt:lpstr>雍俊海编写过的教材和教参</vt:lpstr>
      <vt:lpstr>雍俊海编写过的教材和教参</vt:lpstr>
      <vt:lpstr>谢谢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雍俊海</dc:creator>
  <cp:lastModifiedBy>Hongze Zhao</cp:lastModifiedBy>
  <cp:revision>2629</cp:revision>
  <dcterms:created xsi:type="dcterms:W3CDTF">2003-02-06T01:36:08Z</dcterms:created>
  <dcterms:modified xsi:type="dcterms:W3CDTF">2013-03-08T09:31:50Z</dcterms:modified>
</cp:coreProperties>
</file>