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handoutMasterIdLst>
    <p:handoutMasterId r:id="rId95"/>
  </p:handoutMasterIdLst>
  <p:sldIdLst>
    <p:sldId id="399" r:id="rId2"/>
    <p:sldId id="542" r:id="rId3"/>
    <p:sldId id="262" r:id="rId4"/>
    <p:sldId id="260" r:id="rId5"/>
    <p:sldId id="581" r:id="rId6"/>
    <p:sldId id="566" r:id="rId7"/>
    <p:sldId id="543" r:id="rId8"/>
    <p:sldId id="545" r:id="rId9"/>
    <p:sldId id="559" r:id="rId10"/>
    <p:sldId id="563" r:id="rId11"/>
    <p:sldId id="565" r:id="rId12"/>
    <p:sldId id="602" r:id="rId13"/>
    <p:sldId id="604" r:id="rId14"/>
    <p:sldId id="603" r:id="rId15"/>
    <p:sldId id="547" r:id="rId16"/>
    <p:sldId id="551" r:id="rId17"/>
    <p:sldId id="550" r:id="rId18"/>
    <p:sldId id="548" r:id="rId19"/>
    <p:sldId id="552" r:id="rId20"/>
    <p:sldId id="549" r:id="rId21"/>
    <p:sldId id="555" r:id="rId22"/>
    <p:sldId id="556" r:id="rId23"/>
    <p:sldId id="554" r:id="rId24"/>
    <p:sldId id="567" r:id="rId25"/>
    <p:sldId id="562" r:id="rId26"/>
    <p:sldId id="629" r:id="rId27"/>
    <p:sldId id="568" r:id="rId28"/>
    <p:sldId id="558" r:id="rId29"/>
    <p:sldId id="560" r:id="rId30"/>
    <p:sldId id="561" r:id="rId31"/>
    <p:sldId id="570" r:id="rId32"/>
    <p:sldId id="569" r:id="rId33"/>
    <p:sldId id="576" r:id="rId34"/>
    <p:sldId id="571" r:id="rId35"/>
    <p:sldId id="572" r:id="rId36"/>
    <p:sldId id="575" r:id="rId37"/>
    <p:sldId id="574" r:id="rId38"/>
    <p:sldId id="573" r:id="rId39"/>
    <p:sldId id="630" r:id="rId40"/>
    <p:sldId id="580" r:id="rId41"/>
    <p:sldId id="579" r:id="rId42"/>
    <p:sldId id="578" r:id="rId43"/>
    <p:sldId id="577" r:id="rId44"/>
    <p:sldId id="582" r:id="rId45"/>
    <p:sldId id="583" r:id="rId46"/>
    <p:sldId id="586" r:id="rId47"/>
    <p:sldId id="585" r:id="rId48"/>
    <p:sldId id="584" r:id="rId49"/>
    <p:sldId id="587" r:id="rId50"/>
    <p:sldId id="591" r:id="rId51"/>
    <p:sldId id="590" r:id="rId52"/>
    <p:sldId id="592" r:id="rId53"/>
    <p:sldId id="588" r:id="rId54"/>
    <p:sldId id="631" r:id="rId55"/>
    <p:sldId id="595" r:id="rId56"/>
    <p:sldId id="601" r:id="rId57"/>
    <p:sldId id="597" r:id="rId58"/>
    <p:sldId id="598" r:id="rId59"/>
    <p:sldId id="613" r:id="rId60"/>
    <p:sldId id="600" r:id="rId61"/>
    <p:sldId id="596" r:id="rId62"/>
    <p:sldId id="609" r:id="rId63"/>
    <p:sldId id="593" r:id="rId64"/>
    <p:sldId id="589" r:id="rId65"/>
    <p:sldId id="614" r:id="rId66"/>
    <p:sldId id="611" r:id="rId67"/>
    <p:sldId id="612" r:id="rId68"/>
    <p:sldId id="606" r:id="rId69"/>
    <p:sldId id="610" r:id="rId70"/>
    <p:sldId id="607" r:id="rId71"/>
    <p:sldId id="615" r:id="rId72"/>
    <p:sldId id="608" r:id="rId73"/>
    <p:sldId id="632" r:id="rId74"/>
    <p:sldId id="616" r:id="rId75"/>
    <p:sldId id="617" r:id="rId76"/>
    <p:sldId id="627" r:id="rId77"/>
    <p:sldId id="618" r:id="rId78"/>
    <p:sldId id="619" r:id="rId79"/>
    <p:sldId id="621" r:id="rId80"/>
    <p:sldId id="622" r:id="rId81"/>
    <p:sldId id="625" r:id="rId82"/>
    <p:sldId id="626" r:id="rId83"/>
    <p:sldId id="624" r:id="rId84"/>
    <p:sldId id="472" r:id="rId85"/>
    <p:sldId id="338" r:id="rId86"/>
    <p:sldId id="411" r:id="rId87"/>
    <p:sldId id="412" r:id="rId88"/>
    <p:sldId id="413" r:id="rId89"/>
    <p:sldId id="418" r:id="rId90"/>
    <p:sldId id="415" r:id="rId91"/>
    <p:sldId id="416" r:id="rId92"/>
    <p:sldId id="417" r:id="rId93"/>
  </p:sldIdLst>
  <p:sldSz cx="9144000" cy="6858000" type="screen4x3"/>
  <p:notesSz cx="6669088" cy="9926638"/>
  <p:defaultTex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楷体_GB2312"/>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楷体_GB2312"/>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楷体_GB2312"/>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楷体_GB2312"/>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楷体_GB2312"/>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楷体_GB2312"/>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楷体_GB2312"/>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楷体_GB2312"/>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楷体_GB231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33"/>
    <a:srgbClr val="A30021"/>
    <a:srgbClr val="FF3300"/>
    <a:srgbClr val="FF0000"/>
    <a:srgbClr val="D1E0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1445" autoAdjust="0"/>
  </p:normalViewPr>
  <p:slideViewPr>
    <p:cSldViewPr>
      <p:cViewPr varScale="1">
        <p:scale>
          <a:sx n="79" d="100"/>
          <a:sy n="79" d="100"/>
        </p:scale>
        <p:origin x="948"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9980"/>
    </p:cViewPr>
  </p:sorterViewPr>
  <p:notesViewPr>
    <p:cSldViewPr>
      <p:cViewPr varScale="1">
        <p:scale>
          <a:sx n="47" d="100"/>
          <a:sy n="47" d="100"/>
        </p:scale>
        <p:origin x="-2772" y="-114"/>
      </p:cViewPr>
      <p:guideLst>
        <p:guide orient="horz" pos="3126"/>
        <p:guide pos="210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85.xml"/><Relationship Id="rId13" Type="http://schemas.openxmlformats.org/officeDocument/2006/relationships/slide" Target="slides/slide90.xml"/><Relationship Id="rId3" Type="http://schemas.openxmlformats.org/officeDocument/2006/relationships/slide" Target="slides/slide4.xml"/><Relationship Id="rId7" Type="http://schemas.openxmlformats.org/officeDocument/2006/relationships/slide" Target="slides/slide73.xml"/><Relationship Id="rId12" Type="http://schemas.openxmlformats.org/officeDocument/2006/relationships/slide" Target="slides/slide89.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54.xml"/><Relationship Id="rId11" Type="http://schemas.openxmlformats.org/officeDocument/2006/relationships/slide" Target="slides/slide88.xml"/><Relationship Id="rId5" Type="http://schemas.openxmlformats.org/officeDocument/2006/relationships/slide" Target="slides/slide39.xml"/><Relationship Id="rId15" Type="http://schemas.openxmlformats.org/officeDocument/2006/relationships/slide" Target="slides/slide92.xml"/><Relationship Id="rId10" Type="http://schemas.openxmlformats.org/officeDocument/2006/relationships/slide" Target="slides/slide87.xml"/><Relationship Id="rId4" Type="http://schemas.openxmlformats.org/officeDocument/2006/relationships/slide" Target="slides/slide26.xml"/><Relationship Id="rId9" Type="http://schemas.openxmlformats.org/officeDocument/2006/relationships/slide" Target="slides/slide86.xml"/><Relationship Id="rId14"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楷体_GB2312" pitchFamily="49" charset="-122"/>
                <a:cs typeface="+mn-cs"/>
              </a:defRPr>
            </a:lvl1pPr>
          </a:lstStyle>
          <a:p>
            <a:pPr>
              <a:defRPr/>
            </a:pPr>
            <a:endParaRPr lang="en-US" altLang="zh-CN"/>
          </a:p>
        </p:txBody>
      </p:sp>
      <p:sp>
        <p:nvSpPr>
          <p:cNvPr id="156675" name="Rectangle 3"/>
          <p:cNvSpPr>
            <a:spLocks noGrp="1" noChangeArrowheads="1"/>
          </p:cNvSpPr>
          <p:nvPr>
            <p:ph type="dt" sz="quarter" idx="1"/>
          </p:nvPr>
        </p:nvSpPr>
        <p:spPr bwMode="auto">
          <a:xfrm>
            <a:off x="3779838"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楷体_GB2312" pitchFamily="49" charset="-122"/>
                <a:cs typeface="+mn-cs"/>
              </a:defRPr>
            </a:lvl1pPr>
          </a:lstStyle>
          <a:p>
            <a:pPr>
              <a:defRPr/>
            </a:pPr>
            <a:endParaRPr lang="en-US" altLang="zh-CN"/>
          </a:p>
        </p:txBody>
      </p:sp>
      <p:sp>
        <p:nvSpPr>
          <p:cNvPr id="156676" name="Rectangle 4"/>
          <p:cNvSpPr>
            <a:spLocks noGrp="1" noChangeArrowheads="1"/>
          </p:cNvSpPr>
          <p:nvPr>
            <p:ph type="ftr" sz="quarter" idx="2"/>
          </p:nvPr>
        </p:nvSpPr>
        <p:spPr bwMode="auto">
          <a:xfrm>
            <a:off x="0"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楷体_GB2312" pitchFamily="49" charset="-122"/>
                <a:cs typeface="+mn-cs"/>
              </a:defRPr>
            </a:lvl1pPr>
          </a:lstStyle>
          <a:p>
            <a:pPr>
              <a:defRPr/>
            </a:pPr>
            <a:endParaRPr lang="en-US" altLang="zh-CN"/>
          </a:p>
        </p:txBody>
      </p:sp>
      <p:sp>
        <p:nvSpPr>
          <p:cNvPr id="156677" name="Rectangle 5"/>
          <p:cNvSpPr>
            <a:spLocks noGrp="1" noChangeArrowheads="1"/>
          </p:cNvSpPr>
          <p:nvPr>
            <p:ph type="sldNum" sz="quarter" idx="3"/>
          </p:nvPr>
        </p:nvSpPr>
        <p:spPr bwMode="auto">
          <a:xfrm>
            <a:off x="3779838"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楷体_GB2312"/>
              </a:defRPr>
            </a:lvl1pPr>
          </a:lstStyle>
          <a:p>
            <a:fld id="{B0F33EED-73FA-44BD-9093-9E2D889D75E8}" type="slidenum">
              <a:rPr lang="en-US" altLang="zh-CN"/>
              <a:pPr/>
              <a:t>‹#›</a:t>
            </a:fld>
            <a:endParaRPr lang="en-US" altLang="zh-CN"/>
          </a:p>
        </p:txBody>
      </p:sp>
    </p:spTree>
    <p:extLst>
      <p:ext uri="{BB962C8B-B14F-4D97-AF65-F5344CB8AC3E}">
        <p14:creationId xmlns:p14="http://schemas.microsoft.com/office/powerpoint/2010/main" val="41853657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ea typeface="宋体" pitchFamily="2" charset="-122"/>
                <a:cs typeface="+mn-cs"/>
              </a:defRPr>
            </a:lvl1pPr>
          </a:lstStyle>
          <a:p>
            <a:pPr>
              <a:defRPr/>
            </a:pPr>
            <a:endParaRPr lang="en-US" altLang="zh-CN"/>
          </a:p>
        </p:txBody>
      </p:sp>
      <p:sp>
        <p:nvSpPr>
          <p:cNvPr id="3075" name="Rectangle 3"/>
          <p:cNvSpPr>
            <a:spLocks noGrp="1" noChangeArrowheads="1"/>
          </p:cNvSpPr>
          <p:nvPr>
            <p:ph type="dt" idx="1"/>
          </p:nvPr>
        </p:nvSpPr>
        <p:spPr bwMode="auto">
          <a:xfrm>
            <a:off x="3779838"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ea typeface="宋体" pitchFamily="2" charset="-122"/>
                <a:cs typeface="+mn-cs"/>
              </a:defRPr>
            </a:lvl1pPr>
          </a:lstStyle>
          <a:p>
            <a:pPr>
              <a:defRPr/>
            </a:pPr>
            <a:endParaRPr lang="en-US" altLang="zh-CN"/>
          </a:p>
        </p:txBody>
      </p:sp>
      <p:sp>
        <p:nvSpPr>
          <p:cNvPr id="74756"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889000" y="4714875"/>
            <a:ext cx="4891088"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ea typeface="宋体" pitchFamily="2" charset="-122"/>
                <a:cs typeface="+mn-cs"/>
              </a:defRPr>
            </a:lvl1pPr>
          </a:lstStyle>
          <a:p>
            <a:pPr>
              <a:defRPr/>
            </a:pPr>
            <a:endParaRPr lang="en-US" altLang="zh-CN"/>
          </a:p>
        </p:txBody>
      </p:sp>
      <p:sp>
        <p:nvSpPr>
          <p:cNvPr id="3079" name="Rectangle 7"/>
          <p:cNvSpPr>
            <a:spLocks noGrp="1" noChangeArrowheads="1"/>
          </p:cNvSpPr>
          <p:nvPr>
            <p:ph type="sldNum" sz="quarter" idx="5"/>
          </p:nvPr>
        </p:nvSpPr>
        <p:spPr bwMode="auto">
          <a:xfrm>
            <a:off x="3779838"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48101198-C2CD-4AF9-A42C-736A6283B455}" type="slidenum">
              <a:rPr lang="en-US" altLang="zh-CN"/>
              <a:pPr/>
              <a:t>‹#›</a:t>
            </a:fld>
            <a:endParaRPr lang="en-US" altLang="zh-CN"/>
          </a:p>
        </p:txBody>
      </p:sp>
    </p:spTree>
    <p:extLst>
      <p:ext uri="{BB962C8B-B14F-4D97-AF65-F5344CB8AC3E}">
        <p14:creationId xmlns:p14="http://schemas.microsoft.com/office/powerpoint/2010/main" val="42614866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AE7BD224-53F5-49E4-B84B-98E4A1AA3FD1}" type="slidenum">
              <a:rPr lang="en-US" altLang="zh-CN" sz="1200" b="0">
                <a:ea typeface="宋体" panose="02010600030101010101" pitchFamily="2" charset="-122"/>
              </a:rPr>
              <a:pPr eaLnBrk="1" hangingPunct="1"/>
              <a:t>1</a:t>
            </a:fld>
            <a:endParaRPr lang="en-US" altLang="zh-CN" sz="1200" b="0" dirty="0">
              <a:ea typeface="宋体" panose="02010600030101010101" pitchFamily="2" charset="-122"/>
            </a:endParaRPr>
          </a:p>
        </p:txBody>
      </p:sp>
      <p:sp>
        <p:nvSpPr>
          <p:cNvPr id="75779" name="Rectangle 2"/>
          <p:cNvSpPr>
            <a:spLocks noGrp="1" noRot="1" noChangeAspect="1" noChangeArrowheads="1" noTextEdit="1"/>
          </p:cNvSpPr>
          <p:nvPr>
            <p:ph type="sldImg"/>
          </p:nvPr>
        </p:nvSpPr>
        <p:spPr>
          <a:solidFill>
            <a:srgbClr val="FFFFFF"/>
          </a:solidFill>
          <a:ln/>
        </p:spPr>
      </p:sp>
      <p:sp>
        <p:nvSpPr>
          <p:cNvPr id="7578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solidFill>
                <a:srgbClr val="FF3300"/>
              </a:solidFill>
            </a:endParaRPr>
          </a:p>
        </p:txBody>
      </p:sp>
    </p:spTree>
    <p:extLst>
      <p:ext uri="{BB962C8B-B14F-4D97-AF65-F5344CB8AC3E}">
        <p14:creationId xmlns:p14="http://schemas.microsoft.com/office/powerpoint/2010/main" val="569593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1DA0577-8083-43EC-BF81-F2D23871F1BA}" type="datetime1">
              <a:rPr lang="zh-CN" altLang="en-US"/>
              <a:pPr>
                <a:defRPr/>
              </a:pPr>
              <a:t>2013/4/13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6" name="Rectangle 6"/>
          <p:cNvSpPr>
            <a:spLocks noGrp="1" noChangeArrowheads="1"/>
          </p:cNvSpPr>
          <p:nvPr>
            <p:ph type="sldNum" sz="quarter" idx="12"/>
          </p:nvPr>
        </p:nvSpPr>
        <p:spPr>
          <a:ln/>
        </p:spPr>
        <p:txBody>
          <a:bodyPr/>
          <a:lstStyle>
            <a:lvl1pPr>
              <a:defRPr/>
            </a:lvl1pPr>
          </a:lstStyle>
          <a:p>
            <a:fld id="{C792596E-4566-47B2-A9A4-B99D80B5AA29}" type="slidenum">
              <a:rPr lang="en-US" altLang="zh-CN"/>
              <a:pPr/>
              <a:t>‹#›</a:t>
            </a:fld>
            <a:endParaRPr lang="en-US" altLang="zh-CN"/>
          </a:p>
        </p:txBody>
      </p:sp>
    </p:spTree>
    <p:extLst>
      <p:ext uri="{BB962C8B-B14F-4D97-AF65-F5344CB8AC3E}">
        <p14:creationId xmlns:p14="http://schemas.microsoft.com/office/powerpoint/2010/main" val="4340274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1A2F24A-8367-4AB9-A2FC-47DB7936EAD1}" type="datetime1">
              <a:rPr lang="zh-CN" altLang="en-US"/>
              <a:pPr>
                <a:defRPr/>
              </a:pPr>
              <a:t>2013/4/13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6" name="Rectangle 6"/>
          <p:cNvSpPr>
            <a:spLocks noGrp="1" noChangeArrowheads="1"/>
          </p:cNvSpPr>
          <p:nvPr>
            <p:ph type="sldNum" sz="quarter" idx="12"/>
          </p:nvPr>
        </p:nvSpPr>
        <p:spPr>
          <a:ln/>
        </p:spPr>
        <p:txBody>
          <a:bodyPr/>
          <a:lstStyle>
            <a:lvl1pPr>
              <a:defRPr/>
            </a:lvl1pPr>
          </a:lstStyle>
          <a:p>
            <a:fld id="{B0F1D1FB-5BF5-44DE-8582-070AC1C80038}" type="slidenum">
              <a:rPr lang="en-US" altLang="zh-CN"/>
              <a:pPr/>
              <a:t>‹#›</a:t>
            </a:fld>
            <a:endParaRPr lang="en-US" altLang="zh-CN"/>
          </a:p>
        </p:txBody>
      </p:sp>
    </p:spTree>
    <p:extLst>
      <p:ext uri="{BB962C8B-B14F-4D97-AF65-F5344CB8AC3E}">
        <p14:creationId xmlns:p14="http://schemas.microsoft.com/office/powerpoint/2010/main" val="101398058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BF2A3088-C3EB-4D5E-AD7D-9BB842982CCC}" type="datetime1">
              <a:rPr lang="zh-CN" altLang="en-US"/>
              <a:pPr>
                <a:defRPr/>
              </a:pPr>
              <a:t>2013/4/13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6" name="Rectangle 6"/>
          <p:cNvSpPr>
            <a:spLocks noGrp="1" noChangeArrowheads="1"/>
          </p:cNvSpPr>
          <p:nvPr>
            <p:ph type="sldNum" sz="quarter" idx="12"/>
          </p:nvPr>
        </p:nvSpPr>
        <p:spPr>
          <a:ln/>
        </p:spPr>
        <p:txBody>
          <a:bodyPr/>
          <a:lstStyle>
            <a:lvl1pPr>
              <a:defRPr/>
            </a:lvl1pPr>
          </a:lstStyle>
          <a:p>
            <a:fld id="{BF042708-3BCD-4AE7-92FF-92BF167D1E3E}" type="slidenum">
              <a:rPr lang="en-US" altLang="zh-CN"/>
              <a:pPr/>
              <a:t>‹#›</a:t>
            </a:fld>
            <a:endParaRPr lang="en-US" altLang="zh-CN"/>
          </a:p>
        </p:txBody>
      </p:sp>
    </p:spTree>
    <p:extLst>
      <p:ext uri="{BB962C8B-B14F-4D97-AF65-F5344CB8AC3E}">
        <p14:creationId xmlns:p14="http://schemas.microsoft.com/office/powerpoint/2010/main" val="2978407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F9FADE45-E177-4EA4-B435-5B2A39047816}" type="datetime1">
              <a:rPr lang="zh-CN" altLang="en-US"/>
              <a:pPr>
                <a:defRPr/>
              </a:pPr>
              <a:t>2013/4/13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7" name="Rectangle 6"/>
          <p:cNvSpPr>
            <a:spLocks noGrp="1" noChangeArrowheads="1"/>
          </p:cNvSpPr>
          <p:nvPr>
            <p:ph type="sldNum" sz="quarter" idx="12"/>
          </p:nvPr>
        </p:nvSpPr>
        <p:spPr>
          <a:ln/>
        </p:spPr>
        <p:txBody>
          <a:bodyPr/>
          <a:lstStyle>
            <a:lvl1pPr>
              <a:defRPr/>
            </a:lvl1pPr>
          </a:lstStyle>
          <a:p>
            <a:fld id="{5173AAFA-1AD9-4D96-A883-336852332CFF}" type="slidenum">
              <a:rPr lang="en-US" altLang="zh-CN"/>
              <a:pPr/>
              <a:t>‹#›</a:t>
            </a:fld>
            <a:endParaRPr lang="en-US" altLang="zh-CN"/>
          </a:p>
        </p:txBody>
      </p:sp>
    </p:spTree>
    <p:extLst>
      <p:ext uri="{BB962C8B-B14F-4D97-AF65-F5344CB8AC3E}">
        <p14:creationId xmlns:p14="http://schemas.microsoft.com/office/powerpoint/2010/main" val="34565410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标题 1"/>
          <p:cNvSpPr>
            <a:spLocks noGrp="1"/>
          </p:cNvSpPr>
          <p:nvPr>
            <p:ph type="title"/>
          </p:nvPr>
        </p:nvSpPr>
        <p:spPr/>
        <p:txBody>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8328A1C-74B3-4951-B5AE-66FCAFA8FAC0}" type="datetime1">
              <a:rPr lang="zh-CN" altLang="en-US"/>
              <a:pPr>
                <a:defRPr/>
              </a:pPr>
              <a:t>2013/4/13</a:t>
            </a:fld>
            <a:endParaRPr lang="en-US" altLang="zh-CN"/>
          </a:p>
        </p:txBody>
      </p:sp>
      <p:sp>
        <p:nvSpPr>
          <p:cNvPr id="6" name="页脚占位符 4"/>
          <p:cNvSpPr>
            <a:spLocks noGrp="1"/>
          </p:cNvSpPr>
          <p:nvPr>
            <p:ph type="ftr" sz="quarter" idx="11"/>
          </p:nvPr>
        </p:nvSpPr>
        <p:spPr/>
        <p:txBody>
          <a:bodyPr/>
          <a:lstStyle>
            <a:lvl1pPr>
              <a:defRPr/>
            </a:lvl1pPr>
          </a:lstStyle>
          <a:p>
            <a:pPr>
              <a:defRPr/>
            </a:pPr>
            <a:r>
              <a:rPr lang="en-US" altLang="zh-CN"/>
              <a:t>Tsinghua University, Jun-Hai Yong</a:t>
            </a:r>
          </a:p>
        </p:txBody>
      </p:sp>
      <p:sp>
        <p:nvSpPr>
          <p:cNvPr id="7" name="灯片编号占位符 5"/>
          <p:cNvSpPr>
            <a:spLocks noGrp="1"/>
          </p:cNvSpPr>
          <p:nvPr>
            <p:ph type="sldNum" sz="quarter" idx="12"/>
          </p:nvPr>
        </p:nvSpPr>
        <p:spPr/>
        <p:txBody>
          <a:bodyPr/>
          <a:lstStyle>
            <a:lvl1pPr>
              <a:defRPr/>
            </a:lvl1pPr>
          </a:lstStyle>
          <a:p>
            <a:fld id="{426205E3-BAC6-4A7D-9891-A4DBF00F4E3C}" type="slidenum">
              <a:rPr lang="en-US" altLang="zh-CN"/>
              <a:pPr/>
              <a:t>‹#›</a:t>
            </a:fld>
            <a:endParaRPr lang="en-US" altLang="zh-CN"/>
          </a:p>
        </p:txBody>
      </p:sp>
    </p:spTree>
    <p:extLst>
      <p:ext uri="{BB962C8B-B14F-4D97-AF65-F5344CB8AC3E}">
        <p14:creationId xmlns:p14="http://schemas.microsoft.com/office/powerpoint/2010/main" val="30087162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2799FB80-EAE1-48B5-81E0-A81E50CDD420}" type="datetime1">
              <a:rPr lang="zh-CN" altLang="en-US"/>
              <a:pPr>
                <a:defRPr/>
              </a:pPr>
              <a:t>2013/4/13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6" name="Rectangle 6"/>
          <p:cNvSpPr>
            <a:spLocks noGrp="1" noChangeArrowheads="1"/>
          </p:cNvSpPr>
          <p:nvPr>
            <p:ph type="sldNum" sz="quarter" idx="12"/>
          </p:nvPr>
        </p:nvSpPr>
        <p:spPr>
          <a:ln/>
        </p:spPr>
        <p:txBody>
          <a:bodyPr/>
          <a:lstStyle>
            <a:lvl1pPr>
              <a:defRPr/>
            </a:lvl1pPr>
          </a:lstStyle>
          <a:p>
            <a:fld id="{36EDD5A9-490D-44DE-9EA3-CAD7CF3D26A9}" type="slidenum">
              <a:rPr lang="en-US" altLang="zh-CN"/>
              <a:pPr/>
              <a:t>‹#›</a:t>
            </a:fld>
            <a:endParaRPr lang="en-US" altLang="zh-CN"/>
          </a:p>
        </p:txBody>
      </p:sp>
    </p:spTree>
    <p:extLst>
      <p:ext uri="{BB962C8B-B14F-4D97-AF65-F5344CB8AC3E}">
        <p14:creationId xmlns:p14="http://schemas.microsoft.com/office/powerpoint/2010/main" val="39387073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85800" y="1981200"/>
            <a:ext cx="3810000" cy="41148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80EE8E53-4F2A-40E7-9DEC-F4218BEB8D3A}" type="datetime1">
              <a:rPr lang="zh-CN" altLang="en-US"/>
              <a:pPr>
                <a:defRPr/>
              </a:pPr>
              <a:t>2013/4/13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7" name="Rectangle 6"/>
          <p:cNvSpPr>
            <a:spLocks noGrp="1" noChangeArrowheads="1"/>
          </p:cNvSpPr>
          <p:nvPr>
            <p:ph type="sldNum" sz="quarter" idx="12"/>
          </p:nvPr>
        </p:nvSpPr>
        <p:spPr>
          <a:ln/>
        </p:spPr>
        <p:txBody>
          <a:bodyPr/>
          <a:lstStyle>
            <a:lvl1pPr>
              <a:defRPr/>
            </a:lvl1pPr>
          </a:lstStyle>
          <a:p>
            <a:fld id="{B71B6527-E0C4-4C5C-8065-9B1301981B46}" type="slidenum">
              <a:rPr lang="en-US" altLang="zh-CN"/>
              <a:pPr/>
              <a:t>‹#›</a:t>
            </a:fld>
            <a:endParaRPr lang="en-US" altLang="zh-CN"/>
          </a:p>
        </p:txBody>
      </p:sp>
    </p:spTree>
    <p:extLst>
      <p:ext uri="{BB962C8B-B14F-4D97-AF65-F5344CB8AC3E}">
        <p14:creationId xmlns:p14="http://schemas.microsoft.com/office/powerpoint/2010/main" val="37859383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B3D9BDB9-5768-4998-92A4-BC3C69440DBB}" type="datetime1">
              <a:rPr lang="zh-CN" altLang="en-US"/>
              <a:pPr>
                <a:defRPr/>
              </a:pPr>
              <a:t>2013/4/13</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9" name="Rectangle 6"/>
          <p:cNvSpPr>
            <a:spLocks noGrp="1" noChangeArrowheads="1"/>
          </p:cNvSpPr>
          <p:nvPr>
            <p:ph type="sldNum" sz="quarter" idx="12"/>
          </p:nvPr>
        </p:nvSpPr>
        <p:spPr>
          <a:ln/>
        </p:spPr>
        <p:txBody>
          <a:bodyPr/>
          <a:lstStyle>
            <a:lvl1pPr>
              <a:defRPr/>
            </a:lvl1pPr>
          </a:lstStyle>
          <a:p>
            <a:fld id="{BDD1223F-1A9C-4232-9041-583A09E5516A}" type="slidenum">
              <a:rPr lang="en-US" altLang="zh-CN"/>
              <a:pPr/>
              <a:t>‹#›</a:t>
            </a:fld>
            <a:endParaRPr lang="en-US" altLang="zh-CN"/>
          </a:p>
        </p:txBody>
      </p:sp>
    </p:spTree>
    <p:extLst>
      <p:ext uri="{BB962C8B-B14F-4D97-AF65-F5344CB8AC3E}">
        <p14:creationId xmlns:p14="http://schemas.microsoft.com/office/powerpoint/2010/main" val="17931792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C1B7CBEA-5B2C-4A06-B11E-D9EEFF4DEB23}" type="datetime1">
              <a:rPr lang="zh-CN" altLang="en-US"/>
              <a:pPr>
                <a:defRPr/>
              </a:pPr>
              <a:t>2013/4/13</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5" name="Rectangle 6"/>
          <p:cNvSpPr>
            <a:spLocks noGrp="1" noChangeArrowheads="1"/>
          </p:cNvSpPr>
          <p:nvPr>
            <p:ph type="sldNum" sz="quarter" idx="12"/>
          </p:nvPr>
        </p:nvSpPr>
        <p:spPr>
          <a:ln/>
        </p:spPr>
        <p:txBody>
          <a:bodyPr/>
          <a:lstStyle>
            <a:lvl1pPr>
              <a:defRPr/>
            </a:lvl1pPr>
          </a:lstStyle>
          <a:p>
            <a:fld id="{E21BAD88-D395-4A35-9B49-9CD0D09F86F7}" type="slidenum">
              <a:rPr lang="en-US" altLang="zh-CN"/>
              <a:pPr/>
              <a:t>‹#›</a:t>
            </a:fld>
            <a:endParaRPr lang="en-US" altLang="zh-CN"/>
          </a:p>
        </p:txBody>
      </p:sp>
    </p:spTree>
    <p:extLst>
      <p:ext uri="{BB962C8B-B14F-4D97-AF65-F5344CB8AC3E}">
        <p14:creationId xmlns:p14="http://schemas.microsoft.com/office/powerpoint/2010/main" val="10927432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B94B882-FB08-4CBF-9926-CAAC7D0013BE}" type="datetime1">
              <a:rPr lang="zh-CN" altLang="en-US"/>
              <a:pPr>
                <a:defRPr/>
              </a:pPr>
              <a:t>2013/4/13</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4" name="Rectangle 6"/>
          <p:cNvSpPr>
            <a:spLocks noGrp="1" noChangeArrowheads="1"/>
          </p:cNvSpPr>
          <p:nvPr>
            <p:ph type="sldNum" sz="quarter" idx="12"/>
          </p:nvPr>
        </p:nvSpPr>
        <p:spPr>
          <a:ln/>
        </p:spPr>
        <p:txBody>
          <a:bodyPr/>
          <a:lstStyle>
            <a:lvl1pPr>
              <a:defRPr/>
            </a:lvl1pPr>
          </a:lstStyle>
          <a:p>
            <a:fld id="{5CB409DC-C632-447B-8E05-FDA65AF45B0C}" type="slidenum">
              <a:rPr lang="en-US" altLang="zh-CN"/>
              <a:pPr/>
              <a:t>‹#›</a:t>
            </a:fld>
            <a:endParaRPr lang="en-US" altLang="zh-CN"/>
          </a:p>
        </p:txBody>
      </p:sp>
    </p:spTree>
    <p:extLst>
      <p:ext uri="{BB962C8B-B14F-4D97-AF65-F5344CB8AC3E}">
        <p14:creationId xmlns:p14="http://schemas.microsoft.com/office/powerpoint/2010/main" val="7635425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AF25494-DBF7-4B76-81D9-D840EF0CDDB8}" type="datetime1">
              <a:rPr lang="zh-CN" altLang="en-US"/>
              <a:pPr>
                <a:defRPr/>
              </a:pPr>
              <a:t>2013/4/13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7" name="Rectangle 6"/>
          <p:cNvSpPr>
            <a:spLocks noGrp="1" noChangeArrowheads="1"/>
          </p:cNvSpPr>
          <p:nvPr>
            <p:ph type="sldNum" sz="quarter" idx="12"/>
          </p:nvPr>
        </p:nvSpPr>
        <p:spPr>
          <a:ln/>
        </p:spPr>
        <p:txBody>
          <a:bodyPr/>
          <a:lstStyle>
            <a:lvl1pPr>
              <a:defRPr/>
            </a:lvl1pPr>
          </a:lstStyle>
          <a:p>
            <a:fld id="{01E02401-DD95-46E4-82EF-EFF90B00557A}" type="slidenum">
              <a:rPr lang="en-US" altLang="zh-CN"/>
              <a:pPr/>
              <a:t>‹#›</a:t>
            </a:fld>
            <a:endParaRPr lang="en-US" altLang="zh-CN"/>
          </a:p>
        </p:txBody>
      </p:sp>
    </p:spTree>
    <p:extLst>
      <p:ext uri="{BB962C8B-B14F-4D97-AF65-F5344CB8AC3E}">
        <p14:creationId xmlns:p14="http://schemas.microsoft.com/office/powerpoint/2010/main" val="13995434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0910DA6E-8395-4541-A2AE-F456CD82AB90}" type="datetime1">
              <a:rPr lang="zh-CN" altLang="en-US"/>
              <a:pPr>
                <a:defRPr/>
              </a:pPr>
              <a:t>2013/4/13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Tsinghua University, Jun-Hai Yong</a:t>
            </a:r>
          </a:p>
        </p:txBody>
      </p:sp>
      <p:sp>
        <p:nvSpPr>
          <p:cNvPr id="7" name="Rectangle 6"/>
          <p:cNvSpPr>
            <a:spLocks noGrp="1" noChangeArrowheads="1"/>
          </p:cNvSpPr>
          <p:nvPr>
            <p:ph type="sldNum" sz="quarter" idx="12"/>
          </p:nvPr>
        </p:nvSpPr>
        <p:spPr>
          <a:ln/>
        </p:spPr>
        <p:txBody>
          <a:bodyPr/>
          <a:lstStyle>
            <a:lvl1pPr>
              <a:defRPr/>
            </a:lvl1pPr>
          </a:lstStyle>
          <a:p>
            <a:fld id="{88AE72E7-8FCE-4EAB-87EB-43004B64D443}" type="slidenum">
              <a:rPr lang="en-US" altLang="zh-CN"/>
              <a:pPr/>
              <a:t>‹#›</a:t>
            </a:fld>
            <a:endParaRPr lang="en-US" altLang="zh-CN"/>
          </a:p>
        </p:txBody>
      </p:sp>
    </p:spTree>
    <p:extLst>
      <p:ext uri="{BB962C8B-B14F-4D97-AF65-F5344CB8AC3E}">
        <p14:creationId xmlns:p14="http://schemas.microsoft.com/office/powerpoint/2010/main" val="22170910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ea typeface="+mn-ea"/>
                <a:cs typeface="+mn-cs"/>
              </a:defRPr>
            </a:lvl1pPr>
          </a:lstStyle>
          <a:p>
            <a:pPr>
              <a:defRPr/>
            </a:pPr>
            <a:fld id="{6FD58869-537D-4A07-B2B4-A9A154C1D4CD}" type="datetime1">
              <a:rPr lang="zh-CN" altLang="en-US"/>
              <a:pPr>
                <a:defRPr/>
              </a:pPr>
              <a:t>2013/4/13</a:t>
            </a:fld>
            <a:endParaRPr lang="en-US" altLang="zh-CN"/>
          </a:p>
        </p:txBody>
      </p:sp>
      <p:sp>
        <p:nvSpPr>
          <p:cNvPr id="1029" name="Rectangle 5"/>
          <p:cNvSpPr>
            <a:spLocks noGrp="1" noChangeArrowheads="1"/>
          </p:cNvSpPr>
          <p:nvPr>
            <p:ph type="ftr" sz="quarter" idx="3"/>
          </p:nvPr>
        </p:nvSpPr>
        <p:spPr bwMode="auto">
          <a:xfrm>
            <a:off x="1908175" y="6524625"/>
            <a:ext cx="53276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ea typeface="+mn-ea"/>
                <a:cs typeface="+mn-cs"/>
              </a:defRPr>
            </a:lvl1pPr>
          </a:lstStyle>
          <a:p>
            <a:pPr>
              <a:defRPr/>
            </a:pPr>
            <a:r>
              <a:rPr lang="en-US" altLang="zh-CN"/>
              <a:t>Tsinghua University, Jun-Hai Yong</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1D4FE781-9F55-4F03-AF4F-CCBFC1A60F4B}" type="slidenum">
              <a:rPr lang="en-US" altLang="zh-CN"/>
              <a:pPr/>
              <a:t>‹#›</a:t>
            </a:fld>
            <a:endParaRPr lang="en-US" altLang="zh-CN"/>
          </a:p>
        </p:txBody>
      </p:sp>
      <p:sp>
        <p:nvSpPr>
          <p:cNvPr id="1031" name="Text Box 8"/>
          <p:cNvSpPr txBox="1">
            <a:spLocks noChangeArrowheads="1"/>
          </p:cNvSpPr>
          <p:nvPr/>
        </p:nvSpPr>
        <p:spPr bwMode="auto">
          <a:xfrm>
            <a:off x="1873250" y="6248400"/>
            <a:ext cx="60118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spcBef>
                <a:spcPct val="50000"/>
              </a:spcBef>
              <a:defRPr/>
            </a:pPr>
            <a:r>
              <a:rPr lang="zh-CN" altLang="zh-CN" sz="1400" smtClean="0">
                <a:cs typeface="+mn-cs"/>
              </a:rPr>
              <a:t>雍俊海:软件工程 (2)——C++程序设计(清华大学)</a:t>
            </a:r>
            <a:endParaRPr lang="en-US" altLang="zh-CN" sz="1400" smtClean="0">
              <a:cs typeface="+mn-cs"/>
            </a:endParaRPr>
          </a:p>
        </p:txBody>
      </p:sp>
    </p:spTree>
  </p:cSld>
  <p:clrMap bg1="lt1" tx1="dk1" bg2="lt2" tx2="dk2" accent1="accent1" accent2="accent2" accent3="accent3" accent4="accent4" accent5="accent5" accent6="accent6" hlink="hlink" folHlink="folHlink"/>
  <p:sldLayoutIdLst>
    <p:sldLayoutId id="2147483688" r:id="rId1"/>
    <p:sldLayoutId id="2147483699"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hf hdr="0" ftr="0"/>
  <p:txStyles>
    <p:titleStyle>
      <a:lvl1pPr algn="ctr" rtl="0" eaLnBrk="0" fontAlgn="base" hangingPunct="0">
        <a:spcBef>
          <a:spcPct val="0"/>
        </a:spcBef>
        <a:spcAft>
          <a:spcPct val="0"/>
        </a:spcAft>
        <a:defRPr kumimoji="1" sz="4400" b="1">
          <a:solidFill>
            <a:schemeClr val="accent2"/>
          </a:solidFill>
          <a:latin typeface="+mj-lt"/>
          <a:ea typeface="+mj-ea"/>
          <a:cs typeface="+mj-cs"/>
        </a:defRPr>
      </a:lvl1pPr>
      <a:lvl2pPr algn="ctr" rtl="0" eaLnBrk="0" fontAlgn="base" hangingPunct="0">
        <a:spcBef>
          <a:spcPct val="0"/>
        </a:spcBef>
        <a:spcAft>
          <a:spcPct val="0"/>
        </a:spcAft>
        <a:defRPr kumimoji="1" sz="4400" b="1">
          <a:solidFill>
            <a:schemeClr val="accent2"/>
          </a:solidFill>
          <a:latin typeface="Times New Roman" pitchFamily="18" charset="0"/>
          <a:ea typeface="宋体" pitchFamily="2" charset="-122"/>
        </a:defRPr>
      </a:lvl2pPr>
      <a:lvl3pPr algn="ctr" rtl="0" eaLnBrk="0" fontAlgn="base" hangingPunct="0">
        <a:spcBef>
          <a:spcPct val="0"/>
        </a:spcBef>
        <a:spcAft>
          <a:spcPct val="0"/>
        </a:spcAft>
        <a:defRPr kumimoji="1" sz="4400" b="1">
          <a:solidFill>
            <a:schemeClr val="accent2"/>
          </a:solidFill>
          <a:latin typeface="Times New Roman" pitchFamily="18" charset="0"/>
          <a:ea typeface="宋体" pitchFamily="2" charset="-122"/>
        </a:defRPr>
      </a:lvl3pPr>
      <a:lvl4pPr algn="ctr" rtl="0" eaLnBrk="0" fontAlgn="base" hangingPunct="0">
        <a:spcBef>
          <a:spcPct val="0"/>
        </a:spcBef>
        <a:spcAft>
          <a:spcPct val="0"/>
        </a:spcAft>
        <a:defRPr kumimoji="1" sz="4400" b="1">
          <a:solidFill>
            <a:schemeClr val="accent2"/>
          </a:solidFill>
          <a:latin typeface="Times New Roman" pitchFamily="18" charset="0"/>
          <a:ea typeface="宋体" pitchFamily="2" charset="-122"/>
        </a:defRPr>
      </a:lvl4pPr>
      <a:lvl5pPr algn="ctr" rtl="0" eaLnBrk="0" fontAlgn="base" hangingPunct="0">
        <a:spcBef>
          <a:spcPct val="0"/>
        </a:spcBef>
        <a:spcAft>
          <a:spcPct val="0"/>
        </a:spcAft>
        <a:defRPr kumimoji="1" sz="4400" b="1">
          <a:solidFill>
            <a:schemeClr val="accent2"/>
          </a:solidFill>
          <a:latin typeface="Times New Roman" pitchFamily="18" charset="0"/>
          <a:ea typeface="宋体" pitchFamily="2" charset="-122"/>
        </a:defRPr>
      </a:lvl5pPr>
      <a:lvl6pPr marL="457200" algn="ctr" rtl="0" fontAlgn="base">
        <a:spcBef>
          <a:spcPct val="0"/>
        </a:spcBef>
        <a:spcAft>
          <a:spcPct val="0"/>
        </a:spcAft>
        <a:defRPr kumimoji="1" sz="4400" b="1">
          <a:solidFill>
            <a:schemeClr val="accent2"/>
          </a:solidFill>
          <a:latin typeface="Times New Roman" pitchFamily="18" charset="0"/>
          <a:ea typeface="宋体" pitchFamily="2" charset="-122"/>
        </a:defRPr>
      </a:lvl6pPr>
      <a:lvl7pPr marL="914400" algn="ctr" rtl="0" fontAlgn="base">
        <a:spcBef>
          <a:spcPct val="0"/>
        </a:spcBef>
        <a:spcAft>
          <a:spcPct val="0"/>
        </a:spcAft>
        <a:defRPr kumimoji="1" sz="4400" b="1">
          <a:solidFill>
            <a:schemeClr val="accent2"/>
          </a:solidFill>
          <a:latin typeface="Times New Roman" pitchFamily="18" charset="0"/>
          <a:ea typeface="宋体" pitchFamily="2" charset="-122"/>
        </a:defRPr>
      </a:lvl7pPr>
      <a:lvl8pPr marL="1371600" algn="ctr" rtl="0" fontAlgn="base">
        <a:spcBef>
          <a:spcPct val="0"/>
        </a:spcBef>
        <a:spcAft>
          <a:spcPct val="0"/>
        </a:spcAft>
        <a:defRPr kumimoji="1" sz="4400" b="1">
          <a:solidFill>
            <a:schemeClr val="accent2"/>
          </a:solidFill>
          <a:latin typeface="Times New Roman" pitchFamily="18" charset="0"/>
          <a:ea typeface="宋体" pitchFamily="2" charset="-122"/>
        </a:defRPr>
      </a:lvl8pPr>
      <a:lvl9pPr marL="1828800" algn="ctr" rtl="0" fontAlgn="base">
        <a:spcBef>
          <a:spcPct val="0"/>
        </a:spcBef>
        <a:spcAft>
          <a:spcPct val="0"/>
        </a:spcAft>
        <a:defRPr kumimoji="1" sz="4400" b="1">
          <a:solidFill>
            <a:schemeClr val="accent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har char="»"/>
        <a:defRPr kumimoji="1" sz="2000" b="1">
          <a:solidFill>
            <a:schemeClr val="tx1"/>
          </a:solidFill>
          <a:latin typeface="+mn-lt"/>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msdn.microsoft.com/zh-cn/library/ettyybhw(v=vs.90).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msdn.microsoft.com/zh-cn/library/3w4dsefz(v=vs.90).asp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msdn.microsoft.com/zh-cn/library/b9h1bwdk(v=VS.80).asp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msdn.microsoft.com/zh-cn/library/8bkz91b4(v=vs.90).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msdn.microsoft.com/zh-cn/library/7k7xfzt0(v=vs.90).asp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msdn.microsoft.com/zh-cn/library/14xabs94(v=vs.90).aspx" TargetMode="External"/><Relationship Id="rId2" Type="http://schemas.openxmlformats.org/officeDocument/2006/relationships/hyperlink" Target="http://msdn.microsoft.com/zh-cn/library/as703kh5(v=vs.90).aspx" TargetMode="External"/><Relationship Id="rId1" Type="http://schemas.openxmlformats.org/officeDocument/2006/relationships/slideLayout" Target="../slideLayouts/slideLayout2.xml"/><Relationship Id="rId6" Type="http://schemas.openxmlformats.org/officeDocument/2006/relationships/hyperlink" Target="http://msdn.microsoft.com/zh-cn/library/xc7fw3a0(v=vs.90).aspx" TargetMode="External"/><Relationship Id="rId5" Type="http://schemas.openxmlformats.org/officeDocument/2006/relationships/hyperlink" Target="http://msdn.microsoft.com/zh-cn/library/fwz35s59(v=vs.90).aspx" TargetMode="External"/><Relationship Id="rId4" Type="http://schemas.openxmlformats.org/officeDocument/2006/relationships/hyperlink" Target="http://msdn.microsoft.com/zh-cn/library/sk4bwd6h(v=vs.90).aspx" TargetMode="External"/></Relationships>
</file>

<file path=ppt/slides/_rels/slide9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7ED2F74C-C72B-42D7-8C92-65765C1D6C78}" type="datetime1">
              <a:rPr lang="zh-CN" altLang="en-US" smtClean="0"/>
              <a:pPr>
                <a:defRPr/>
              </a:pPr>
              <a:t>2013/4/13</a:t>
            </a:fld>
            <a:endParaRPr lang="en-US" altLang="zh-CN" dirty="0"/>
          </a:p>
        </p:txBody>
      </p:sp>
      <p:sp>
        <p:nvSpPr>
          <p:cNvPr id="6"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D20F3CF2-3364-4D53-BF36-A7AFB6AE215A}" type="slidenum">
              <a:rPr lang="en-US" altLang="zh-CN" sz="1400" b="0" smtClean="0">
                <a:ea typeface="宋体" panose="02010600030101010101" pitchFamily="2" charset="-122"/>
              </a:rPr>
              <a:pPr eaLnBrk="1" hangingPunct="1"/>
              <a:t>1</a:t>
            </a:fld>
            <a:endParaRPr lang="en-US" altLang="zh-CN" sz="1400" b="0" dirty="0">
              <a:ea typeface="宋体" panose="02010600030101010101" pitchFamily="2" charset="-122"/>
            </a:endParaRPr>
          </a:p>
        </p:txBody>
      </p:sp>
      <p:sp>
        <p:nvSpPr>
          <p:cNvPr id="3076" name="Rectangle 2"/>
          <p:cNvSpPr>
            <a:spLocks noGrp="1" noChangeArrowheads="1"/>
          </p:cNvSpPr>
          <p:nvPr>
            <p:ph type="ctrTitle"/>
          </p:nvPr>
        </p:nvSpPr>
        <p:spPr>
          <a:xfrm>
            <a:off x="0" y="1066800"/>
            <a:ext cx="9144000" cy="2133600"/>
          </a:xfrm>
        </p:spPr>
        <p:txBody>
          <a:bodyPr/>
          <a:lstStyle/>
          <a:p>
            <a:pPr eaLnBrk="1" hangingPunct="1"/>
            <a:r>
              <a:rPr lang="zh-CN" altLang="en-US" smtClean="0"/>
              <a:t>软件工程 </a:t>
            </a:r>
            <a:r>
              <a:rPr lang="en-US" altLang="zh-CN" smtClean="0"/>
              <a:t>(2)</a:t>
            </a:r>
            <a:br>
              <a:rPr lang="en-US" altLang="zh-CN" smtClean="0"/>
            </a:br>
            <a:r>
              <a:rPr lang="en-US" altLang="zh-CN" smtClean="0">
                <a:solidFill>
                  <a:srgbClr val="339933"/>
                </a:solidFill>
              </a:rPr>
              <a:t>(C++</a:t>
            </a:r>
            <a:r>
              <a:rPr lang="zh-CN" altLang="en-US" smtClean="0">
                <a:solidFill>
                  <a:srgbClr val="339933"/>
                </a:solidFill>
              </a:rPr>
              <a:t>程序设计</a:t>
            </a:r>
            <a:r>
              <a:rPr lang="en-US" altLang="zh-CN" smtClean="0">
                <a:solidFill>
                  <a:srgbClr val="339933"/>
                </a:solidFill>
              </a:rPr>
              <a:t>, C++ Programming)</a:t>
            </a:r>
            <a:endParaRPr lang="en-US" altLang="zh-CN" dirty="0" smtClean="0">
              <a:solidFill>
                <a:srgbClr val="339933"/>
              </a:solidFill>
            </a:endParaRPr>
          </a:p>
        </p:txBody>
      </p:sp>
      <p:sp>
        <p:nvSpPr>
          <p:cNvPr id="3077" name="Rectangle 3"/>
          <p:cNvSpPr>
            <a:spLocks noGrp="1" noChangeArrowheads="1"/>
          </p:cNvSpPr>
          <p:nvPr>
            <p:ph type="subTitle" idx="1"/>
          </p:nvPr>
        </p:nvSpPr>
        <p:spPr>
          <a:xfrm>
            <a:off x="114300" y="3505200"/>
            <a:ext cx="8915400" cy="2362200"/>
          </a:xfrm>
        </p:spPr>
        <p:txBody>
          <a:bodyPr/>
          <a:lstStyle/>
          <a:p>
            <a:pPr eaLnBrk="1" hangingPunct="1"/>
            <a:r>
              <a:rPr lang="zh-CN" altLang="en-US" smtClean="0">
                <a:ea typeface="楷体_GB2312"/>
                <a:cs typeface="楷体_GB2312"/>
              </a:rPr>
              <a:t>雍俊海</a:t>
            </a:r>
          </a:p>
          <a:p>
            <a:pPr eaLnBrk="1" hangingPunct="1"/>
            <a:r>
              <a:rPr lang="zh-CN" altLang="en-US" i="1" smtClean="0">
                <a:ea typeface="楷体_GB2312"/>
                <a:cs typeface="楷体_GB2312"/>
              </a:rPr>
              <a:t>清华大学软件学院</a:t>
            </a:r>
          </a:p>
          <a:p>
            <a:pPr eaLnBrk="1" hangingPunct="1"/>
            <a:r>
              <a:rPr lang="en-US" altLang="zh-CN" i="1" smtClean="0">
                <a:ea typeface="楷体_GB2312"/>
                <a:cs typeface="楷体_GB2312"/>
              </a:rPr>
              <a:t>School of Software , Tsinghua University</a:t>
            </a:r>
          </a:p>
          <a:p>
            <a:pPr eaLnBrk="1" hangingPunct="1"/>
            <a:r>
              <a:rPr lang="en-US" altLang="zh-CN" smtClean="0">
                <a:ea typeface="楷体_GB2312"/>
                <a:cs typeface="楷体_GB2312"/>
              </a:rPr>
              <a:t>yongjunhai@tsinghua.org.cn</a:t>
            </a:r>
            <a:endParaRPr lang="en-US" altLang="zh-CN" dirty="0" smtClean="0">
              <a:ea typeface="楷体_GB2312"/>
              <a:cs typeface="楷体_GB2312"/>
            </a:endParaRPr>
          </a:p>
        </p:txBody>
      </p:sp>
      <p:sp>
        <p:nvSpPr>
          <p:cNvPr id="3078" name="Line 4"/>
          <p:cNvSpPr>
            <a:spLocks noChangeShapeType="1"/>
          </p:cNvSpPr>
          <p:nvPr/>
        </p:nvSpPr>
        <p:spPr bwMode="auto">
          <a:xfrm>
            <a:off x="0" y="33528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添加节点</a:t>
            </a:r>
            <a:r>
              <a:rPr lang="en-US" altLang="zh-CN" smtClean="0"/>
              <a:t>Item (MSDN)</a:t>
            </a:r>
            <a:endParaRPr lang="zh-CN" altLang="en-US" dirty="0"/>
          </a:p>
        </p:txBody>
      </p:sp>
      <p:sp>
        <p:nvSpPr>
          <p:cNvPr id="3" name="内容占位符 2"/>
          <p:cNvSpPr>
            <a:spLocks noGrp="1"/>
          </p:cNvSpPr>
          <p:nvPr>
            <p:ph idx="1"/>
          </p:nvPr>
        </p:nvSpPr>
        <p:spPr/>
        <p:txBody>
          <a:bodyPr/>
          <a:lstStyle/>
          <a:p>
            <a:r>
              <a:rPr lang="en-US" altLang="zh-CN" sz="2400" b="0" smtClean="0"/>
              <a:t>Put data into the control by calling the </a:t>
            </a:r>
            <a:r>
              <a:rPr lang="en-US" altLang="zh-CN" sz="2400" smtClean="0"/>
              <a:t>CTreeCtrl</a:t>
            </a:r>
            <a:r>
              <a:rPr lang="en-US" altLang="zh-CN" sz="2400" b="0" smtClean="0"/>
              <a:t>'s </a:t>
            </a:r>
            <a:r>
              <a:rPr lang="en-US" altLang="zh-CN" sz="2400" b="0" smtClean="0">
                <a:hlinkClick r:id="rId2"/>
              </a:rPr>
              <a:t>InsertItem</a:t>
            </a:r>
            <a:r>
              <a:rPr lang="en-US" altLang="zh-CN" sz="2400" b="0" smtClean="0"/>
              <a:t> function once for each data item. </a:t>
            </a:r>
            <a:r>
              <a:rPr lang="en-US" altLang="zh-CN" sz="2400" smtClean="0"/>
              <a:t>InsertItem</a:t>
            </a:r>
            <a:r>
              <a:rPr lang="en-US" altLang="zh-CN" sz="2400" b="0" smtClean="0"/>
              <a:t> returns a handle to the item you can use to refer to it later, such as when adding child items. A good time to initialize the data is in </a:t>
            </a:r>
            <a:r>
              <a:rPr lang="en-US" altLang="zh-CN" sz="2400" smtClean="0"/>
              <a:t>OnInitDialog</a:t>
            </a:r>
            <a:r>
              <a:rPr lang="en-US" altLang="zh-CN" sz="2400" b="0" smtClean="0"/>
              <a:t> (for controls in dialog boxes) or </a:t>
            </a:r>
            <a:r>
              <a:rPr lang="en-US" altLang="zh-CN" sz="2400" smtClean="0"/>
              <a:t>OnInitialUpdate</a:t>
            </a:r>
            <a:r>
              <a:rPr lang="en-US" altLang="zh-CN" sz="2400" b="0" smtClean="0"/>
              <a:t> (for views).</a:t>
            </a:r>
          </a:p>
          <a:p>
            <a:endParaRPr lang="zh-CN" altLang="en-US" sz="24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10</a:t>
            </a:fld>
            <a:endParaRPr lang="en-US" altLang="zh-CN"/>
          </a:p>
        </p:txBody>
      </p:sp>
    </p:spTree>
    <p:extLst>
      <p:ext uri="{BB962C8B-B14F-4D97-AF65-F5344CB8AC3E}">
        <p14:creationId xmlns:p14="http://schemas.microsoft.com/office/powerpoint/2010/main" val="2570860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设置</a:t>
            </a:r>
            <a:r>
              <a:rPr lang="en-US" altLang="zh-CN" smtClean="0"/>
              <a:t>/</a:t>
            </a:r>
            <a:r>
              <a:rPr lang="zh-CN" altLang="en-US" smtClean="0"/>
              <a:t>获取节点值</a:t>
            </a:r>
            <a:r>
              <a:rPr lang="en-US" altLang="zh-CN" smtClean="0"/>
              <a:t>(MSDN)</a:t>
            </a:r>
            <a:endParaRPr lang="zh-CN" altLang="en-US" dirty="0"/>
          </a:p>
        </p:txBody>
      </p:sp>
      <p:sp>
        <p:nvSpPr>
          <p:cNvPr id="3" name="内容占位符 2"/>
          <p:cNvSpPr>
            <a:spLocks noGrp="1"/>
          </p:cNvSpPr>
          <p:nvPr>
            <p:ph idx="1"/>
          </p:nvPr>
        </p:nvSpPr>
        <p:spPr/>
        <p:txBody>
          <a:bodyPr/>
          <a:lstStyle/>
          <a:p>
            <a:r>
              <a:rPr lang="en-US" altLang="zh-CN" sz="2400" b="0" smtClean="0"/>
              <a:t>Call the various </a:t>
            </a:r>
            <a:r>
              <a:rPr lang="en-US" altLang="zh-CN" sz="2400" smtClean="0"/>
              <a:t>Set</a:t>
            </a:r>
            <a:r>
              <a:rPr lang="en-US" altLang="zh-CN" sz="2400" b="0" smtClean="0"/>
              <a:t> member functions to set values for the control. Changes that you can make include setting the indentation and changing the text, image, or data associated with an item.</a:t>
            </a:r>
          </a:p>
          <a:p>
            <a:r>
              <a:rPr lang="en-US" altLang="zh-CN" sz="2400" b="0" smtClean="0"/>
              <a:t>Use the various </a:t>
            </a:r>
            <a:r>
              <a:rPr lang="en-US" altLang="zh-CN" sz="2400" smtClean="0"/>
              <a:t>Get</a:t>
            </a:r>
            <a:r>
              <a:rPr lang="en-US" altLang="zh-CN" sz="2400" b="0" smtClean="0"/>
              <a:t> functions to examine the contents of the control. You can also traverse the contents of the tree control with functions that allow you to retrieve handles to parents, children, and siblings of a specified item. You can even sort the children of a particular node.</a:t>
            </a:r>
          </a:p>
          <a:p>
            <a:r>
              <a:rPr lang="en-US" altLang="zh-CN" sz="1800" smtClean="0">
                <a:hlinkClick r:id="rId2"/>
              </a:rPr>
              <a:t>http://msdn.microsoft.com/zh-cn/library/3w4dsefz(v=vs.90).aspx</a:t>
            </a:r>
            <a:endParaRPr lang="zh-CN" altLang="en-US" sz="18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11</a:t>
            </a:fld>
            <a:endParaRPr lang="en-US" altLang="zh-CN"/>
          </a:p>
        </p:txBody>
      </p:sp>
    </p:spTree>
    <p:extLst>
      <p:ext uri="{BB962C8B-B14F-4D97-AF65-F5344CB8AC3E}">
        <p14:creationId xmlns:p14="http://schemas.microsoft.com/office/powerpoint/2010/main" val="1927188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如何添加节点？</a:t>
            </a:r>
            <a:endParaRPr lang="zh-CN" altLang="en-US" dirty="0"/>
          </a:p>
        </p:txBody>
      </p:sp>
      <p:sp>
        <p:nvSpPr>
          <p:cNvPr id="3" name="内容占位符 2"/>
          <p:cNvSpPr>
            <a:spLocks noGrp="1"/>
          </p:cNvSpPr>
          <p:nvPr>
            <p:ph idx="1"/>
          </p:nvPr>
        </p:nvSpPr>
        <p:spPr/>
        <p:txBody>
          <a:bodyPr/>
          <a:lstStyle/>
          <a:p>
            <a:r>
              <a:rPr lang="zh-CN" altLang="en-US" sz="2000" dirty="0"/>
              <a:t>树形控件可以用于树形的结构，其中有一个根接点</a:t>
            </a:r>
            <a:r>
              <a:rPr lang="en-US" altLang="zh-CN" sz="2000" dirty="0"/>
              <a:t>(Root)</a:t>
            </a:r>
            <a:r>
              <a:rPr lang="zh-CN" altLang="en-US" sz="2000" dirty="0"/>
              <a:t>然后下面有许多子结点，而每个子结点上有允许有一个或多个或没有子结点。</a:t>
            </a:r>
            <a:r>
              <a:rPr lang="en-US" altLang="zh-CN" sz="2000" dirty="0"/>
              <a:t>MFC</a:t>
            </a:r>
            <a:r>
              <a:rPr lang="zh-CN" altLang="en-US" sz="2000" dirty="0"/>
              <a:t>中使用</a:t>
            </a:r>
            <a:r>
              <a:rPr lang="en-US" altLang="zh-CN" sz="2000" dirty="0" err="1"/>
              <a:t>CTreeCtrl</a:t>
            </a:r>
            <a:r>
              <a:rPr lang="zh-CN" altLang="en-US" sz="2000" dirty="0"/>
              <a:t>类来封装树形控件的各种操作</a:t>
            </a:r>
            <a:r>
              <a:rPr lang="zh-CN" altLang="en-US" sz="2000" dirty="0" smtClean="0"/>
              <a:t>。</a:t>
            </a:r>
            <a:endParaRPr lang="en-US" altLang="zh-CN" sz="2000" dirty="0" smtClean="0"/>
          </a:p>
          <a:p>
            <a:r>
              <a:rPr lang="zh-CN" altLang="en-US" sz="2000" dirty="0"/>
              <a:t>在树形控件中每一个结点都有一个句柄（</a:t>
            </a:r>
            <a:r>
              <a:rPr lang="en-US" altLang="zh-CN" sz="2000" dirty="0"/>
              <a:t>HTREEITEM</a:t>
            </a:r>
            <a:r>
              <a:rPr lang="zh-CN" altLang="en-US" sz="2000" dirty="0"/>
              <a:t>），同时添加结点时必须提供的参数是该结点的父结点句柄，（其中根</a:t>
            </a:r>
            <a:r>
              <a:rPr lang="en-US" altLang="zh-CN" sz="2000" dirty="0"/>
              <a:t>Root</a:t>
            </a:r>
            <a:r>
              <a:rPr lang="zh-CN" altLang="en-US" sz="2000" dirty="0"/>
              <a:t>结点只有一个，既不可以添加也不可以删除）</a:t>
            </a:r>
            <a:r>
              <a:rPr lang="zh-CN" altLang="en-US" sz="2000" dirty="0" smtClean="0"/>
              <a:t>利用：</a:t>
            </a:r>
            <a:r>
              <a:rPr lang="en-US" altLang="zh-CN" sz="2000" dirty="0" smtClean="0"/>
              <a:t/>
            </a:r>
            <a:br>
              <a:rPr lang="en-US" altLang="zh-CN" sz="2000" dirty="0" smtClean="0"/>
            </a:br>
            <a:r>
              <a:rPr lang="en-US" altLang="zh-CN" sz="1600" b="0" dirty="0" smtClean="0">
                <a:solidFill>
                  <a:srgbClr val="C00000"/>
                </a:solidFill>
                <a:latin typeface="Consolas" panose="020B0609020204030204" pitchFamily="49" charset="0"/>
                <a:cs typeface="Consolas" panose="020B0609020204030204" pitchFamily="49" charset="0"/>
              </a:rPr>
              <a:t>HTREEITEM </a:t>
            </a:r>
            <a:r>
              <a:rPr lang="en-US" altLang="zh-CN" sz="1600" dirty="0" err="1">
                <a:solidFill>
                  <a:srgbClr val="C00000"/>
                </a:solidFill>
                <a:latin typeface="Consolas" panose="020B0609020204030204" pitchFamily="49" charset="0"/>
                <a:cs typeface="Consolas" panose="020B0609020204030204" pitchFamily="49" charset="0"/>
              </a:rPr>
              <a:t>InsertItem</a:t>
            </a:r>
            <a:r>
              <a:rPr lang="en-US" altLang="zh-CN" sz="1600" b="0" dirty="0">
                <a:solidFill>
                  <a:srgbClr val="C00000"/>
                </a:solidFill>
                <a:latin typeface="Consolas" panose="020B0609020204030204" pitchFamily="49" charset="0"/>
                <a:cs typeface="Consolas" panose="020B0609020204030204" pitchFamily="49" charset="0"/>
              </a:rPr>
              <a:t>( LPCTSTR </a:t>
            </a:r>
            <a:r>
              <a:rPr lang="en-US" altLang="zh-CN" sz="1600" b="0" dirty="0" err="1">
                <a:solidFill>
                  <a:srgbClr val="C00000"/>
                </a:solidFill>
                <a:latin typeface="Consolas" panose="020B0609020204030204" pitchFamily="49" charset="0"/>
                <a:cs typeface="Consolas" panose="020B0609020204030204" pitchFamily="49" charset="0"/>
              </a:rPr>
              <a:t>lpszItem</a:t>
            </a:r>
            <a:r>
              <a:rPr lang="en-US" altLang="zh-CN" sz="1600" b="0" dirty="0">
                <a:solidFill>
                  <a:srgbClr val="C00000"/>
                </a:solidFill>
                <a:latin typeface="Consolas" panose="020B0609020204030204" pitchFamily="49" charset="0"/>
                <a:cs typeface="Consolas" panose="020B0609020204030204" pitchFamily="49" charset="0"/>
              </a:rPr>
              <a:t>, HTREEITEM </a:t>
            </a:r>
            <a:r>
              <a:rPr lang="en-US" altLang="zh-CN" sz="1600" b="0" dirty="0" err="1">
                <a:solidFill>
                  <a:srgbClr val="C00000"/>
                </a:solidFill>
                <a:latin typeface="Consolas" panose="020B0609020204030204" pitchFamily="49" charset="0"/>
                <a:cs typeface="Consolas" panose="020B0609020204030204" pitchFamily="49" charset="0"/>
              </a:rPr>
              <a:t>hParent</a:t>
            </a:r>
            <a:r>
              <a:rPr lang="en-US" altLang="zh-CN" sz="1600" b="0" dirty="0">
                <a:solidFill>
                  <a:srgbClr val="C00000"/>
                </a:solidFill>
                <a:latin typeface="Consolas" panose="020B0609020204030204" pitchFamily="49" charset="0"/>
                <a:cs typeface="Consolas" panose="020B0609020204030204" pitchFamily="49" charset="0"/>
              </a:rPr>
              <a:t> = TVI_ROOT, HTREEITEM </a:t>
            </a:r>
            <a:r>
              <a:rPr lang="en-US" altLang="zh-CN" sz="1600" b="0" dirty="0" err="1">
                <a:solidFill>
                  <a:srgbClr val="C00000"/>
                </a:solidFill>
                <a:latin typeface="Consolas" panose="020B0609020204030204" pitchFamily="49" charset="0"/>
                <a:cs typeface="Consolas" panose="020B0609020204030204" pitchFamily="49" charset="0"/>
              </a:rPr>
              <a:t>hInsertAfter</a:t>
            </a:r>
            <a:r>
              <a:rPr lang="en-US" altLang="zh-CN" sz="1600" b="0" dirty="0">
                <a:solidFill>
                  <a:srgbClr val="C00000"/>
                </a:solidFill>
                <a:latin typeface="Consolas" panose="020B0609020204030204" pitchFamily="49" charset="0"/>
                <a:cs typeface="Consolas" panose="020B0609020204030204" pitchFamily="49" charset="0"/>
              </a:rPr>
              <a:t> = TVI_LAST </a:t>
            </a:r>
            <a:r>
              <a:rPr lang="en-US" altLang="zh-CN" sz="1600" b="0" dirty="0" smtClean="0">
                <a:solidFill>
                  <a:srgbClr val="C00000"/>
                </a:solidFill>
                <a:latin typeface="Consolas" panose="020B0609020204030204" pitchFamily="49" charset="0"/>
                <a:cs typeface="Consolas" panose="020B0609020204030204" pitchFamily="49" charset="0"/>
              </a:rPr>
              <a:t>);</a:t>
            </a:r>
            <a:r>
              <a:rPr lang="en-US" altLang="zh-CN" sz="1600" b="0" dirty="0" smtClean="0">
                <a:latin typeface="Consolas" panose="020B0609020204030204" pitchFamily="49" charset="0"/>
                <a:cs typeface="Consolas" panose="020B0609020204030204" pitchFamily="49" charset="0"/>
              </a:rPr>
              <a:t/>
            </a:r>
            <a:br>
              <a:rPr lang="en-US" altLang="zh-CN" sz="1600" b="0" dirty="0" smtClean="0">
                <a:latin typeface="Consolas" panose="020B0609020204030204" pitchFamily="49" charset="0"/>
                <a:cs typeface="Consolas" panose="020B0609020204030204" pitchFamily="49" charset="0"/>
              </a:rPr>
            </a:br>
            <a:r>
              <a:rPr lang="zh-CN" altLang="en-US" sz="2000" dirty="0" smtClean="0"/>
              <a:t>可以</a:t>
            </a:r>
            <a:r>
              <a:rPr lang="zh-CN" altLang="en-US" sz="2000" dirty="0"/>
              <a:t>添加一个结点，</a:t>
            </a:r>
            <a:r>
              <a:rPr lang="en-US" altLang="zh-CN" sz="2000" dirty="0" err="1"/>
              <a:t>pszItem</a:t>
            </a:r>
            <a:r>
              <a:rPr lang="zh-CN" altLang="en-US" sz="2000" dirty="0"/>
              <a:t>为显示的字符，</a:t>
            </a:r>
            <a:r>
              <a:rPr lang="en-US" altLang="zh-CN" sz="2000" dirty="0" err="1"/>
              <a:t>hParent</a:t>
            </a:r>
            <a:r>
              <a:rPr lang="zh-CN" altLang="en-US" sz="2000" dirty="0"/>
              <a:t>代表父结点的句柄，当前添加的结点会排在</a:t>
            </a:r>
            <a:r>
              <a:rPr lang="en-US" altLang="zh-CN" sz="2000" dirty="0" err="1"/>
              <a:t>hInsertAfter</a:t>
            </a:r>
            <a:r>
              <a:rPr lang="zh-CN" altLang="en-US" sz="2000" dirty="0"/>
              <a:t>表示的结点的后面，返回值为当前创建的结点的句柄。</a:t>
            </a:r>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12</a:t>
            </a:fld>
            <a:endParaRPr lang="en-US" altLang="zh-CN"/>
          </a:p>
        </p:txBody>
      </p:sp>
    </p:spTree>
    <p:extLst>
      <p:ext uri="{BB962C8B-B14F-4D97-AF65-F5344CB8AC3E}">
        <p14:creationId xmlns:p14="http://schemas.microsoft.com/office/powerpoint/2010/main" val="3013384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如何获取</a:t>
            </a:r>
            <a:r>
              <a:rPr lang="en-US" altLang="zh-CN" dirty="0" smtClean="0"/>
              <a:t>/</a:t>
            </a:r>
            <a:r>
              <a:rPr lang="zh-CN" altLang="en-US" dirty="0" smtClean="0"/>
              <a:t>修改控件状态？</a:t>
            </a:r>
            <a:endParaRPr lang="zh-CN" altLang="en-US" dirty="0"/>
          </a:p>
        </p:txBody>
      </p:sp>
      <p:sp>
        <p:nvSpPr>
          <p:cNvPr id="3" name="内容占位符 2"/>
          <p:cNvSpPr>
            <a:spLocks noGrp="1"/>
          </p:cNvSpPr>
          <p:nvPr>
            <p:ph idx="1"/>
          </p:nvPr>
        </p:nvSpPr>
        <p:spPr/>
        <p:txBody>
          <a:bodyPr/>
          <a:lstStyle/>
          <a:p>
            <a:r>
              <a:rPr lang="zh-CN" altLang="en-US" sz="2000" b="0" dirty="0"/>
              <a:t>此外</a:t>
            </a:r>
            <a:r>
              <a:rPr lang="en-US" altLang="zh-CN" sz="2000" b="0" dirty="0" err="1"/>
              <a:t>CTreeCtrl</a:t>
            </a:r>
            <a:r>
              <a:rPr lang="zh-CN" altLang="en-US" sz="2000" b="0" dirty="0"/>
              <a:t>还提供了一些函数用于得到</a:t>
            </a:r>
            <a:r>
              <a:rPr lang="en-US" altLang="zh-CN" sz="2000" b="0" dirty="0"/>
              <a:t>/</a:t>
            </a:r>
            <a:r>
              <a:rPr lang="zh-CN" altLang="en-US" sz="2000" b="0" dirty="0"/>
              <a:t>修改控件的状态。 </a:t>
            </a:r>
            <a:endParaRPr lang="en-US" altLang="zh-CN" sz="2000" dirty="0" smtClean="0"/>
          </a:p>
          <a:p>
            <a:pPr lvl="1"/>
            <a:r>
              <a:rPr lang="en-US" altLang="zh-CN" sz="1600" b="0" dirty="0"/>
              <a:t>HTREEITEM </a:t>
            </a:r>
            <a:r>
              <a:rPr lang="en-US" altLang="zh-CN" sz="1600" b="0" dirty="0" err="1"/>
              <a:t>GetSelectedItem</a:t>
            </a:r>
            <a:r>
              <a:rPr lang="en-US" altLang="zh-CN" sz="1600" b="0" dirty="0"/>
              <a:t>( </a:t>
            </a:r>
            <a:r>
              <a:rPr lang="en-US" altLang="zh-CN" sz="1600" b="0" dirty="0" smtClean="0"/>
              <a:t>);</a:t>
            </a:r>
          </a:p>
          <a:p>
            <a:pPr marL="457200" lvl="1" indent="0">
              <a:buNone/>
            </a:pPr>
            <a:r>
              <a:rPr lang="en-US" altLang="zh-CN" sz="1600" b="0" dirty="0"/>
              <a:t>	</a:t>
            </a:r>
            <a:r>
              <a:rPr lang="zh-CN" altLang="en-US" sz="1600" b="0" dirty="0" smtClean="0"/>
              <a:t>将</a:t>
            </a:r>
            <a:r>
              <a:rPr lang="zh-CN" altLang="en-US" sz="1600" b="0" dirty="0"/>
              <a:t>返回当前选中的结点的句柄</a:t>
            </a:r>
            <a:r>
              <a:rPr lang="zh-CN" altLang="en-US" sz="1600" b="0" dirty="0" smtClean="0"/>
              <a:t>。</a:t>
            </a:r>
            <a:endParaRPr lang="en-US" altLang="zh-CN" sz="1600" b="0" dirty="0" smtClean="0"/>
          </a:p>
          <a:p>
            <a:pPr lvl="1"/>
            <a:r>
              <a:rPr lang="en-US" altLang="zh-CN" sz="1600" b="0" dirty="0" smtClean="0"/>
              <a:t>BOOL </a:t>
            </a:r>
            <a:r>
              <a:rPr lang="en-US" altLang="zh-CN" sz="1600" b="0" dirty="0" err="1"/>
              <a:t>SelectItem</a:t>
            </a:r>
            <a:r>
              <a:rPr lang="en-US" altLang="zh-CN" sz="1600" b="0" dirty="0"/>
              <a:t>( HTREEITEM </a:t>
            </a:r>
            <a:r>
              <a:rPr lang="en-US" altLang="zh-CN" sz="1600" b="0" dirty="0" err="1"/>
              <a:t>hItem</a:t>
            </a:r>
            <a:r>
              <a:rPr lang="en-US" altLang="zh-CN" sz="1600" b="0" dirty="0"/>
              <a:t> );</a:t>
            </a:r>
            <a:r>
              <a:rPr lang="zh-CN" altLang="en-US" sz="1600" b="0" dirty="0"/>
              <a:t>将选中指明结点。 </a:t>
            </a:r>
            <a:endParaRPr lang="en-US" altLang="zh-CN" sz="1600" b="0" dirty="0" smtClean="0"/>
          </a:p>
          <a:p>
            <a:pPr lvl="1"/>
            <a:r>
              <a:rPr lang="en-US" altLang="zh-CN" sz="1600" b="0" dirty="0" smtClean="0"/>
              <a:t>BOOL </a:t>
            </a:r>
            <a:r>
              <a:rPr lang="en-US" altLang="zh-CN" sz="1600" b="0" dirty="0" err="1"/>
              <a:t>GetItemImage</a:t>
            </a:r>
            <a:r>
              <a:rPr lang="en-US" altLang="zh-CN" sz="1600" b="0" dirty="0"/>
              <a:t>( HTREEITEM </a:t>
            </a:r>
            <a:r>
              <a:rPr lang="en-US" altLang="zh-CN" sz="1600" b="0" dirty="0" err="1"/>
              <a:t>hItem</a:t>
            </a:r>
            <a:r>
              <a:rPr lang="en-US" altLang="zh-CN" sz="1600" b="0" dirty="0"/>
              <a:t>, </a:t>
            </a:r>
            <a:r>
              <a:rPr lang="en-US" altLang="zh-CN" sz="1600" b="0" dirty="0" err="1"/>
              <a:t>int</a:t>
            </a:r>
            <a:r>
              <a:rPr lang="en-US" altLang="zh-CN" sz="1600" b="0" dirty="0"/>
              <a:t>&amp; </a:t>
            </a:r>
            <a:r>
              <a:rPr lang="en-US" altLang="zh-CN" sz="1600" b="0" dirty="0" err="1"/>
              <a:t>nImage</a:t>
            </a:r>
            <a:r>
              <a:rPr lang="en-US" altLang="zh-CN" sz="1600" b="0" dirty="0"/>
              <a:t>, </a:t>
            </a:r>
            <a:r>
              <a:rPr lang="en-US" altLang="zh-CN" sz="1600" b="0" dirty="0" err="1"/>
              <a:t>int</a:t>
            </a:r>
            <a:r>
              <a:rPr lang="en-US" altLang="zh-CN" sz="1600" b="0" dirty="0"/>
              <a:t>&amp; </a:t>
            </a:r>
            <a:r>
              <a:rPr lang="en-US" altLang="zh-CN" sz="1600" b="0" dirty="0" err="1"/>
              <a:t>nSelectedImage</a:t>
            </a:r>
            <a:r>
              <a:rPr lang="en-US" altLang="zh-CN" sz="1600" b="0" dirty="0"/>
              <a:t> </a:t>
            </a:r>
            <a:r>
              <a:rPr lang="en-US" altLang="zh-CN" sz="1600" b="0" dirty="0" smtClean="0"/>
              <a:t>);</a:t>
            </a:r>
          </a:p>
          <a:p>
            <a:pPr marL="457200" lvl="1" indent="0">
              <a:buNone/>
            </a:pPr>
            <a:r>
              <a:rPr lang="en-US" altLang="zh-CN" sz="1600" b="0" dirty="0"/>
              <a:t>	</a:t>
            </a:r>
            <a:r>
              <a:rPr lang="en-US" altLang="zh-CN" sz="1600" b="0" dirty="0" smtClean="0"/>
              <a:t>BOOL </a:t>
            </a:r>
            <a:r>
              <a:rPr lang="en-US" altLang="zh-CN" sz="1600" b="0" dirty="0" err="1"/>
              <a:t>SetItemImage</a:t>
            </a:r>
            <a:r>
              <a:rPr lang="en-US" altLang="zh-CN" sz="1600" b="0" dirty="0"/>
              <a:t>( HTREEITEM </a:t>
            </a:r>
            <a:r>
              <a:rPr lang="en-US" altLang="zh-CN" sz="1600" b="0" dirty="0" err="1"/>
              <a:t>hItem</a:t>
            </a:r>
            <a:r>
              <a:rPr lang="en-US" altLang="zh-CN" sz="1600" b="0" dirty="0"/>
              <a:t>, </a:t>
            </a:r>
            <a:r>
              <a:rPr lang="en-US" altLang="zh-CN" sz="1600" b="0" dirty="0" err="1"/>
              <a:t>int</a:t>
            </a:r>
            <a:r>
              <a:rPr lang="en-US" altLang="zh-CN" sz="1600" b="0" dirty="0"/>
              <a:t> </a:t>
            </a:r>
            <a:r>
              <a:rPr lang="en-US" altLang="zh-CN" sz="1600" b="0" dirty="0" err="1"/>
              <a:t>nImage</a:t>
            </a:r>
            <a:r>
              <a:rPr lang="en-US" altLang="zh-CN" sz="1600" b="0" dirty="0"/>
              <a:t>, </a:t>
            </a:r>
            <a:r>
              <a:rPr lang="en-US" altLang="zh-CN" sz="1600" b="0" dirty="0" err="1"/>
              <a:t>int</a:t>
            </a:r>
            <a:r>
              <a:rPr lang="en-US" altLang="zh-CN" sz="1600" b="0" dirty="0"/>
              <a:t> </a:t>
            </a:r>
            <a:r>
              <a:rPr lang="en-US" altLang="zh-CN" sz="1600" b="0" dirty="0" err="1"/>
              <a:t>nSelectedImage</a:t>
            </a:r>
            <a:r>
              <a:rPr lang="en-US" altLang="zh-CN" sz="1600" b="0" dirty="0"/>
              <a:t> </a:t>
            </a:r>
            <a:r>
              <a:rPr lang="en-US" altLang="zh-CN" sz="1600" b="0" dirty="0" smtClean="0"/>
              <a:t>)</a:t>
            </a:r>
          </a:p>
          <a:p>
            <a:pPr marL="457200" lvl="1" indent="0">
              <a:buNone/>
            </a:pPr>
            <a:r>
              <a:rPr lang="en-US" altLang="zh-CN" sz="1600" b="0" dirty="0"/>
              <a:t>	</a:t>
            </a:r>
            <a:r>
              <a:rPr lang="zh-CN" altLang="en-US" sz="1600" b="0" dirty="0" smtClean="0"/>
              <a:t>用于</a:t>
            </a:r>
            <a:r>
              <a:rPr lang="zh-CN" altLang="en-US" sz="1600" b="0" dirty="0"/>
              <a:t>得到</a:t>
            </a:r>
            <a:r>
              <a:rPr lang="en-US" altLang="zh-CN" sz="1600" b="0" dirty="0"/>
              <a:t>/</a:t>
            </a:r>
            <a:r>
              <a:rPr lang="zh-CN" altLang="en-US" sz="1600" b="0" dirty="0"/>
              <a:t>修改某结点所使用图标索引。 </a:t>
            </a:r>
            <a:endParaRPr lang="en-US" altLang="zh-CN" sz="1600" b="0" dirty="0" smtClean="0"/>
          </a:p>
          <a:p>
            <a:pPr lvl="1"/>
            <a:r>
              <a:rPr lang="en-US" altLang="zh-CN" sz="1600" b="0" dirty="0" err="1" smtClean="0"/>
              <a:t>CString</a:t>
            </a:r>
            <a:r>
              <a:rPr lang="en-US" altLang="zh-CN" sz="1600" b="0" dirty="0" smtClean="0"/>
              <a:t> </a:t>
            </a:r>
            <a:r>
              <a:rPr lang="en-US" altLang="zh-CN" sz="1600" b="0" dirty="0" err="1"/>
              <a:t>GetItemText</a:t>
            </a:r>
            <a:r>
              <a:rPr lang="en-US" altLang="zh-CN" sz="1600" b="0" dirty="0"/>
              <a:t>( HTREEITEM </a:t>
            </a:r>
            <a:r>
              <a:rPr lang="en-US" altLang="zh-CN" sz="1600" b="0" dirty="0" err="1"/>
              <a:t>hItem</a:t>
            </a:r>
            <a:r>
              <a:rPr lang="en-US" altLang="zh-CN" sz="1600" b="0" dirty="0"/>
              <a:t> ) </a:t>
            </a:r>
            <a:r>
              <a:rPr lang="en-US" altLang="zh-CN" sz="1600" b="0" dirty="0" smtClean="0"/>
              <a:t>;</a:t>
            </a:r>
          </a:p>
          <a:p>
            <a:pPr marL="457200" lvl="1" indent="0">
              <a:buNone/>
            </a:pPr>
            <a:r>
              <a:rPr lang="en-US" altLang="zh-CN" sz="1600" b="0" dirty="0" smtClean="0"/>
              <a:t>	BOOL </a:t>
            </a:r>
            <a:r>
              <a:rPr lang="en-US" altLang="zh-CN" sz="1600" b="0" dirty="0" err="1"/>
              <a:t>SetItemText</a:t>
            </a:r>
            <a:r>
              <a:rPr lang="en-US" altLang="zh-CN" sz="1600" b="0" dirty="0"/>
              <a:t>( HTREEITEM </a:t>
            </a:r>
            <a:r>
              <a:rPr lang="en-US" altLang="zh-CN" sz="1600" b="0" dirty="0" err="1"/>
              <a:t>hItem</a:t>
            </a:r>
            <a:r>
              <a:rPr lang="en-US" altLang="zh-CN" sz="1600" b="0" dirty="0"/>
              <a:t>, LPCTSTR </a:t>
            </a:r>
            <a:r>
              <a:rPr lang="en-US" altLang="zh-CN" sz="1600" b="0" dirty="0" err="1"/>
              <a:t>lpszItem</a:t>
            </a:r>
            <a:r>
              <a:rPr lang="en-US" altLang="zh-CN" sz="1600" b="0" dirty="0"/>
              <a:t> </a:t>
            </a:r>
            <a:r>
              <a:rPr lang="en-US" altLang="zh-CN" sz="1600" b="0" dirty="0" smtClean="0"/>
              <a:t>);</a:t>
            </a:r>
          </a:p>
          <a:p>
            <a:pPr marL="457200" lvl="1" indent="0">
              <a:buNone/>
            </a:pPr>
            <a:r>
              <a:rPr lang="en-US" altLang="zh-CN" sz="1600" b="0" dirty="0"/>
              <a:t>	</a:t>
            </a:r>
            <a:r>
              <a:rPr lang="zh-CN" altLang="en-US" sz="1600" b="0" dirty="0" smtClean="0"/>
              <a:t>用于</a:t>
            </a:r>
            <a:r>
              <a:rPr lang="zh-CN" altLang="en-US" sz="1600" b="0" dirty="0"/>
              <a:t>得到</a:t>
            </a:r>
            <a:r>
              <a:rPr lang="en-US" altLang="zh-CN" sz="1600" b="0" dirty="0"/>
              <a:t>/</a:t>
            </a:r>
            <a:r>
              <a:rPr lang="zh-CN" altLang="en-US" sz="1600" b="0" dirty="0"/>
              <a:t>修改某一结点的显示字符。 </a:t>
            </a:r>
            <a:endParaRPr lang="en-US" altLang="zh-CN" sz="1600" dirty="0" smtClean="0"/>
          </a:p>
          <a:p>
            <a:pPr lvl="1"/>
            <a:r>
              <a:rPr lang="en-US" altLang="zh-CN" sz="1600" b="0" dirty="0" smtClean="0"/>
              <a:t>BOOL </a:t>
            </a:r>
            <a:r>
              <a:rPr lang="en-US" altLang="zh-CN" sz="1600" b="0" dirty="0" err="1"/>
              <a:t>DeleteItem</a:t>
            </a:r>
            <a:r>
              <a:rPr lang="en-US" altLang="zh-CN" sz="1600" b="0" dirty="0"/>
              <a:t>( HTREEITEM </a:t>
            </a:r>
            <a:r>
              <a:rPr lang="en-US" altLang="zh-CN" sz="1600" b="0" dirty="0" err="1"/>
              <a:t>hItem</a:t>
            </a:r>
            <a:r>
              <a:rPr lang="en-US" altLang="zh-CN" sz="1600" b="0" dirty="0"/>
              <a:t> );</a:t>
            </a:r>
            <a:r>
              <a:rPr lang="zh-CN" altLang="en-US" sz="1600" b="0" dirty="0"/>
              <a:t>用于删除某一</a:t>
            </a:r>
            <a:r>
              <a:rPr lang="zh-CN" altLang="en-US" sz="1600" b="0" dirty="0" smtClean="0"/>
              <a:t>结点</a:t>
            </a:r>
            <a:endParaRPr lang="en-US" altLang="zh-CN" sz="1600" b="0" dirty="0" smtClean="0"/>
          </a:p>
          <a:p>
            <a:pPr lvl="1"/>
            <a:r>
              <a:rPr lang="en-US" altLang="zh-CN" sz="1600" b="0" dirty="0" smtClean="0"/>
              <a:t>BOOL </a:t>
            </a:r>
            <a:r>
              <a:rPr lang="en-US" altLang="zh-CN" sz="1600" b="0" dirty="0" err="1"/>
              <a:t>DeleteAllItems</a:t>
            </a:r>
            <a:r>
              <a:rPr lang="en-US" altLang="zh-CN" sz="1600" b="0" dirty="0"/>
              <a:t>( );</a:t>
            </a:r>
            <a:r>
              <a:rPr lang="zh-CN" altLang="en-US" sz="1600" b="0" dirty="0"/>
              <a:t>将删除所有结点。</a:t>
            </a:r>
            <a:endParaRPr lang="zh-CN" altLang="en-US" sz="1600" dirty="0"/>
          </a:p>
          <a:p>
            <a:endParaRPr lang="zh-CN" altLang="en-US" sz="18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13</a:t>
            </a:fld>
            <a:endParaRPr lang="en-US" altLang="zh-CN"/>
          </a:p>
        </p:txBody>
      </p:sp>
    </p:spTree>
    <p:extLst>
      <p:ext uri="{BB962C8B-B14F-4D97-AF65-F5344CB8AC3E}">
        <p14:creationId xmlns:p14="http://schemas.microsoft.com/office/powerpoint/2010/main" val="3276219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如何为节点设置图标？</a:t>
            </a:r>
            <a:endParaRPr lang="zh-CN" altLang="en-US" dirty="0"/>
          </a:p>
        </p:txBody>
      </p:sp>
      <p:sp>
        <p:nvSpPr>
          <p:cNvPr id="3" name="内容占位符 2"/>
          <p:cNvSpPr>
            <a:spLocks noGrp="1"/>
          </p:cNvSpPr>
          <p:nvPr>
            <p:ph idx="1"/>
          </p:nvPr>
        </p:nvSpPr>
        <p:spPr>
          <a:xfrm>
            <a:off x="504664" y="1963097"/>
            <a:ext cx="8134672" cy="4114800"/>
          </a:xfrm>
        </p:spPr>
        <p:txBody>
          <a:bodyPr/>
          <a:lstStyle/>
          <a:p>
            <a:r>
              <a:rPr lang="zh-CN" altLang="en-US" sz="2000" b="0" dirty="0"/>
              <a:t>如果你希望在每个结点前添加一个小图标，就必需先</a:t>
            </a:r>
            <a:r>
              <a:rPr lang="zh-CN" altLang="en-US" sz="2000" b="0" dirty="0" smtClean="0"/>
              <a:t>调用</a:t>
            </a:r>
            <a:endParaRPr lang="en-US" altLang="zh-CN" sz="2000" b="0" dirty="0" smtClean="0"/>
          </a:p>
          <a:p>
            <a:pPr marL="0" indent="0">
              <a:buNone/>
            </a:pPr>
            <a:r>
              <a:rPr lang="en-US" altLang="zh-CN" sz="1600" b="0" dirty="0" err="1" smtClean="0">
                <a:latin typeface="Consolas" panose="020B0609020204030204" pitchFamily="49" charset="0"/>
                <a:cs typeface="Consolas" panose="020B0609020204030204" pitchFamily="49" charset="0"/>
              </a:rPr>
              <a:t>CImageList</a:t>
            </a:r>
            <a:r>
              <a:rPr lang="en-US" altLang="zh-CN" sz="1600" b="0" dirty="0">
                <a:latin typeface="Consolas" panose="020B0609020204030204" pitchFamily="49" charset="0"/>
                <a:cs typeface="Consolas" panose="020B0609020204030204" pitchFamily="49" charset="0"/>
              </a:rPr>
              <a:t>* </a:t>
            </a:r>
            <a:r>
              <a:rPr lang="en-US" altLang="zh-CN" sz="1600" dirty="0" err="1">
                <a:solidFill>
                  <a:srgbClr val="C00000"/>
                </a:solidFill>
                <a:latin typeface="Consolas" panose="020B0609020204030204" pitchFamily="49" charset="0"/>
                <a:cs typeface="Consolas" panose="020B0609020204030204" pitchFamily="49" charset="0"/>
              </a:rPr>
              <a:t>SetImageList</a:t>
            </a:r>
            <a:r>
              <a:rPr lang="en-US" altLang="zh-CN" sz="1600" b="0" dirty="0">
                <a:latin typeface="Consolas" panose="020B0609020204030204" pitchFamily="49" charset="0"/>
                <a:cs typeface="Consolas" panose="020B0609020204030204" pitchFamily="49" charset="0"/>
              </a:rPr>
              <a:t>( </a:t>
            </a:r>
            <a:r>
              <a:rPr lang="en-US" altLang="zh-CN" sz="1600" b="0" dirty="0" err="1">
                <a:latin typeface="Consolas" panose="020B0609020204030204" pitchFamily="49" charset="0"/>
                <a:cs typeface="Consolas" panose="020B0609020204030204" pitchFamily="49" charset="0"/>
              </a:rPr>
              <a:t>CImageList</a:t>
            </a:r>
            <a:r>
              <a:rPr lang="en-US" altLang="zh-CN" sz="1600" b="0" dirty="0">
                <a:latin typeface="Consolas" panose="020B0609020204030204" pitchFamily="49" charset="0"/>
                <a:cs typeface="Consolas" panose="020B0609020204030204" pitchFamily="49" charset="0"/>
              </a:rPr>
              <a:t> * </a:t>
            </a:r>
            <a:r>
              <a:rPr lang="en-US" altLang="zh-CN" sz="1600" b="0" dirty="0" err="1">
                <a:latin typeface="Consolas" panose="020B0609020204030204" pitchFamily="49" charset="0"/>
                <a:cs typeface="Consolas" panose="020B0609020204030204" pitchFamily="49" charset="0"/>
              </a:rPr>
              <a:t>pImageList</a:t>
            </a:r>
            <a:r>
              <a:rPr lang="en-US" altLang="zh-CN" sz="1600" b="0" dirty="0">
                <a:latin typeface="Consolas" panose="020B0609020204030204" pitchFamily="49" charset="0"/>
                <a:cs typeface="Consolas" panose="020B0609020204030204" pitchFamily="49" charset="0"/>
              </a:rPr>
              <a:t>, </a:t>
            </a:r>
            <a:r>
              <a:rPr lang="en-US" altLang="zh-CN" sz="1600" b="0" dirty="0" err="1">
                <a:latin typeface="Consolas" panose="020B0609020204030204" pitchFamily="49" charset="0"/>
                <a:cs typeface="Consolas" panose="020B0609020204030204" pitchFamily="49" charset="0"/>
              </a:rPr>
              <a:t>int</a:t>
            </a:r>
            <a:r>
              <a:rPr lang="en-US" altLang="zh-CN" sz="1600" b="0" dirty="0">
                <a:latin typeface="Consolas" panose="020B0609020204030204" pitchFamily="49" charset="0"/>
                <a:cs typeface="Consolas" panose="020B0609020204030204" pitchFamily="49" charset="0"/>
              </a:rPr>
              <a:t> </a:t>
            </a:r>
            <a:r>
              <a:rPr lang="en-US" altLang="zh-CN" sz="1600" b="0" dirty="0" err="1">
                <a:latin typeface="Consolas" panose="020B0609020204030204" pitchFamily="49" charset="0"/>
                <a:cs typeface="Consolas" panose="020B0609020204030204" pitchFamily="49" charset="0"/>
              </a:rPr>
              <a:t>nImageListType</a:t>
            </a:r>
            <a:r>
              <a:rPr lang="en-US" altLang="zh-CN" sz="1600" b="0" dirty="0">
                <a:latin typeface="Consolas" panose="020B0609020204030204" pitchFamily="49" charset="0"/>
                <a:cs typeface="Consolas" panose="020B0609020204030204" pitchFamily="49" charset="0"/>
              </a:rPr>
              <a:t> </a:t>
            </a:r>
            <a:r>
              <a:rPr lang="en-US" altLang="zh-CN" sz="1600" b="0" dirty="0" smtClean="0">
                <a:latin typeface="Consolas" panose="020B0609020204030204" pitchFamily="49" charset="0"/>
                <a:cs typeface="Consolas" panose="020B0609020204030204" pitchFamily="49" charset="0"/>
              </a:rPr>
              <a:t>);</a:t>
            </a:r>
          </a:p>
          <a:p>
            <a:r>
              <a:rPr lang="zh-CN" altLang="en-US" sz="2000" b="0" dirty="0" smtClean="0"/>
              <a:t>指明</a:t>
            </a:r>
            <a:r>
              <a:rPr lang="zh-CN" altLang="en-US" sz="2000" b="0" dirty="0"/>
              <a:t>当前所使用的</a:t>
            </a:r>
            <a:r>
              <a:rPr lang="en-US" altLang="zh-CN" sz="2000" b="0" dirty="0" err="1"/>
              <a:t>ImageList</a:t>
            </a:r>
            <a:r>
              <a:rPr lang="zh-CN" altLang="en-US" sz="2000" b="0" dirty="0"/>
              <a:t>，</a:t>
            </a:r>
            <a:r>
              <a:rPr lang="en-US" altLang="zh-CN" sz="2000" b="0" dirty="0" err="1"/>
              <a:t>nImageListType</a:t>
            </a:r>
            <a:r>
              <a:rPr lang="zh-CN" altLang="en-US" sz="2000" b="0" dirty="0"/>
              <a:t>为</a:t>
            </a:r>
            <a:r>
              <a:rPr lang="en-US" altLang="zh-CN" sz="2000" b="0" dirty="0"/>
              <a:t>TVSIL_NORMAL</a:t>
            </a:r>
            <a:r>
              <a:rPr lang="zh-CN" altLang="en-US" sz="2000" b="0" dirty="0"/>
              <a:t>。在调用完成后控件中使用图片以设置的</a:t>
            </a:r>
            <a:r>
              <a:rPr lang="en-US" altLang="zh-CN" sz="2000" b="0" dirty="0" err="1"/>
              <a:t>ImageList</a:t>
            </a:r>
            <a:r>
              <a:rPr lang="zh-CN" altLang="en-US" sz="2000" b="0" dirty="0"/>
              <a:t>中图片为准。然后</a:t>
            </a:r>
            <a:r>
              <a:rPr lang="zh-CN" altLang="en-US" sz="2000" b="0" dirty="0" smtClean="0"/>
              <a:t>调用</a:t>
            </a:r>
            <a:endParaRPr lang="en-US" altLang="zh-CN" sz="2000" b="0" dirty="0" smtClean="0"/>
          </a:p>
          <a:p>
            <a:pPr marL="0" indent="0">
              <a:buNone/>
            </a:pPr>
            <a:r>
              <a:rPr lang="en-US" altLang="zh-CN" sz="1600" b="0" dirty="0" smtClean="0">
                <a:latin typeface="Consolas" panose="020B0609020204030204" pitchFamily="49" charset="0"/>
                <a:cs typeface="Consolas" panose="020B0609020204030204" pitchFamily="49" charset="0"/>
              </a:rPr>
              <a:t>HTREEITEM </a:t>
            </a:r>
            <a:r>
              <a:rPr lang="en-US" altLang="zh-CN" sz="1600" dirty="0" err="1">
                <a:solidFill>
                  <a:srgbClr val="C00000"/>
                </a:solidFill>
                <a:latin typeface="Consolas" panose="020B0609020204030204" pitchFamily="49" charset="0"/>
                <a:cs typeface="Consolas" panose="020B0609020204030204" pitchFamily="49" charset="0"/>
              </a:rPr>
              <a:t>InsertItem</a:t>
            </a:r>
            <a:r>
              <a:rPr lang="en-US" altLang="zh-CN" sz="1600" b="0" dirty="0">
                <a:latin typeface="Consolas" panose="020B0609020204030204" pitchFamily="49" charset="0"/>
                <a:cs typeface="Consolas" panose="020B0609020204030204" pitchFamily="49" charset="0"/>
              </a:rPr>
              <a:t>( LPCTSTR </a:t>
            </a:r>
            <a:r>
              <a:rPr lang="en-US" altLang="zh-CN" sz="1600" b="0" dirty="0" err="1">
                <a:latin typeface="Consolas" panose="020B0609020204030204" pitchFamily="49" charset="0"/>
                <a:cs typeface="Consolas" panose="020B0609020204030204" pitchFamily="49" charset="0"/>
              </a:rPr>
              <a:t>lpszItem</a:t>
            </a:r>
            <a:r>
              <a:rPr lang="en-US" altLang="zh-CN" sz="1600" b="0" dirty="0">
                <a:latin typeface="Consolas" panose="020B0609020204030204" pitchFamily="49" charset="0"/>
                <a:cs typeface="Consolas" panose="020B0609020204030204" pitchFamily="49" charset="0"/>
              </a:rPr>
              <a:t>, </a:t>
            </a:r>
            <a:r>
              <a:rPr lang="en-US" altLang="zh-CN" sz="1600" b="0" dirty="0" err="1">
                <a:solidFill>
                  <a:srgbClr val="C00000"/>
                </a:solidFill>
                <a:latin typeface="Consolas" panose="020B0609020204030204" pitchFamily="49" charset="0"/>
                <a:cs typeface="Consolas" panose="020B0609020204030204" pitchFamily="49" charset="0"/>
              </a:rPr>
              <a:t>int</a:t>
            </a:r>
            <a:r>
              <a:rPr lang="en-US" altLang="zh-CN" sz="1600" b="0" dirty="0">
                <a:solidFill>
                  <a:srgbClr val="C00000"/>
                </a:solidFill>
                <a:latin typeface="Consolas" panose="020B0609020204030204" pitchFamily="49" charset="0"/>
                <a:cs typeface="Consolas" panose="020B0609020204030204" pitchFamily="49" charset="0"/>
              </a:rPr>
              <a:t> </a:t>
            </a:r>
            <a:r>
              <a:rPr lang="en-US" altLang="zh-CN" sz="1600" b="0" dirty="0" err="1">
                <a:solidFill>
                  <a:srgbClr val="C00000"/>
                </a:solidFill>
                <a:latin typeface="Consolas" panose="020B0609020204030204" pitchFamily="49" charset="0"/>
                <a:cs typeface="Consolas" panose="020B0609020204030204" pitchFamily="49" charset="0"/>
              </a:rPr>
              <a:t>nImage</a:t>
            </a:r>
            <a:r>
              <a:rPr lang="en-US" altLang="zh-CN" sz="1600" b="0" dirty="0">
                <a:latin typeface="Consolas" panose="020B0609020204030204" pitchFamily="49" charset="0"/>
                <a:cs typeface="Consolas" panose="020B0609020204030204" pitchFamily="49" charset="0"/>
              </a:rPr>
              <a:t>, </a:t>
            </a:r>
            <a:r>
              <a:rPr lang="en-US" altLang="zh-CN" sz="1600" b="0" dirty="0" err="1">
                <a:solidFill>
                  <a:srgbClr val="C00000"/>
                </a:solidFill>
                <a:latin typeface="Consolas" panose="020B0609020204030204" pitchFamily="49" charset="0"/>
                <a:cs typeface="Consolas" panose="020B0609020204030204" pitchFamily="49" charset="0"/>
              </a:rPr>
              <a:t>int</a:t>
            </a:r>
            <a:r>
              <a:rPr lang="en-US" altLang="zh-CN" sz="1600" b="0" dirty="0">
                <a:solidFill>
                  <a:srgbClr val="C00000"/>
                </a:solidFill>
                <a:latin typeface="Consolas" panose="020B0609020204030204" pitchFamily="49" charset="0"/>
                <a:cs typeface="Consolas" panose="020B0609020204030204" pitchFamily="49" charset="0"/>
              </a:rPr>
              <a:t> </a:t>
            </a:r>
            <a:r>
              <a:rPr lang="en-US" altLang="zh-CN" sz="1600" b="0" dirty="0" err="1">
                <a:solidFill>
                  <a:srgbClr val="C00000"/>
                </a:solidFill>
                <a:latin typeface="Consolas" panose="020B0609020204030204" pitchFamily="49" charset="0"/>
                <a:cs typeface="Consolas" panose="020B0609020204030204" pitchFamily="49" charset="0"/>
              </a:rPr>
              <a:t>nSelectedImage</a:t>
            </a:r>
            <a:r>
              <a:rPr lang="en-US" altLang="zh-CN" sz="1600" b="0" dirty="0">
                <a:latin typeface="Consolas" panose="020B0609020204030204" pitchFamily="49" charset="0"/>
                <a:cs typeface="Consolas" panose="020B0609020204030204" pitchFamily="49" charset="0"/>
              </a:rPr>
              <a:t>, HTREEITEM </a:t>
            </a:r>
            <a:r>
              <a:rPr lang="en-US" altLang="zh-CN" sz="1600" b="0" dirty="0" err="1">
                <a:latin typeface="Consolas" panose="020B0609020204030204" pitchFamily="49" charset="0"/>
                <a:cs typeface="Consolas" panose="020B0609020204030204" pitchFamily="49" charset="0"/>
              </a:rPr>
              <a:t>hParent</a:t>
            </a:r>
            <a:r>
              <a:rPr lang="en-US" altLang="zh-CN" sz="1600" b="0" dirty="0">
                <a:latin typeface="Consolas" panose="020B0609020204030204" pitchFamily="49" charset="0"/>
                <a:cs typeface="Consolas" panose="020B0609020204030204" pitchFamily="49" charset="0"/>
              </a:rPr>
              <a:t> = TVI_ROOT, HTREEITEM </a:t>
            </a:r>
            <a:r>
              <a:rPr lang="en-US" altLang="zh-CN" sz="1600" b="0" dirty="0" err="1">
                <a:latin typeface="Consolas" panose="020B0609020204030204" pitchFamily="49" charset="0"/>
                <a:cs typeface="Consolas" panose="020B0609020204030204" pitchFamily="49" charset="0"/>
              </a:rPr>
              <a:t>hInsertAfter</a:t>
            </a:r>
            <a:r>
              <a:rPr lang="en-US" altLang="zh-CN" sz="1600" b="0" dirty="0">
                <a:latin typeface="Consolas" panose="020B0609020204030204" pitchFamily="49" charset="0"/>
                <a:cs typeface="Consolas" panose="020B0609020204030204" pitchFamily="49" charset="0"/>
              </a:rPr>
              <a:t> = TVI_LAST</a:t>
            </a:r>
            <a:r>
              <a:rPr lang="en-US" altLang="zh-CN" sz="1600" b="0" dirty="0" smtClean="0">
                <a:latin typeface="Consolas" panose="020B0609020204030204" pitchFamily="49" charset="0"/>
                <a:cs typeface="Consolas" panose="020B0609020204030204" pitchFamily="49" charset="0"/>
              </a:rPr>
              <a:t>);</a:t>
            </a:r>
          </a:p>
          <a:p>
            <a:r>
              <a:rPr lang="zh-CN" altLang="en-US" sz="2000" b="0" dirty="0" smtClean="0"/>
              <a:t>添加</a:t>
            </a:r>
            <a:r>
              <a:rPr lang="zh-CN" altLang="en-US" sz="2000" b="0" dirty="0"/>
              <a:t>结点，</a:t>
            </a:r>
            <a:r>
              <a:rPr lang="en-US" altLang="zh-CN" sz="2000" b="0" dirty="0" err="1"/>
              <a:t>nImage</a:t>
            </a:r>
            <a:r>
              <a:rPr lang="zh-CN" altLang="en-US" sz="2000" b="0" dirty="0"/>
              <a:t>为结点没被选中时所使用图片序号，</a:t>
            </a:r>
            <a:r>
              <a:rPr lang="en-US" altLang="zh-CN" sz="2000" b="0" dirty="0" err="1"/>
              <a:t>nSelectedImage</a:t>
            </a:r>
            <a:r>
              <a:rPr lang="zh-CN" altLang="en-US" sz="2000" b="0" dirty="0"/>
              <a:t>为结点被选中时所使用图片序号。</a:t>
            </a:r>
            <a:endParaRPr lang="zh-CN" altLang="en-US" sz="20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14</a:t>
            </a:fld>
            <a:endParaRPr lang="en-US" altLang="zh-CN"/>
          </a:p>
        </p:txBody>
      </p:sp>
    </p:spTree>
    <p:extLst>
      <p:ext uri="{BB962C8B-B14F-4D97-AF65-F5344CB8AC3E}">
        <p14:creationId xmlns:p14="http://schemas.microsoft.com/office/powerpoint/2010/main" val="30458030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Step4:</a:t>
            </a:r>
            <a:r>
              <a:rPr lang="zh-CN" altLang="en-US" dirty="0" smtClean="0"/>
              <a:t>为工程添加位图资源</a:t>
            </a:r>
            <a:endParaRPr lang="zh-CN" altLang="en-US" dirty="0"/>
          </a:p>
        </p:txBody>
      </p:sp>
      <p:pic>
        <p:nvPicPr>
          <p:cNvPr id="6" name="内容占位符 5"/>
          <p:cNvPicPr>
            <a:picLocks noGrp="1" noChangeAspect="1"/>
          </p:cNvPicPr>
          <p:nvPr>
            <p:ph idx="1"/>
          </p:nvPr>
        </p:nvPicPr>
        <p:blipFill>
          <a:blip r:embed="rId2"/>
          <a:stretch>
            <a:fillRect/>
          </a:stretch>
        </p:blipFill>
        <p:spPr>
          <a:xfrm>
            <a:off x="2552700" y="2533650"/>
            <a:ext cx="4038600" cy="30099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15</a:t>
            </a:fld>
            <a:endParaRPr lang="en-US" altLang="zh-CN"/>
          </a:p>
        </p:txBody>
      </p:sp>
      <p:sp>
        <p:nvSpPr>
          <p:cNvPr id="7" name="矩形标注 6"/>
          <p:cNvSpPr/>
          <p:nvPr/>
        </p:nvSpPr>
        <p:spPr bwMode="auto">
          <a:xfrm>
            <a:off x="4769396" y="5319911"/>
            <a:ext cx="3547020" cy="576064"/>
          </a:xfrm>
          <a:prstGeom prst="wedgeRectCallout">
            <a:avLst>
              <a:gd name="adj1" fmla="val -29839"/>
              <a:gd name="adj2" fmla="val -68719"/>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添加位图资源以作为树节点的图标</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539067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Step4</a:t>
            </a:r>
            <a:r>
              <a:rPr lang="en-US" altLang="zh-CN" dirty="0"/>
              <a:t>:</a:t>
            </a:r>
            <a:r>
              <a:rPr lang="zh-CN" altLang="en-US" dirty="0" smtClean="0"/>
              <a:t>为工程添加位图资源</a:t>
            </a:r>
            <a:endParaRPr lang="zh-CN" altLang="en-US" dirty="0"/>
          </a:p>
        </p:txBody>
      </p:sp>
      <p:pic>
        <p:nvPicPr>
          <p:cNvPr id="6" name="内容占位符 5"/>
          <p:cNvPicPr>
            <a:picLocks noGrp="1" noChangeAspect="1"/>
          </p:cNvPicPr>
          <p:nvPr>
            <p:ph idx="1"/>
          </p:nvPr>
        </p:nvPicPr>
        <p:blipFill>
          <a:blip r:embed="rId2"/>
          <a:stretch>
            <a:fillRect/>
          </a:stretch>
        </p:blipFill>
        <p:spPr>
          <a:xfrm>
            <a:off x="2495550" y="2595562"/>
            <a:ext cx="4152900" cy="2886075"/>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16</a:t>
            </a:fld>
            <a:endParaRPr lang="en-US" altLang="zh-CN"/>
          </a:p>
        </p:txBody>
      </p:sp>
      <p:sp>
        <p:nvSpPr>
          <p:cNvPr id="7" name="矩形标注 6"/>
          <p:cNvSpPr/>
          <p:nvPr/>
        </p:nvSpPr>
        <p:spPr bwMode="auto">
          <a:xfrm>
            <a:off x="899592" y="2517051"/>
            <a:ext cx="3547020" cy="576064"/>
          </a:xfrm>
          <a:prstGeom prst="wedgeRectCallout">
            <a:avLst>
              <a:gd name="adj1" fmla="val 14158"/>
              <a:gd name="adj2" fmla="val 7943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通过文件导入</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BMP</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位图</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4112131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Step4:</a:t>
            </a:r>
            <a:r>
              <a:rPr lang="zh-CN" altLang="en-US" dirty="0" smtClean="0"/>
              <a:t>为工程添加位图资源</a:t>
            </a:r>
            <a:endParaRPr lang="zh-CN" altLang="en-US" dirty="0"/>
          </a:p>
        </p:txBody>
      </p:sp>
      <p:pic>
        <p:nvPicPr>
          <p:cNvPr id="6" name="内容占位符 5"/>
          <p:cNvPicPr>
            <a:picLocks noGrp="1" noChangeAspect="1"/>
          </p:cNvPicPr>
          <p:nvPr>
            <p:ph idx="1"/>
          </p:nvPr>
        </p:nvPicPr>
        <p:blipFill>
          <a:blip r:embed="rId2"/>
          <a:stretch>
            <a:fillRect/>
          </a:stretch>
        </p:blipFill>
        <p:spPr>
          <a:xfrm>
            <a:off x="2757487" y="2795587"/>
            <a:ext cx="3629025" cy="2486025"/>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17</a:t>
            </a:fld>
            <a:endParaRPr lang="en-US" altLang="zh-CN"/>
          </a:p>
        </p:txBody>
      </p:sp>
      <p:sp>
        <p:nvSpPr>
          <p:cNvPr id="7" name="矩形标注 6"/>
          <p:cNvSpPr/>
          <p:nvPr/>
        </p:nvSpPr>
        <p:spPr bwMode="auto">
          <a:xfrm>
            <a:off x="4860032" y="3212976"/>
            <a:ext cx="3456384" cy="864096"/>
          </a:xfrm>
          <a:prstGeom prst="wedgeRectCallout">
            <a:avLst>
              <a:gd name="adj1" fmla="val -59554"/>
              <a:gd name="adj2" fmla="val 3326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每个资源都有一个唯一的</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ID</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（一个整数），以宏的形式定义于</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Resource.h</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头文件中</a:t>
            </a:r>
          </a:p>
        </p:txBody>
      </p:sp>
    </p:spTree>
    <p:extLst>
      <p:ext uri="{BB962C8B-B14F-4D97-AF65-F5344CB8AC3E}">
        <p14:creationId xmlns:p14="http://schemas.microsoft.com/office/powerpoint/2010/main" val="2272461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CImageList</a:t>
            </a:r>
            <a:r>
              <a:rPr lang="zh-CN" altLang="en-US" smtClean="0"/>
              <a:t>类</a:t>
            </a:r>
            <a:endParaRPr lang="zh-CN" altLang="en-US" dirty="0"/>
          </a:p>
        </p:txBody>
      </p:sp>
      <p:sp>
        <p:nvSpPr>
          <p:cNvPr id="3" name="内容占位符 2"/>
          <p:cNvSpPr>
            <a:spLocks noGrp="1"/>
          </p:cNvSpPr>
          <p:nvPr>
            <p:ph idx="1"/>
          </p:nvPr>
        </p:nvSpPr>
        <p:spPr>
          <a:xfrm>
            <a:off x="685800" y="1981200"/>
            <a:ext cx="7414592" cy="4114800"/>
          </a:xfrm>
        </p:spPr>
        <p:txBody>
          <a:bodyPr/>
          <a:lstStyle/>
          <a:p>
            <a:r>
              <a:rPr lang="zh-CN" altLang="en-US" sz="2400" smtClean="0"/>
              <a:t>图像列表控制（</a:t>
            </a:r>
            <a:r>
              <a:rPr lang="en-US" altLang="zh-CN" sz="2400" smtClean="0"/>
              <a:t>CImageList</a:t>
            </a:r>
            <a:r>
              <a:rPr lang="zh-CN" altLang="en-US" sz="2400" smtClean="0"/>
              <a:t>）是相同大小图像的一个集合，每个集合中均以</a:t>
            </a:r>
            <a:r>
              <a:rPr lang="en-US" altLang="zh-CN" sz="2400" smtClean="0"/>
              <a:t>0</a:t>
            </a:r>
            <a:r>
              <a:rPr lang="zh-CN" altLang="en-US" sz="2400" smtClean="0"/>
              <a:t>为图像的索引序号基数，图像列表通常由大图标或位图构成，其中包含透明位图模式。</a:t>
            </a:r>
            <a:endParaRPr lang="en-US" altLang="zh-CN" sz="2400" smtClean="0"/>
          </a:p>
          <a:p>
            <a:pPr marL="0" indent="0">
              <a:buNone/>
            </a:pPr>
            <a:r>
              <a:rPr lang="en-US" altLang="zh-CN" sz="1800" b="0" smtClean="0">
                <a:solidFill>
                  <a:srgbClr val="2B91AF"/>
                </a:solidFill>
                <a:highlight>
                  <a:srgbClr val="FFFFFF"/>
                </a:highlight>
                <a:latin typeface="Consolas" panose="020B0609020204030204" pitchFamily="49" charset="0"/>
              </a:rPr>
              <a:t>CImageList</a:t>
            </a:r>
            <a:r>
              <a:rPr lang="en-US" altLang="zh-CN" sz="1800" b="0" smtClean="0">
                <a:solidFill>
                  <a:srgbClr val="000000"/>
                </a:solidFill>
                <a:highlight>
                  <a:srgbClr val="FFFFFF"/>
                </a:highlight>
                <a:latin typeface="Consolas" panose="020B0609020204030204" pitchFamily="49" charset="0"/>
              </a:rPr>
              <a:t> m_ImgList; // defined as a class member var</a:t>
            </a:r>
          </a:p>
          <a:p>
            <a:pPr marL="0" indent="0">
              <a:buNone/>
            </a:pPr>
            <a:endParaRPr lang="zh-CN" altLang="en-US" sz="18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18</a:t>
            </a:fld>
            <a:endParaRPr lang="en-US" altLang="zh-CN"/>
          </a:p>
        </p:txBody>
      </p:sp>
      <p:sp>
        <p:nvSpPr>
          <p:cNvPr id="6" name="文本框 5"/>
          <p:cNvSpPr txBox="1"/>
          <p:nvPr/>
        </p:nvSpPr>
        <p:spPr>
          <a:xfrm>
            <a:off x="370860" y="4149080"/>
            <a:ext cx="6453385" cy="338554"/>
          </a:xfrm>
          <a:prstGeom prst="rect">
            <a:avLst/>
          </a:prstGeom>
          <a:noFill/>
        </p:spPr>
        <p:txBody>
          <a:bodyPr wrap="square" rtlCol="0">
            <a:spAutoFit/>
          </a:bodyPr>
          <a:lstStyle/>
          <a:p>
            <a:r>
              <a:rPr lang="en-US" altLang="zh-CN" sz="1600" b="0" dirty="0" err="1">
                <a:solidFill>
                  <a:srgbClr val="000000"/>
                </a:solidFill>
                <a:highlight>
                  <a:srgbClr val="FFFFFF"/>
                </a:highlight>
                <a:latin typeface="Consolas" panose="020B0609020204030204" pitchFamily="49" charset="0"/>
              </a:rPr>
              <a:t>img_list.Create</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6F008A"/>
                </a:solidFill>
                <a:highlight>
                  <a:srgbClr val="FFFFFF"/>
                </a:highlight>
                <a:latin typeface="Consolas" panose="020B0609020204030204" pitchFamily="49" charset="0"/>
              </a:rPr>
              <a:t>IDB_BITMAP2</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FF0000"/>
                </a:solidFill>
                <a:highlight>
                  <a:srgbClr val="FFFFFF"/>
                </a:highlight>
                <a:latin typeface="Consolas" panose="020B0609020204030204" pitchFamily="49" charset="0"/>
              </a:rPr>
              <a:t>16</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FF0000"/>
                </a:solidFill>
                <a:highlight>
                  <a:srgbClr val="FFFFFF"/>
                </a:highlight>
                <a:latin typeface="Consolas" panose="020B0609020204030204" pitchFamily="49" charset="0"/>
              </a:rPr>
              <a:t>16</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RGB</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FF0000"/>
                </a:solidFill>
                <a:highlight>
                  <a:srgbClr val="FFFFFF"/>
                </a:highlight>
                <a:latin typeface="Consolas" panose="020B0609020204030204" pitchFamily="49" charset="0"/>
              </a:rPr>
              <a:t>255</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FF0000"/>
                </a:solidFill>
                <a:highlight>
                  <a:srgbClr val="FFFFFF"/>
                </a:highlight>
                <a:latin typeface="Consolas" panose="020B0609020204030204" pitchFamily="49" charset="0"/>
              </a:rPr>
              <a:t>255</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FF0000"/>
                </a:solidFill>
                <a:highlight>
                  <a:srgbClr val="FFFFFF"/>
                </a:highlight>
                <a:latin typeface="Consolas" panose="020B0609020204030204" pitchFamily="49" charset="0"/>
              </a:rPr>
              <a:t>255</a:t>
            </a:r>
            <a:r>
              <a:rPr lang="en-US" altLang="zh-CN" sz="1600" b="0" dirty="0">
                <a:solidFill>
                  <a:srgbClr val="000000"/>
                </a:solidFill>
                <a:highlight>
                  <a:srgbClr val="FFFFFF"/>
                </a:highlight>
                <a:latin typeface="Consolas" panose="020B0609020204030204" pitchFamily="49" charset="0"/>
              </a:rPr>
              <a:t>));</a:t>
            </a:r>
            <a:r>
              <a:rPr lang="en-US" altLang="zh-CN" sz="1600" b="0" dirty="0" smtClean="0"/>
              <a:t> </a:t>
            </a:r>
            <a:endParaRPr lang="zh-CN" altLang="en-US" sz="1600" b="0" dirty="0"/>
          </a:p>
        </p:txBody>
      </p:sp>
      <p:sp>
        <p:nvSpPr>
          <p:cNvPr id="7" name="文本框 6"/>
          <p:cNvSpPr txBox="1"/>
          <p:nvPr/>
        </p:nvSpPr>
        <p:spPr>
          <a:xfrm>
            <a:off x="5824398" y="4674771"/>
            <a:ext cx="201622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200" b="0" dirty="0" smtClean="0">
                <a:solidFill>
                  <a:srgbClr val="2B91AF"/>
                </a:solidFill>
                <a:highlight>
                  <a:srgbClr val="FFFFFF"/>
                </a:highlight>
                <a:latin typeface="Consolas" panose="020B0609020204030204" pitchFamily="49" charset="0"/>
              </a:rPr>
              <a:t>BOOL</a:t>
            </a:r>
            <a:r>
              <a:rPr lang="en-US" altLang="zh-CN" sz="1200" b="0" dirty="0" smtClean="0">
                <a:solidFill>
                  <a:srgbClr val="000000"/>
                </a:solidFill>
                <a:highlight>
                  <a:srgbClr val="FFFFFF"/>
                </a:highlight>
                <a:latin typeface="Consolas" panose="020B0609020204030204" pitchFamily="49" charset="0"/>
              </a:rPr>
              <a:t> </a:t>
            </a:r>
            <a:r>
              <a:rPr lang="en-US" altLang="zh-CN" sz="1200" dirty="0">
                <a:solidFill>
                  <a:srgbClr val="000000"/>
                </a:solidFill>
                <a:highlight>
                  <a:srgbClr val="FFFFFF"/>
                </a:highlight>
                <a:latin typeface="Consolas" panose="020B0609020204030204" pitchFamily="49" charset="0"/>
              </a:rPr>
              <a:t>Create</a:t>
            </a:r>
            <a:r>
              <a:rPr lang="en-US" altLang="zh-CN" sz="1200" b="0" dirty="0">
                <a:solidFill>
                  <a:srgbClr val="000000"/>
                </a:solidFill>
                <a:highlight>
                  <a:srgbClr val="FFFFFF"/>
                </a:highlight>
                <a:latin typeface="Consolas" panose="020B0609020204030204" pitchFamily="49" charset="0"/>
              </a:rPr>
              <a:t>(</a:t>
            </a:r>
          </a:p>
          <a:p>
            <a:r>
              <a:rPr lang="en-US" altLang="zh-CN" sz="1200" b="0" dirty="0">
                <a:solidFill>
                  <a:srgbClr val="000000"/>
                </a:solidFill>
                <a:highlight>
                  <a:srgbClr val="FFFFFF"/>
                </a:highlight>
                <a:latin typeface="Consolas" panose="020B0609020204030204" pitchFamily="49" charset="0"/>
              </a:rPr>
              <a:t>    </a:t>
            </a:r>
            <a:r>
              <a:rPr lang="en-US" altLang="zh-CN" sz="1200" b="0" dirty="0">
                <a:solidFill>
                  <a:srgbClr val="2B91AF"/>
                </a:solidFill>
                <a:highlight>
                  <a:srgbClr val="FFFFFF"/>
                </a:highlight>
                <a:latin typeface="Consolas" panose="020B0609020204030204" pitchFamily="49" charset="0"/>
              </a:rPr>
              <a:t>UINT</a:t>
            </a:r>
            <a:r>
              <a:rPr lang="en-US" altLang="zh-CN" sz="1200" b="0" dirty="0">
                <a:solidFill>
                  <a:srgbClr val="000000"/>
                </a:solidFill>
                <a:highlight>
                  <a:srgbClr val="FFFFFF"/>
                </a:highlight>
                <a:latin typeface="Consolas" panose="020B0609020204030204" pitchFamily="49" charset="0"/>
              </a:rPr>
              <a:t> </a:t>
            </a:r>
            <a:r>
              <a:rPr lang="en-US" altLang="zh-CN" sz="1200" b="0" dirty="0" err="1">
                <a:solidFill>
                  <a:srgbClr val="000000"/>
                </a:solidFill>
                <a:highlight>
                  <a:srgbClr val="FFFFFF"/>
                </a:highlight>
                <a:latin typeface="Consolas" panose="020B0609020204030204" pitchFamily="49" charset="0"/>
              </a:rPr>
              <a:t>nBitmapID</a:t>
            </a:r>
            <a:r>
              <a:rPr lang="en-US" altLang="zh-CN" sz="1200" b="0" dirty="0">
                <a:solidFill>
                  <a:srgbClr val="000000"/>
                </a:solidFill>
                <a:highlight>
                  <a:srgbClr val="FFFFFF"/>
                </a:highlight>
                <a:latin typeface="Consolas" panose="020B0609020204030204" pitchFamily="49" charset="0"/>
              </a:rPr>
              <a:t>,</a:t>
            </a:r>
          </a:p>
          <a:p>
            <a:r>
              <a:rPr lang="en-US" altLang="zh-CN" sz="1200" b="0" dirty="0">
                <a:solidFill>
                  <a:srgbClr val="000000"/>
                </a:solidFill>
                <a:highlight>
                  <a:srgbClr val="FFFFFF"/>
                </a:highlight>
                <a:latin typeface="Consolas" panose="020B0609020204030204" pitchFamily="49" charset="0"/>
              </a:rPr>
              <a:t>    </a:t>
            </a:r>
            <a:r>
              <a:rPr lang="en-US" altLang="zh-CN" sz="1200" b="0" dirty="0" err="1">
                <a:solidFill>
                  <a:srgbClr val="0000FF"/>
                </a:solidFill>
                <a:highlight>
                  <a:srgbClr val="FFFFFF"/>
                </a:highlight>
                <a:latin typeface="Consolas" panose="020B0609020204030204" pitchFamily="49" charset="0"/>
              </a:rPr>
              <a:t>int</a:t>
            </a:r>
            <a:r>
              <a:rPr lang="en-US" altLang="zh-CN" sz="1200" b="0" dirty="0">
                <a:solidFill>
                  <a:srgbClr val="000000"/>
                </a:solidFill>
                <a:highlight>
                  <a:srgbClr val="FFFFFF"/>
                </a:highlight>
                <a:latin typeface="Consolas" panose="020B0609020204030204" pitchFamily="49" charset="0"/>
              </a:rPr>
              <a:t> cx,</a:t>
            </a:r>
          </a:p>
          <a:p>
            <a:r>
              <a:rPr lang="en-US" altLang="zh-CN" sz="1200" b="0" dirty="0">
                <a:solidFill>
                  <a:srgbClr val="000000"/>
                </a:solidFill>
                <a:highlight>
                  <a:srgbClr val="FFFFFF"/>
                </a:highlight>
                <a:latin typeface="Consolas" panose="020B0609020204030204" pitchFamily="49" charset="0"/>
              </a:rPr>
              <a:t>    </a:t>
            </a:r>
            <a:r>
              <a:rPr lang="en-US" altLang="zh-CN" sz="1200" b="0" dirty="0" err="1">
                <a:solidFill>
                  <a:srgbClr val="0000FF"/>
                </a:solidFill>
                <a:highlight>
                  <a:srgbClr val="FFFFFF"/>
                </a:highlight>
                <a:latin typeface="Consolas" panose="020B0609020204030204" pitchFamily="49" charset="0"/>
              </a:rPr>
              <a:t>int</a:t>
            </a:r>
            <a:r>
              <a:rPr lang="en-US" altLang="zh-CN" sz="1200" b="0" dirty="0">
                <a:solidFill>
                  <a:srgbClr val="000000"/>
                </a:solidFill>
                <a:highlight>
                  <a:srgbClr val="FFFFFF"/>
                </a:highlight>
                <a:latin typeface="Consolas" panose="020B0609020204030204" pitchFamily="49" charset="0"/>
              </a:rPr>
              <a:t> </a:t>
            </a:r>
            <a:r>
              <a:rPr lang="en-US" altLang="zh-CN" sz="1200" b="0" dirty="0" err="1">
                <a:solidFill>
                  <a:srgbClr val="000000"/>
                </a:solidFill>
                <a:highlight>
                  <a:srgbClr val="FFFFFF"/>
                </a:highlight>
                <a:latin typeface="Consolas" panose="020B0609020204030204" pitchFamily="49" charset="0"/>
              </a:rPr>
              <a:t>nGrow</a:t>
            </a:r>
            <a:r>
              <a:rPr lang="en-US" altLang="zh-CN" sz="1200" b="0" dirty="0">
                <a:solidFill>
                  <a:srgbClr val="000000"/>
                </a:solidFill>
                <a:highlight>
                  <a:srgbClr val="FFFFFF"/>
                </a:highlight>
                <a:latin typeface="Consolas" panose="020B0609020204030204" pitchFamily="49" charset="0"/>
              </a:rPr>
              <a:t>,</a:t>
            </a:r>
          </a:p>
          <a:p>
            <a:r>
              <a:rPr lang="en-US" altLang="zh-CN" sz="1200" b="0" dirty="0">
                <a:solidFill>
                  <a:srgbClr val="000000"/>
                </a:solidFill>
                <a:highlight>
                  <a:srgbClr val="FFFFFF"/>
                </a:highlight>
                <a:latin typeface="Consolas" panose="020B0609020204030204" pitchFamily="49" charset="0"/>
              </a:rPr>
              <a:t>    </a:t>
            </a:r>
            <a:r>
              <a:rPr lang="en-US" altLang="zh-CN" sz="1200" b="0" dirty="0">
                <a:solidFill>
                  <a:srgbClr val="2B91AF"/>
                </a:solidFill>
                <a:highlight>
                  <a:srgbClr val="FFFFFF"/>
                </a:highlight>
                <a:latin typeface="Consolas" panose="020B0609020204030204" pitchFamily="49" charset="0"/>
              </a:rPr>
              <a:t>COLORREF</a:t>
            </a:r>
            <a:r>
              <a:rPr lang="en-US" altLang="zh-CN" sz="1200" b="0" dirty="0">
                <a:solidFill>
                  <a:srgbClr val="000000"/>
                </a:solidFill>
                <a:highlight>
                  <a:srgbClr val="FFFFFF"/>
                </a:highlight>
                <a:latin typeface="Consolas" panose="020B0609020204030204" pitchFamily="49" charset="0"/>
              </a:rPr>
              <a:t> </a:t>
            </a:r>
            <a:r>
              <a:rPr lang="en-US" altLang="zh-CN" sz="1200" b="0" dirty="0" err="1">
                <a:solidFill>
                  <a:srgbClr val="000000"/>
                </a:solidFill>
                <a:highlight>
                  <a:srgbClr val="FFFFFF"/>
                </a:highlight>
                <a:latin typeface="Consolas" panose="020B0609020204030204" pitchFamily="49" charset="0"/>
              </a:rPr>
              <a:t>crMask</a:t>
            </a:r>
            <a:r>
              <a:rPr lang="en-US" altLang="zh-CN" sz="1200" b="0" dirty="0">
                <a:solidFill>
                  <a:srgbClr val="000000"/>
                </a:solidFill>
                <a:highlight>
                  <a:srgbClr val="FFFFFF"/>
                </a:highlight>
                <a:latin typeface="Consolas" panose="020B0609020204030204" pitchFamily="49" charset="0"/>
              </a:rPr>
              <a:t> </a:t>
            </a:r>
          </a:p>
          <a:p>
            <a:r>
              <a:rPr lang="zh-CN" altLang="en-US" sz="1200" b="0" dirty="0">
                <a:solidFill>
                  <a:srgbClr val="000000"/>
                </a:solidFill>
                <a:highlight>
                  <a:srgbClr val="FFFFFF"/>
                </a:highlight>
                <a:latin typeface="Consolas" panose="020B0609020204030204" pitchFamily="49" charset="0"/>
              </a:rPr>
              <a:t>    </a:t>
            </a:r>
            <a:r>
              <a:rPr lang="en-US" altLang="zh-CN" sz="1200" b="0" dirty="0" smtClean="0">
                <a:solidFill>
                  <a:srgbClr val="000000"/>
                </a:solidFill>
                <a:highlight>
                  <a:srgbClr val="FFFFFF"/>
                </a:highlight>
                <a:latin typeface="Consolas" panose="020B0609020204030204" pitchFamily="49" charset="0"/>
              </a:rPr>
              <a:t>);</a:t>
            </a:r>
            <a:endParaRPr lang="en-US" altLang="zh-CN" sz="1200" b="0" dirty="0">
              <a:solidFill>
                <a:srgbClr val="000000"/>
              </a:solidFill>
              <a:highlight>
                <a:srgbClr val="FFFFFF"/>
              </a:highlight>
              <a:latin typeface="Consolas" panose="020B0609020204030204" pitchFamily="49" charset="0"/>
            </a:endParaRPr>
          </a:p>
        </p:txBody>
      </p:sp>
      <p:sp>
        <p:nvSpPr>
          <p:cNvPr id="9" name="文本框 8"/>
          <p:cNvSpPr txBox="1"/>
          <p:nvPr/>
        </p:nvSpPr>
        <p:spPr>
          <a:xfrm>
            <a:off x="685800" y="5756702"/>
            <a:ext cx="6001340" cy="276999"/>
          </a:xfrm>
          <a:prstGeom prst="rect">
            <a:avLst/>
          </a:prstGeom>
          <a:noFill/>
        </p:spPr>
        <p:txBody>
          <a:bodyPr wrap="square" rtlCol="0">
            <a:spAutoFit/>
          </a:bodyPr>
          <a:lstStyle/>
          <a:p>
            <a:r>
              <a:rPr lang="en-US" altLang="zh-CN" sz="1200" dirty="0">
                <a:hlinkClick r:id="rId2"/>
              </a:rPr>
              <a:t>http://msdn.microsoft.com/zh-cn/library/b9h1bwdk(v=VS.80).aspx</a:t>
            </a:r>
            <a:endParaRPr lang="zh-CN" altLang="en-US" sz="1200" dirty="0"/>
          </a:p>
        </p:txBody>
      </p:sp>
    </p:spTree>
    <p:extLst>
      <p:ext uri="{BB962C8B-B14F-4D97-AF65-F5344CB8AC3E}">
        <p14:creationId xmlns:p14="http://schemas.microsoft.com/office/powerpoint/2010/main" val="877196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Step5:</a:t>
            </a:r>
            <a:r>
              <a:rPr lang="zh-CN" altLang="en-US" dirty="0" smtClean="0"/>
              <a:t>初始化</a:t>
            </a:r>
            <a:r>
              <a:rPr lang="en-US" altLang="zh-CN" dirty="0" err="1" smtClean="0"/>
              <a:t>TreeControl</a:t>
            </a:r>
            <a:endParaRPr lang="zh-CN" altLang="en-US" dirty="0"/>
          </a:p>
        </p:txBody>
      </p:sp>
      <p:sp>
        <p:nvSpPr>
          <p:cNvPr id="3" name="内容占位符 2"/>
          <p:cNvSpPr>
            <a:spLocks noGrp="1"/>
          </p:cNvSpPr>
          <p:nvPr>
            <p:ph idx="1"/>
          </p:nvPr>
        </p:nvSpPr>
        <p:spPr/>
        <p:txBody>
          <a:bodyPr/>
          <a:lstStyle/>
          <a:p>
            <a:pPr marL="0" indent="0">
              <a:buNone/>
            </a:pPr>
            <a:r>
              <a:rPr lang="en-US" altLang="zh-CN" sz="1400" b="0" smtClean="0">
                <a:solidFill>
                  <a:srgbClr val="2B91AF"/>
                </a:solidFill>
                <a:highlight>
                  <a:srgbClr val="FFFFFF"/>
                </a:highlight>
                <a:latin typeface="Consolas" panose="020B0609020204030204" pitchFamily="49" charset="0"/>
              </a:rPr>
              <a:t>BOOL</a:t>
            </a:r>
            <a:r>
              <a:rPr lang="en-US" altLang="zh-CN" sz="1400" b="0" smtClean="0">
                <a:solidFill>
                  <a:srgbClr val="000000"/>
                </a:solidFill>
                <a:highlight>
                  <a:srgbClr val="FFFFFF"/>
                </a:highlight>
                <a:latin typeface="Consolas" panose="020B0609020204030204" pitchFamily="49" charset="0"/>
              </a:rPr>
              <a:t> </a:t>
            </a:r>
            <a:r>
              <a:rPr lang="en-US" altLang="zh-CN" sz="1400" b="0" smtClean="0">
                <a:solidFill>
                  <a:srgbClr val="2B91AF"/>
                </a:solidFill>
                <a:highlight>
                  <a:srgbClr val="FFFFFF"/>
                </a:highlight>
                <a:latin typeface="Consolas" panose="020B0609020204030204" pitchFamily="49" charset="0"/>
              </a:rPr>
              <a:t>CDialogControlsDlg</a:t>
            </a:r>
            <a:r>
              <a:rPr lang="en-US" altLang="zh-CN" sz="1400" b="0" smtClean="0">
                <a:solidFill>
                  <a:srgbClr val="000000"/>
                </a:solidFill>
                <a:highlight>
                  <a:srgbClr val="FFFFFF"/>
                </a:highlight>
                <a:latin typeface="Consolas" panose="020B0609020204030204" pitchFamily="49" charset="0"/>
              </a:rPr>
              <a:t>::</a:t>
            </a:r>
            <a:r>
              <a:rPr lang="en-US" altLang="zh-CN" sz="1400" smtClean="0">
                <a:solidFill>
                  <a:srgbClr val="FF0000"/>
                </a:solidFill>
                <a:highlight>
                  <a:srgbClr val="FFFFFF"/>
                </a:highlight>
                <a:latin typeface="Consolas" panose="020B0609020204030204" pitchFamily="49" charset="0"/>
              </a:rPr>
              <a:t>OnInitDialog</a:t>
            </a:r>
            <a:r>
              <a:rPr lang="en-US" altLang="zh-CN" sz="1400" b="0" smtClean="0">
                <a:solidFill>
                  <a:srgbClr val="000000"/>
                </a:solidFill>
                <a:highlight>
                  <a:srgbClr val="FFFFFF"/>
                </a:highlight>
                <a:latin typeface="Consolas" panose="020B0609020204030204" pitchFamily="49" charset="0"/>
              </a:rPr>
              <a:t>()</a:t>
            </a:r>
          </a:p>
          <a:p>
            <a:pPr marL="0" indent="0">
              <a:buNone/>
            </a:pPr>
            <a:r>
              <a:rPr lang="en-US" altLang="zh-CN" sz="1400" b="0" smtClean="0">
                <a:solidFill>
                  <a:srgbClr val="000000"/>
                </a:solidFill>
                <a:highlight>
                  <a:srgbClr val="FFFFFF"/>
                </a:highlight>
                <a:latin typeface="Consolas" panose="020B0609020204030204" pitchFamily="49" charset="0"/>
              </a:rPr>
              <a:t>{</a:t>
            </a:r>
          </a:p>
          <a:p>
            <a:pPr marL="0" indent="0">
              <a:buNone/>
            </a:pPr>
            <a:r>
              <a:rPr lang="en-US" altLang="zh-CN" sz="1400" b="0" smtClean="0">
                <a:solidFill>
                  <a:srgbClr val="000000"/>
                </a:solidFill>
                <a:highlight>
                  <a:srgbClr val="FFFFFF"/>
                </a:highlight>
                <a:latin typeface="Consolas" panose="020B0609020204030204" pitchFamily="49" charset="0"/>
              </a:rPr>
              <a:t>    ...</a:t>
            </a:r>
            <a:endParaRPr lang="zh-CN" altLang="en-US" sz="1400" b="0" smtClean="0">
              <a:solidFill>
                <a:srgbClr val="000000"/>
              </a:solidFill>
              <a:highlight>
                <a:srgbClr val="FFFFFF"/>
              </a:highlight>
              <a:latin typeface="Consolas" panose="020B0609020204030204" pitchFamily="49" charset="0"/>
            </a:endParaRPr>
          </a:p>
          <a:p>
            <a:pPr marL="0" indent="0">
              <a:buNone/>
            </a:pPr>
            <a:r>
              <a:rPr lang="en-US" altLang="zh-CN" sz="1400" b="0" smtClean="0">
                <a:solidFill>
                  <a:srgbClr val="008000"/>
                </a:solidFill>
                <a:highlight>
                  <a:srgbClr val="FFFFFF"/>
                </a:highlight>
                <a:latin typeface="Consolas" panose="020B0609020204030204" pitchFamily="49" charset="0"/>
              </a:rPr>
              <a:t>    // initialize the tree control</a:t>
            </a:r>
            <a:endParaRPr lang="zh-CN" altLang="en-US" sz="1400" b="0" smtClean="0">
              <a:solidFill>
                <a:srgbClr val="000000"/>
              </a:solidFill>
              <a:highlight>
                <a:srgbClr val="FFFFFF"/>
              </a:highlight>
              <a:latin typeface="Consolas" panose="020B0609020204030204" pitchFamily="49" charset="0"/>
            </a:endParaRPr>
          </a:p>
          <a:p>
            <a:pPr marL="0" indent="0">
              <a:buNone/>
            </a:pPr>
            <a:r>
              <a:rPr lang="en-US" altLang="zh-CN" sz="1400" b="0" smtClean="0">
                <a:solidFill>
                  <a:srgbClr val="000000"/>
                </a:solidFill>
                <a:highlight>
                  <a:srgbClr val="FFFFFF"/>
                </a:highlight>
                <a:latin typeface="Consolas" panose="020B0609020204030204" pitchFamily="49" charset="0"/>
              </a:rPr>
              <a:t>    </a:t>
            </a:r>
            <a:r>
              <a:rPr lang="en-US" altLang="zh-CN" sz="1400" smtClean="0">
                <a:highlight>
                  <a:srgbClr val="FFFFFF"/>
                </a:highlight>
                <a:latin typeface="Consolas" panose="020B0609020204030204" pitchFamily="49" charset="0"/>
              </a:rPr>
              <a:t>m_Tree</a:t>
            </a:r>
            <a:r>
              <a:rPr lang="en-US" altLang="zh-CN" sz="1400" b="0" smtClean="0">
                <a:solidFill>
                  <a:srgbClr val="000000"/>
                </a:solidFill>
                <a:highlight>
                  <a:srgbClr val="FFFFFF"/>
                </a:highlight>
                <a:latin typeface="Consolas" panose="020B0609020204030204" pitchFamily="49" charset="0"/>
              </a:rPr>
              <a:t>.DeleteAllItems();</a:t>
            </a:r>
          </a:p>
          <a:p>
            <a:pPr marL="0" indent="0">
              <a:buNone/>
            </a:pPr>
            <a:r>
              <a:rPr lang="en-US" altLang="zh-CN" sz="1400" b="0" smtClean="0">
                <a:solidFill>
                  <a:srgbClr val="000000"/>
                </a:solidFill>
                <a:highlight>
                  <a:srgbClr val="FFFFFF"/>
                </a:highlight>
                <a:latin typeface="Consolas" panose="020B0609020204030204" pitchFamily="49" charset="0"/>
              </a:rPr>
              <a:t>    </a:t>
            </a:r>
            <a:r>
              <a:rPr lang="en-US" altLang="zh-CN" sz="1400" smtClean="0">
                <a:solidFill>
                  <a:srgbClr val="FF0000"/>
                </a:solidFill>
                <a:highlight>
                  <a:srgbClr val="FFFFFF"/>
                </a:highlight>
                <a:latin typeface="Consolas" panose="020B0609020204030204" pitchFamily="49" charset="0"/>
              </a:rPr>
              <a:t>img_list</a:t>
            </a:r>
            <a:r>
              <a:rPr lang="en-US" altLang="zh-CN" sz="1400" b="0" smtClean="0">
                <a:solidFill>
                  <a:srgbClr val="000000"/>
                </a:solidFill>
                <a:highlight>
                  <a:srgbClr val="FFFFFF"/>
                </a:highlight>
                <a:latin typeface="Consolas" panose="020B0609020204030204" pitchFamily="49" charset="0"/>
              </a:rPr>
              <a:t>.Create(</a:t>
            </a:r>
            <a:r>
              <a:rPr lang="en-US" altLang="zh-CN" sz="1400" b="0" smtClean="0">
                <a:solidFill>
                  <a:srgbClr val="6F008A"/>
                </a:solidFill>
                <a:highlight>
                  <a:srgbClr val="FFFFFF"/>
                </a:highlight>
                <a:latin typeface="Consolas" panose="020B0609020204030204" pitchFamily="49" charset="0"/>
              </a:rPr>
              <a:t>IDB_BITMAP2</a:t>
            </a:r>
            <a:r>
              <a:rPr lang="en-US" altLang="zh-CN" sz="1400" b="0" smtClean="0">
                <a:solidFill>
                  <a:srgbClr val="000000"/>
                </a:solidFill>
                <a:highlight>
                  <a:srgbClr val="FFFFFF"/>
                </a:highlight>
                <a:latin typeface="Consolas" panose="020B0609020204030204" pitchFamily="49" charset="0"/>
              </a:rPr>
              <a:t>, </a:t>
            </a:r>
            <a:r>
              <a:rPr lang="en-US" altLang="zh-CN" sz="1400" b="0" smtClean="0">
                <a:solidFill>
                  <a:srgbClr val="FF0000"/>
                </a:solidFill>
                <a:highlight>
                  <a:srgbClr val="FFFFFF"/>
                </a:highlight>
                <a:latin typeface="Consolas" panose="020B0609020204030204" pitchFamily="49" charset="0"/>
              </a:rPr>
              <a:t>16</a:t>
            </a:r>
            <a:r>
              <a:rPr lang="en-US" altLang="zh-CN" sz="1400" b="0" smtClean="0">
                <a:solidFill>
                  <a:srgbClr val="000000"/>
                </a:solidFill>
                <a:highlight>
                  <a:srgbClr val="FFFFFF"/>
                </a:highlight>
                <a:latin typeface="Consolas" panose="020B0609020204030204" pitchFamily="49" charset="0"/>
              </a:rPr>
              <a:t>, </a:t>
            </a:r>
            <a:r>
              <a:rPr lang="en-US" altLang="zh-CN" sz="1400" b="0" smtClean="0">
                <a:solidFill>
                  <a:srgbClr val="FF0000"/>
                </a:solidFill>
                <a:highlight>
                  <a:srgbClr val="FFFFFF"/>
                </a:highlight>
                <a:latin typeface="Consolas" panose="020B0609020204030204" pitchFamily="49" charset="0"/>
              </a:rPr>
              <a:t>16</a:t>
            </a:r>
            <a:r>
              <a:rPr lang="en-US" altLang="zh-CN" sz="1400" b="0" smtClean="0">
                <a:solidFill>
                  <a:srgbClr val="000000"/>
                </a:solidFill>
                <a:highlight>
                  <a:srgbClr val="FFFFFF"/>
                </a:highlight>
                <a:latin typeface="Consolas" panose="020B0609020204030204" pitchFamily="49" charset="0"/>
              </a:rPr>
              <a:t>, </a:t>
            </a:r>
            <a:r>
              <a:rPr lang="en-US" altLang="zh-CN" sz="1400" b="0" smtClean="0">
                <a:solidFill>
                  <a:srgbClr val="6F008A"/>
                </a:solidFill>
                <a:highlight>
                  <a:srgbClr val="FFFFFF"/>
                </a:highlight>
                <a:latin typeface="Consolas" panose="020B0609020204030204" pitchFamily="49" charset="0"/>
              </a:rPr>
              <a:t>RGB</a:t>
            </a:r>
            <a:r>
              <a:rPr lang="en-US" altLang="zh-CN" sz="1400" b="0" smtClean="0">
                <a:solidFill>
                  <a:srgbClr val="000000"/>
                </a:solidFill>
                <a:highlight>
                  <a:srgbClr val="FFFFFF"/>
                </a:highlight>
                <a:latin typeface="Consolas" panose="020B0609020204030204" pitchFamily="49" charset="0"/>
              </a:rPr>
              <a:t>(</a:t>
            </a:r>
            <a:r>
              <a:rPr lang="en-US" altLang="zh-CN" sz="1400" b="0" smtClean="0">
                <a:solidFill>
                  <a:srgbClr val="FF0000"/>
                </a:solidFill>
                <a:highlight>
                  <a:srgbClr val="FFFFFF"/>
                </a:highlight>
                <a:latin typeface="Consolas" panose="020B0609020204030204" pitchFamily="49" charset="0"/>
              </a:rPr>
              <a:t>255</a:t>
            </a:r>
            <a:r>
              <a:rPr lang="en-US" altLang="zh-CN" sz="1400" b="0" smtClean="0">
                <a:solidFill>
                  <a:srgbClr val="000000"/>
                </a:solidFill>
                <a:highlight>
                  <a:srgbClr val="FFFFFF"/>
                </a:highlight>
                <a:latin typeface="Consolas" panose="020B0609020204030204" pitchFamily="49" charset="0"/>
              </a:rPr>
              <a:t>, </a:t>
            </a:r>
            <a:r>
              <a:rPr lang="en-US" altLang="zh-CN" sz="1400" b="0" smtClean="0">
                <a:solidFill>
                  <a:srgbClr val="FF0000"/>
                </a:solidFill>
                <a:highlight>
                  <a:srgbClr val="FFFFFF"/>
                </a:highlight>
                <a:latin typeface="Consolas" panose="020B0609020204030204" pitchFamily="49" charset="0"/>
              </a:rPr>
              <a:t>255</a:t>
            </a:r>
            <a:r>
              <a:rPr lang="en-US" altLang="zh-CN" sz="1400" b="0" smtClean="0">
                <a:solidFill>
                  <a:srgbClr val="000000"/>
                </a:solidFill>
                <a:highlight>
                  <a:srgbClr val="FFFFFF"/>
                </a:highlight>
                <a:latin typeface="Consolas" panose="020B0609020204030204" pitchFamily="49" charset="0"/>
              </a:rPr>
              <a:t>, </a:t>
            </a:r>
            <a:r>
              <a:rPr lang="en-US" altLang="zh-CN" sz="1400" b="0" smtClean="0">
                <a:solidFill>
                  <a:srgbClr val="FF0000"/>
                </a:solidFill>
                <a:highlight>
                  <a:srgbClr val="FFFFFF"/>
                </a:highlight>
                <a:latin typeface="Consolas" panose="020B0609020204030204" pitchFamily="49" charset="0"/>
              </a:rPr>
              <a:t>255</a:t>
            </a:r>
            <a:r>
              <a:rPr lang="en-US" altLang="zh-CN" sz="1400" b="0" smtClean="0">
                <a:solidFill>
                  <a:srgbClr val="000000"/>
                </a:solidFill>
                <a:highlight>
                  <a:srgbClr val="FFFFFF"/>
                </a:highlight>
                <a:latin typeface="Consolas" panose="020B0609020204030204" pitchFamily="49" charset="0"/>
              </a:rPr>
              <a:t>));</a:t>
            </a:r>
          </a:p>
          <a:p>
            <a:pPr marL="0" indent="0">
              <a:buNone/>
            </a:pPr>
            <a:r>
              <a:rPr lang="en-US" altLang="zh-CN" sz="1400" b="0" smtClean="0">
                <a:solidFill>
                  <a:srgbClr val="000000"/>
                </a:solidFill>
                <a:highlight>
                  <a:srgbClr val="FFFFFF"/>
                </a:highlight>
                <a:latin typeface="Consolas" panose="020B0609020204030204" pitchFamily="49" charset="0"/>
              </a:rPr>
              <a:t>    </a:t>
            </a:r>
            <a:r>
              <a:rPr lang="en-US" altLang="zh-CN" sz="1400" smtClean="0">
                <a:solidFill>
                  <a:srgbClr val="FF0000"/>
                </a:solidFill>
                <a:highlight>
                  <a:srgbClr val="FFFFFF"/>
                </a:highlight>
                <a:latin typeface="Consolas" panose="020B0609020204030204" pitchFamily="49" charset="0"/>
              </a:rPr>
              <a:t>m_Tree</a:t>
            </a:r>
            <a:r>
              <a:rPr lang="en-US" altLang="zh-CN" sz="1400" b="0" smtClean="0">
                <a:solidFill>
                  <a:srgbClr val="000000"/>
                </a:solidFill>
                <a:highlight>
                  <a:srgbClr val="FFFFFF"/>
                </a:highlight>
                <a:latin typeface="Consolas" panose="020B0609020204030204" pitchFamily="49" charset="0"/>
              </a:rPr>
              <a:t>.SetImageList(&amp;img_list, </a:t>
            </a:r>
            <a:r>
              <a:rPr lang="en-US" altLang="zh-CN" sz="1400" b="0" smtClean="0">
                <a:solidFill>
                  <a:srgbClr val="6F008A"/>
                </a:solidFill>
                <a:highlight>
                  <a:srgbClr val="FFFFFF"/>
                </a:highlight>
                <a:latin typeface="Consolas" panose="020B0609020204030204" pitchFamily="49" charset="0"/>
              </a:rPr>
              <a:t>TVSIL_NORMAL</a:t>
            </a:r>
            <a:r>
              <a:rPr lang="en-US" altLang="zh-CN" sz="1400" b="0" smtClean="0">
                <a:solidFill>
                  <a:srgbClr val="000000"/>
                </a:solidFill>
                <a:highlight>
                  <a:srgbClr val="FFFFFF"/>
                </a:highlight>
                <a:latin typeface="Consolas" panose="020B0609020204030204" pitchFamily="49" charset="0"/>
              </a:rPr>
              <a:t>);</a:t>
            </a:r>
          </a:p>
          <a:p>
            <a:pPr marL="0" indent="0">
              <a:buNone/>
            </a:pPr>
            <a:endParaRPr lang="en-US" altLang="zh-CN" sz="1400" b="0" smtClean="0">
              <a:solidFill>
                <a:srgbClr val="000000"/>
              </a:solidFill>
              <a:highlight>
                <a:srgbClr val="FFFFFF"/>
              </a:highlight>
              <a:latin typeface="Consolas" panose="020B0609020204030204" pitchFamily="49" charset="0"/>
            </a:endParaRPr>
          </a:p>
          <a:p>
            <a:pPr marL="0" indent="0">
              <a:buNone/>
            </a:pPr>
            <a:r>
              <a:rPr lang="en-US" altLang="zh-CN" sz="1400" b="0" smtClean="0">
                <a:solidFill>
                  <a:srgbClr val="000000"/>
                </a:solidFill>
                <a:highlight>
                  <a:srgbClr val="FFFFFF"/>
                </a:highlight>
                <a:latin typeface="Consolas" panose="020B0609020204030204" pitchFamily="49" charset="0"/>
              </a:rPr>
              <a:t>    </a:t>
            </a:r>
            <a:r>
              <a:rPr lang="en-US" altLang="zh-CN" sz="1400" b="0" smtClean="0">
                <a:solidFill>
                  <a:srgbClr val="2B91AF"/>
                </a:solidFill>
                <a:highlight>
                  <a:srgbClr val="FFFFFF"/>
                </a:highlight>
                <a:latin typeface="Consolas" panose="020B0609020204030204" pitchFamily="49" charset="0"/>
              </a:rPr>
              <a:t>HTREEITEM</a:t>
            </a:r>
            <a:r>
              <a:rPr lang="en-US" altLang="zh-CN" sz="1400" b="0" smtClean="0">
                <a:solidFill>
                  <a:srgbClr val="000000"/>
                </a:solidFill>
                <a:highlight>
                  <a:srgbClr val="FFFFFF"/>
                </a:highlight>
                <a:latin typeface="Consolas" panose="020B0609020204030204" pitchFamily="49" charset="0"/>
              </a:rPr>
              <a:t> root = m_Tree.InsertItem(</a:t>
            </a:r>
            <a:r>
              <a:rPr lang="en-US" altLang="zh-CN" sz="1400" b="0" smtClean="0">
                <a:solidFill>
                  <a:srgbClr val="A31515"/>
                </a:solidFill>
                <a:highlight>
                  <a:srgbClr val="FFFFFF"/>
                </a:highlight>
                <a:latin typeface="Consolas" panose="020B0609020204030204" pitchFamily="49" charset="0"/>
              </a:rPr>
              <a:t>"Project"</a:t>
            </a:r>
            <a:r>
              <a:rPr lang="en-US" altLang="zh-CN" sz="1400" b="0" smtClean="0">
                <a:solidFill>
                  <a:srgbClr val="000000"/>
                </a:solidFill>
                <a:highlight>
                  <a:srgbClr val="FFFFFF"/>
                </a:highlight>
                <a:latin typeface="Consolas" panose="020B0609020204030204" pitchFamily="49" charset="0"/>
              </a:rPr>
              <a:t>, </a:t>
            </a:r>
            <a:r>
              <a:rPr lang="en-US" altLang="zh-CN" sz="1400" b="0" smtClean="0">
                <a:solidFill>
                  <a:srgbClr val="FF0000"/>
                </a:solidFill>
                <a:highlight>
                  <a:srgbClr val="FFFFFF"/>
                </a:highlight>
                <a:latin typeface="Consolas" panose="020B0609020204030204" pitchFamily="49" charset="0"/>
              </a:rPr>
              <a:t>0</a:t>
            </a:r>
            <a:r>
              <a:rPr lang="en-US" altLang="zh-CN" sz="1400" b="0" smtClean="0">
                <a:solidFill>
                  <a:srgbClr val="000000"/>
                </a:solidFill>
                <a:highlight>
                  <a:srgbClr val="FFFFFF"/>
                </a:highlight>
                <a:latin typeface="Consolas" panose="020B0609020204030204" pitchFamily="49" charset="0"/>
              </a:rPr>
              <a:t>, </a:t>
            </a:r>
            <a:r>
              <a:rPr lang="en-US" altLang="zh-CN" sz="1400" b="0" smtClean="0">
                <a:solidFill>
                  <a:srgbClr val="FF0000"/>
                </a:solidFill>
                <a:highlight>
                  <a:srgbClr val="FFFFFF"/>
                </a:highlight>
                <a:latin typeface="Consolas" panose="020B0609020204030204" pitchFamily="49" charset="0"/>
              </a:rPr>
              <a:t>1</a:t>
            </a:r>
            <a:r>
              <a:rPr lang="en-US" altLang="zh-CN" sz="1400" b="0" smtClean="0">
                <a:solidFill>
                  <a:srgbClr val="000000"/>
                </a:solidFill>
                <a:highlight>
                  <a:srgbClr val="FFFFFF"/>
                </a:highlight>
                <a:latin typeface="Consolas" panose="020B0609020204030204" pitchFamily="49" charset="0"/>
              </a:rPr>
              <a:t>);</a:t>
            </a:r>
          </a:p>
          <a:p>
            <a:pPr marL="0" indent="0">
              <a:buNone/>
            </a:pPr>
            <a:r>
              <a:rPr lang="en-US" altLang="zh-CN" sz="1400" b="0" smtClean="0">
                <a:solidFill>
                  <a:srgbClr val="000000"/>
                </a:solidFill>
                <a:highlight>
                  <a:srgbClr val="FFFFFF"/>
                </a:highlight>
                <a:latin typeface="Consolas" panose="020B0609020204030204" pitchFamily="49" charset="0"/>
              </a:rPr>
              <a:t>    </a:t>
            </a:r>
            <a:r>
              <a:rPr lang="en-US" altLang="zh-CN" sz="1400" b="0" smtClean="0">
                <a:solidFill>
                  <a:srgbClr val="2B91AF"/>
                </a:solidFill>
                <a:highlight>
                  <a:srgbClr val="FFFFFF"/>
                </a:highlight>
                <a:latin typeface="Consolas" panose="020B0609020204030204" pitchFamily="49" charset="0"/>
              </a:rPr>
              <a:t>HTREEITEM</a:t>
            </a:r>
            <a:r>
              <a:rPr lang="en-US" altLang="zh-CN" sz="1400" b="0" smtClean="0">
                <a:solidFill>
                  <a:srgbClr val="000000"/>
                </a:solidFill>
                <a:highlight>
                  <a:srgbClr val="FFFFFF"/>
                </a:highlight>
                <a:latin typeface="Consolas" panose="020B0609020204030204" pitchFamily="49" charset="0"/>
              </a:rPr>
              <a:t> header = m_Tree.InsertItem(</a:t>
            </a:r>
            <a:r>
              <a:rPr lang="en-US" altLang="zh-CN" sz="1400" b="0" smtClean="0">
                <a:solidFill>
                  <a:srgbClr val="A31515"/>
                </a:solidFill>
                <a:highlight>
                  <a:srgbClr val="FFFFFF"/>
                </a:highlight>
                <a:latin typeface="Consolas" panose="020B0609020204030204" pitchFamily="49" charset="0"/>
              </a:rPr>
              <a:t>"Header File"</a:t>
            </a:r>
            <a:r>
              <a:rPr lang="en-US" altLang="zh-CN" sz="1400" b="0" smtClean="0">
                <a:solidFill>
                  <a:srgbClr val="000000"/>
                </a:solidFill>
                <a:highlight>
                  <a:srgbClr val="FFFFFF"/>
                </a:highlight>
                <a:latin typeface="Consolas" panose="020B0609020204030204" pitchFamily="49" charset="0"/>
              </a:rPr>
              <a:t>, root);</a:t>
            </a:r>
          </a:p>
          <a:p>
            <a:pPr marL="0" indent="0">
              <a:buNone/>
            </a:pPr>
            <a:r>
              <a:rPr lang="en-US" altLang="zh-CN" sz="1400" b="0" smtClean="0">
                <a:solidFill>
                  <a:srgbClr val="000000"/>
                </a:solidFill>
                <a:highlight>
                  <a:srgbClr val="FFFFFF"/>
                </a:highlight>
                <a:latin typeface="Consolas" panose="020B0609020204030204" pitchFamily="49" charset="0"/>
              </a:rPr>
              <a:t>    m_Tree.InsertItem(</a:t>
            </a:r>
            <a:r>
              <a:rPr lang="en-US" altLang="zh-CN" sz="1400" b="0" smtClean="0">
                <a:solidFill>
                  <a:srgbClr val="A31515"/>
                </a:solidFill>
                <a:highlight>
                  <a:srgbClr val="FFFFFF"/>
                </a:highlight>
                <a:latin typeface="Consolas" panose="020B0609020204030204" pitchFamily="49" charset="0"/>
              </a:rPr>
              <a:t>"stdio.h"</a:t>
            </a:r>
            <a:r>
              <a:rPr lang="en-US" altLang="zh-CN" sz="1400" b="0" smtClean="0">
                <a:solidFill>
                  <a:srgbClr val="000000"/>
                </a:solidFill>
                <a:highlight>
                  <a:srgbClr val="FFFFFF"/>
                </a:highlight>
                <a:latin typeface="Consolas" panose="020B0609020204030204" pitchFamily="49" charset="0"/>
              </a:rPr>
              <a:t>, header);</a:t>
            </a:r>
          </a:p>
          <a:p>
            <a:pPr marL="0" indent="0">
              <a:buNone/>
            </a:pPr>
            <a:r>
              <a:rPr lang="en-US" altLang="zh-CN" sz="1400" b="0" smtClean="0">
                <a:solidFill>
                  <a:srgbClr val="000000"/>
                </a:solidFill>
                <a:highlight>
                  <a:srgbClr val="FFFFFF"/>
                </a:highlight>
                <a:latin typeface="Consolas" panose="020B0609020204030204" pitchFamily="49" charset="0"/>
              </a:rPr>
              <a:t>    m_Tree.InsertItem(</a:t>
            </a:r>
            <a:r>
              <a:rPr lang="en-US" altLang="zh-CN" sz="1400" b="0" smtClean="0">
                <a:solidFill>
                  <a:srgbClr val="A31515"/>
                </a:solidFill>
                <a:highlight>
                  <a:srgbClr val="FFFFFF"/>
                </a:highlight>
                <a:latin typeface="Consolas" panose="020B0609020204030204" pitchFamily="49" charset="0"/>
              </a:rPr>
              <a:t>"time.h"</a:t>
            </a:r>
            <a:r>
              <a:rPr lang="en-US" altLang="zh-CN" sz="1400" b="0" smtClean="0">
                <a:solidFill>
                  <a:srgbClr val="000000"/>
                </a:solidFill>
                <a:highlight>
                  <a:srgbClr val="FFFFFF"/>
                </a:highlight>
                <a:latin typeface="Consolas" panose="020B0609020204030204" pitchFamily="49" charset="0"/>
              </a:rPr>
              <a:t>, header);</a:t>
            </a:r>
          </a:p>
          <a:p>
            <a:pPr marL="0" indent="0">
              <a:buNone/>
            </a:pPr>
            <a:r>
              <a:rPr lang="en-US" altLang="zh-CN" sz="1400" b="0" smtClean="0">
                <a:solidFill>
                  <a:srgbClr val="000000"/>
                </a:solidFill>
                <a:highlight>
                  <a:srgbClr val="FFFFFF"/>
                </a:highlight>
                <a:latin typeface="Consolas" panose="020B0609020204030204" pitchFamily="49" charset="0"/>
              </a:rPr>
              <a:t>    </a:t>
            </a:r>
            <a:r>
              <a:rPr lang="en-US" altLang="zh-CN" sz="1400" b="0" smtClean="0">
                <a:solidFill>
                  <a:srgbClr val="2B91AF"/>
                </a:solidFill>
                <a:highlight>
                  <a:srgbClr val="FFFFFF"/>
                </a:highlight>
                <a:latin typeface="Consolas" panose="020B0609020204030204" pitchFamily="49" charset="0"/>
              </a:rPr>
              <a:t>HTREEITEM</a:t>
            </a:r>
            <a:r>
              <a:rPr lang="en-US" altLang="zh-CN" sz="1400" b="0" smtClean="0">
                <a:solidFill>
                  <a:srgbClr val="000000"/>
                </a:solidFill>
                <a:highlight>
                  <a:srgbClr val="FFFFFF"/>
                </a:highlight>
                <a:latin typeface="Consolas" panose="020B0609020204030204" pitchFamily="49" charset="0"/>
              </a:rPr>
              <a:t> source = m_Tree.InsertItem(</a:t>
            </a:r>
            <a:r>
              <a:rPr lang="en-US" altLang="zh-CN" sz="1400" b="0" smtClean="0">
                <a:solidFill>
                  <a:srgbClr val="A31515"/>
                </a:solidFill>
                <a:highlight>
                  <a:srgbClr val="FFFFFF"/>
                </a:highlight>
                <a:latin typeface="Consolas" panose="020B0609020204030204" pitchFamily="49" charset="0"/>
              </a:rPr>
              <a:t>"Source File"</a:t>
            </a:r>
            <a:r>
              <a:rPr lang="en-US" altLang="zh-CN" sz="1400" b="0" smtClean="0">
                <a:solidFill>
                  <a:srgbClr val="000000"/>
                </a:solidFill>
                <a:highlight>
                  <a:srgbClr val="FFFFFF"/>
                </a:highlight>
                <a:latin typeface="Consolas" panose="020B0609020204030204" pitchFamily="49" charset="0"/>
              </a:rPr>
              <a:t>, root);</a:t>
            </a:r>
          </a:p>
          <a:p>
            <a:pPr marL="0" indent="0">
              <a:buNone/>
            </a:pPr>
            <a:r>
              <a:rPr lang="en-US" altLang="zh-CN" sz="1400" b="0" smtClean="0">
                <a:solidFill>
                  <a:srgbClr val="000000"/>
                </a:solidFill>
                <a:highlight>
                  <a:srgbClr val="FFFFFF"/>
                </a:highlight>
                <a:latin typeface="Consolas" panose="020B0609020204030204" pitchFamily="49" charset="0"/>
              </a:rPr>
              <a:t>    m_Tree.InsertItem(</a:t>
            </a:r>
            <a:r>
              <a:rPr lang="en-US" altLang="zh-CN" sz="1400" b="0" smtClean="0">
                <a:solidFill>
                  <a:srgbClr val="A31515"/>
                </a:solidFill>
                <a:highlight>
                  <a:srgbClr val="FFFFFF"/>
                </a:highlight>
                <a:latin typeface="Consolas" panose="020B0609020204030204" pitchFamily="49" charset="0"/>
              </a:rPr>
              <a:t>"main.cpp"</a:t>
            </a:r>
            <a:r>
              <a:rPr lang="en-US" altLang="zh-CN" sz="1400" b="0" smtClean="0">
                <a:solidFill>
                  <a:srgbClr val="000000"/>
                </a:solidFill>
                <a:highlight>
                  <a:srgbClr val="FFFFFF"/>
                </a:highlight>
                <a:latin typeface="Consolas" panose="020B0609020204030204" pitchFamily="49" charset="0"/>
              </a:rPr>
              <a:t>, source);</a:t>
            </a:r>
          </a:p>
          <a:p>
            <a:pPr marL="0" indent="0">
              <a:buNone/>
            </a:pPr>
            <a:endParaRPr lang="zh-CN" altLang="en-US" sz="1400" b="0" smtClean="0">
              <a:solidFill>
                <a:srgbClr val="000000"/>
              </a:solidFill>
              <a:highlight>
                <a:srgbClr val="FFFFFF"/>
              </a:highlight>
              <a:latin typeface="Consolas" panose="020B0609020204030204" pitchFamily="49" charset="0"/>
            </a:endParaRPr>
          </a:p>
          <a:p>
            <a:pPr marL="0" indent="0">
              <a:buNone/>
            </a:pPr>
            <a:r>
              <a:rPr lang="en-US" altLang="zh-CN" sz="1400" b="0" smtClean="0">
                <a:solidFill>
                  <a:srgbClr val="0000FF"/>
                </a:solidFill>
                <a:highlight>
                  <a:srgbClr val="FFFFFF"/>
                </a:highlight>
                <a:latin typeface="Consolas" panose="020B0609020204030204" pitchFamily="49" charset="0"/>
              </a:rPr>
              <a:t>    return</a:t>
            </a:r>
            <a:r>
              <a:rPr lang="en-US" altLang="zh-CN" sz="1400" b="0" smtClean="0">
                <a:solidFill>
                  <a:srgbClr val="000000"/>
                </a:solidFill>
                <a:highlight>
                  <a:srgbClr val="FFFFFF"/>
                </a:highlight>
                <a:latin typeface="Consolas" panose="020B0609020204030204" pitchFamily="49" charset="0"/>
              </a:rPr>
              <a:t> </a:t>
            </a:r>
            <a:r>
              <a:rPr lang="en-US" altLang="zh-CN" sz="1400" b="0" smtClean="0">
                <a:solidFill>
                  <a:srgbClr val="6F008A"/>
                </a:solidFill>
                <a:highlight>
                  <a:srgbClr val="FFFFFF"/>
                </a:highlight>
                <a:latin typeface="Consolas" panose="020B0609020204030204" pitchFamily="49" charset="0"/>
              </a:rPr>
              <a:t>TRUE</a:t>
            </a:r>
            <a:r>
              <a:rPr lang="en-US" altLang="zh-CN" sz="1400" b="0" smtClean="0">
                <a:solidFill>
                  <a:srgbClr val="000000"/>
                </a:solidFill>
                <a:highlight>
                  <a:srgbClr val="FFFFFF"/>
                </a:highlight>
                <a:latin typeface="Consolas" panose="020B0609020204030204" pitchFamily="49" charset="0"/>
              </a:rPr>
              <a:t>;  </a:t>
            </a:r>
            <a:r>
              <a:rPr lang="en-US" altLang="zh-CN" sz="1400" b="0" smtClean="0">
                <a:solidFill>
                  <a:srgbClr val="008000"/>
                </a:solidFill>
                <a:highlight>
                  <a:srgbClr val="FFFFFF"/>
                </a:highlight>
                <a:latin typeface="Consolas" panose="020B0609020204030204" pitchFamily="49" charset="0"/>
              </a:rPr>
              <a:t>// </a:t>
            </a:r>
            <a:r>
              <a:rPr lang="zh-CN" altLang="en-US" sz="1400" b="0" smtClean="0">
                <a:solidFill>
                  <a:srgbClr val="008000"/>
                </a:solidFill>
                <a:highlight>
                  <a:srgbClr val="FFFFFF"/>
                </a:highlight>
                <a:latin typeface="Consolas" panose="020B0609020204030204" pitchFamily="49" charset="0"/>
              </a:rPr>
              <a:t>除非将焦点设置到控件，否则返回 </a:t>
            </a:r>
            <a:r>
              <a:rPr lang="en-US" altLang="zh-CN" sz="1400" b="0" smtClean="0">
                <a:solidFill>
                  <a:srgbClr val="008000"/>
                </a:solidFill>
                <a:highlight>
                  <a:srgbClr val="FFFFFF"/>
                </a:highlight>
                <a:latin typeface="Consolas" panose="020B0609020204030204" pitchFamily="49" charset="0"/>
              </a:rPr>
              <a:t>TRUE</a:t>
            </a:r>
            <a:endParaRPr lang="en-US" altLang="zh-CN" sz="1400" b="0" smtClean="0">
              <a:solidFill>
                <a:srgbClr val="000000"/>
              </a:solidFill>
              <a:highlight>
                <a:srgbClr val="FFFFFF"/>
              </a:highlight>
              <a:latin typeface="Consolas" panose="020B0609020204030204" pitchFamily="49" charset="0"/>
            </a:endParaRPr>
          </a:p>
          <a:p>
            <a:pPr marL="0" indent="0">
              <a:buNone/>
            </a:pPr>
            <a:r>
              <a:rPr lang="en-US" altLang="zh-CN" sz="1400" b="0" smtClean="0">
                <a:solidFill>
                  <a:srgbClr val="000000"/>
                </a:solidFill>
                <a:highlight>
                  <a:srgbClr val="FFFFFF"/>
                </a:highlight>
                <a:latin typeface="Consolas" panose="020B0609020204030204" pitchFamily="49" charset="0"/>
              </a:rPr>
              <a:t>}</a:t>
            </a:r>
            <a:endParaRPr lang="zh-CN" altLang="en-US" sz="14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19</a:t>
            </a:fld>
            <a:endParaRPr lang="en-US" altLang="zh-CN"/>
          </a:p>
        </p:txBody>
      </p:sp>
      <p:sp>
        <p:nvSpPr>
          <p:cNvPr id="6" name="矩形 5"/>
          <p:cNvSpPr/>
          <p:nvPr/>
        </p:nvSpPr>
        <p:spPr bwMode="auto">
          <a:xfrm>
            <a:off x="1043608" y="4005064"/>
            <a:ext cx="5976664" cy="1656184"/>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noFill/>
              <a:effectLst/>
              <a:latin typeface="Times New Roman" pitchFamily="18" charset="0"/>
              <a:ea typeface="楷体_GB2312" pitchFamily="49" charset="-122"/>
            </a:endParaRPr>
          </a:p>
        </p:txBody>
      </p:sp>
      <p:sp>
        <p:nvSpPr>
          <p:cNvPr id="7" name="矩形标注 6"/>
          <p:cNvSpPr/>
          <p:nvPr/>
        </p:nvSpPr>
        <p:spPr bwMode="auto">
          <a:xfrm>
            <a:off x="7092280" y="4509120"/>
            <a:ext cx="1872208" cy="504056"/>
          </a:xfrm>
          <a:prstGeom prst="wedgeRectCallout">
            <a:avLst>
              <a:gd name="adj1" fmla="val -59554"/>
              <a:gd name="adj2" fmla="val 3326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添加节点</a:t>
            </a:r>
          </a:p>
        </p:txBody>
      </p:sp>
      <p:sp>
        <p:nvSpPr>
          <p:cNvPr id="8" name="矩形 7"/>
          <p:cNvSpPr/>
          <p:nvPr/>
        </p:nvSpPr>
        <p:spPr bwMode="auto">
          <a:xfrm>
            <a:off x="1043608" y="3288183"/>
            <a:ext cx="5976664" cy="564481"/>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noFill/>
              <a:effectLst/>
              <a:latin typeface="Times New Roman" pitchFamily="18" charset="0"/>
              <a:ea typeface="楷体_GB2312" pitchFamily="49" charset="-122"/>
            </a:endParaRPr>
          </a:p>
        </p:txBody>
      </p:sp>
      <p:sp>
        <p:nvSpPr>
          <p:cNvPr id="9" name="矩形标注 8"/>
          <p:cNvSpPr/>
          <p:nvPr/>
        </p:nvSpPr>
        <p:spPr bwMode="auto">
          <a:xfrm>
            <a:off x="7049422" y="2852936"/>
            <a:ext cx="2059081" cy="720080"/>
          </a:xfrm>
          <a:prstGeom prst="wedgeRectCallout">
            <a:avLst>
              <a:gd name="adj1" fmla="val -59554"/>
              <a:gd name="adj2" fmla="val 3326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创建</a:t>
            </a:r>
            <a:r>
              <a:rPr lang="en-US" altLang="zh-CN" sz="1600" dirty="0" err="1" smtClean="0">
                <a:solidFill>
                  <a:schemeClr val="bg1"/>
                </a:solidFill>
                <a:latin typeface="Times New Roman" pitchFamily="18" charset="0"/>
                <a:ea typeface="楷体_GB2312" pitchFamily="49" charset="-122"/>
              </a:rPr>
              <a:t>CImageList</a:t>
            </a:r>
            <a:r>
              <a:rPr lang="zh-CN" altLang="en-US" sz="1600" dirty="0" smtClean="0">
                <a:solidFill>
                  <a:schemeClr val="bg1"/>
                </a:solidFill>
                <a:latin typeface="Times New Roman" pitchFamily="18" charset="0"/>
                <a:ea typeface="楷体_GB2312" pitchFamily="49" charset="-122"/>
              </a:rPr>
              <a:t>并设置给</a:t>
            </a:r>
            <a:r>
              <a:rPr lang="en-US" altLang="zh-CN" sz="1600" dirty="0" err="1" smtClean="0">
                <a:solidFill>
                  <a:schemeClr val="bg1"/>
                </a:solidFill>
                <a:latin typeface="Times New Roman" pitchFamily="18" charset="0"/>
                <a:ea typeface="楷体_GB2312" pitchFamily="49" charset="-122"/>
              </a:rPr>
              <a:t>CTreeCtrl</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871529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22451F99-1FF3-4694-AA70-7D1FC293C74F}" type="datetime1">
              <a:rPr lang="zh-CN" altLang="en-US" smtClean="0"/>
              <a:pPr>
                <a:defRPr/>
              </a:pPr>
              <a:t>2013/4/13</a:t>
            </a:fld>
            <a:endParaRPr lang="en-US" altLang="zh-CN" dirty="0"/>
          </a:p>
        </p:txBody>
      </p:sp>
      <p:sp>
        <p:nvSpPr>
          <p:cNvPr id="6"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00063C90-97E2-477B-8B43-0804825DB76D}" type="slidenum">
              <a:rPr lang="en-US" altLang="zh-CN" sz="1400" b="0" smtClean="0">
                <a:ea typeface="宋体" panose="02010600030101010101" pitchFamily="2" charset="-122"/>
              </a:rPr>
              <a:pPr eaLnBrk="1" hangingPunct="1"/>
              <a:t>2</a:t>
            </a:fld>
            <a:endParaRPr lang="en-US" altLang="zh-CN" sz="1400" b="0" dirty="0">
              <a:ea typeface="宋体" panose="02010600030101010101" pitchFamily="2" charset="-122"/>
            </a:endParaRPr>
          </a:p>
        </p:txBody>
      </p:sp>
      <p:sp>
        <p:nvSpPr>
          <p:cNvPr id="4100" name="Rectangle 2"/>
          <p:cNvSpPr>
            <a:spLocks noGrp="1" noChangeArrowheads="1"/>
          </p:cNvSpPr>
          <p:nvPr>
            <p:ph type="title"/>
          </p:nvPr>
        </p:nvSpPr>
        <p:spPr/>
        <p:txBody>
          <a:bodyPr/>
          <a:lstStyle/>
          <a:p>
            <a:pPr eaLnBrk="1" hangingPunct="1"/>
            <a:r>
              <a:rPr lang="zh-CN" altLang="en-US" smtClean="0"/>
              <a:t>助教</a:t>
            </a:r>
          </a:p>
        </p:txBody>
      </p:sp>
      <p:sp>
        <p:nvSpPr>
          <p:cNvPr id="4101" name="Rectangle 3"/>
          <p:cNvSpPr>
            <a:spLocks noGrp="1" noChangeArrowheads="1"/>
          </p:cNvSpPr>
          <p:nvPr>
            <p:ph type="body" idx="1"/>
          </p:nvPr>
        </p:nvSpPr>
        <p:spPr/>
        <p:txBody>
          <a:bodyPr/>
          <a:lstStyle/>
          <a:p>
            <a:pPr eaLnBrk="1" hangingPunct="1"/>
            <a:r>
              <a:rPr lang="zh-CN" altLang="en-US" smtClean="0"/>
              <a:t>赵鸿泽</a:t>
            </a:r>
          </a:p>
          <a:p>
            <a:pPr lvl="1" eaLnBrk="1" hangingPunct="1"/>
            <a:r>
              <a:rPr lang="zh-CN" altLang="en-US" smtClean="0"/>
              <a:t>电话</a:t>
            </a:r>
            <a:r>
              <a:rPr lang="en-US" altLang="zh-CN" smtClean="0"/>
              <a:t>: 15120071667</a:t>
            </a:r>
          </a:p>
          <a:p>
            <a:pPr lvl="1" eaLnBrk="1" hangingPunct="1"/>
            <a:r>
              <a:rPr lang="en-US" altLang="zh-CN" smtClean="0"/>
              <a:t>Emails: hongze.zhao@gmail.com</a:t>
            </a:r>
          </a:p>
          <a:p>
            <a:pPr lvl="1" eaLnBrk="1" hangingPunct="1"/>
            <a:r>
              <a:rPr lang="zh-CN" altLang="en-US" smtClean="0"/>
              <a:t>对于课程的任何意见、建议，或不明白的问题均可</a:t>
            </a:r>
            <a:r>
              <a:rPr lang="zh-CN" altLang="zh-CN" smtClean="0"/>
              <a:t>咨询</a:t>
            </a:r>
            <a:r>
              <a:rPr lang="zh-CN" altLang="en-US" smtClean="0"/>
              <a:t>助教</a:t>
            </a:r>
          </a:p>
        </p:txBody>
      </p:sp>
      <p:sp>
        <p:nvSpPr>
          <p:cNvPr id="4102"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a:t>
            </a:r>
            <a:r>
              <a:rPr lang="en-US" altLang="zh-CN" dirty="0" err="1" smtClean="0"/>
              <a:t>CTreeCtrl</a:t>
            </a:r>
            <a:r>
              <a:rPr lang="zh-CN" altLang="en-US" dirty="0" smtClean="0"/>
              <a:t>添加图标后效果</a:t>
            </a:r>
            <a:endParaRPr lang="zh-CN" altLang="en-US" dirty="0"/>
          </a:p>
        </p:txBody>
      </p:sp>
      <p:pic>
        <p:nvPicPr>
          <p:cNvPr id="6" name="内容占位符 5"/>
          <p:cNvPicPr>
            <a:picLocks noGrp="1" noChangeAspect="1"/>
          </p:cNvPicPr>
          <p:nvPr>
            <p:ph idx="1"/>
          </p:nvPr>
        </p:nvPicPr>
        <p:blipFill>
          <a:blip r:embed="rId2"/>
          <a:stretch>
            <a:fillRect/>
          </a:stretch>
        </p:blipFill>
        <p:spPr>
          <a:xfrm>
            <a:off x="1828800" y="2185987"/>
            <a:ext cx="5486400" cy="3705225"/>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20</a:t>
            </a:fld>
            <a:endParaRPr lang="en-US" altLang="zh-CN"/>
          </a:p>
        </p:txBody>
      </p:sp>
    </p:spTree>
    <p:extLst>
      <p:ext uri="{BB962C8B-B14F-4D97-AF65-F5344CB8AC3E}">
        <p14:creationId xmlns:p14="http://schemas.microsoft.com/office/powerpoint/2010/main" val="1182583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Step6:</a:t>
            </a:r>
            <a:r>
              <a:rPr lang="zh-CN" altLang="en-US" dirty="0" smtClean="0"/>
              <a:t>为控件添加事件</a:t>
            </a:r>
            <a:endParaRPr lang="zh-CN" altLang="en-US" dirty="0"/>
          </a:p>
        </p:txBody>
      </p:sp>
      <p:pic>
        <p:nvPicPr>
          <p:cNvPr id="6" name="内容占位符 5"/>
          <p:cNvPicPr>
            <a:picLocks noGrp="1" noChangeAspect="1"/>
          </p:cNvPicPr>
          <p:nvPr>
            <p:ph idx="1"/>
          </p:nvPr>
        </p:nvPicPr>
        <p:blipFill>
          <a:blip r:embed="rId2"/>
          <a:stretch>
            <a:fillRect/>
          </a:stretch>
        </p:blipFill>
        <p:spPr>
          <a:xfrm>
            <a:off x="1713341" y="1981200"/>
            <a:ext cx="5717318"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21</a:t>
            </a:fld>
            <a:endParaRPr lang="en-US" altLang="zh-CN"/>
          </a:p>
        </p:txBody>
      </p:sp>
      <p:sp>
        <p:nvSpPr>
          <p:cNvPr id="7" name="矩形标注 6"/>
          <p:cNvSpPr/>
          <p:nvPr/>
        </p:nvSpPr>
        <p:spPr bwMode="auto">
          <a:xfrm>
            <a:off x="755576" y="2780928"/>
            <a:ext cx="3387177" cy="432048"/>
          </a:xfrm>
          <a:prstGeom prst="wedgeRectCallout">
            <a:avLst>
              <a:gd name="adj1" fmla="val 22861"/>
              <a:gd name="adj2" fmla="val 7101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这里列出了所有可处理的消息</a:t>
            </a:r>
          </a:p>
        </p:txBody>
      </p:sp>
      <p:sp>
        <p:nvSpPr>
          <p:cNvPr id="8" name="矩形标注 7"/>
          <p:cNvSpPr/>
          <p:nvPr/>
        </p:nvSpPr>
        <p:spPr bwMode="auto">
          <a:xfrm>
            <a:off x="783299" y="5013176"/>
            <a:ext cx="3387177" cy="432048"/>
          </a:xfrm>
          <a:prstGeom prst="wedgeRectCallout">
            <a:avLst>
              <a:gd name="adj1" fmla="val 23347"/>
              <a:gd name="adj2" fmla="val -73892"/>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这里描述了消息相应的事件场景</a:t>
            </a:r>
          </a:p>
        </p:txBody>
      </p:sp>
    </p:spTree>
    <p:extLst>
      <p:ext uri="{BB962C8B-B14F-4D97-AF65-F5344CB8AC3E}">
        <p14:creationId xmlns:p14="http://schemas.microsoft.com/office/powerpoint/2010/main" val="2571394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Step6:</a:t>
            </a:r>
            <a:r>
              <a:rPr lang="zh-CN" altLang="en-US" dirty="0" smtClean="0"/>
              <a:t>添加</a:t>
            </a:r>
            <a:r>
              <a:rPr lang="en-US" altLang="zh-CN" dirty="0" err="1" smtClean="0"/>
              <a:t>SelectionChanged</a:t>
            </a:r>
            <a:r>
              <a:rPr lang="zh-CN" altLang="en-US" dirty="0" smtClean="0"/>
              <a:t>事件</a:t>
            </a:r>
            <a:endParaRPr lang="zh-CN" altLang="en-US" dirty="0"/>
          </a:p>
        </p:txBody>
      </p:sp>
      <p:sp>
        <p:nvSpPr>
          <p:cNvPr id="3" name="内容占位符 2"/>
          <p:cNvSpPr>
            <a:spLocks noGrp="1"/>
          </p:cNvSpPr>
          <p:nvPr>
            <p:ph idx="1"/>
          </p:nvPr>
        </p:nvSpPr>
        <p:spPr/>
        <p:txBody>
          <a:bodyPr/>
          <a:lstStyle/>
          <a:p>
            <a:pPr marL="0" indent="0">
              <a:buNone/>
            </a:pPr>
            <a:r>
              <a:rPr lang="en-US" altLang="zh-CN" sz="1400" b="0" dirty="0" smtClean="0">
                <a:solidFill>
                  <a:srgbClr val="0000FF"/>
                </a:solidFill>
                <a:highlight>
                  <a:srgbClr val="FFFFFF"/>
                </a:highlight>
                <a:latin typeface="Consolas" panose="020B0609020204030204" pitchFamily="49" charset="0"/>
              </a:rPr>
              <a:t>void</a:t>
            </a:r>
            <a:r>
              <a:rPr lang="en-US" altLang="zh-CN" sz="1400" b="0" dirty="0" smtClean="0">
                <a:solidFill>
                  <a:srgbClr val="000000"/>
                </a:solidFill>
                <a:highlight>
                  <a:srgbClr val="FFFFFF"/>
                </a:highlight>
                <a:latin typeface="Consolas" panose="020B0609020204030204" pitchFamily="49" charset="0"/>
              </a:rPr>
              <a:t> </a:t>
            </a:r>
            <a:r>
              <a:rPr lang="en-US" altLang="zh-CN" sz="1400" b="0" dirty="0" err="1" smtClean="0">
                <a:solidFill>
                  <a:srgbClr val="2B91AF"/>
                </a:solidFill>
                <a:highlight>
                  <a:srgbClr val="FFFFFF"/>
                </a:highlight>
                <a:latin typeface="Consolas" panose="020B0609020204030204" pitchFamily="49" charset="0"/>
              </a:rPr>
              <a:t>CDialogControlsDlg</a:t>
            </a:r>
            <a:r>
              <a:rPr lang="en-US" altLang="zh-CN" sz="1400" b="0" dirty="0" smtClean="0">
                <a:solidFill>
                  <a:srgbClr val="000000"/>
                </a:solidFill>
                <a:highlight>
                  <a:srgbClr val="FFFFFF"/>
                </a:highlight>
                <a:latin typeface="Consolas" panose="020B0609020204030204" pitchFamily="49" charset="0"/>
              </a:rPr>
              <a:t>::</a:t>
            </a:r>
            <a:r>
              <a:rPr lang="en-US" altLang="zh-CN" sz="1400" b="0" dirty="0" err="1" smtClean="0">
                <a:solidFill>
                  <a:srgbClr val="000000"/>
                </a:solidFill>
                <a:highlight>
                  <a:srgbClr val="FFFFFF"/>
                </a:highlight>
                <a:latin typeface="Consolas" panose="020B0609020204030204" pitchFamily="49" charset="0"/>
              </a:rPr>
              <a:t>OnTvnSelchangedTree</a:t>
            </a:r>
            <a:r>
              <a:rPr lang="en-US" altLang="zh-CN" sz="1400" b="0" dirty="0" smtClean="0">
                <a:solidFill>
                  <a:srgbClr val="000000"/>
                </a:solidFill>
                <a:highlight>
                  <a:srgbClr val="FFFFFF"/>
                </a:highlight>
                <a:latin typeface="Consolas" panose="020B0609020204030204" pitchFamily="49" charset="0"/>
              </a:rPr>
              <a:t>(</a:t>
            </a:r>
            <a:r>
              <a:rPr lang="en-US" altLang="zh-CN" sz="1400" b="0" dirty="0" smtClean="0">
                <a:solidFill>
                  <a:srgbClr val="2B91AF"/>
                </a:solidFill>
                <a:highlight>
                  <a:srgbClr val="FFFFFF"/>
                </a:highlight>
                <a:latin typeface="Consolas" panose="020B0609020204030204" pitchFamily="49" charset="0"/>
              </a:rPr>
              <a:t>NMHDR</a:t>
            </a:r>
            <a:r>
              <a:rPr lang="en-US" altLang="zh-CN" sz="1400" b="0" dirty="0" smtClean="0">
                <a:solidFill>
                  <a:srgbClr val="000000"/>
                </a:solidFill>
                <a:highlight>
                  <a:srgbClr val="FFFFFF"/>
                </a:highlight>
                <a:latin typeface="Consolas" panose="020B0609020204030204" pitchFamily="49" charset="0"/>
              </a:rPr>
              <a:t> *</a:t>
            </a:r>
            <a:r>
              <a:rPr lang="en-US" altLang="zh-CN" sz="1400" b="0" dirty="0" err="1" smtClean="0">
                <a:solidFill>
                  <a:srgbClr val="808080"/>
                </a:solidFill>
                <a:highlight>
                  <a:srgbClr val="FFFFFF"/>
                </a:highlight>
                <a:latin typeface="Consolas" panose="020B0609020204030204" pitchFamily="49" charset="0"/>
              </a:rPr>
              <a:t>pNMHDR</a:t>
            </a:r>
            <a:r>
              <a:rPr lang="en-US" altLang="zh-CN" sz="1400" b="0" dirty="0" smtClean="0">
                <a:solidFill>
                  <a:srgbClr val="000000"/>
                </a:solidFill>
                <a:highlight>
                  <a:srgbClr val="FFFFFF"/>
                </a:highlight>
                <a:latin typeface="Consolas" panose="020B0609020204030204" pitchFamily="49" charset="0"/>
              </a:rPr>
              <a:t>, </a:t>
            </a:r>
            <a:r>
              <a:rPr lang="en-US" altLang="zh-CN" sz="1400" b="0" dirty="0" smtClean="0">
                <a:solidFill>
                  <a:srgbClr val="2B91AF"/>
                </a:solidFill>
                <a:highlight>
                  <a:srgbClr val="FFFFFF"/>
                </a:highlight>
                <a:latin typeface="Consolas" panose="020B0609020204030204" pitchFamily="49" charset="0"/>
              </a:rPr>
              <a:t>LRESULT</a:t>
            </a:r>
            <a:r>
              <a:rPr lang="en-US" altLang="zh-CN" sz="1400" b="0" dirty="0" smtClean="0">
                <a:solidFill>
                  <a:srgbClr val="000000"/>
                </a:solidFill>
                <a:highlight>
                  <a:srgbClr val="FFFFFF"/>
                </a:highlight>
                <a:latin typeface="Consolas" panose="020B0609020204030204" pitchFamily="49" charset="0"/>
              </a:rPr>
              <a:t> *</a:t>
            </a:r>
            <a:r>
              <a:rPr lang="en-US" altLang="zh-CN" sz="1400" b="0" dirty="0" err="1" smtClean="0">
                <a:solidFill>
                  <a:srgbClr val="808080"/>
                </a:solidFill>
                <a:highlight>
                  <a:srgbClr val="FFFFFF"/>
                </a:highlight>
                <a:latin typeface="Consolas" panose="020B0609020204030204" pitchFamily="49" charset="0"/>
              </a:rPr>
              <a:t>pResult</a:t>
            </a:r>
            <a:r>
              <a:rPr lang="en-US" altLang="zh-CN" sz="1400" b="0" dirty="0" smtClean="0">
                <a:solidFill>
                  <a:srgbClr val="000000"/>
                </a:solidFill>
                <a:highlight>
                  <a:srgbClr val="FFFFFF"/>
                </a:highlight>
                <a:latin typeface="Consolas" panose="020B0609020204030204" pitchFamily="49" charset="0"/>
              </a:rPr>
              <a:t>)</a:t>
            </a:r>
          </a:p>
          <a:p>
            <a:pPr marL="0" indent="0">
              <a:buNone/>
            </a:pPr>
            <a:r>
              <a:rPr lang="en-US" altLang="zh-CN" sz="1400" b="0" dirty="0" smtClean="0">
                <a:solidFill>
                  <a:srgbClr val="000000"/>
                </a:solidFill>
                <a:highlight>
                  <a:srgbClr val="FFFFFF"/>
                </a:highlight>
                <a:latin typeface="Consolas" panose="020B0609020204030204" pitchFamily="49" charset="0"/>
              </a:rPr>
              <a:t>{</a:t>
            </a:r>
          </a:p>
          <a:p>
            <a:pPr marL="0" indent="0">
              <a:buNone/>
            </a:pPr>
            <a:r>
              <a:rPr lang="en-US" altLang="zh-CN" sz="1400" b="0" dirty="0" smtClean="0">
                <a:solidFill>
                  <a:srgbClr val="000000"/>
                </a:solidFill>
                <a:highlight>
                  <a:srgbClr val="FFFFFF"/>
                </a:highlight>
                <a:latin typeface="Consolas" panose="020B0609020204030204" pitchFamily="49" charset="0"/>
              </a:rPr>
              <a:t>    </a:t>
            </a:r>
            <a:r>
              <a:rPr lang="en-US" altLang="zh-CN" sz="1400" b="0" dirty="0" smtClean="0">
                <a:solidFill>
                  <a:srgbClr val="6F008A"/>
                </a:solidFill>
                <a:highlight>
                  <a:srgbClr val="FFFFFF"/>
                </a:highlight>
                <a:latin typeface="Consolas" panose="020B0609020204030204" pitchFamily="49" charset="0"/>
              </a:rPr>
              <a:t>LPNMTREEVIEW</a:t>
            </a:r>
            <a:r>
              <a:rPr lang="en-US" altLang="zh-CN" sz="1400" b="0" dirty="0" smtClean="0">
                <a:solidFill>
                  <a:srgbClr val="000000"/>
                </a:solidFill>
                <a:highlight>
                  <a:srgbClr val="FFFFFF"/>
                </a:highlight>
                <a:latin typeface="Consolas" panose="020B0609020204030204" pitchFamily="49" charset="0"/>
              </a:rPr>
              <a:t> </a:t>
            </a:r>
            <a:r>
              <a:rPr lang="en-US" altLang="zh-CN" sz="1400" b="0" dirty="0" err="1" smtClean="0">
                <a:solidFill>
                  <a:srgbClr val="000000"/>
                </a:solidFill>
                <a:highlight>
                  <a:srgbClr val="FFFFFF"/>
                </a:highlight>
                <a:latin typeface="Consolas" panose="020B0609020204030204" pitchFamily="49" charset="0"/>
              </a:rPr>
              <a:t>pNMTreeView</a:t>
            </a:r>
            <a:r>
              <a:rPr lang="en-US" altLang="zh-CN" sz="1400" b="0" dirty="0" smtClean="0">
                <a:solidFill>
                  <a:srgbClr val="000000"/>
                </a:solidFill>
                <a:highlight>
                  <a:srgbClr val="FFFFFF"/>
                </a:highlight>
                <a:latin typeface="Consolas" panose="020B0609020204030204" pitchFamily="49" charset="0"/>
              </a:rPr>
              <a:t> = </a:t>
            </a:r>
            <a:r>
              <a:rPr lang="en-US" altLang="zh-CN" sz="1400" b="0" dirty="0" err="1" smtClean="0">
                <a:solidFill>
                  <a:srgbClr val="0000FF"/>
                </a:solidFill>
                <a:highlight>
                  <a:srgbClr val="FFFFFF"/>
                </a:highlight>
                <a:latin typeface="Consolas" panose="020B0609020204030204" pitchFamily="49" charset="0"/>
              </a:rPr>
              <a:t>reinterpret_cast</a:t>
            </a:r>
            <a:r>
              <a:rPr lang="en-US" altLang="zh-CN" sz="1400" b="0" dirty="0" smtClean="0">
                <a:solidFill>
                  <a:srgbClr val="000000"/>
                </a:solidFill>
                <a:highlight>
                  <a:srgbClr val="FFFFFF"/>
                </a:highlight>
                <a:latin typeface="Consolas" panose="020B0609020204030204" pitchFamily="49" charset="0"/>
              </a:rPr>
              <a:t>&lt;</a:t>
            </a:r>
            <a:r>
              <a:rPr lang="en-US" altLang="zh-CN" sz="1400" b="0" dirty="0" smtClean="0">
                <a:solidFill>
                  <a:srgbClr val="6F008A"/>
                </a:solidFill>
                <a:highlight>
                  <a:srgbClr val="FFFFFF"/>
                </a:highlight>
                <a:latin typeface="Consolas" panose="020B0609020204030204" pitchFamily="49" charset="0"/>
              </a:rPr>
              <a:t>LPNMTREEVIEW</a:t>
            </a:r>
            <a:r>
              <a:rPr lang="en-US" altLang="zh-CN" sz="1400" b="0" dirty="0" smtClean="0">
                <a:solidFill>
                  <a:srgbClr val="000000"/>
                </a:solidFill>
                <a:highlight>
                  <a:srgbClr val="FFFFFF"/>
                </a:highlight>
                <a:latin typeface="Consolas" panose="020B0609020204030204" pitchFamily="49" charset="0"/>
              </a:rPr>
              <a:t>&gt;(</a:t>
            </a:r>
            <a:r>
              <a:rPr lang="en-US" altLang="zh-CN" sz="1400" b="0" dirty="0" err="1" smtClean="0">
                <a:solidFill>
                  <a:srgbClr val="808080"/>
                </a:solidFill>
                <a:highlight>
                  <a:srgbClr val="FFFFFF"/>
                </a:highlight>
                <a:latin typeface="Consolas" panose="020B0609020204030204" pitchFamily="49" charset="0"/>
              </a:rPr>
              <a:t>pNMHDR</a:t>
            </a:r>
            <a:r>
              <a:rPr lang="en-US" altLang="zh-CN" sz="1400" b="0" dirty="0" smtClean="0">
                <a:solidFill>
                  <a:srgbClr val="000000"/>
                </a:solidFill>
                <a:highlight>
                  <a:srgbClr val="FFFFFF"/>
                </a:highlight>
                <a:latin typeface="Consolas" panose="020B0609020204030204" pitchFamily="49" charset="0"/>
              </a:rPr>
              <a:t>);</a:t>
            </a:r>
          </a:p>
          <a:p>
            <a:pPr marL="0" indent="0">
              <a:buNone/>
            </a:pPr>
            <a:r>
              <a:rPr lang="zh-CN" altLang="en-US" sz="1400" b="0" dirty="0" smtClean="0">
                <a:solidFill>
                  <a:srgbClr val="000000"/>
                </a:solidFill>
                <a:highlight>
                  <a:srgbClr val="FFFFFF"/>
                </a:highlight>
                <a:latin typeface="Consolas" panose="020B0609020204030204" pitchFamily="49" charset="0"/>
              </a:rPr>
              <a:t>   </a:t>
            </a:r>
          </a:p>
          <a:p>
            <a:pPr marL="0" indent="0">
              <a:buNone/>
            </a:pPr>
            <a:r>
              <a:rPr lang="en-US" altLang="zh-CN" sz="1400" b="0" dirty="0" smtClean="0">
                <a:solidFill>
                  <a:srgbClr val="000000"/>
                </a:solidFill>
                <a:highlight>
                  <a:srgbClr val="FFFFFF"/>
                </a:highlight>
                <a:latin typeface="Consolas" panose="020B0609020204030204" pitchFamily="49" charset="0"/>
              </a:rPr>
              <a:t>    </a:t>
            </a:r>
            <a:r>
              <a:rPr lang="en-US" altLang="zh-CN" sz="1400" b="0" dirty="0" smtClean="0">
                <a:solidFill>
                  <a:srgbClr val="2B91AF"/>
                </a:solidFill>
                <a:highlight>
                  <a:srgbClr val="FFFFFF"/>
                </a:highlight>
                <a:latin typeface="Consolas" panose="020B0609020204030204" pitchFamily="49" charset="0"/>
              </a:rPr>
              <a:t>HTREEITEM</a:t>
            </a:r>
            <a:r>
              <a:rPr lang="en-US" altLang="zh-CN" sz="1400" b="0" dirty="0" smtClean="0">
                <a:solidFill>
                  <a:srgbClr val="000000"/>
                </a:solidFill>
                <a:highlight>
                  <a:srgbClr val="FFFFFF"/>
                </a:highlight>
                <a:latin typeface="Consolas" panose="020B0609020204030204" pitchFamily="49" charset="0"/>
              </a:rPr>
              <a:t> item = </a:t>
            </a:r>
            <a:r>
              <a:rPr lang="en-US" altLang="zh-CN" sz="1400" b="0" dirty="0" err="1" smtClean="0">
                <a:solidFill>
                  <a:srgbClr val="000000"/>
                </a:solidFill>
                <a:highlight>
                  <a:srgbClr val="FFFFFF"/>
                </a:highlight>
                <a:latin typeface="Consolas" panose="020B0609020204030204" pitchFamily="49" charset="0"/>
              </a:rPr>
              <a:t>pNMTreeView</a:t>
            </a:r>
            <a:r>
              <a:rPr lang="en-US" altLang="zh-CN" sz="1400" b="0" dirty="0" smtClean="0">
                <a:solidFill>
                  <a:srgbClr val="000000"/>
                </a:solidFill>
                <a:highlight>
                  <a:srgbClr val="FFFFFF"/>
                </a:highlight>
                <a:latin typeface="Consolas" panose="020B0609020204030204" pitchFamily="49" charset="0"/>
              </a:rPr>
              <a:t>-&gt;</a:t>
            </a:r>
            <a:r>
              <a:rPr lang="en-US" altLang="zh-CN" sz="1400" b="0" dirty="0" err="1" smtClean="0">
                <a:solidFill>
                  <a:srgbClr val="000000"/>
                </a:solidFill>
                <a:highlight>
                  <a:srgbClr val="FFFFFF"/>
                </a:highlight>
                <a:latin typeface="Consolas" panose="020B0609020204030204" pitchFamily="49" charset="0"/>
              </a:rPr>
              <a:t>itemNew.hItem</a:t>
            </a:r>
            <a:r>
              <a:rPr lang="en-US" altLang="zh-CN" sz="1400" b="0" dirty="0" smtClean="0">
                <a:solidFill>
                  <a:srgbClr val="000000"/>
                </a:solidFill>
                <a:highlight>
                  <a:srgbClr val="FFFFFF"/>
                </a:highlight>
                <a:latin typeface="Consolas" panose="020B0609020204030204" pitchFamily="49" charset="0"/>
              </a:rPr>
              <a:t>;</a:t>
            </a:r>
          </a:p>
          <a:p>
            <a:pPr marL="0" indent="0">
              <a:buNone/>
            </a:pPr>
            <a:r>
              <a:rPr lang="en-US" altLang="zh-CN" sz="1400" b="0" dirty="0" smtClean="0">
                <a:solidFill>
                  <a:srgbClr val="000000"/>
                </a:solidFill>
                <a:highlight>
                  <a:srgbClr val="FFFFFF"/>
                </a:highlight>
                <a:latin typeface="Consolas" panose="020B0609020204030204" pitchFamily="49" charset="0"/>
              </a:rPr>
              <a:t>    </a:t>
            </a:r>
            <a:r>
              <a:rPr lang="en-US" altLang="zh-CN" sz="1400" b="0" dirty="0" err="1" smtClean="0">
                <a:solidFill>
                  <a:srgbClr val="2B91AF"/>
                </a:solidFill>
                <a:highlight>
                  <a:srgbClr val="FFFFFF"/>
                </a:highlight>
                <a:latin typeface="Consolas" panose="020B0609020204030204" pitchFamily="49" charset="0"/>
              </a:rPr>
              <a:t>CString</a:t>
            </a:r>
            <a:r>
              <a:rPr lang="en-US" altLang="zh-CN" sz="1400" b="0" dirty="0" smtClean="0">
                <a:solidFill>
                  <a:srgbClr val="000000"/>
                </a:solidFill>
                <a:highlight>
                  <a:srgbClr val="FFFFFF"/>
                </a:highlight>
                <a:latin typeface="Consolas" panose="020B0609020204030204" pitchFamily="49" charset="0"/>
              </a:rPr>
              <a:t> info = </a:t>
            </a:r>
            <a:r>
              <a:rPr lang="en-US" altLang="zh-CN" sz="1400" b="0" dirty="0" err="1" smtClean="0">
                <a:solidFill>
                  <a:srgbClr val="000000"/>
                </a:solidFill>
                <a:highlight>
                  <a:srgbClr val="FFFFFF"/>
                </a:highlight>
                <a:latin typeface="Consolas" panose="020B0609020204030204" pitchFamily="49" charset="0"/>
              </a:rPr>
              <a:t>m_Tree.GetItemText</a:t>
            </a:r>
            <a:r>
              <a:rPr lang="en-US" altLang="zh-CN" sz="1400" b="0" dirty="0" smtClean="0">
                <a:solidFill>
                  <a:srgbClr val="000000"/>
                </a:solidFill>
                <a:highlight>
                  <a:srgbClr val="FFFFFF"/>
                </a:highlight>
                <a:latin typeface="Consolas" panose="020B0609020204030204" pitchFamily="49" charset="0"/>
              </a:rPr>
              <a:t>(item);</a:t>
            </a:r>
          </a:p>
          <a:p>
            <a:pPr marL="0" indent="0">
              <a:buNone/>
            </a:pPr>
            <a:r>
              <a:rPr lang="en-US" altLang="zh-CN" sz="1400" b="0" dirty="0" smtClean="0">
                <a:solidFill>
                  <a:srgbClr val="000000"/>
                </a:solidFill>
                <a:highlight>
                  <a:srgbClr val="FFFFFF"/>
                </a:highlight>
                <a:latin typeface="Consolas" panose="020B0609020204030204" pitchFamily="49" charset="0"/>
              </a:rPr>
              <a:t>    </a:t>
            </a:r>
            <a:r>
              <a:rPr lang="en-US" altLang="zh-CN" sz="1400" b="0" dirty="0" err="1" smtClean="0">
                <a:solidFill>
                  <a:srgbClr val="6F008A"/>
                </a:solidFill>
                <a:highlight>
                  <a:srgbClr val="FFFFFF"/>
                </a:highlight>
                <a:latin typeface="Consolas" panose="020B0609020204030204" pitchFamily="49" charset="0"/>
              </a:rPr>
              <a:t>MessageBox</a:t>
            </a:r>
            <a:r>
              <a:rPr lang="en-US" altLang="zh-CN" sz="1400" b="0" dirty="0" smtClean="0">
                <a:solidFill>
                  <a:srgbClr val="000000"/>
                </a:solidFill>
                <a:highlight>
                  <a:srgbClr val="FFFFFF"/>
                </a:highlight>
                <a:latin typeface="Consolas" panose="020B0609020204030204" pitchFamily="49" charset="0"/>
              </a:rPr>
              <a:t>(info);</a:t>
            </a:r>
          </a:p>
          <a:p>
            <a:pPr marL="0" indent="0">
              <a:buNone/>
            </a:pPr>
            <a:r>
              <a:rPr lang="zh-CN" altLang="en-US" sz="1400" b="0" dirty="0" smtClean="0">
                <a:solidFill>
                  <a:srgbClr val="000000"/>
                </a:solidFill>
                <a:highlight>
                  <a:srgbClr val="FFFFFF"/>
                </a:highlight>
                <a:latin typeface="Consolas" panose="020B0609020204030204" pitchFamily="49" charset="0"/>
              </a:rPr>
              <a:t>    </a:t>
            </a:r>
          </a:p>
          <a:p>
            <a:pPr marL="0" indent="0">
              <a:buNone/>
            </a:pPr>
            <a:r>
              <a:rPr lang="en-US" altLang="zh-CN" sz="1400" b="0" dirty="0" smtClean="0">
                <a:solidFill>
                  <a:srgbClr val="000000"/>
                </a:solidFill>
                <a:highlight>
                  <a:srgbClr val="FFFFFF"/>
                </a:highlight>
                <a:latin typeface="Consolas" panose="020B0609020204030204" pitchFamily="49" charset="0"/>
              </a:rPr>
              <a:t>    *</a:t>
            </a:r>
            <a:r>
              <a:rPr lang="en-US" altLang="zh-CN" sz="1400" b="0" dirty="0" err="1" smtClean="0">
                <a:solidFill>
                  <a:srgbClr val="808080"/>
                </a:solidFill>
                <a:highlight>
                  <a:srgbClr val="FFFFFF"/>
                </a:highlight>
                <a:latin typeface="Consolas" panose="020B0609020204030204" pitchFamily="49" charset="0"/>
              </a:rPr>
              <a:t>pResult</a:t>
            </a:r>
            <a:r>
              <a:rPr lang="en-US" altLang="zh-CN" sz="1400" b="0" dirty="0" smtClean="0">
                <a:solidFill>
                  <a:srgbClr val="000000"/>
                </a:solidFill>
                <a:highlight>
                  <a:srgbClr val="FFFFFF"/>
                </a:highlight>
                <a:latin typeface="Consolas" panose="020B0609020204030204" pitchFamily="49" charset="0"/>
              </a:rPr>
              <a:t> = </a:t>
            </a:r>
            <a:r>
              <a:rPr lang="en-US" altLang="zh-CN" sz="1400" b="0" dirty="0" smtClean="0">
                <a:solidFill>
                  <a:srgbClr val="FF0000"/>
                </a:solidFill>
                <a:highlight>
                  <a:srgbClr val="FFFFFF"/>
                </a:highlight>
                <a:latin typeface="Consolas" panose="020B0609020204030204" pitchFamily="49" charset="0"/>
              </a:rPr>
              <a:t>0</a:t>
            </a:r>
            <a:r>
              <a:rPr lang="en-US" altLang="zh-CN" sz="1400" b="0" dirty="0" smtClean="0">
                <a:solidFill>
                  <a:srgbClr val="000000"/>
                </a:solidFill>
                <a:highlight>
                  <a:srgbClr val="FFFFFF"/>
                </a:highlight>
                <a:latin typeface="Consolas" panose="020B0609020204030204" pitchFamily="49" charset="0"/>
              </a:rPr>
              <a:t>;</a:t>
            </a:r>
          </a:p>
          <a:p>
            <a:pPr marL="0" indent="0">
              <a:buNone/>
            </a:pPr>
            <a:r>
              <a:rPr lang="en-US" altLang="zh-CN" sz="1400" b="0" dirty="0" smtClean="0">
                <a:solidFill>
                  <a:srgbClr val="000000"/>
                </a:solidFill>
                <a:highlight>
                  <a:srgbClr val="FFFFFF"/>
                </a:highlight>
                <a:latin typeface="Consolas" panose="020B0609020204030204" pitchFamily="49" charset="0"/>
              </a:rPr>
              <a:t>}</a:t>
            </a:r>
            <a:endParaRPr lang="zh-CN" altLang="en-US" sz="14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22</a:t>
            </a:fld>
            <a:endParaRPr lang="en-US" altLang="zh-CN"/>
          </a:p>
        </p:txBody>
      </p:sp>
      <p:sp>
        <p:nvSpPr>
          <p:cNvPr id="6" name="矩形 5"/>
          <p:cNvSpPr/>
          <p:nvPr/>
        </p:nvSpPr>
        <p:spPr bwMode="auto">
          <a:xfrm>
            <a:off x="1043608" y="2996952"/>
            <a:ext cx="5976664" cy="864096"/>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noFill/>
              <a:effectLst/>
              <a:latin typeface="Times New Roman" pitchFamily="18" charset="0"/>
              <a:ea typeface="楷体_GB2312" pitchFamily="49" charset="-122"/>
            </a:endParaRPr>
          </a:p>
        </p:txBody>
      </p:sp>
      <p:sp>
        <p:nvSpPr>
          <p:cNvPr id="7" name="矩形标注 6"/>
          <p:cNvSpPr/>
          <p:nvPr/>
        </p:nvSpPr>
        <p:spPr bwMode="auto">
          <a:xfrm>
            <a:off x="5756823" y="2844552"/>
            <a:ext cx="3387177" cy="360040"/>
          </a:xfrm>
          <a:prstGeom prst="wedgeRectCallout">
            <a:avLst>
              <a:gd name="adj1" fmla="val -55695"/>
              <a:gd name="adj2" fmla="val 3669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获取被选取的</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Item</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5756823" y="3248980"/>
            <a:ext cx="3387177" cy="360040"/>
          </a:xfrm>
          <a:prstGeom prst="wedgeRectCallout">
            <a:avLst>
              <a:gd name="adj1" fmla="val -67369"/>
              <a:gd name="adj2" fmla="val 6953"/>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获取被选</a:t>
            </a:r>
            <a:r>
              <a:rPr lang="zh-CN" altLang="en-US" sz="1600" dirty="0" smtClean="0">
                <a:solidFill>
                  <a:schemeClr val="bg1"/>
                </a:solidFill>
                <a:latin typeface="Times New Roman" pitchFamily="18" charset="0"/>
                <a:ea typeface="楷体_GB2312" pitchFamily="49" charset="-122"/>
              </a:rPr>
              <a:t>中</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Item</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的文本</a:t>
            </a:r>
          </a:p>
        </p:txBody>
      </p:sp>
      <p:sp>
        <p:nvSpPr>
          <p:cNvPr id="9" name="矩形标注 8"/>
          <p:cNvSpPr/>
          <p:nvPr/>
        </p:nvSpPr>
        <p:spPr bwMode="auto">
          <a:xfrm>
            <a:off x="3275856" y="3653408"/>
            <a:ext cx="3387177" cy="360040"/>
          </a:xfrm>
          <a:prstGeom prst="wedgeRectCallout">
            <a:avLst>
              <a:gd name="adj1" fmla="val -61289"/>
              <a:gd name="adj2" fmla="val -29655"/>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a:solidFill>
                  <a:schemeClr val="bg1"/>
                </a:solidFill>
                <a:latin typeface="Times New Roman" pitchFamily="18" charset="0"/>
                <a:ea typeface="楷体_GB2312" pitchFamily="49" charset="-122"/>
              </a:rPr>
              <a:t>弹</a:t>
            </a:r>
            <a:r>
              <a:rPr lang="zh-CN" altLang="en-US" sz="1600" dirty="0" smtClean="0">
                <a:solidFill>
                  <a:schemeClr val="bg1"/>
                </a:solidFill>
                <a:latin typeface="Times New Roman" pitchFamily="18" charset="0"/>
                <a:ea typeface="楷体_GB2312" pitchFamily="49" charset="-122"/>
              </a:rPr>
              <a:t>出消息框，显示</a:t>
            </a:r>
            <a:r>
              <a:rPr lang="en-US" altLang="zh-CN" sz="1600" dirty="0" smtClean="0">
                <a:solidFill>
                  <a:schemeClr val="bg1"/>
                </a:solidFill>
                <a:latin typeface="Times New Roman" pitchFamily="18" charset="0"/>
                <a:ea typeface="楷体_GB2312" pitchFamily="49" charset="-122"/>
              </a:rPr>
              <a:t>Item</a:t>
            </a:r>
            <a:r>
              <a:rPr lang="zh-CN" altLang="en-US" sz="1600" dirty="0" smtClean="0">
                <a:solidFill>
                  <a:schemeClr val="bg1"/>
                </a:solidFill>
                <a:latin typeface="Times New Roman" pitchFamily="18" charset="0"/>
                <a:ea typeface="楷体_GB2312" pitchFamily="49" charset="-122"/>
              </a:rPr>
              <a:t>的文本内容</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560571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选中事件的处理效果</a:t>
            </a:r>
            <a:endParaRPr lang="zh-CN" altLang="en-US" dirty="0"/>
          </a:p>
        </p:txBody>
      </p:sp>
      <p:pic>
        <p:nvPicPr>
          <p:cNvPr id="6" name="内容占位符 5"/>
          <p:cNvPicPr>
            <a:picLocks noGrp="1" noChangeAspect="1"/>
          </p:cNvPicPr>
          <p:nvPr>
            <p:ph idx="1"/>
          </p:nvPr>
        </p:nvPicPr>
        <p:blipFill>
          <a:blip r:embed="rId2"/>
          <a:stretch>
            <a:fillRect/>
          </a:stretch>
        </p:blipFill>
        <p:spPr>
          <a:xfrm>
            <a:off x="1843087" y="2185987"/>
            <a:ext cx="5457825" cy="3705225"/>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23</a:t>
            </a:fld>
            <a:endParaRPr lang="en-US" altLang="zh-CN"/>
          </a:p>
        </p:txBody>
      </p:sp>
    </p:spTree>
    <p:extLst>
      <p:ext uri="{BB962C8B-B14F-4D97-AF65-F5344CB8AC3E}">
        <p14:creationId xmlns:p14="http://schemas.microsoft.com/office/powerpoint/2010/main" val="1457387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CTreeCtrl</a:t>
            </a:r>
            <a:r>
              <a:rPr lang="zh-CN" altLang="en-US" dirty="0" smtClean="0"/>
              <a:t>可用于处理的消息类型</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4175953481"/>
              </p:ext>
            </p:extLst>
          </p:nvPr>
        </p:nvGraphicFramePr>
        <p:xfrm>
          <a:off x="611560" y="2060848"/>
          <a:ext cx="8252048" cy="3845899"/>
        </p:xfrm>
        <a:graphic>
          <a:graphicData uri="http://schemas.openxmlformats.org/drawingml/2006/table">
            <a:tbl>
              <a:tblPr/>
              <a:tblGrid>
                <a:gridCol w="2284049"/>
                <a:gridCol w="5967999"/>
              </a:tblGrid>
              <a:tr h="178650">
                <a:tc>
                  <a:txBody>
                    <a:bodyPr/>
                    <a:lstStyle/>
                    <a:p>
                      <a:pPr algn="l"/>
                      <a:r>
                        <a:rPr lang="en-US" sz="1400" dirty="0">
                          <a:solidFill>
                            <a:srgbClr val="2A2A2A"/>
                          </a:solidFill>
                          <a:effectLst/>
                        </a:rPr>
                        <a:t>Notification message</a:t>
                      </a:r>
                    </a:p>
                  </a:txBody>
                  <a:tcPr marL="29287" marR="29287" marT="36609" marB="36609"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sz="1400" dirty="0">
                          <a:solidFill>
                            <a:srgbClr val="2A2A2A"/>
                          </a:solidFill>
                          <a:effectLst/>
                        </a:rPr>
                        <a:t>Description</a:t>
                      </a:r>
                    </a:p>
                  </a:txBody>
                  <a:tcPr marL="29287" marR="29287" marT="36609" marB="36609"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r>
              <a:tr h="284082">
                <a:tc>
                  <a:txBody>
                    <a:bodyPr/>
                    <a:lstStyle/>
                    <a:p>
                      <a:pPr fontAlgn="t"/>
                      <a:r>
                        <a:rPr lang="en-US" sz="1400" b="1" dirty="0">
                          <a:solidFill>
                            <a:srgbClr val="2A2A2A"/>
                          </a:solidFill>
                          <a:effectLst/>
                        </a:rPr>
                        <a:t>TVN_BEGINDRAG</a:t>
                      </a:r>
                      <a:endParaRPr lang="en-US" sz="1400" dirty="0">
                        <a:solidFill>
                          <a:srgbClr val="2A2A2A"/>
                        </a:solidFill>
                        <a:effectLst/>
                      </a:endParaRP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400" dirty="0">
                          <a:solidFill>
                            <a:srgbClr val="2A2A2A"/>
                          </a:solidFill>
                          <a:effectLst/>
                        </a:rPr>
                        <a:t>Signals the start of a drag-and-drop operation</a:t>
                      </a: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284082">
                <a:tc>
                  <a:txBody>
                    <a:bodyPr/>
                    <a:lstStyle/>
                    <a:p>
                      <a:pPr fontAlgn="t"/>
                      <a:r>
                        <a:rPr lang="en-US" sz="1400" b="1">
                          <a:solidFill>
                            <a:srgbClr val="2A2A2A"/>
                          </a:solidFill>
                          <a:effectLst/>
                        </a:rPr>
                        <a:t>TVN_BEGINLABELEDIT</a:t>
                      </a:r>
                      <a:endParaRPr lang="en-US" sz="1400">
                        <a:solidFill>
                          <a:srgbClr val="2A2A2A"/>
                        </a:solidFill>
                        <a:effectLst/>
                      </a:endParaRP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400">
                          <a:solidFill>
                            <a:srgbClr val="2A2A2A"/>
                          </a:solidFill>
                          <a:effectLst/>
                        </a:rPr>
                        <a:t>Signals the start of in-place label editing</a:t>
                      </a: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292394">
                <a:tc>
                  <a:txBody>
                    <a:bodyPr/>
                    <a:lstStyle/>
                    <a:p>
                      <a:pPr fontAlgn="t"/>
                      <a:r>
                        <a:rPr lang="en-US" sz="1400" b="1">
                          <a:solidFill>
                            <a:srgbClr val="2A2A2A"/>
                          </a:solidFill>
                          <a:effectLst/>
                        </a:rPr>
                        <a:t>TVN_BEGINRDRAG</a:t>
                      </a:r>
                      <a:endParaRPr lang="en-US" sz="1400">
                        <a:solidFill>
                          <a:srgbClr val="2A2A2A"/>
                        </a:solidFill>
                        <a:effectLst/>
                      </a:endParaRP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400" dirty="0">
                          <a:solidFill>
                            <a:srgbClr val="2A2A2A"/>
                          </a:solidFill>
                          <a:effectLst/>
                        </a:rPr>
                        <a:t>Signals the start of a drag-and-drop operation, using the right mouse button</a:t>
                      </a: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284082">
                <a:tc>
                  <a:txBody>
                    <a:bodyPr/>
                    <a:lstStyle/>
                    <a:p>
                      <a:pPr fontAlgn="t"/>
                      <a:r>
                        <a:rPr lang="en-US" sz="1400" b="1">
                          <a:solidFill>
                            <a:srgbClr val="2A2A2A"/>
                          </a:solidFill>
                          <a:effectLst/>
                        </a:rPr>
                        <a:t>TVN_DELETEITEM</a:t>
                      </a:r>
                      <a:endParaRPr lang="en-US" sz="1400">
                        <a:solidFill>
                          <a:srgbClr val="2A2A2A"/>
                        </a:solidFill>
                        <a:effectLst/>
                      </a:endParaRP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400">
                          <a:solidFill>
                            <a:srgbClr val="2A2A2A"/>
                          </a:solidFill>
                          <a:effectLst/>
                        </a:rPr>
                        <a:t>Signals the deletion of a specific item</a:t>
                      </a: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178650">
                <a:tc>
                  <a:txBody>
                    <a:bodyPr/>
                    <a:lstStyle/>
                    <a:p>
                      <a:pPr fontAlgn="t"/>
                      <a:r>
                        <a:rPr lang="en-US" sz="1400" b="1">
                          <a:solidFill>
                            <a:srgbClr val="2A2A2A"/>
                          </a:solidFill>
                          <a:effectLst/>
                        </a:rPr>
                        <a:t>TVN_ENDLABELEDIT</a:t>
                      </a:r>
                      <a:endParaRPr lang="en-US" sz="1400">
                        <a:solidFill>
                          <a:srgbClr val="2A2A2A"/>
                        </a:solidFill>
                        <a:effectLst/>
                      </a:endParaRP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400">
                          <a:solidFill>
                            <a:srgbClr val="2A2A2A"/>
                          </a:solidFill>
                          <a:effectLst/>
                        </a:rPr>
                        <a:t>Signals the end of label editing</a:t>
                      </a: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290940">
                <a:tc>
                  <a:txBody>
                    <a:bodyPr/>
                    <a:lstStyle/>
                    <a:p>
                      <a:pPr fontAlgn="t"/>
                      <a:r>
                        <a:rPr lang="en-US" sz="1400" b="1" dirty="0">
                          <a:solidFill>
                            <a:srgbClr val="2A2A2A"/>
                          </a:solidFill>
                          <a:effectLst/>
                        </a:rPr>
                        <a:t>TVN_GETDISPINFO</a:t>
                      </a:r>
                      <a:endParaRPr lang="en-US" sz="1400" dirty="0">
                        <a:solidFill>
                          <a:srgbClr val="2A2A2A"/>
                        </a:solidFill>
                        <a:effectLst/>
                      </a:endParaRP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400" dirty="0">
                          <a:solidFill>
                            <a:srgbClr val="2A2A2A"/>
                          </a:solidFill>
                          <a:effectLst/>
                        </a:rPr>
                        <a:t>Requests information that the tree control requires to display an item</a:t>
                      </a: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216024">
                <a:tc>
                  <a:txBody>
                    <a:bodyPr/>
                    <a:lstStyle/>
                    <a:p>
                      <a:pPr fontAlgn="t"/>
                      <a:r>
                        <a:rPr lang="en-US" sz="1400" b="1">
                          <a:solidFill>
                            <a:srgbClr val="2A2A2A"/>
                          </a:solidFill>
                          <a:effectLst/>
                        </a:rPr>
                        <a:t>TVN_ITEMEXPANDED</a:t>
                      </a:r>
                      <a:endParaRPr lang="en-US" sz="1400">
                        <a:solidFill>
                          <a:srgbClr val="2A2A2A"/>
                        </a:solidFill>
                        <a:effectLst/>
                      </a:endParaRP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400">
                          <a:solidFill>
                            <a:srgbClr val="2A2A2A"/>
                          </a:solidFill>
                          <a:effectLst/>
                        </a:rPr>
                        <a:t>Signals that a parent item's list of child items was expanded or collapsed</a:t>
                      </a: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217478">
                <a:tc>
                  <a:txBody>
                    <a:bodyPr/>
                    <a:lstStyle/>
                    <a:p>
                      <a:pPr fontAlgn="t"/>
                      <a:r>
                        <a:rPr lang="en-US" sz="1400" b="1">
                          <a:solidFill>
                            <a:srgbClr val="2A2A2A"/>
                          </a:solidFill>
                          <a:effectLst/>
                        </a:rPr>
                        <a:t>TVN_ITEMEXPANDING</a:t>
                      </a:r>
                      <a:endParaRPr lang="en-US" sz="1400">
                        <a:solidFill>
                          <a:srgbClr val="2A2A2A"/>
                        </a:solidFill>
                        <a:effectLst/>
                      </a:endParaRP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400">
                          <a:solidFill>
                            <a:srgbClr val="2A2A2A"/>
                          </a:solidFill>
                          <a:effectLst/>
                        </a:rPr>
                        <a:t>Signals that a parent item's list of child items is about to be expanded or collapsed</a:t>
                      </a: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178650">
                <a:tc>
                  <a:txBody>
                    <a:bodyPr/>
                    <a:lstStyle/>
                    <a:p>
                      <a:pPr fontAlgn="t"/>
                      <a:r>
                        <a:rPr lang="en-US" sz="1400" b="1" dirty="0">
                          <a:solidFill>
                            <a:srgbClr val="2A2A2A"/>
                          </a:solidFill>
                          <a:effectLst/>
                        </a:rPr>
                        <a:t>TVN_KEYDOWN</a:t>
                      </a:r>
                      <a:endParaRPr lang="en-US" sz="1400" dirty="0">
                        <a:solidFill>
                          <a:srgbClr val="2A2A2A"/>
                        </a:solidFill>
                        <a:effectLst/>
                      </a:endParaRP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400">
                          <a:solidFill>
                            <a:srgbClr val="2A2A2A"/>
                          </a:solidFill>
                          <a:effectLst/>
                        </a:rPr>
                        <a:t>Signals a keyboard event</a:t>
                      </a: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220386">
                <a:tc>
                  <a:txBody>
                    <a:bodyPr/>
                    <a:lstStyle/>
                    <a:p>
                      <a:pPr fontAlgn="t"/>
                      <a:r>
                        <a:rPr lang="en-US" sz="1400" b="1" dirty="0">
                          <a:solidFill>
                            <a:srgbClr val="C00000"/>
                          </a:solidFill>
                          <a:effectLst/>
                        </a:rPr>
                        <a:t>TVN_SELCHANGED</a:t>
                      </a:r>
                      <a:endParaRPr lang="en-US" sz="1400" dirty="0">
                        <a:solidFill>
                          <a:srgbClr val="C00000"/>
                        </a:solidFill>
                        <a:effectLst/>
                      </a:endParaRP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400">
                          <a:solidFill>
                            <a:srgbClr val="2A2A2A"/>
                          </a:solidFill>
                          <a:effectLst/>
                        </a:rPr>
                        <a:t>Signals that the selection has changed from one item to another</a:t>
                      </a: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293848">
                <a:tc>
                  <a:txBody>
                    <a:bodyPr/>
                    <a:lstStyle/>
                    <a:p>
                      <a:pPr fontAlgn="t"/>
                      <a:r>
                        <a:rPr lang="en-US" sz="1400" b="1">
                          <a:solidFill>
                            <a:srgbClr val="2A2A2A"/>
                          </a:solidFill>
                          <a:effectLst/>
                        </a:rPr>
                        <a:t>TVN_SELCHANGING</a:t>
                      </a:r>
                      <a:endParaRPr lang="en-US" sz="1400">
                        <a:solidFill>
                          <a:srgbClr val="2A2A2A"/>
                        </a:solidFill>
                        <a:effectLst/>
                      </a:endParaRP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400">
                          <a:solidFill>
                            <a:srgbClr val="2A2A2A"/>
                          </a:solidFill>
                          <a:effectLst/>
                        </a:rPr>
                        <a:t>Signals that the selection is about to be changed from one item to another</a:t>
                      </a: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389515">
                <a:tc>
                  <a:txBody>
                    <a:bodyPr/>
                    <a:lstStyle/>
                    <a:p>
                      <a:pPr fontAlgn="t"/>
                      <a:r>
                        <a:rPr lang="en-US" sz="1400" b="1">
                          <a:solidFill>
                            <a:srgbClr val="2A2A2A"/>
                          </a:solidFill>
                          <a:effectLst/>
                        </a:rPr>
                        <a:t>TVN_SETDISPINFO</a:t>
                      </a:r>
                      <a:endParaRPr lang="en-US" sz="1400">
                        <a:solidFill>
                          <a:srgbClr val="2A2A2A"/>
                        </a:solidFill>
                        <a:effectLst/>
                      </a:endParaRP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400" dirty="0">
                          <a:solidFill>
                            <a:srgbClr val="2A2A2A"/>
                          </a:solidFill>
                          <a:effectLst/>
                        </a:rPr>
                        <a:t>Notification to update the information maintained for an item</a:t>
                      </a:r>
                    </a:p>
                  </a:txBody>
                  <a:tcPr marL="29287" marR="29287" marT="36609" marB="36609">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bl>
          </a:graphicData>
        </a:graphic>
      </p:graphicFrame>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24</a:t>
            </a:fld>
            <a:endParaRPr lang="en-US" altLang="zh-CN"/>
          </a:p>
        </p:txBody>
      </p:sp>
      <p:sp>
        <p:nvSpPr>
          <p:cNvPr id="8" name="文本框 7"/>
          <p:cNvSpPr txBox="1"/>
          <p:nvPr/>
        </p:nvSpPr>
        <p:spPr>
          <a:xfrm>
            <a:off x="539552" y="5932385"/>
            <a:ext cx="5616624" cy="307777"/>
          </a:xfrm>
          <a:prstGeom prst="rect">
            <a:avLst/>
          </a:prstGeom>
          <a:noFill/>
        </p:spPr>
        <p:txBody>
          <a:bodyPr wrap="square" rtlCol="0">
            <a:spAutoFit/>
          </a:bodyPr>
          <a:lstStyle/>
          <a:p>
            <a:r>
              <a:rPr lang="en-US" altLang="zh-CN" sz="1400" dirty="0">
                <a:hlinkClick r:id="rId2"/>
              </a:rPr>
              <a:t>http://msdn.microsoft.com/zh-cn/library/8bkz91b4(v=vs.90).aspx</a:t>
            </a:r>
            <a:endParaRPr lang="zh-CN" altLang="en-US" sz="1400" dirty="0"/>
          </a:p>
        </p:txBody>
      </p:sp>
    </p:spTree>
    <p:extLst>
      <p:ext uri="{BB962C8B-B14F-4D97-AF65-F5344CB8AC3E}">
        <p14:creationId xmlns:p14="http://schemas.microsoft.com/office/powerpoint/2010/main" val="23123395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CTreeCtrl</a:t>
            </a:r>
            <a:r>
              <a:rPr lang="en-US" altLang="zh-CN" dirty="0" smtClean="0"/>
              <a:t> vs. </a:t>
            </a:r>
            <a:r>
              <a:rPr lang="en-US" altLang="zh-CN" dirty="0" err="1" smtClean="0"/>
              <a:t>CTreeView</a:t>
            </a:r>
            <a:r>
              <a:rPr lang="en-US" altLang="zh-CN" dirty="0" smtClean="0"/>
              <a:t> (MSDN)</a:t>
            </a:r>
            <a:endParaRPr lang="zh-CN" altLang="en-US" dirty="0"/>
          </a:p>
        </p:txBody>
      </p:sp>
      <p:sp>
        <p:nvSpPr>
          <p:cNvPr id="3" name="内容占位符 2"/>
          <p:cNvSpPr>
            <a:spLocks noGrp="1"/>
          </p:cNvSpPr>
          <p:nvPr>
            <p:ph idx="1"/>
          </p:nvPr>
        </p:nvSpPr>
        <p:spPr/>
        <p:txBody>
          <a:bodyPr/>
          <a:lstStyle/>
          <a:p>
            <a:r>
              <a:rPr lang="en-US" altLang="zh-CN" sz="1800" b="0" dirty="0" smtClean="0"/>
              <a:t>MFC provides two classes that encapsulate tree controls: </a:t>
            </a:r>
            <a:r>
              <a:rPr lang="en-US" altLang="zh-CN" sz="1800" dirty="0" err="1" smtClean="0"/>
              <a:t>CTreeCtrl</a:t>
            </a:r>
            <a:r>
              <a:rPr lang="en-US" altLang="zh-CN" sz="1800" dirty="0" smtClean="0"/>
              <a:t> </a:t>
            </a:r>
            <a:r>
              <a:rPr lang="en-US" altLang="zh-CN" sz="1800" b="0" dirty="0" smtClean="0"/>
              <a:t>and </a:t>
            </a:r>
            <a:r>
              <a:rPr lang="en-US" altLang="zh-CN" sz="1800" dirty="0" err="1" smtClean="0"/>
              <a:t>CTreeView</a:t>
            </a:r>
            <a:r>
              <a:rPr lang="en-US" altLang="zh-CN" sz="1800" b="0" dirty="0" smtClean="0"/>
              <a:t>. Each class is useful in different situations.</a:t>
            </a:r>
          </a:p>
          <a:p>
            <a:r>
              <a:rPr lang="en-US" altLang="zh-CN" sz="1800" b="0" dirty="0" smtClean="0"/>
              <a:t>Use </a:t>
            </a:r>
            <a:r>
              <a:rPr lang="en-US" altLang="zh-CN" sz="1800" b="0" dirty="0" err="1" smtClean="0"/>
              <a:t>CTreeCtrl</a:t>
            </a:r>
            <a:r>
              <a:rPr lang="en-US" altLang="zh-CN" sz="1800" b="0" dirty="0" smtClean="0"/>
              <a:t> when you need a plain child window control; for instance, in a </a:t>
            </a:r>
            <a:r>
              <a:rPr lang="en-US" altLang="zh-CN" sz="1800" dirty="0" smtClean="0">
                <a:solidFill>
                  <a:srgbClr val="C00000"/>
                </a:solidFill>
              </a:rPr>
              <a:t>dialog box</a:t>
            </a:r>
            <a:r>
              <a:rPr lang="en-US" altLang="zh-CN" sz="1800" b="0" dirty="0" smtClean="0">
                <a:solidFill>
                  <a:srgbClr val="C00000"/>
                </a:solidFill>
              </a:rPr>
              <a:t>. </a:t>
            </a:r>
            <a:r>
              <a:rPr lang="en-US" altLang="zh-CN" sz="1800" b="0" dirty="0" smtClean="0"/>
              <a:t>You'd especially want to </a:t>
            </a:r>
            <a:r>
              <a:rPr lang="en-US" altLang="zh-CN" sz="1800" b="0" u="sng" dirty="0" smtClean="0">
                <a:solidFill>
                  <a:srgbClr val="C00000"/>
                </a:solidFill>
              </a:rPr>
              <a:t>use </a:t>
            </a:r>
            <a:r>
              <a:rPr lang="en-US" altLang="zh-CN" sz="1800" b="0" u="sng" dirty="0" err="1" smtClean="0">
                <a:solidFill>
                  <a:srgbClr val="C00000"/>
                </a:solidFill>
              </a:rPr>
              <a:t>CTreeCtrl</a:t>
            </a:r>
            <a:r>
              <a:rPr lang="en-US" altLang="zh-CN" sz="1800" b="0" u="sng" dirty="0" smtClean="0">
                <a:solidFill>
                  <a:srgbClr val="C00000"/>
                </a:solidFill>
              </a:rPr>
              <a:t> if there will be other child controls in the window</a:t>
            </a:r>
            <a:r>
              <a:rPr lang="en-US" altLang="zh-CN" sz="1800" b="0" dirty="0" smtClean="0"/>
              <a:t>, as in a typical dialog box.</a:t>
            </a:r>
          </a:p>
          <a:p>
            <a:r>
              <a:rPr lang="en-US" altLang="zh-CN" sz="1800" b="0" dirty="0" smtClean="0"/>
              <a:t>Use </a:t>
            </a:r>
            <a:r>
              <a:rPr lang="en-US" altLang="zh-CN" sz="1800" b="0" dirty="0" err="1" smtClean="0"/>
              <a:t>CTreeView</a:t>
            </a:r>
            <a:r>
              <a:rPr lang="en-US" altLang="zh-CN" sz="1800" b="0" dirty="0" smtClean="0"/>
              <a:t> when you want the tree control to act like a view window in </a:t>
            </a:r>
            <a:r>
              <a:rPr lang="en-US" altLang="zh-CN" sz="1800" dirty="0" smtClean="0">
                <a:solidFill>
                  <a:srgbClr val="C00000"/>
                </a:solidFill>
              </a:rPr>
              <a:t>document/view</a:t>
            </a:r>
            <a:r>
              <a:rPr lang="en-US" altLang="zh-CN" sz="1800" b="0" dirty="0" smtClean="0"/>
              <a:t> architecture as well as a tree control. </a:t>
            </a:r>
            <a:r>
              <a:rPr lang="en-US" altLang="zh-CN" sz="1800" b="0" u="sng" dirty="0" smtClean="0">
                <a:solidFill>
                  <a:srgbClr val="C00000"/>
                </a:solidFill>
              </a:rPr>
              <a:t>A </a:t>
            </a:r>
            <a:r>
              <a:rPr lang="en-US" altLang="zh-CN" sz="1800" b="0" u="sng" dirty="0" err="1" smtClean="0">
                <a:solidFill>
                  <a:srgbClr val="C00000"/>
                </a:solidFill>
              </a:rPr>
              <a:t>CTreeView</a:t>
            </a:r>
            <a:r>
              <a:rPr lang="en-US" altLang="zh-CN" sz="1800" b="0" u="sng" dirty="0" smtClean="0">
                <a:solidFill>
                  <a:srgbClr val="C00000"/>
                </a:solidFill>
              </a:rPr>
              <a:t> will occupy the entire client area of a frame window or splitter window</a:t>
            </a:r>
            <a:r>
              <a:rPr lang="en-US" altLang="zh-CN" sz="1800" b="0" dirty="0" smtClean="0"/>
              <a:t>. It will be automatically resized when its parent window is resized, and it can process command messages from menus, accelerator keys, and toolbars. Since a tree control contains the data necessary to display the tree, the corresponding document object does not have to be complicated — you could even use </a:t>
            </a:r>
            <a:r>
              <a:rPr lang="en-US" altLang="zh-CN" sz="1800" b="0" dirty="0" err="1" smtClean="0"/>
              <a:t>CDocument</a:t>
            </a:r>
            <a:r>
              <a:rPr lang="en-US" altLang="zh-CN" sz="1800" b="0" dirty="0" smtClean="0"/>
              <a:t> as the document type in your document template.</a:t>
            </a:r>
          </a:p>
          <a:p>
            <a:r>
              <a:rPr lang="en-US" altLang="zh-CN" sz="1800" dirty="0" smtClean="0">
                <a:hlinkClick r:id="rId2"/>
              </a:rPr>
              <a:t>http://msdn.microsoft.com/zh-cn/library/7k7xfzt0(v=vs.90).aspx</a:t>
            </a:r>
            <a:endParaRPr lang="zh-CN" altLang="en-US" sz="18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25</a:t>
            </a:fld>
            <a:endParaRPr lang="en-US" altLang="zh-CN"/>
          </a:p>
        </p:txBody>
      </p:sp>
      <p:sp>
        <p:nvSpPr>
          <p:cNvPr id="6" name="矩形标注 5"/>
          <p:cNvSpPr/>
          <p:nvPr/>
        </p:nvSpPr>
        <p:spPr bwMode="auto">
          <a:xfrm>
            <a:off x="4428964" y="5524128"/>
            <a:ext cx="4248472" cy="648072"/>
          </a:xfrm>
          <a:prstGeom prst="wedgeRectCallout">
            <a:avLst>
              <a:gd name="adj1" fmla="val -22384"/>
              <a:gd name="adj2" fmla="val -70969"/>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rPr>
              <a:t>在</a:t>
            </a:r>
            <a:r>
              <a:rPr kumimoji="1" lang="en-US" altLang="zh-CN" sz="1400" b="1" i="0" u="none" strike="noStrike" cap="none" normalizeH="0" baseline="0" dirty="0" err="1" smtClean="0">
                <a:ln>
                  <a:noFill/>
                </a:ln>
                <a:solidFill>
                  <a:schemeClr val="bg1"/>
                </a:solidFill>
                <a:effectLst/>
                <a:latin typeface="Times New Roman" pitchFamily="18" charset="0"/>
                <a:ea typeface="楷体_GB2312" pitchFamily="49" charset="-122"/>
              </a:rPr>
              <a:t>CTreeView</a:t>
            </a:r>
            <a:r>
              <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rPr>
              <a:t>中通过</a:t>
            </a:r>
            <a:r>
              <a:rPr lang="en-US" altLang="zh-CN" sz="1400" dirty="0" err="1"/>
              <a:t>CTreeCtrl</a:t>
            </a:r>
            <a:r>
              <a:rPr lang="en-US" altLang="zh-CN" sz="1400" dirty="0"/>
              <a:t>&amp; ctrl = </a:t>
            </a:r>
            <a:r>
              <a:rPr lang="en-US" altLang="zh-CN" sz="1400" dirty="0" err="1"/>
              <a:t>GetTreeCtrl</a:t>
            </a:r>
            <a:r>
              <a:rPr lang="en-US" altLang="zh-CN" sz="1400" dirty="0" smtClean="0"/>
              <a:t>();</a:t>
            </a:r>
            <a:r>
              <a:rPr lang="zh-CN" altLang="en-US" sz="1400" dirty="0" smtClean="0"/>
              <a:t>即可得到</a:t>
            </a:r>
            <a:r>
              <a:rPr lang="en-US" altLang="zh-CN" sz="1400" dirty="0" err="1" smtClean="0"/>
              <a:t>CTreeCtrl</a:t>
            </a:r>
            <a:r>
              <a:rPr lang="zh-CN" altLang="en-US" sz="1400" dirty="0" smtClean="0"/>
              <a:t>的引用，直接对</a:t>
            </a:r>
            <a:r>
              <a:rPr lang="en-US" altLang="zh-CN" sz="1400" dirty="0" smtClean="0"/>
              <a:t>Ctrl</a:t>
            </a:r>
            <a:r>
              <a:rPr lang="zh-CN" altLang="en-US" sz="1400" dirty="0" smtClean="0"/>
              <a:t>操作即可。</a:t>
            </a:r>
            <a:endParaRPr kumimoji="1" lang="zh-CN" altLang="en-US" sz="14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39436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C8B0B18D-0F2C-4E30-96E3-9C200FC1D2E7}" type="datetime1">
              <a:rPr lang="zh-CN" altLang="en-US" smtClean="0"/>
              <a:pPr>
                <a:defRPr/>
              </a:pPr>
              <a:t>2013/4/14</a:t>
            </a:fld>
            <a:endParaRPr lang="en-US" altLang="zh-CN"/>
          </a:p>
        </p:txBody>
      </p:sp>
      <p:sp>
        <p:nvSpPr>
          <p:cNvPr id="8"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A6E46CA4-5623-41FA-AD00-79168E476B42}" type="slidenum">
              <a:rPr lang="en-US" altLang="zh-CN" sz="1400" b="0" smtClean="0">
                <a:ea typeface="宋体" panose="02010600030101010101" pitchFamily="2" charset="-122"/>
              </a:rPr>
              <a:pPr eaLnBrk="1" hangingPunct="1"/>
              <a:t>26</a:t>
            </a:fld>
            <a:endParaRPr lang="en-US" altLang="zh-CN" sz="1400" b="0">
              <a:ea typeface="宋体" panose="02010600030101010101" pitchFamily="2" charset="-122"/>
            </a:endParaRPr>
          </a:p>
        </p:txBody>
      </p:sp>
      <p:sp>
        <p:nvSpPr>
          <p:cNvPr id="6148" name="Rectangle 2"/>
          <p:cNvSpPr>
            <a:spLocks noGrp="1" noChangeArrowheads="1"/>
          </p:cNvSpPr>
          <p:nvPr>
            <p:ph type="title"/>
          </p:nvPr>
        </p:nvSpPr>
        <p:spPr/>
        <p:txBody>
          <a:bodyPr/>
          <a:lstStyle/>
          <a:p>
            <a:pPr eaLnBrk="1" hangingPunct="1"/>
            <a:r>
              <a:rPr lang="zh-CN" altLang="en-US" smtClean="0"/>
              <a:t>本章总体纲要</a:t>
            </a:r>
          </a:p>
        </p:txBody>
      </p:sp>
      <p:sp>
        <p:nvSpPr>
          <p:cNvPr id="6149" name="Rectangle 3"/>
          <p:cNvSpPr>
            <a:spLocks noGrp="1" noChangeArrowheads="1"/>
          </p:cNvSpPr>
          <p:nvPr>
            <p:ph type="body" idx="1"/>
          </p:nvPr>
        </p:nvSpPr>
        <p:spPr>
          <a:xfrm>
            <a:off x="2438400" y="1981200"/>
            <a:ext cx="6400800" cy="4184650"/>
          </a:xfrm>
        </p:spPr>
        <p:txBody>
          <a:bodyPr/>
          <a:lstStyle/>
          <a:p>
            <a:pPr eaLnBrk="1" hangingPunct="1">
              <a:tabLst>
                <a:tab pos="1808163" algn="l"/>
              </a:tabLst>
            </a:pPr>
            <a:r>
              <a:rPr lang="en-US" altLang="zh-CN" sz="2000" dirty="0" err="1" smtClean="0"/>
              <a:t>CTreeCtrl</a:t>
            </a:r>
            <a:endParaRPr lang="en-US" altLang="zh-CN" sz="2000" dirty="0" smtClean="0"/>
          </a:p>
          <a:p>
            <a:pPr lvl="1" eaLnBrk="1" hangingPunct="1">
              <a:tabLst>
                <a:tab pos="1808163" algn="l"/>
              </a:tabLst>
            </a:pPr>
            <a:r>
              <a:rPr lang="en-US" altLang="zh-CN" sz="1800" dirty="0" err="1" smtClean="0"/>
              <a:t>CImageList</a:t>
            </a:r>
            <a:endParaRPr lang="en-US" altLang="zh-CN" sz="1800" dirty="0"/>
          </a:p>
          <a:p>
            <a:pPr eaLnBrk="1" hangingPunct="1">
              <a:tabLst>
                <a:tab pos="1808163" algn="l"/>
              </a:tabLst>
            </a:pPr>
            <a:r>
              <a:rPr lang="en-US" altLang="zh-CN" sz="2000" dirty="0" err="1" smtClean="0"/>
              <a:t>CListCtrl</a:t>
            </a:r>
            <a:endParaRPr lang="en-US" altLang="zh-CN" sz="2000" dirty="0" smtClean="0"/>
          </a:p>
          <a:p>
            <a:pPr lvl="1" eaLnBrk="1" hangingPunct="1">
              <a:tabLst>
                <a:tab pos="1808163" algn="l"/>
              </a:tabLst>
            </a:pPr>
            <a:r>
              <a:rPr lang="en-US" altLang="zh-CN" sz="1800" dirty="0" err="1" smtClean="0"/>
              <a:t>CComboBox</a:t>
            </a:r>
            <a:endParaRPr lang="en-US" altLang="zh-CN" sz="1800" dirty="0" smtClean="0"/>
          </a:p>
          <a:p>
            <a:pPr eaLnBrk="1" hangingPunct="1">
              <a:tabLst>
                <a:tab pos="1808163" algn="l"/>
              </a:tabLst>
            </a:pPr>
            <a:r>
              <a:rPr lang="en-US" altLang="zh-CN" sz="2000" dirty="0" err="1" smtClean="0"/>
              <a:t>CTabCtrl</a:t>
            </a:r>
            <a:endParaRPr lang="en-US" altLang="zh-CN" sz="2000" dirty="0" smtClean="0"/>
          </a:p>
          <a:p>
            <a:pPr eaLnBrk="1" hangingPunct="1">
              <a:tabLst>
                <a:tab pos="1808163" algn="l"/>
              </a:tabLst>
            </a:pPr>
            <a:r>
              <a:rPr lang="zh-CN" altLang="en-US" sz="2000" dirty="0" smtClean="0"/>
              <a:t>静态分割窗口</a:t>
            </a:r>
            <a:r>
              <a:rPr lang="en-US" altLang="zh-CN" sz="2000" dirty="0" err="1" smtClean="0"/>
              <a:t>CSplitWnd</a:t>
            </a:r>
            <a:endParaRPr lang="en-US" altLang="zh-CN" sz="2000" dirty="0" smtClean="0"/>
          </a:p>
          <a:p>
            <a:pPr lvl="1" eaLnBrk="1" hangingPunct="1">
              <a:tabLst>
                <a:tab pos="1808163" algn="l"/>
              </a:tabLst>
            </a:pPr>
            <a:r>
              <a:rPr lang="en-US" altLang="zh-CN" sz="1800" dirty="0" err="1" smtClean="0"/>
              <a:t>CTreeView</a:t>
            </a:r>
            <a:r>
              <a:rPr lang="zh-CN" altLang="en-US" sz="1800" dirty="0" smtClean="0"/>
              <a:t>、</a:t>
            </a:r>
            <a:r>
              <a:rPr lang="en-US" altLang="zh-CN" sz="1800" dirty="0" err="1" smtClean="0"/>
              <a:t>CFormView</a:t>
            </a:r>
            <a:r>
              <a:rPr lang="zh-CN" altLang="en-US" sz="1800" dirty="0" smtClean="0"/>
              <a:t>、</a:t>
            </a:r>
            <a:r>
              <a:rPr lang="en-US" altLang="zh-CN" sz="1800" dirty="0" err="1" smtClean="0"/>
              <a:t>CHtmlView</a:t>
            </a:r>
            <a:endParaRPr lang="en-US" altLang="zh-CN" sz="1800" dirty="0" smtClean="0"/>
          </a:p>
          <a:p>
            <a:pPr lvl="1" eaLnBrk="1" hangingPunct="1">
              <a:tabLst>
                <a:tab pos="1808163" algn="l"/>
              </a:tabLst>
            </a:pPr>
            <a:r>
              <a:rPr lang="zh-CN" altLang="en-US" sz="1800" dirty="0" smtClean="0"/>
              <a:t>用户自定义</a:t>
            </a:r>
            <a:r>
              <a:rPr lang="zh-CN" altLang="en-US" sz="1800" dirty="0" smtClean="0"/>
              <a:t>消息</a:t>
            </a:r>
            <a:endParaRPr lang="en-US" altLang="zh-CN" sz="1800" dirty="0" smtClean="0"/>
          </a:p>
          <a:p>
            <a:pPr eaLnBrk="1" hangingPunct="1">
              <a:tabLst>
                <a:tab pos="1808163" algn="l"/>
              </a:tabLst>
            </a:pPr>
            <a:r>
              <a:rPr lang="zh-CN" altLang="en-US" sz="2000" dirty="0" smtClean="0"/>
              <a:t>用户自定义控件</a:t>
            </a:r>
            <a:endParaRPr lang="en-US" altLang="zh-CN" sz="2000" dirty="0" smtClean="0"/>
          </a:p>
        </p:txBody>
      </p:sp>
      <p:sp>
        <p:nvSpPr>
          <p:cNvPr id="6150"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151"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7173" name="剪辑" r:id="rId3" imgW="2309813" imgH="3176588" progId="MS_ClipArt_Gallery.2">
                  <p:embed/>
                </p:oleObj>
              </mc:Choice>
              <mc:Fallback>
                <p:oleObj name="剪辑" r:id="rId3" imgW="2309813" imgH="3176588"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2" name="AutoShape 6"/>
          <p:cNvSpPr>
            <a:spLocks noChangeArrowheads="1"/>
          </p:cNvSpPr>
          <p:nvPr/>
        </p:nvSpPr>
        <p:spPr bwMode="auto">
          <a:xfrm>
            <a:off x="1790700" y="2743200"/>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endParaRPr lang="zh-CN" altLang="en-US"/>
          </a:p>
        </p:txBody>
      </p:sp>
    </p:spTree>
    <p:extLst>
      <p:ext uri="{BB962C8B-B14F-4D97-AF65-F5344CB8AC3E}">
        <p14:creationId xmlns:p14="http://schemas.microsoft.com/office/powerpoint/2010/main" val="26543062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CListCtrl</a:t>
            </a:r>
            <a:r>
              <a:rPr lang="zh-CN" altLang="en-US" dirty="0" smtClean="0"/>
              <a:t>控件</a:t>
            </a:r>
            <a:endParaRPr lang="zh-CN" altLang="en-US" dirty="0"/>
          </a:p>
        </p:txBody>
      </p:sp>
      <p:sp>
        <p:nvSpPr>
          <p:cNvPr id="3" name="内容占位符 2"/>
          <p:cNvSpPr>
            <a:spLocks noGrp="1"/>
          </p:cNvSpPr>
          <p:nvPr>
            <p:ph idx="1"/>
          </p:nvPr>
        </p:nvSpPr>
        <p:spPr/>
        <p:txBody>
          <a:bodyPr/>
          <a:lstStyle/>
          <a:p>
            <a:r>
              <a:rPr lang="en-US" altLang="zh-CN" sz="2000" dirty="0" err="1"/>
              <a:t>CListCtrl</a:t>
            </a:r>
            <a:r>
              <a:rPr lang="zh-CN" altLang="en-US" sz="2000" dirty="0"/>
              <a:t>类封装了“列表视图控件”功能，显示每个包含图标（列表视图中）和标签的收集。除图标和标签外，每一项还能有显示在图标和标签右边列中的信息</a:t>
            </a:r>
            <a:r>
              <a:rPr lang="zh-CN" altLang="en-US" sz="2000" dirty="0" smtClean="0"/>
              <a:t>。</a:t>
            </a:r>
            <a:endParaRPr lang="en-US" altLang="zh-CN" sz="2000" dirty="0" smtClean="0"/>
          </a:p>
          <a:p>
            <a:pPr lvl="1"/>
            <a:r>
              <a:rPr lang="zh-CN" altLang="en-US" sz="1800" dirty="0"/>
              <a:t>图标视图</a:t>
            </a:r>
            <a:r>
              <a:rPr lang="zh-CN" altLang="en-US" sz="1800" b="0" dirty="0"/>
              <a:t>：每一项以全尺寸图标（</a:t>
            </a:r>
            <a:r>
              <a:rPr lang="en-US" altLang="zh-CN" sz="1800" b="0" dirty="0"/>
              <a:t>32×32</a:t>
            </a:r>
            <a:r>
              <a:rPr lang="zh-CN" altLang="en-US" sz="1800" b="0" dirty="0"/>
              <a:t>像素）出现，下面有一个标签。用户可在列表视图窗口拖动项到任意位置。</a:t>
            </a:r>
          </a:p>
          <a:p>
            <a:pPr lvl="1"/>
            <a:r>
              <a:rPr lang="zh-CN" altLang="en-US" sz="1800" dirty="0"/>
              <a:t>小图标</a:t>
            </a:r>
            <a:r>
              <a:rPr lang="zh-CN" altLang="en-US" sz="1800" b="0" dirty="0"/>
              <a:t>：视图每一项以小图标（</a:t>
            </a:r>
            <a:r>
              <a:rPr lang="en-US" altLang="zh-CN" sz="1800" b="0" dirty="0"/>
              <a:t>16×16</a:t>
            </a:r>
            <a:r>
              <a:rPr lang="zh-CN" altLang="en-US" sz="1800" b="0" dirty="0"/>
              <a:t>像素）出现，右边有一个标签。用户可在列表视图窗口拖动项到任意位置。</a:t>
            </a:r>
          </a:p>
          <a:p>
            <a:pPr lvl="1"/>
            <a:r>
              <a:rPr lang="zh-CN" altLang="en-US" sz="1800" dirty="0"/>
              <a:t>列表视图</a:t>
            </a:r>
            <a:r>
              <a:rPr lang="zh-CN" altLang="en-US" sz="1800" b="0" dirty="0"/>
              <a:t>：每一项以小图标出现，下面有一个标签。项按列排列，不能拖动到列表视图窗口的任何位置。</a:t>
            </a:r>
          </a:p>
          <a:p>
            <a:pPr lvl="1"/>
            <a:r>
              <a:rPr lang="zh-CN" altLang="en-US" sz="1800" dirty="0"/>
              <a:t>报表视图</a:t>
            </a:r>
            <a:r>
              <a:rPr lang="zh-CN" altLang="en-US" sz="1800" b="0" dirty="0"/>
              <a:t>：每一项在本行上出现，右边有排列成列的附加信息。最左边的列包含小图标和标签，下一列包含应用指定的子项。嵌入标题控件实现这些列。</a:t>
            </a:r>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27</a:t>
            </a:fld>
            <a:endParaRPr lang="en-US" altLang="zh-CN"/>
          </a:p>
        </p:txBody>
      </p:sp>
    </p:spTree>
    <p:extLst>
      <p:ext uri="{BB962C8B-B14F-4D97-AF65-F5344CB8AC3E}">
        <p14:creationId xmlns:p14="http://schemas.microsoft.com/office/powerpoint/2010/main" val="1029465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Step1: </a:t>
            </a:r>
            <a:r>
              <a:rPr lang="zh-CN" altLang="en-US" sz="2400" dirty="0" smtClean="0"/>
              <a:t>在对话框编辑器中添加</a:t>
            </a:r>
            <a:r>
              <a:rPr lang="en-US" altLang="zh-CN" sz="2400" dirty="0" err="1" smtClean="0"/>
              <a:t>CListCtrl</a:t>
            </a:r>
            <a:r>
              <a:rPr lang="en-US" altLang="zh-CN" sz="2400" dirty="0" smtClean="0"/>
              <a:t>/</a:t>
            </a:r>
            <a:r>
              <a:rPr lang="en-US" altLang="zh-CN" sz="2400" dirty="0" err="1" smtClean="0"/>
              <a:t>CListBox</a:t>
            </a:r>
            <a:r>
              <a:rPr lang="en-US" altLang="zh-CN" sz="2400" dirty="0" smtClean="0"/>
              <a:t>/</a:t>
            </a:r>
            <a:r>
              <a:rPr lang="en-US" altLang="zh-CN" sz="2400" dirty="0" err="1" smtClean="0"/>
              <a:t>ComboBox</a:t>
            </a:r>
            <a:r>
              <a:rPr lang="zh-CN" altLang="en-US" sz="2400" dirty="0" smtClean="0"/>
              <a:t>控件</a:t>
            </a:r>
            <a:endParaRPr lang="zh-CN" altLang="en-US" sz="24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28</a:t>
            </a:fld>
            <a:endParaRPr lang="en-US" altLang="zh-CN"/>
          </a:p>
        </p:txBody>
      </p:sp>
      <p:pic>
        <p:nvPicPr>
          <p:cNvPr id="17" name="内容占位符 16"/>
          <p:cNvPicPr>
            <a:picLocks noGrp="1" noChangeAspect="1"/>
          </p:cNvPicPr>
          <p:nvPr>
            <p:ph idx="1"/>
          </p:nvPr>
        </p:nvPicPr>
        <p:blipFill>
          <a:blip r:embed="rId2"/>
          <a:stretch>
            <a:fillRect/>
          </a:stretch>
        </p:blipFill>
        <p:spPr>
          <a:xfrm>
            <a:off x="685800" y="2248187"/>
            <a:ext cx="7772400" cy="3580825"/>
          </a:xfrm>
          <a:prstGeom prst="rect">
            <a:avLst/>
          </a:prstGeom>
        </p:spPr>
      </p:pic>
      <p:sp>
        <p:nvSpPr>
          <p:cNvPr id="18" name="矩形标注 17"/>
          <p:cNvSpPr/>
          <p:nvPr/>
        </p:nvSpPr>
        <p:spPr bwMode="auto">
          <a:xfrm>
            <a:off x="803408" y="2348880"/>
            <a:ext cx="1797968" cy="360040"/>
          </a:xfrm>
          <a:prstGeom prst="wedgeRectCallout">
            <a:avLst>
              <a:gd name="adj1" fmla="val -21403"/>
              <a:gd name="adj2" fmla="val 82459"/>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err="1" smtClean="0">
                <a:solidFill>
                  <a:schemeClr val="bg1"/>
                </a:solidFill>
                <a:latin typeface="Times New Roman" pitchFamily="18" charset="0"/>
                <a:ea typeface="楷体_GB2312" pitchFamily="49" charset="-122"/>
              </a:rPr>
              <a:t>CListCtrl</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9" name="矩形标注 18"/>
          <p:cNvSpPr/>
          <p:nvPr/>
        </p:nvSpPr>
        <p:spPr bwMode="auto">
          <a:xfrm>
            <a:off x="3995936" y="2420888"/>
            <a:ext cx="1797968" cy="360040"/>
          </a:xfrm>
          <a:prstGeom prst="wedgeRectCallout">
            <a:avLst>
              <a:gd name="adj1" fmla="val -21403"/>
              <a:gd name="adj2" fmla="val 82459"/>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err="1" smtClean="0">
                <a:solidFill>
                  <a:schemeClr val="bg1"/>
                </a:solidFill>
                <a:latin typeface="Times New Roman" pitchFamily="18" charset="0"/>
                <a:ea typeface="楷体_GB2312" pitchFamily="49" charset="-122"/>
              </a:rPr>
              <a:t>CListCtrl</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21" name="矩形标注 20"/>
          <p:cNvSpPr/>
          <p:nvPr/>
        </p:nvSpPr>
        <p:spPr bwMode="auto">
          <a:xfrm>
            <a:off x="3707904" y="1782274"/>
            <a:ext cx="3240360" cy="360040"/>
          </a:xfrm>
          <a:prstGeom prst="wedgeRectCallout">
            <a:avLst>
              <a:gd name="adj1" fmla="val -23945"/>
              <a:gd name="adj2" fmla="val 13508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bg1"/>
                </a:solidFill>
                <a:latin typeface="Times New Roman" pitchFamily="18" charset="0"/>
                <a:ea typeface="楷体_GB2312" pitchFamily="49" charset="-122"/>
              </a:rPr>
              <a:t>设置属性：</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pic>
        <p:nvPicPr>
          <p:cNvPr id="20" name="图片 19"/>
          <p:cNvPicPr>
            <a:picLocks noChangeAspect="1"/>
          </p:cNvPicPr>
          <p:nvPr/>
        </p:nvPicPr>
        <p:blipFill>
          <a:blip r:embed="rId3"/>
          <a:stretch>
            <a:fillRect/>
          </a:stretch>
        </p:blipFill>
        <p:spPr>
          <a:xfrm>
            <a:off x="4791721" y="1843313"/>
            <a:ext cx="2004366" cy="234625"/>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24421475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Step2:</a:t>
            </a:r>
            <a:r>
              <a:rPr lang="zh-CN" altLang="en-US" sz="3200" dirty="0" smtClean="0"/>
              <a:t>分别为三控件添加变量</a:t>
            </a:r>
            <a:endParaRPr lang="zh-CN" altLang="en-US" sz="3200" dirty="0"/>
          </a:p>
        </p:txBody>
      </p:sp>
      <p:sp>
        <p:nvSpPr>
          <p:cNvPr id="3" name="内容占位符 2"/>
          <p:cNvSpPr>
            <a:spLocks noGrp="1"/>
          </p:cNvSpPr>
          <p:nvPr>
            <p:ph idx="1"/>
          </p:nvPr>
        </p:nvSpPr>
        <p:spPr/>
        <p:txBody>
          <a:bodyPr/>
          <a:lstStyle/>
          <a:p>
            <a:pPr marL="0" indent="0">
              <a:buNone/>
            </a:pPr>
            <a:r>
              <a:rPr lang="zh-CN" altLang="en-US" sz="1800" b="0" dirty="0" smtClean="0">
                <a:solidFill>
                  <a:srgbClr val="000000"/>
                </a:solidFill>
                <a:highlight>
                  <a:srgbClr val="FFFFFF"/>
                </a:highlight>
                <a:latin typeface="Consolas" panose="020B0609020204030204" pitchFamily="49" charset="0"/>
              </a:rPr>
              <a:t>用于控件类的</a:t>
            </a:r>
            <a:r>
              <a:rPr lang="zh-CN" altLang="en-US" sz="1800" b="0" dirty="0">
                <a:solidFill>
                  <a:srgbClr val="000000"/>
                </a:solidFill>
                <a:highlight>
                  <a:srgbClr val="FFFFFF"/>
                </a:highlight>
                <a:latin typeface="Consolas" panose="020B0609020204030204" pitchFamily="49" charset="0"/>
              </a:rPr>
              <a:t>变量</a:t>
            </a:r>
            <a:r>
              <a:rPr lang="zh-CN" altLang="en-US" sz="1800" b="0" dirty="0" smtClean="0">
                <a:solidFill>
                  <a:srgbClr val="000000"/>
                </a:solidFill>
                <a:highlight>
                  <a:srgbClr val="FFFFFF"/>
                </a:highlight>
                <a:latin typeface="Consolas" panose="020B0609020204030204" pitchFamily="49" charset="0"/>
              </a:rPr>
              <a:t>：</a:t>
            </a:r>
            <a:endParaRPr lang="en-US" altLang="zh-CN" sz="1800" b="0" dirty="0" smtClean="0">
              <a:solidFill>
                <a:srgbClr val="2B91AF"/>
              </a:solidFill>
              <a:highlight>
                <a:srgbClr val="FFFFFF"/>
              </a:highlight>
              <a:latin typeface="Consolas" panose="020B0609020204030204" pitchFamily="49" charset="0"/>
            </a:endParaRPr>
          </a:p>
          <a:p>
            <a:pPr marL="0" indent="0">
              <a:buNone/>
            </a:pPr>
            <a:r>
              <a:rPr lang="en-US" altLang="zh-CN" sz="1800" b="0" dirty="0" err="1" smtClean="0">
                <a:solidFill>
                  <a:srgbClr val="2B91AF"/>
                </a:solidFill>
                <a:highlight>
                  <a:srgbClr val="FFFFFF"/>
                </a:highlight>
                <a:latin typeface="Consolas" panose="020B0609020204030204" pitchFamily="49" charset="0"/>
              </a:rPr>
              <a:t>CListCtrl</a:t>
            </a:r>
            <a:r>
              <a:rPr lang="en-US" altLang="zh-CN" sz="1800" b="0" dirty="0" smtClean="0">
                <a:solidFill>
                  <a:srgbClr val="000000"/>
                </a:solidFill>
                <a:highlight>
                  <a:srgbClr val="FFFFFF"/>
                </a:highlight>
                <a:latin typeface="Consolas" panose="020B0609020204030204" pitchFamily="49" charset="0"/>
              </a:rPr>
              <a:t> </a:t>
            </a:r>
            <a:r>
              <a:rPr lang="en-US" altLang="zh-CN" sz="1800" b="0" dirty="0" err="1" smtClean="0">
                <a:solidFill>
                  <a:srgbClr val="000000"/>
                </a:solidFill>
                <a:highlight>
                  <a:srgbClr val="FFFFFF"/>
                </a:highlight>
                <a:latin typeface="Consolas" panose="020B0609020204030204" pitchFamily="49" charset="0"/>
              </a:rPr>
              <a:t>m_lcTools</a:t>
            </a:r>
            <a:r>
              <a:rPr lang="en-US" altLang="zh-CN" sz="1800" b="0" dirty="0" smtClean="0">
                <a:solidFill>
                  <a:srgbClr val="000000"/>
                </a:solidFill>
                <a:highlight>
                  <a:srgbClr val="FFFFFF"/>
                </a:highlight>
                <a:latin typeface="Consolas" panose="020B0609020204030204" pitchFamily="49" charset="0"/>
              </a:rPr>
              <a:t>;</a:t>
            </a:r>
            <a:endParaRPr lang="en-US" altLang="zh-CN" sz="1800" b="0" dirty="0">
              <a:solidFill>
                <a:srgbClr val="000000"/>
              </a:solidFill>
              <a:highlight>
                <a:srgbClr val="FFFFFF"/>
              </a:highlight>
              <a:latin typeface="Consolas" panose="020B0609020204030204" pitchFamily="49" charset="0"/>
            </a:endParaRPr>
          </a:p>
          <a:p>
            <a:pPr marL="0" indent="0">
              <a:buNone/>
            </a:pPr>
            <a:r>
              <a:rPr lang="en-US" altLang="zh-CN" sz="1800" b="0" dirty="0" err="1" smtClean="0">
                <a:solidFill>
                  <a:srgbClr val="2B91AF"/>
                </a:solidFill>
                <a:highlight>
                  <a:srgbClr val="FFFFFF"/>
                </a:highlight>
                <a:latin typeface="Consolas" panose="020B0609020204030204" pitchFamily="49" charset="0"/>
              </a:rPr>
              <a:t>CComboBox</a:t>
            </a:r>
            <a:r>
              <a:rPr lang="en-US" altLang="zh-CN" sz="1800" b="0" dirty="0" smtClean="0">
                <a:solidFill>
                  <a:srgbClr val="000000"/>
                </a:solidFill>
                <a:highlight>
                  <a:srgbClr val="FFFFFF"/>
                </a:highlight>
                <a:latin typeface="Consolas" panose="020B0609020204030204" pitchFamily="49" charset="0"/>
              </a:rPr>
              <a:t> </a:t>
            </a:r>
            <a:r>
              <a:rPr lang="en-US" altLang="zh-CN" sz="1800" b="0" dirty="0" err="1">
                <a:solidFill>
                  <a:srgbClr val="000000"/>
                </a:solidFill>
                <a:highlight>
                  <a:srgbClr val="FFFFFF"/>
                </a:highlight>
                <a:latin typeface="Consolas" panose="020B0609020204030204" pitchFamily="49" charset="0"/>
              </a:rPr>
              <a:t>m_cbStyle</a:t>
            </a:r>
            <a:r>
              <a:rPr lang="en-US" altLang="zh-CN" sz="1800" b="0" dirty="0">
                <a:solidFill>
                  <a:srgbClr val="000000"/>
                </a:solidFill>
                <a:highlight>
                  <a:srgbClr val="FFFFFF"/>
                </a:highlight>
                <a:latin typeface="Consolas" panose="020B0609020204030204" pitchFamily="49" charset="0"/>
              </a:rPr>
              <a:t>;</a:t>
            </a:r>
          </a:p>
          <a:p>
            <a:pPr marL="0" indent="0">
              <a:buNone/>
            </a:pPr>
            <a:r>
              <a:rPr lang="en-US" altLang="zh-CN" sz="1800" b="0" dirty="0" err="1" smtClean="0">
                <a:solidFill>
                  <a:srgbClr val="2B91AF"/>
                </a:solidFill>
                <a:highlight>
                  <a:srgbClr val="FFFFFF"/>
                </a:highlight>
                <a:latin typeface="Consolas" panose="020B0609020204030204" pitchFamily="49" charset="0"/>
              </a:rPr>
              <a:t>CListBox</a:t>
            </a:r>
            <a:r>
              <a:rPr lang="en-US" altLang="zh-CN" sz="1800" b="0" dirty="0" smtClean="0">
                <a:solidFill>
                  <a:srgbClr val="000000"/>
                </a:solidFill>
                <a:highlight>
                  <a:srgbClr val="FFFFFF"/>
                </a:highlight>
                <a:latin typeface="Consolas" panose="020B0609020204030204" pitchFamily="49" charset="0"/>
              </a:rPr>
              <a:t> </a:t>
            </a:r>
            <a:r>
              <a:rPr lang="en-US" altLang="zh-CN" sz="1800" b="0" dirty="0" err="1">
                <a:solidFill>
                  <a:srgbClr val="000000"/>
                </a:solidFill>
                <a:highlight>
                  <a:srgbClr val="FFFFFF"/>
                </a:highlight>
                <a:latin typeface="Consolas" panose="020B0609020204030204" pitchFamily="49" charset="0"/>
              </a:rPr>
              <a:t>m_listSelected</a:t>
            </a:r>
            <a:r>
              <a:rPr lang="en-US" altLang="zh-CN" sz="1800" b="0" dirty="0" smtClean="0">
                <a:solidFill>
                  <a:srgbClr val="000000"/>
                </a:solidFill>
                <a:highlight>
                  <a:srgbClr val="FFFFFF"/>
                </a:highlight>
                <a:latin typeface="Consolas" panose="020B0609020204030204" pitchFamily="49" charset="0"/>
              </a:rPr>
              <a:t>;</a:t>
            </a:r>
          </a:p>
          <a:p>
            <a:pPr marL="0" indent="0">
              <a:buNone/>
            </a:pPr>
            <a:endParaRPr lang="en-US" altLang="zh-CN" sz="1800" b="0" dirty="0">
              <a:solidFill>
                <a:srgbClr val="000000"/>
              </a:solidFill>
              <a:highlight>
                <a:srgbClr val="FFFFFF"/>
              </a:highlight>
              <a:latin typeface="Consolas" panose="020B0609020204030204" pitchFamily="49" charset="0"/>
            </a:endParaRPr>
          </a:p>
          <a:p>
            <a:pPr marL="0" indent="0">
              <a:buNone/>
            </a:pPr>
            <a:endParaRPr lang="en-US" altLang="zh-CN" sz="1800" b="0" dirty="0" smtClean="0">
              <a:solidFill>
                <a:srgbClr val="000000"/>
              </a:solidFill>
              <a:highlight>
                <a:srgbClr val="FFFFFF"/>
              </a:highlight>
              <a:latin typeface="Consolas" panose="020B0609020204030204" pitchFamily="49" charset="0"/>
            </a:endParaRPr>
          </a:p>
          <a:p>
            <a:pPr marL="0" indent="0">
              <a:buNone/>
            </a:pPr>
            <a:endParaRPr lang="en-US" altLang="zh-CN" sz="1800" b="0" dirty="0">
              <a:solidFill>
                <a:srgbClr val="000000"/>
              </a:solidFill>
              <a:highlight>
                <a:srgbClr val="FFFFFF"/>
              </a:highlight>
              <a:latin typeface="Consolas" panose="020B0609020204030204" pitchFamily="49" charset="0"/>
            </a:endParaRPr>
          </a:p>
          <a:p>
            <a:pPr marL="0" indent="0">
              <a:buNone/>
            </a:pPr>
            <a:endParaRPr lang="en-US" altLang="zh-CN" sz="1800" b="0" dirty="0" smtClean="0">
              <a:solidFill>
                <a:srgbClr val="000000"/>
              </a:solidFill>
              <a:highlight>
                <a:srgbClr val="FFFFFF"/>
              </a:highlight>
              <a:latin typeface="Consolas" panose="020B0609020204030204" pitchFamily="49" charset="0"/>
            </a:endParaRPr>
          </a:p>
          <a:p>
            <a:pPr marL="0" indent="0">
              <a:buNone/>
            </a:pPr>
            <a:r>
              <a:rPr lang="zh-CN" altLang="en-US" sz="1800" b="0" dirty="0" smtClean="0">
                <a:solidFill>
                  <a:srgbClr val="000000"/>
                </a:solidFill>
                <a:highlight>
                  <a:srgbClr val="FFFFFF"/>
                </a:highlight>
                <a:latin typeface="Consolas" panose="020B0609020204030204" pitchFamily="49" charset="0"/>
              </a:rPr>
              <a:t>用于存储图标的变量：</a:t>
            </a:r>
            <a:endParaRPr lang="en-US" altLang="zh-CN" sz="1800" b="0" dirty="0" smtClean="0">
              <a:solidFill>
                <a:srgbClr val="000000"/>
              </a:solidFill>
              <a:highlight>
                <a:srgbClr val="FFFFFF"/>
              </a:highlight>
              <a:latin typeface="Consolas" panose="020B0609020204030204" pitchFamily="49" charset="0"/>
            </a:endParaRPr>
          </a:p>
          <a:p>
            <a:pPr marL="0" indent="0">
              <a:buNone/>
            </a:pPr>
            <a:r>
              <a:rPr lang="en-US" altLang="zh-CN" sz="1800" b="0" dirty="0" err="1">
                <a:solidFill>
                  <a:srgbClr val="2B91AF"/>
                </a:solidFill>
                <a:highlight>
                  <a:srgbClr val="FFFFFF"/>
                </a:highlight>
                <a:latin typeface="Consolas" panose="020B0609020204030204" pitchFamily="49" charset="0"/>
              </a:rPr>
              <a:t>CImageList</a:t>
            </a:r>
            <a:r>
              <a:rPr lang="en-US" altLang="zh-CN" sz="1800" b="0" dirty="0">
                <a:solidFill>
                  <a:srgbClr val="000000"/>
                </a:solidFill>
                <a:highlight>
                  <a:srgbClr val="FFFFFF"/>
                </a:highlight>
                <a:latin typeface="Consolas" panose="020B0609020204030204" pitchFamily="49" charset="0"/>
              </a:rPr>
              <a:t> </a:t>
            </a:r>
            <a:r>
              <a:rPr lang="en-US" altLang="zh-CN" sz="1800" b="0" dirty="0" err="1">
                <a:solidFill>
                  <a:srgbClr val="000000"/>
                </a:solidFill>
                <a:highlight>
                  <a:srgbClr val="FFFFFF"/>
                </a:highlight>
                <a:latin typeface="Consolas" panose="020B0609020204030204" pitchFamily="49" charset="0"/>
              </a:rPr>
              <a:t>m_imglistIcons</a:t>
            </a:r>
            <a:r>
              <a:rPr lang="en-US" altLang="zh-CN" sz="1800" b="0" dirty="0" smtClean="0">
                <a:solidFill>
                  <a:srgbClr val="000000"/>
                </a:solidFill>
                <a:highlight>
                  <a:srgbClr val="FFFFFF"/>
                </a:highlight>
                <a:latin typeface="Consolas" panose="020B0609020204030204" pitchFamily="49" charset="0"/>
              </a:rPr>
              <a:t>;</a:t>
            </a:r>
          </a:p>
          <a:p>
            <a:pPr marL="0" indent="0">
              <a:buNone/>
            </a:pPr>
            <a:r>
              <a:rPr lang="en-US" altLang="zh-CN" sz="1800" b="0" dirty="0" err="1">
                <a:solidFill>
                  <a:srgbClr val="2B91AF"/>
                </a:solidFill>
                <a:highlight>
                  <a:srgbClr val="FFFFFF"/>
                </a:highlight>
                <a:latin typeface="Consolas" panose="020B0609020204030204" pitchFamily="49" charset="0"/>
              </a:rPr>
              <a:t>CImageList</a:t>
            </a:r>
            <a:r>
              <a:rPr lang="en-US" altLang="zh-CN" sz="1800" b="0" dirty="0">
                <a:solidFill>
                  <a:srgbClr val="000000"/>
                </a:solidFill>
                <a:highlight>
                  <a:srgbClr val="FFFFFF"/>
                </a:highlight>
                <a:latin typeface="Consolas" panose="020B0609020204030204" pitchFamily="49" charset="0"/>
              </a:rPr>
              <a:t> </a:t>
            </a:r>
            <a:r>
              <a:rPr lang="en-US" altLang="zh-CN" sz="1800" b="0" dirty="0" err="1">
                <a:solidFill>
                  <a:srgbClr val="000000"/>
                </a:solidFill>
                <a:highlight>
                  <a:srgbClr val="FFFFFF"/>
                </a:highlight>
                <a:latin typeface="Consolas" panose="020B0609020204030204" pitchFamily="49" charset="0"/>
              </a:rPr>
              <a:t>m_imglistSmallIcons</a:t>
            </a:r>
            <a:r>
              <a:rPr lang="en-US" altLang="zh-CN" sz="1800" b="0" dirty="0">
                <a:solidFill>
                  <a:srgbClr val="000000"/>
                </a:solidFill>
                <a:highlight>
                  <a:srgbClr val="FFFFFF"/>
                </a:highlight>
                <a:latin typeface="Consolas" panose="020B0609020204030204" pitchFamily="49" charset="0"/>
              </a:rPr>
              <a:t>;</a:t>
            </a:r>
            <a:endParaRPr lang="zh-CN" altLang="en-US" sz="18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29</a:t>
            </a:fld>
            <a:endParaRPr lang="en-US" altLang="zh-CN"/>
          </a:p>
        </p:txBody>
      </p:sp>
      <p:pic>
        <p:nvPicPr>
          <p:cNvPr id="10" name="图片 9"/>
          <p:cNvPicPr>
            <a:picLocks noChangeAspect="1"/>
          </p:cNvPicPr>
          <p:nvPr/>
        </p:nvPicPr>
        <p:blipFill>
          <a:blip r:embed="rId2"/>
          <a:stretch>
            <a:fillRect/>
          </a:stretch>
        </p:blipFill>
        <p:spPr>
          <a:xfrm>
            <a:off x="4355976" y="1905000"/>
            <a:ext cx="4562984" cy="3284016"/>
          </a:xfrm>
          <a:prstGeom prst="rect">
            <a:avLst/>
          </a:prstGeom>
        </p:spPr>
      </p:pic>
    </p:spTree>
    <p:extLst>
      <p:ext uri="{BB962C8B-B14F-4D97-AF65-F5344CB8AC3E}">
        <p14:creationId xmlns:p14="http://schemas.microsoft.com/office/powerpoint/2010/main" val="818677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07E9FC37-FD70-4453-B6F3-D3E597C34630}" type="datetime1">
              <a:rPr lang="zh-CN" altLang="en-US" smtClean="0"/>
              <a:pPr>
                <a:defRPr/>
              </a:pPr>
              <a:t>2013/4/13</a:t>
            </a:fld>
            <a:endParaRPr lang="en-US" altLang="zh-CN" dirty="0"/>
          </a:p>
        </p:txBody>
      </p:sp>
      <p:sp>
        <p:nvSpPr>
          <p:cNvPr id="6"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311F1311-661F-49E0-B5D5-0D12CF35E0AA}" type="slidenum">
              <a:rPr lang="en-US" altLang="zh-CN" sz="1400" b="0" smtClean="0">
                <a:ea typeface="宋体" panose="02010600030101010101" pitchFamily="2" charset="-122"/>
              </a:rPr>
              <a:pPr eaLnBrk="1" hangingPunct="1"/>
              <a:t>3</a:t>
            </a:fld>
            <a:endParaRPr lang="en-US" altLang="zh-CN" sz="1400" b="0" dirty="0">
              <a:ea typeface="宋体" panose="02010600030101010101" pitchFamily="2" charset="-122"/>
            </a:endParaRPr>
          </a:p>
        </p:txBody>
      </p:sp>
      <p:sp>
        <p:nvSpPr>
          <p:cNvPr id="5124" name="Rectangle 2"/>
          <p:cNvSpPr>
            <a:spLocks noGrp="1" noChangeArrowheads="1"/>
          </p:cNvSpPr>
          <p:nvPr>
            <p:ph type="ctrTitle"/>
          </p:nvPr>
        </p:nvSpPr>
        <p:spPr>
          <a:xfrm>
            <a:off x="0" y="1143000"/>
            <a:ext cx="9144000" cy="2209800"/>
          </a:xfrm>
        </p:spPr>
        <p:txBody>
          <a:bodyPr/>
          <a:lstStyle/>
          <a:p>
            <a:pPr eaLnBrk="1" hangingPunct="1"/>
            <a:r>
              <a:rPr lang="zh-CN" altLang="en-US" sz="6000" smtClean="0">
                <a:solidFill>
                  <a:srgbClr val="3333CC"/>
                </a:solidFill>
              </a:rPr>
              <a:t>第 </a:t>
            </a:r>
            <a:r>
              <a:rPr lang="en-US" altLang="zh-CN" sz="6000" smtClean="0">
                <a:solidFill>
                  <a:srgbClr val="3333CC"/>
                </a:solidFill>
              </a:rPr>
              <a:t>4</a:t>
            </a:r>
            <a:r>
              <a:rPr lang="zh-CN" altLang="en-US" sz="6000" smtClean="0">
                <a:solidFill>
                  <a:srgbClr val="3333CC"/>
                </a:solidFill>
              </a:rPr>
              <a:t>讲   </a:t>
            </a:r>
            <a:r>
              <a:rPr lang="en-US" altLang="zh-CN" sz="6000" smtClean="0">
                <a:solidFill>
                  <a:srgbClr val="3333CC"/>
                </a:solidFill>
              </a:rPr>
              <a:t>MFC</a:t>
            </a:r>
            <a:r>
              <a:rPr lang="zh-CN" altLang="en-US" sz="6000" smtClean="0">
                <a:solidFill>
                  <a:srgbClr val="3333CC"/>
                </a:solidFill>
              </a:rPr>
              <a:t>控件及派生</a:t>
            </a:r>
            <a:endParaRPr lang="zh-CN" altLang="en-US" sz="6000" dirty="0" smtClean="0">
              <a:solidFill>
                <a:srgbClr val="3333CC"/>
              </a:solidFill>
            </a:endParaRPr>
          </a:p>
        </p:txBody>
      </p:sp>
      <p:sp>
        <p:nvSpPr>
          <p:cNvPr id="5125" name="Rectangle 3"/>
          <p:cNvSpPr>
            <a:spLocks noGrp="1" noChangeArrowheads="1"/>
          </p:cNvSpPr>
          <p:nvPr>
            <p:ph type="subTitle" idx="1"/>
          </p:nvPr>
        </p:nvSpPr>
        <p:spPr>
          <a:xfrm>
            <a:off x="685800" y="3886200"/>
            <a:ext cx="7772400" cy="1752600"/>
          </a:xfrm>
        </p:spPr>
        <p:txBody>
          <a:bodyPr/>
          <a:lstStyle/>
          <a:p>
            <a:pPr eaLnBrk="1" hangingPunct="1"/>
            <a:r>
              <a:rPr lang="zh-CN" altLang="en-US" smtClean="0">
                <a:ea typeface="楷体_GB2312"/>
                <a:cs typeface="楷体_GB2312"/>
              </a:rPr>
              <a:t>雍俊海</a:t>
            </a:r>
            <a:r>
              <a:rPr lang="en-US" altLang="zh-CN" smtClean="0">
                <a:ea typeface="楷体_GB2312"/>
                <a:cs typeface="楷体_GB2312"/>
              </a:rPr>
              <a:t>( Jun-Hai Yong)</a:t>
            </a:r>
          </a:p>
          <a:p>
            <a:pPr eaLnBrk="1" hangingPunct="1"/>
            <a:r>
              <a:rPr lang="zh-CN" altLang="en-US" i="1" smtClean="0">
                <a:ea typeface="楷体_GB2312"/>
                <a:cs typeface="楷体_GB2312"/>
              </a:rPr>
              <a:t>清华大学软件学院</a:t>
            </a:r>
          </a:p>
          <a:p>
            <a:pPr eaLnBrk="1" hangingPunct="1"/>
            <a:r>
              <a:rPr lang="en-US" altLang="zh-CN" i="1" smtClean="0">
                <a:ea typeface="楷体_GB2312"/>
                <a:cs typeface="楷体_GB2312"/>
              </a:rPr>
              <a:t>School of Software , Tsinghua University</a:t>
            </a:r>
          </a:p>
        </p:txBody>
      </p:sp>
      <p:sp>
        <p:nvSpPr>
          <p:cNvPr id="5126" name="Line 4"/>
          <p:cNvSpPr>
            <a:spLocks noChangeShapeType="1"/>
          </p:cNvSpPr>
          <p:nvPr/>
        </p:nvSpPr>
        <p:spPr bwMode="auto">
          <a:xfrm>
            <a:off x="0" y="33528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Step3:</a:t>
            </a:r>
            <a:r>
              <a:rPr lang="zh-CN" altLang="en-US" dirty="0" smtClean="0"/>
              <a:t>初始化三控件的值</a:t>
            </a:r>
            <a:endParaRPr lang="zh-CN" altLang="en-US" dirty="0"/>
          </a:p>
        </p:txBody>
      </p:sp>
      <p:sp>
        <p:nvSpPr>
          <p:cNvPr id="3" name="内容占位符 2"/>
          <p:cNvSpPr>
            <a:spLocks noGrp="1"/>
          </p:cNvSpPr>
          <p:nvPr>
            <p:ph idx="1"/>
          </p:nvPr>
        </p:nvSpPr>
        <p:spPr/>
        <p:txBody>
          <a:bodyPr/>
          <a:lstStyle/>
          <a:p>
            <a:pPr marL="0" indent="0">
              <a:buNone/>
            </a:pPr>
            <a:r>
              <a:rPr lang="en-US" altLang="zh-CN" sz="1400" b="0" dirty="0">
                <a:solidFill>
                  <a:srgbClr val="2B91AF"/>
                </a:solidFill>
                <a:highlight>
                  <a:srgbClr val="FFFFFF"/>
                </a:highlight>
                <a:latin typeface="Consolas" panose="020B0609020204030204" pitchFamily="49" charset="0"/>
              </a:rPr>
              <a:t>BOOL</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CDialogControlsDlg</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OnInitDialog</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smtClean="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smtClean="0">
                <a:solidFill>
                  <a:srgbClr val="000000"/>
                </a:solidFill>
                <a:highlight>
                  <a:srgbClr val="FFFFFF"/>
                </a:highlight>
                <a:latin typeface="Consolas" panose="020B0609020204030204" pitchFamily="49" charset="0"/>
              </a:rPr>
              <a:t>   ...</a:t>
            </a:r>
            <a:endParaRPr lang="zh-CN" altLang="en-US"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m_cbStyle.AddString</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A31515"/>
                </a:solidFill>
                <a:highlight>
                  <a:srgbClr val="FFFFFF"/>
                </a:highlight>
                <a:latin typeface="Consolas" panose="020B0609020204030204" pitchFamily="49" charset="0"/>
              </a:rPr>
              <a:t>"Icon"</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8000"/>
                </a:solidFill>
                <a:highlight>
                  <a:srgbClr val="FFFFFF"/>
                </a:highlight>
                <a:latin typeface="Consolas" panose="020B0609020204030204" pitchFamily="49" charset="0"/>
              </a:rPr>
              <a:t>// large icon</a:t>
            </a:r>
            <a:endParaRPr lang="en-US" altLang="zh-CN"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m_cbStyle.AddString</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A31515"/>
                </a:solidFill>
                <a:highlight>
                  <a:srgbClr val="FFFFFF"/>
                </a:highlight>
                <a:latin typeface="Consolas" panose="020B0609020204030204" pitchFamily="49" charset="0"/>
              </a:rPr>
              <a:t>"</a:t>
            </a:r>
            <a:r>
              <a:rPr lang="en-US" altLang="zh-CN" sz="1400" b="0" dirty="0" err="1">
                <a:solidFill>
                  <a:srgbClr val="A31515"/>
                </a:solidFill>
                <a:highlight>
                  <a:srgbClr val="FFFFFF"/>
                </a:highlight>
                <a:latin typeface="Consolas" panose="020B0609020204030204" pitchFamily="49" charset="0"/>
              </a:rPr>
              <a:t>SmallIcon</a:t>
            </a:r>
            <a:r>
              <a:rPr lang="en-US" altLang="zh-CN" sz="1400" b="0" dirty="0">
                <a:solidFill>
                  <a:srgbClr val="A31515"/>
                </a:solidFill>
                <a:highlight>
                  <a:srgbClr val="FFFFFF"/>
                </a:highlight>
                <a:latin typeface="Consolas" panose="020B0609020204030204" pitchFamily="49" charset="0"/>
              </a:rPr>
              <a:t>"</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8000"/>
                </a:solidFill>
                <a:highlight>
                  <a:srgbClr val="FFFFFF"/>
                </a:highlight>
                <a:latin typeface="Consolas" panose="020B0609020204030204" pitchFamily="49" charset="0"/>
              </a:rPr>
              <a:t>// small icon</a:t>
            </a:r>
            <a:endParaRPr lang="en-US" altLang="zh-CN"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m_cbStyle.AddString</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A31515"/>
                </a:solidFill>
                <a:highlight>
                  <a:srgbClr val="FFFFFF"/>
                </a:highlight>
                <a:latin typeface="Consolas" panose="020B0609020204030204" pitchFamily="49" charset="0"/>
              </a:rPr>
              <a:t>"List"</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8000"/>
                </a:solidFill>
                <a:highlight>
                  <a:srgbClr val="FFFFFF"/>
                </a:highlight>
                <a:latin typeface="Consolas" panose="020B0609020204030204" pitchFamily="49" charset="0"/>
              </a:rPr>
              <a:t>// name list</a:t>
            </a:r>
            <a:endParaRPr lang="en-US" altLang="zh-CN"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m_cbStyle.AddString</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A31515"/>
                </a:solidFill>
                <a:highlight>
                  <a:srgbClr val="FFFFFF"/>
                </a:highlight>
                <a:latin typeface="Consolas" panose="020B0609020204030204" pitchFamily="49" charset="0"/>
              </a:rPr>
              <a:t>"Report"</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8000"/>
                </a:solidFill>
                <a:highlight>
                  <a:srgbClr val="FFFFFF"/>
                </a:highlight>
                <a:latin typeface="Consolas" panose="020B0609020204030204" pitchFamily="49" charset="0"/>
              </a:rPr>
              <a:t>// details list</a:t>
            </a:r>
            <a:endParaRPr lang="en-US" altLang="zh-CN"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m_cbStyle.SetCurSel</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FF0000"/>
                </a:solidFill>
                <a:highlight>
                  <a:srgbClr val="FFFFFF"/>
                </a:highlight>
                <a:latin typeface="Consolas" panose="020B0609020204030204" pitchFamily="49" charset="0"/>
              </a:rPr>
              <a:t>0</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8000"/>
                </a:solidFill>
                <a:highlight>
                  <a:srgbClr val="FFFFFF"/>
                </a:highlight>
                <a:latin typeface="Consolas" panose="020B0609020204030204" pitchFamily="49" charset="0"/>
              </a:rPr>
              <a:t>// initially select the first</a:t>
            </a:r>
            <a:endParaRPr lang="en-US" altLang="zh-CN" sz="1400" b="0" dirty="0">
              <a:solidFill>
                <a:srgbClr val="000000"/>
              </a:solidFill>
              <a:highlight>
                <a:srgbClr val="FFFFFF"/>
              </a:highlight>
              <a:latin typeface="Consolas" panose="020B0609020204030204" pitchFamily="49" charset="0"/>
            </a:endParaRPr>
          </a:p>
          <a:p>
            <a:pPr marL="0" indent="0">
              <a:buNone/>
            </a:pPr>
            <a:endParaRPr lang="zh-CN" altLang="en-US"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m_imglistIcons.Create</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6F008A"/>
                </a:solidFill>
                <a:highlight>
                  <a:srgbClr val="FFFFFF"/>
                </a:highlight>
                <a:latin typeface="Consolas" panose="020B0609020204030204" pitchFamily="49" charset="0"/>
              </a:rPr>
              <a:t>IDB_ICONLIST</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48</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0</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RGB</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FF0000"/>
                </a:solidFill>
                <a:highlight>
                  <a:srgbClr val="FFFFFF"/>
                </a:highlight>
                <a:latin typeface="Consolas" panose="020B0609020204030204" pitchFamily="49" charset="0"/>
              </a:rPr>
              <a:t>255</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255</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255</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m_imglistSmallIcons.Create</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6F008A"/>
                </a:solidFill>
                <a:highlight>
                  <a:srgbClr val="FFFFFF"/>
                </a:highlight>
                <a:latin typeface="Consolas" panose="020B0609020204030204" pitchFamily="49" charset="0"/>
              </a:rPr>
              <a:t>IDB_SMALLICONLIST</a:t>
            </a:r>
            <a:r>
              <a:rPr lang="en-US" altLang="zh-CN" sz="1400" b="0" dirty="0">
                <a:solidFill>
                  <a:srgbClr val="000000"/>
                </a:solidFill>
                <a:highlight>
                  <a:srgbClr val="FFFFFF"/>
                </a:highlight>
                <a:latin typeface="Consolas" panose="020B0609020204030204" pitchFamily="49" charset="0"/>
              </a:rPr>
              <a:t>, </a:t>
            </a:r>
            <a:r>
              <a:rPr lang="en-US" altLang="zh-CN" sz="1400" b="0" dirty="0" smtClean="0">
                <a:solidFill>
                  <a:srgbClr val="FF0000"/>
                </a:solidFill>
                <a:highlight>
                  <a:srgbClr val="FFFFFF"/>
                </a:highlight>
                <a:latin typeface="Consolas" panose="020B0609020204030204" pitchFamily="49" charset="0"/>
              </a:rPr>
              <a:t>16</a:t>
            </a:r>
            <a:r>
              <a:rPr lang="en-US" altLang="zh-CN" sz="1400" b="0" dirty="0" smtClean="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0</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RGB</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FF0000"/>
                </a:solidFill>
                <a:highlight>
                  <a:srgbClr val="FFFFFF"/>
                </a:highlight>
                <a:latin typeface="Consolas" panose="020B0609020204030204" pitchFamily="49" charset="0"/>
              </a:rPr>
              <a:t>255</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255</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255</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m_lcTools.SetImageList</a:t>
            </a:r>
            <a:r>
              <a:rPr lang="en-US" altLang="zh-CN" sz="1400" b="0" dirty="0">
                <a:solidFill>
                  <a:srgbClr val="000000"/>
                </a:solidFill>
                <a:highlight>
                  <a:srgbClr val="FFFFFF"/>
                </a:highlight>
                <a:latin typeface="Consolas" panose="020B0609020204030204" pitchFamily="49" charset="0"/>
              </a:rPr>
              <a:t>(&amp;</a:t>
            </a:r>
            <a:r>
              <a:rPr lang="en-US" altLang="zh-CN" sz="1400" b="0" dirty="0" err="1">
                <a:solidFill>
                  <a:srgbClr val="000000"/>
                </a:solidFill>
                <a:highlight>
                  <a:srgbClr val="FFFFFF"/>
                </a:highlight>
                <a:latin typeface="Consolas" panose="020B0609020204030204" pitchFamily="49" charset="0"/>
              </a:rPr>
              <a:t>m_imglistIcons</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LVSIL_NORMAL</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m_lcTools.SetImageList</a:t>
            </a:r>
            <a:r>
              <a:rPr lang="en-US" altLang="zh-CN" sz="1400" b="0" dirty="0">
                <a:solidFill>
                  <a:srgbClr val="000000"/>
                </a:solidFill>
                <a:highlight>
                  <a:srgbClr val="FFFFFF"/>
                </a:highlight>
                <a:latin typeface="Consolas" panose="020B0609020204030204" pitchFamily="49" charset="0"/>
              </a:rPr>
              <a:t>(&amp;</a:t>
            </a:r>
            <a:r>
              <a:rPr lang="en-US" altLang="zh-CN" sz="1400" b="0" dirty="0" err="1">
                <a:solidFill>
                  <a:srgbClr val="000000"/>
                </a:solidFill>
                <a:highlight>
                  <a:srgbClr val="FFFFFF"/>
                </a:highlight>
                <a:latin typeface="Consolas" panose="020B0609020204030204" pitchFamily="49" charset="0"/>
              </a:rPr>
              <a:t>m_imglistSmallIcons</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LVSIL_SMALL</a:t>
            </a:r>
            <a:r>
              <a:rPr lang="en-US" altLang="zh-CN" sz="1400" b="0" dirty="0">
                <a:solidFill>
                  <a:srgbClr val="000000"/>
                </a:solidFill>
                <a:highlight>
                  <a:srgbClr val="FFFFFF"/>
                </a:highlight>
                <a:latin typeface="Consolas" panose="020B0609020204030204" pitchFamily="49" charset="0"/>
              </a:rPr>
              <a:t>);</a:t>
            </a:r>
            <a:endParaRPr lang="en-US" altLang="zh-CN" sz="1400" b="0" dirty="0" smtClean="0">
              <a:solidFill>
                <a:srgbClr val="000000"/>
              </a:solidFill>
              <a:highlight>
                <a:srgbClr val="FFFFFF"/>
              </a:highlight>
              <a:latin typeface="Consolas" panose="020B0609020204030204" pitchFamily="49" charset="0"/>
            </a:endParaRPr>
          </a:p>
          <a:p>
            <a:pPr marL="0" indent="0">
              <a:buNone/>
            </a:pPr>
            <a:r>
              <a:rPr lang="en-US" altLang="zh-CN" sz="1400" b="0" dirty="0" smtClean="0">
                <a:solidFill>
                  <a:srgbClr val="000000"/>
                </a:solidFill>
                <a:highlight>
                  <a:srgbClr val="FFFFFF"/>
                </a:highlight>
                <a:latin typeface="Consolas" panose="020B0609020204030204" pitchFamily="49" charset="0"/>
              </a:rPr>
              <a:t>    </a:t>
            </a:r>
            <a:r>
              <a:rPr lang="en-US" altLang="zh-CN" sz="1400" dirty="0" err="1" smtClean="0">
                <a:solidFill>
                  <a:srgbClr val="C00000"/>
                </a:solidFill>
                <a:highlight>
                  <a:srgbClr val="FFFFFF"/>
                </a:highlight>
                <a:latin typeface="Consolas" panose="020B0609020204030204" pitchFamily="49" charset="0"/>
              </a:rPr>
              <a:t>InitListCtrlData</a:t>
            </a:r>
            <a:r>
              <a:rPr lang="en-US" altLang="zh-CN" sz="1400" dirty="0" smtClean="0">
                <a:solidFill>
                  <a:srgbClr val="C00000"/>
                </a:solidFill>
                <a:highlight>
                  <a:srgbClr val="FFFFFF"/>
                </a:highlight>
                <a:latin typeface="Consolas" panose="020B0609020204030204" pitchFamily="49" charset="0"/>
              </a:rPr>
              <a:t>(); </a:t>
            </a:r>
            <a:r>
              <a:rPr lang="en-US" altLang="zh-CN" sz="1400" b="0" dirty="0">
                <a:solidFill>
                  <a:srgbClr val="008000"/>
                </a:solidFill>
                <a:highlight>
                  <a:srgbClr val="FFFFFF"/>
                </a:highlight>
                <a:latin typeface="Consolas" panose="020B0609020204030204" pitchFamily="49" charset="0"/>
              </a:rPr>
              <a:t>// </a:t>
            </a:r>
            <a:r>
              <a:rPr lang="en-US" altLang="zh-CN" sz="1400" b="0" dirty="0" smtClean="0">
                <a:solidFill>
                  <a:srgbClr val="008000"/>
                </a:solidFill>
                <a:highlight>
                  <a:srgbClr val="FFFFFF"/>
                </a:highlight>
                <a:latin typeface="Consolas" panose="020B0609020204030204" pitchFamily="49" charset="0"/>
              </a:rPr>
              <a:t>set content for the </a:t>
            </a:r>
            <a:r>
              <a:rPr lang="en-US" altLang="zh-CN" sz="1400" b="0" dirty="0" err="1" smtClean="0">
                <a:solidFill>
                  <a:srgbClr val="008000"/>
                </a:solidFill>
                <a:highlight>
                  <a:srgbClr val="FFFFFF"/>
                </a:highlight>
                <a:latin typeface="Consolas" panose="020B0609020204030204" pitchFamily="49" charset="0"/>
              </a:rPr>
              <a:t>CListCtrl</a:t>
            </a:r>
            <a:endParaRPr lang="en-US" altLang="zh-CN" sz="1400" b="0" dirty="0" smtClean="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smtClean="0">
                <a:solidFill>
                  <a:srgbClr val="000000"/>
                </a:solidFill>
                <a:highlight>
                  <a:srgbClr val="FFFFFF"/>
                </a:highlight>
                <a:latin typeface="Consolas" panose="020B0609020204030204" pitchFamily="49" charset="0"/>
              </a:rPr>
              <a:t>   ...</a:t>
            </a:r>
          </a:p>
          <a:p>
            <a:pPr marL="0" indent="0">
              <a:buNone/>
            </a:pPr>
            <a:r>
              <a:rPr lang="en-US" altLang="zh-CN" sz="1400" b="0" dirty="0">
                <a:solidFill>
                  <a:srgbClr val="000000"/>
                </a:solidFill>
                <a:highlight>
                  <a:srgbClr val="FFFFFF"/>
                </a:highlight>
                <a:latin typeface="Consolas" panose="020B0609020204030204" pitchFamily="49" charset="0"/>
              </a:rPr>
              <a:t>}</a:t>
            </a:r>
            <a:endParaRPr lang="en-US" altLang="zh-CN" sz="1400" b="0" dirty="0" smtClean="0">
              <a:solidFill>
                <a:srgbClr val="000000"/>
              </a:solidFill>
              <a:highlight>
                <a:srgbClr val="FFFFFF"/>
              </a:highlight>
              <a:latin typeface="Consolas" panose="020B0609020204030204" pitchFamily="49" charset="0"/>
            </a:endParaRPr>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30</a:t>
            </a:fld>
            <a:endParaRPr lang="en-US" altLang="zh-CN"/>
          </a:p>
        </p:txBody>
      </p:sp>
      <p:sp>
        <p:nvSpPr>
          <p:cNvPr id="6" name="矩形标注 5"/>
          <p:cNvSpPr/>
          <p:nvPr/>
        </p:nvSpPr>
        <p:spPr bwMode="auto">
          <a:xfrm>
            <a:off x="3311860" y="2276872"/>
            <a:ext cx="2520280" cy="432048"/>
          </a:xfrm>
          <a:prstGeom prst="wedgeRectCallout">
            <a:avLst>
              <a:gd name="adj1" fmla="val -23652"/>
              <a:gd name="adj2" fmla="val 7943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设置</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ComboBox</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内容</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6804248" y="5085184"/>
            <a:ext cx="2339752" cy="432048"/>
          </a:xfrm>
          <a:prstGeom prst="wedgeRectCallout">
            <a:avLst>
              <a:gd name="adj1" fmla="val -25103"/>
              <a:gd name="adj2" fmla="val -8988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创建、设置</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ImageList</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9892095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Step3:</a:t>
            </a:r>
            <a:r>
              <a:rPr lang="zh-CN" altLang="en-US" dirty="0" smtClean="0"/>
              <a:t>初始化</a:t>
            </a:r>
            <a:r>
              <a:rPr lang="en-US" altLang="zh-CN" dirty="0" err="1" smtClean="0"/>
              <a:t>CListCtrl</a:t>
            </a:r>
            <a:r>
              <a:rPr lang="zh-CN" altLang="en-US" dirty="0" smtClean="0"/>
              <a:t>中的值</a:t>
            </a:r>
            <a:endParaRPr lang="zh-CN" altLang="en-US" dirty="0"/>
          </a:p>
        </p:txBody>
      </p:sp>
      <p:sp>
        <p:nvSpPr>
          <p:cNvPr id="3" name="内容占位符 2"/>
          <p:cNvSpPr>
            <a:spLocks noGrp="1"/>
          </p:cNvSpPr>
          <p:nvPr>
            <p:ph idx="1"/>
          </p:nvPr>
        </p:nvSpPr>
        <p:spPr>
          <a:xfrm>
            <a:off x="251520" y="1981200"/>
            <a:ext cx="8712968" cy="4114800"/>
          </a:xfrm>
        </p:spPr>
        <p:txBody>
          <a:bodyPr/>
          <a:lstStyle/>
          <a:p>
            <a:pPr marL="0" indent="0">
              <a:buNone/>
            </a:pPr>
            <a:r>
              <a:rPr lang="en-US" altLang="zh-CN" sz="1400" b="0" dirty="0">
                <a:solidFill>
                  <a:srgbClr val="0000FF"/>
                </a:solidFill>
                <a:highlight>
                  <a:srgbClr val="FFFFFF"/>
                </a:highlight>
                <a:latin typeface="Consolas" panose="020B0609020204030204" pitchFamily="49" charset="0"/>
              </a:rPr>
              <a:t>void</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CDialogControlsDlg</a:t>
            </a:r>
            <a:r>
              <a:rPr lang="en-US" altLang="zh-CN" sz="1400" b="0" dirty="0">
                <a:solidFill>
                  <a:srgbClr val="000000"/>
                </a:solidFill>
                <a:highlight>
                  <a:srgbClr val="FFFFFF"/>
                </a:highlight>
                <a:latin typeface="Consolas" panose="020B0609020204030204" pitchFamily="49" charset="0"/>
              </a:rPr>
              <a:t>::</a:t>
            </a:r>
            <a:r>
              <a:rPr lang="en-US" altLang="zh-CN" sz="1400" dirty="0" err="1">
                <a:solidFill>
                  <a:srgbClr val="C00000"/>
                </a:solidFill>
                <a:highlight>
                  <a:srgbClr val="FFFFFF"/>
                </a:highlight>
                <a:latin typeface="Consolas" panose="020B0609020204030204" pitchFamily="49" charset="0"/>
              </a:rPr>
              <a:t>InitListCtrl</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0000FF"/>
                </a:solidFill>
                <a:highlight>
                  <a:srgbClr val="FFFFFF"/>
                </a:highlight>
                <a:latin typeface="Consolas" panose="020B0609020204030204" pitchFamily="49" charset="0"/>
              </a:rPr>
              <a:t>void</a:t>
            </a:r>
            <a:r>
              <a:rPr lang="en-US" altLang="zh-CN" sz="1400" b="0" dirty="0" smtClean="0">
                <a:solidFill>
                  <a:srgbClr val="000000"/>
                </a:solidFill>
                <a:highlight>
                  <a:srgbClr val="FFFFFF"/>
                </a:highlight>
                <a:latin typeface="Consolas" panose="020B0609020204030204" pitchFamily="49" charset="0"/>
              </a:rPr>
              <a:t>){</a:t>
            </a:r>
            <a:endParaRPr lang="en-US" altLang="zh-CN"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m_lcTools.DeleteAllItems</a:t>
            </a:r>
            <a:r>
              <a:rPr lang="en-US" altLang="zh-CN" sz="1400" b="0" dirty="0" smtClean="0">
                <a:solidFill>
                  <a:srgbClr val="000000"/>
                </a:solidFill>
                <a:highlight>
                  <a:srgbClr val="FFFFFF"/>
                </a:highlight>
                <a:latin typeface="Consolas" panose="020B0609020204030204" pitchFamily="49" charset="0"/>
              </a:rPr>
              <a:t>();</a:t>
            </a:r>
            <a:endParaRPr lang="zh-CN" altLang="en-US"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8000"/>
                </a:solidFill>
                <a:highlight>
                  <a:srgbClr val="FFFFFF"/>
                </a:highlight>
                <a:latin typeface="Consolas" panose="020B0609020204030204" pitchFamily="49" charset="0"/>
              </a:rPr>
              <a:t>// set columns</a:t>
            </a:r>
            <a:endParaRPr lang="en-US" altLang="zh-CN"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m_lcTools.InsertColumn</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FF0000"/>
                </a:solidFill>
                <a:highlight>
                  <a:srgbClr val="FFFFFF"/>
                </a:highlight>
                <a:latin typeface="Consolas" panose="020B0609020204030204" pitchFamily="49" charset="0"/>
              </a:rPr>
              <a:t>0</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TEXT</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A31515"/>
                </a:solidFill>
                <a:highlight>
                  <a:srgbClr val="FFFFFF"/>
                </a:highlight>
                <a:latin typeface="Consolas" panose="020B0609020204030204" pitchFamily="49" charset="0"/>
              </a:rPr>
              <a:t>"name"</a:t>
            </a:r>
            <a:r>
              <a:rPr lang="en-US" altLang="zh-CN" sz="1400" b="0" dirty="0">
                <a:solidFill>
                  <a:srgbClr val="000000"/>
                </a:solidFill>
                <a:highlight>
                  <a:srgbClr val="FFFFFF"/>
                </a:highlight>
                <a:latin typeface="Consolas" panose="020B0609020204030204" pitchFamily="49" charset="0"/>
              </a:rPr>
              <a:t>), </a:t>
            </a:r>
            <a:r>
              <a:rPr lang="en-US" altLang="zh-CN" sz="1400" b="0" dirty="0" smtClean="0">
                <a:solidFill>
                  <a:srgbClr val="6F008A"/>
                </a:solidFill>
                <a:highlight>
                  <a:srgbClr val="FFFFFF"/>
                </a:highlight>
                <a:latin typeface="Consolas" panose="020B0609020204030204" pitchFamily="49" charset="0"/>
              </a:rPr>
              <a:t>LVCFMT_CENTER</a:t>
            </a:r>
            <a:r>
              <a:rPr lang="en-US" altLang="zh-CN" sz="1400" b="0" dirty="0" smtClean="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100</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m_lcTools.InsertColumn</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FF0000"/>
                </a:solidFill>
                <a:highlight>
                  <a:srgbClr val="FFFFFF"/>
                </a:highlight>
                <a:latin typeface="Consolas" panose="020B0609020204030204" pitchFamily="49" charset="0"/>
              </a:rPr>
              <a:t>0</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TEXT</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A31515"/>
                </a:solidFill>
                <a:highlight>
                  <a:srgbClr val="FFFFFF"/>
                </a:highlight>
                <a:latin typeface="Consolas" panose="020B0609020204030204" pitchFamily="49" charset="0"/>
              </a:rPr>
              <a:t>"price"</a:t>
            </a:r>
            <a:r>
              <a:rPr lang="en-US" altLang="zh-CN" sz="1400" b="0" dirty="0">
                <a:solidFill>
                  <a:srgbClr val="000000"/>
                </a:solidFill>
                <a:highlight>
                  <a:srgbClr val="FFFFFF"/>
                </a:highlight>
                <a:latin typeface="Consolas" panose="020B0609020204030204" pitchFamily="49" charset="0"/>
              </a:rPr>
              <a:t>), </a:t>
            </a:r>
            <a:r>
              <a:rPr lang="en-US" altLang="zh-CN" sz="1400" b="0" dirty="0" smtClean="0">
                <a:solidFill>
                  <a:srgbClr val="6F008A"/>
                </a:solidFill>
                <a:highlight>
                  <a:srgbClr val="FFFFFF"/>
                </a:highlight>
                <a:latin typeface="Consolas" panose="020B0609020204030204" pitchFamily="49" charset="0"/>
              </a:rPr>
              <a:t>LVCFMT_CENTER</a:t>
            </a:r>
            <a:r>
              <a:rPr lang="en-US" altLang="zh-CN" sz="1400" b="0" dirty="0" smtClean="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100</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CString</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tool_names</a:t>
            </a:r>
            <a:r>
              <a:rPr lang="en-US" altLang="zh-CN" sz="1400" b="0" dirty="0">
                <a:solidFill>
                  <a:srgbClr val="000000"/>
                </a:solidFill>
                <a:highlight>
                  <a:srgbClr val="FFFFFF"/>
                </a:highlight>
                <a:latin typeface="Consolas" panose="020B0609020204030204" pitchFamily="49" charset="0"/>
              </a:rPr>
              <a:t>[] = </a:t>
            </a:r>
            <a:endParaRPr lang="en-US" altLang="zh-CN" sz="1400" b="0" dirty="0" smtClean="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smtClean="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TEXT</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A31515"/>
                </a:solidFill>
                <a:highlight>
                  <a:srgbClr val="FFFFFF"/>
                </a:highlight>
                <a:latin typeface="Consolas" panose="020B0609020204030204" pitchFamily="49" charset="0"/>
              </a:rPr>
              <a:t>"folder"</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TEXT</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A31515"/>
                </a:solidFill>
                <a:highlight>
                  <a:srgbClr val="FFFFFF"/>
                </a:highlight>
                <a:latin typeface="Consolas" panose="020B0609020204030204" pitchFamily="49" charset="0"/>
              </a:rPr>
              <a:t>"tire"</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TEXT</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A31515"/>
                </a:solidFill>
                <a:highlight>
                  <a:srgbClr val="FFFFFF"/>
                </a:highlight>
                <a:latin typeface="Consolas" panose="020B0609020204030204" pitchFamily="49" charset="0"/>
              </a:rPr>
              <a:t>"video disc"</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TEXT</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A31515"/>
                </a:solidFill>
                <a:highlight>
                  <a:srgbClr val="FFFFFF"/>
                </a:highlight>
                <a:latin typeface="Consolas" panose="020B0609020204030204" pitchFamily="49" charset="0"/>
              </a:rPr>
              <a:t>"notepad"</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00FF"/>
                </a:solidFill>
                <a:highlight>
                  <a:srgbClr val="FFFFFF"/>
                </a:highlight>
                <a:latin typeface="Consolas" panose="020B0609020204030204" pitchFamily="49" charset="0"/>
              </a:rPr>
              <a:t>double</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tool_prices</a:t>
            </a:r>
            <a:r>
              <a:rPr lang="en-US" altLang="zh-CN" sz="1400" b="0" dirty="0">
                <a:solidFill>
                  <a:srgbClr val="000000"/>
                </a:solidFill>
                <a:highlight>
                  <a:srgbClr val="FFFFFF"/>
                </a:highlight>
                <a:latin typeface="Consolas" panose="020B0609020204030204" pitchFamily="49" charset="0"/>
              </a:rPr>
              <a:t>[] = {</a:t>
            </a:r>
            <a:r>
              <a:rPr lang="en-US" altLang="zh-CN" sz="1400" b="0" dirty="0">
                <a:solidFill>
                  <a:srgbClr val="FF0000"/>
                </a:solidFill>
                <a:highlight>
                  <a:srgbClr val="FFFFFF"/>
                </a:highlight>
                <a:latin typeface="Consolas" panose="020B0609020204030204" pitchFamily="49" charset="0"/>
              </a:rPr>
              <a:t>5.7</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150</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30.5</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25</a:t>
            </a:r>
            <a:r>
              <a:rPr lang="en-US" altLang="zh-CN" sz="1400" b="0" dirty="0">
                <a:solidFill>
                  <a:srgbClr val="000000"/>
                </a:solidFill>
                <a:highlight>
                  <a:srgbClr val="FFFFFF"/>
                </a:highlight>
                <a:latin typeface="Consolas" panose="020B0609020204030204" pitchFamily="49" charset="0"/>
              </a:rPr>
              <a:t>};</a:t>
            </a:r>
          </a:p>
          <a:p>
            <a:pPr marL="0" indent="0">
              <a:buNone/>
            </a:pPr>
            <a:r>
              <a:rPr lang="nn-NO" altLang="zh-CN" sz="1400" b="0" dirty="0">
                <a:solidFill>
                  <a:srgbClr val="000000"/>
                </a:solidFill>
                <a:highlight>
                  <a:srgbClr val="FFFFFF"/>
                </a:highlight>
                <a:latin typeface="Consolas" panose="020B0609020204030204" pitchFamily="49" charset="0"/>
              </a:rPr>
              <a:t>    </a:t>
            </a:r>
            <a:r>
              <a:rPr lang="nn-NO" altLang="zh-CN" sz="1400" b="0" dirty="0">
                <a:solidFill>
                  <a:srgbClr val="0000FF"/>
                </a:solidFill>
                <a:highlight>
                  <a:srgbClr val="FFFFFF"/>
                </a:highlight>
                <a:latin typeface="Consolas" panose="020B0609020204030204" pitchFamily="49" charset="0"/>
              </a:rPr>
              <a:t>for</a:t>
            </a:r>
            <a:r>
              <a:rPr lang="nn-NO" altLang="zh-CN" sz="1400" b="0" dirty="0">
                <a:solidFill>
                  <a:srgbClr val="000000"/>
                </a:solidFill>
                <a:highlight>
                  <a:srgbClr val="FFFFFF"/>
                </a:highlight>
                <a:latin typeface="Consolas" panose="020B0609020204030204" pitchFamily="49" charset="0"/>
              </a:rPr>
              <a:t> (</a:t>
            </a:r>
            <a:r>
              <a:rPr lang="nn-NO" altLang="zh-CN" sz="1400" b="0" dirty="0">
                <a:solidFill>
                  <a:srgbClr val="0000FF"/>
                </a:solidFill>
                <a:highlight>
                  <a:srgbClr val="FFFFFF"/>
                </a:highlight>
                <a:latin typeface="Consolas" panose="020B0609020204030204" pitchFamily="49" charset="0"/>
              </a:rPr>
              <a:t>int</a:t>
            </a:r>
            <a:r>
              <a:rPr lang="nn-NO" altLang="zh-CN" sz="1400" b="0" dirty="0">
                <a:solidFill>
                  <a:srgbClr val="000000"/>
                </a:solidFill>
                <a:highlight>
                  <a:srgbClr val="FFFFFF"/>
                </a:highlight>
                <a:latin typeface="Consolas" panose="020B0609020204030204" pitchFamily="49" charset="0"/>
              </a:rPr>
              <a:t> i = </a:t>
            </a:r>
            <a:r>
              <a:rPr lang="nn-NO" altLang="zh-CN" sz="1400" b="0" dirty="0">
                <a:solidFill>
                  <a:srgbClr val="FF0000"/>
                </a:solidFill>
                <a:highlight>
                  <a:srgbClr val="FFFFFF"/>
                </a:highlight>
                <a:latin typeface="Consolas" panose="020B0609020204030204" pitchFamily="49" charset="0"/>
              </a:rPr>
              <a:t>0</a:t>
            </a:r>
            <a:r>
              <a:rPr lang="nn-NO" altLang="zh-CN" sz="1400" b="0" dirty="0">
                <a:solidFill>
                  <a:srgbClr val="000000"/>
                </a:solidFill>
                <a:highlight>
                  <a:srgbClr val="FFFFFF"/>
                </a:highlight>
                <a:latin typeface="Consolas" panose="020B0609020204030204" pitchFamily="49" charset="0"/>
              </a:rPr>
              <a:t>; i &lt; </a:t>
            </a:r>
            <a:r>
              <a:rPr lang="nn-NO" altLang="zh-CN" sz="1400" b="0" dirty="0">
                <a:solidFill>
                  <a:srgbClr val="FF0000"/>
                </a:solidFill>
                <a:highlight>
                  <a:srgbClr val="FFFFFF"/>
                </a:highlight>
                <a:latin typeface="Consolas" panose="020B0609020204030204" pitchFamily="49" charset="0"/>
              </a:rPr>
              <a:t>4</a:t>
            </a:r>
            <a:r>
              <a:rPr lang="nn-NO" altLang="zh-CN" sz="1400" b="0" dirty="0">
                <a:solidFill>
                  <a:srgbClr val="000000"/>
                </a:solidFill>
                <a:highlight>
                  <a:srgbClr val="FFFFFF"/>
                </a:highlight>
                <a:latin typeface="Consolas" panose="020B0609020204030204" pitchFamily="49" charset="0"/>
              </a:rPr>
              <a:t>; i++)</a:t>
            </a:r>
          </a:p>
          <a:p>
            <a:pPr marL="0" indent="0">
              <a:buNone/>
            </a:pPr>
            <a:r>
              <a:rPr lang="zh-CN" altLang="en-US" sz="1400" b="0" dirty="0">
                <a:solidFill>
                  <a:srgbClr val="000000"/>
                </a:solidFill>
                <a:highlight>
                  <a:srgbClr val="FFFFFF"/>
                </a:highlight>
                <a:latin typeface="Consolas" panose="020B0609020204030204" pitchFamily="49" charset="0"/>
              </a:rPr>
              <a:t>    </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m_lcTools.InsertItem</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i</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2B91AF"/>
                </a:solidFill>
                <a:highlight>
                  <a:srgbClr val="FFFFFF"/>
                </a:highlight>
                <a:latin typeface="Consolas" panose="020B0609020204030204" pitchFamily="49" charset="0"/>
              </a:rPr>
              <a:t>LPCTSTR</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tool_names</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i</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i</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CString</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price_str</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price_str.Format</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A31515"/>
                </a:solidFill>
                <a:highlight>
                  <a:srgbClr val="FFFFFF"/>
                </a:highlight>
                <a:latin typeface="Consolas" panose="020B0609020204030204" pitchFamily="49" charset="0"/>
              </a:rPr>
              <a:t>"%lf"</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tool_prices</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i</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m_lcTools.SetItem</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i</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1</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LVIF_TEXT</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2B91AF"/>
                </a:solidFill>
                <a:highlight>
                  <a:srgbClr val="FFFFFF"/>
                </a:highlight>
                <a:latin typeface="Consolas" panose="020B0609020204030204" pitchFamily="49" charset="0"/>
              </a:rPr>
              <a:t>LPCTSTR</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price_str</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0</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NULL</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NULL</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NULL</a:t>
            </a:r>
            <a:r>
              <a:rPr lang="en-US" altLang="zh-CN" sz="1400" b="0" dirty="0">
                <a:solidFill>
                  <a:srgbClr val="000000"/>
                </a:solidFill>
                <a:highlight>
                  <a:srgbClr val="FFFFFF"/>
                </a:highlight>
                <a:latin typeface="Consolas" panose="020B0609020204030204" pitchFamily="49" charset="0"/>
              </a:rPr>
              <a:t>);</a:t>
            </a:r>
          </a:p>
          <a:p>
            <a:pPr marL="0" indent="0">
              <a:buNone/>
            </a:pPr>
            <a:r>
              <a:rPr lang="zh-CN" altLang="en-US" sz="1400" b="0" dirty="0">
                <a:solidFill>
                  <a:srgbClr val="000000"/>
                </a:solidFill>
                <a:highlight>
                  <a:srgbClr val="FFFFFF"/>
                </a:highlight>
                <a:latin typeface="Consolas" panose="020B0609020204030204" pitchFamily="49" charset="0"/>
              </a:rPr>
              <a:t>    </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m_lcTools.RedrawWindow</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a:t>
            </a:r>
            <a:endParaRPr lang="zh-CN" altLang="en-US" sz="14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31</a:t>
            </a:fld>
            <a:endParaRPr lang="en-US" altLang="zh-CN"/>
          </a:p>
        </p:txBody>
      </p:sp>
      <p:sp>
        <p:nvSpPr>
          <p:cNvPr id="6" name="矩形标注 5"/>
          <p:cNvSpPr/>
          <p:nvPr/>
        </p:nvSpPr>
        <p:spPr bwMode="auto">
          <a:xfrm>
            <a:off x="5292080" y="2348880"/>
            <a:ext cx="1656184" cy="360040"/>
          </a:xfrm>
          <a:prstGeom prst="wedgeRectCallout">
            <a:avLst>
              <a:gd name="adj1" fmla="val -26402"/>
              <a:gd name="adj2" fmla="val 6461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添加列</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3419872" y="4149080"/>
            <a:ext cx="1944216" cy="360040"/>
          </a:xfrm>
          <a:prstGeom prst="wedgeRectCallout">
            <a:avLst>
              <a:gd name="adj1" fmla="val -26402"/>
              <a:gd name="adj2" fmla="val 6461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设置</a:t>
            </a:r>
            <a:r>
              <a:rPr lang="en-US" altLang="zh-CN" sz="1600" dirty="0" smtClean="0">
                <a:solidFill>
                  <a:schemeClr val="bg1"/>
                </a:solidFill>
                <a:latin typeface="Times New Roman" pitchFamily="18" charset="0"/>
                <a:ea typeface="楷体_GB2312" pitchFamily="49" charset="-122"/>
              </a:rPr>
              <a:t>price</a:t>
            </a:r>
            <a:r>
              <a:rPr lang="zh-CN" altLang="en-US" sz="1600" dirty="0" smtClean="0">
                <a:solidFill>
                  <a:schemeClr val="bg1"/>
                </a:solidFill>
                <a:latin typeface="Times New Roman" pitchFamily="18" charset="0"/>
                <a:ea typeface="楷体_GB2312" pitchFamily="49" charset="-122"/>
              </a:rPr>
              <a:t>列的值</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199279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当前运行效果</a:t>
            </a:r>
            <a:endParaRPr lang="zh-CN" altLang="en-US" dirty="0"/>
          </a:p>
        </p:txBody>
      </p:sp>
      <p:pic>
        <p:nvPicPr>
          <p:cNvPr id="6" name="内容占位符 5"/>
          <p:cNvPicPr>
            <a:picLocks noGrp="1" noChangeAspect="1"/>
          </p:cNvPicPr>
          <p:nvPr>
            <p:ph idx="1"/>
          </p:nvPr>
        </p:nvPicPr>
        <p:blipFill>
          <a:blip r:embed="rId2"/>
          <a:stretch>
            <a:fillRect/>
          </a:stretch>
        </p:blipFill>
        <p:spPr>
          <a:xfrm>
            <a:off x="1979712" y="2420888"/>
            <a:ext cx="4831432" cy="3262894"/>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32</a:t>
            </a:fld>
            <a:endParaRPr lang="en-US" altLang="zh-CN"/>
          </a:p>
        </p:txBody>
      </p:sp>
    </p:spTree>
    <p:extLst>
      <p:ext uri="{BB962C8B-B14F-4D97-AF65-F5344CB8AC3E}">
        <p14:creationId xmlns:p14="http://schemas.microsoft.com/office/powerpoint/2010/main" val="23260805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Step4:</a:t>
            </a:r>
            <a:r>
              <a:rPr lang="zh-CN" altLang="en-US" sz="2800" dirty="0" smtClean="0"/>
              <a:t>为</a:t>
            </a:r>
            <a:r>
              <a:rPr lang="en-US" altLang="zh-CN" sz="2800" dirty="0" err="1" smtClean="0"/>
              <a:t>CListCtrl</a:t>
            </a:r>
            <a:r>
              <a:rPr lang="zh-CN" altLang="en-US" sz="2800" dirty="0" smtClean="0"/>
              <a:t>添加</a:t>
            </a:r>
            <a:r>
              <a:rPr lang="en-US" altLang="zh-CN" sz="2800" dirty="0" err="1" smtClean="0"/>
              <a:t>ItemChanged</a:t>
            </a:r>
            <a:r>
              <a:rPr lang="zh-CN" altLang="en-US" sz="2800" dirty="0" smtClean="0"/>
              <a:t>事件</a:t>
            </a:r>
            <a:endParaRPr lang="zh-CN" altLang="en-US" sz="2800" dirty="0"/>
          </a:p>
        </p:txBody>
      </p:sp>
      <p:pic>
        <p:nvPicPr>
          <p:cNvPr id="6" name="内容占位符 5"/>
          <p:cNvPicPr>
            <a:picLocks noGrp="1" noChangeAspect="1"/>
          </p:cNvPicPr>
          <p:nvPr>
            <p:ph idx="1"/>
          </p:nvPr>
        </p:nvPicPr>
        <p:blipFill>
          <a:blip r:embed="rId2"/>
          <a:stretch>
            <a:fillRect/>
          </a:stretch>
        </p:blipFill>
        <p:spPr>
          <a:xfrm>
            <a:off x="1713341" y="1981200"/>
            <a:ext cx="5717318"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33</a:t>
            </a:fld>
            <a:endParaRPr lang="en-US" altLang="zh-CN"/>
          </a:p>
        </p:txBody>
      </p:sp>
      <p:sp>
        <p:nvSpPr>
          <p:cNvPr id="7" name="矩形标注 6"/>
          <p:cNvSpPr/>
          <p:nvPr/>
        </p:nvSpPr>
        <p:spPr bwMode="auto">
          <a:xfrm>
            <a:off x="899592" y="2964000"/>
            <a:ext cx="2808312" cy="360040"/>
          </a:xfrm>
          <a:prstGeom prst="wedgeRectCallout">
            <a:avLst>
              <a:gd name="adj1" fmla="val 17595"/>
              <a:gd name="adj2" fmla="val 6850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选择</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ItemChanged</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事件</a:t>
            </a:r>
          </a:p>
        </p:txBody>
      </p:sp>
    </p:spTree>
    <p:extLst>
      <p:ext uri="{BB962C8B-B14F-4D97-AF65-F5344CB8AC3E}">
        <p14:creationId xmlns:p14="http://schemas.microsoft.com/office/powerpoint/2010/main" val="7331773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Step4:</a:t>
            </a:r>
            <a:r>
              <a:rPr lang="zh-CN" altLang="en-US" sz="3200" dirty="0" smtClean="0"/>
              <a:t>处理</a:t>
            </a:r>
            <a:r>
              <a:rPr lang="en-US" altLang="zh-CN" sz="3200" dirty="0" err="1" smtClean="0"/>
              <a:t>ItemChanged</a:t>
            </a:r>
            <a:r>
              <a:rPr lang="zh-CN" altLang="en-US" sz="3200" dirty="0" smtClean="0"/>
              <a:t>事件</a:t>
            </a:r>
            <a:endParaRPr lang="zh-CN" altLang="en-US" sz="3200" dirty="0"/>
          </a:p>
        </p:txBody>
      </p:sp>
      <p:sp>
        <p:nvSpPr>
          <p:cNvPr id="3" name="内容占位符 2"/>
          <p:cNvSpPr>
            <a:spLocks noGrp="1"/>
          </p:cNvSpPr>
          <p:nvPr>
            <p:ph idx="1"/>
          </p:nvPr>
        </p:nvSpPr>
        <p:spPr>
          <a:xfrm>
            <a:off x="323528" y="1988840"/>
            <a:ext cx="8496944" cy="4114800"/>
          </a:xfrm>
        </p:spPr>
        <p:txBody>
          <a:bodyPr/>
          <a:lstStyle/>
          <a:p>
            <a:pPr marL="0" indent="0">
              <a:buNone/>
            </a:pPr>
            <a:r>
              <a:rPr lang="en-US" altLang="zh-CN" sz="1400" b="0" dirty="0">
                <a:solidFill>
                  <a:srgbClr val="0000FF"/>
                </a:solidFill>
                <a:highlight>
                  <a:srgbClr val="FFFFFF"/>
                </a:highlight>
                <a:latin typeface="Consolas" panose="020B0609020204030204" pitchFamily="49" charset="0"/>
              </a:rPr>
              <a:t>void</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CDialogControlsDlg</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OnLvnItemchangedListctrl</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2B91AF"/>
                </a:solidFill>
                <a:highlight>
                  <a:srgbClr val="FFFFFF"/>
                </a:highlight>
                <a:latin typeface="Consolas" panose="020B0609020204030204" pitchFamily="49" charset="0"/>
              </a:rPr>
              <a:t>NMHDR</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pNMHDR</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2B91AF"/>
                </a:solidFill>
                <a:highlight>
                  <a:srgbClr val="FFFFFF"/>
                </a:highlight>
                <a:latin typeface="Consolas" panose="020B0609020204030204" pitchFamily="49" charset="0"/>
              </a:rPr>
              <a:t>LRESULT</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pResult</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2B91AF"/>
                </a:solidFill>
                <a:highlight>
                  <a:srgbClr val="FFFFFF"/>
                </a:highlight>
                <a:latin typeface="Consolas" panose="020B0609020204030204" pitchFamily="49" charset="0"/>
              </a:rPr>
              <a:t>LPNMLISTVIEW</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pNMLV</a:t>
            </a:r>
            <a:r>
              <a:rPr lang="en-US" altLang="zh-CN" sz="1400" b="0" dirty="0">
                <a:solidFill>
                  <a:srgbClr val="000000"/>
                </a:solidFill>
                <a:highlight>
                  <a:srgbClr val="FFFFFF"/>
                </a:highlight>
                <a:latin typeface="Consolas" panose="020B0609020204030204" pitchFamily="49" charset="0"/>
              </a:rPr>
              <a:t> = </a:t>
            </a:r>
            <a:r>
              <a:rPr lang="en-US" altLang="zh-CN" sz="1400" b="0" dirty="0" err="1">
                <a:solidFill>
                  <a:srgbClr val="0000FF"/>
                </a:solidFill>
                <a:highlight>
                  <a:srgbClr val="FFFFFF"/>
                </a:highlight>
                <a:latin typeface="Consolas" panose="020B0609020204030204" pitchFamily="49" charset="0"/>
              </a:rPr>
              <a:t>reinterpret_cast</a:t>
            </a:r>
            <a:r>
              <a:rPr lang="en-US" altLang="zh-CN" sz="1400" b="0" dirty="0">
                <a:solidFill>
                  <a:srgbClr val="000000"/>
                </a:solidFill>
                <a:highlight>
                  <a:srgbClr val="FFFFFF"/>
                </a:highlight>
                <a:latin typeface="Consolas" panose="020B0609020204030204" pitchFamily="49" charset="0"/>
              </a:rPr>
              <a:t>&lt;</a:t>
            </a:r>
            <a:r>
              <a:rPr lang="en-US" altLang="zh-CN" sz="1400" b="0" dirty="0">
                <a:solidFill>
                  <a:srgbClr val="2B91AF"/>
                </a:solidFill>
                <a:highlight>
                  <a:srgbClr val="FFFFFF"/>
                </a:highlight>
                <a:latin typeface="Consolas" panose="020B0609020204030204" pitchFamily="49" charset="0"/>
              </a:rPr>
              <a:t>LPNMLISTVIEW</a:t>
            </a:r>
            <a:r>
              <a:rPr lang="en-US" altLang="zh-CN" sz="1400" b="0" dirty="0">
                <a:solidFill>
                  <a:srgbClr val="000000"/>
                </a:solidFill>
                <a:highlight>
                  <a:srgbClr val="FFFFFF"/>
                </a:highlight>
                <a:latin typeface="Consolas" panose="020B0609020204030204" pitchFamily="49" charset="0"/>
              </a:rPr>
              <a:t>&gt;(</a:t>
            </a:r>
            <a:r>
              <a:rPr lang="en-US" altLang="zh-CN" sz="1400" b="0" dirty="0" err="1">
                <a:solidFill>
                  <a:srgbClr val="808080"/>
                </a:solidFill>
                <a:highlight>
                  <a:srgbClr val="FFFFFF"/>
                </a:highlight>
                <a:latin typeface="Consolas" panose="020B0609020204030204" pitchFamily="49" charset="0"/>
              </a:rPr>
              <a:t>pNMHDR</a:t>
            </a:r>
            <a:r>
              <a:rPr lang="en-US" altLang="zh-CN" sz="1400" b="0" dirty="0" smtClean="0">
                <a:solidFill>
                  <a:srgbClr val="000000"/>
                </a:solidFill>
                <a:highlight>
                  <a:srgbClr val="FFFFFF"/>
                </a:highlight>
                <a:latin typeface="Consolas" panose="020B0609020204030204" pitchFamily="49" charset="0"/>
              </a:rPr>
              <a:t>);</a:t>
            </a:r>
            <a:endParaRPr lang="zh-CN" altLang="en-US"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8000"/>
                </a:solidFill>
                <a:highlight>
                  <a:srgbClr val="FFFFFF"/>
                </a:highlight>
                <a:latin typeface="Consolas" panose="020B0609020204030204" pitchFamily="49" charset="0"/>
              </a:rPr>
              <a:t>// clear the list box</a:t>
            </a:r>
            <a:endParaRPr lang="en-US" altLang="zh-CN"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FF"/>
                </a:solidFill>
                <a:highlight>
                  <a:srgbClr val="FFFFFF"/>
                </a:highlight>
                <a:latin typeface="Consolas" panose="020B0609020204030204" pitchFamily="49" charset="0"/>
              </a:rPr>
              <a:t>int</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list_item_count</a:t>
            </a:r>
            <a:r>
              <a:rPr lang="en-US" altLang="zh-CN" sz="1400" b="0" dirty="0">
                <a:solidFill>
                  <a:srgbClr val="000000"/>
                </a:solidFill>
                <a:highlight>
                  <a:srgbClr val="FFFFFF"/>
                </a:highlight>
                <a:latin typeface="Consolas" panose="020B0609020204030204" pitchFamily="49" charset="0"/>
              </a:rPr>
              <a:t> = </a:t>
            </a:r>
            <a:r>
              <a:rPr lang="en-US" altLang="zh-CN" sz="1400" b="0" dirty="0" err="1">
                <a:solidFill>
                  <a:srgbClr val="000000"/>
                </a:solidFill>
                <a:highlight>
                  <a:srgbClr val="FFFFFF"/>
                </a:highlight>
                <a:latin typeface="Consolas" panose="020B0609020204030204" pitchFamily="49" charset="0"/>
              </a:rPr>
              <a:t>m_listSelected.GetCount</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00FF"/>
                </a:solidFill>
                <a:highlight>
                  <a:srgbClr val="FFFFFF"/>
                </a:highlight>
                <a:latin typeface="Consolas" panose="020B0609020204030204" pitchFamily="49" charset="0"/>
              </a:rPr>
              <a:t>for</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FF"/>
                </a:solidFill>
                <a:highlight>
                  <a:srgbClr val="FFFFFF"/>
                </a:highlight>
                <a:latin typeface="Consolas" panose="020B0609020204030204" pitchFamily="49" charset="0"/>
              </a:rPr>
              <a:t>int</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i</a:t>
            </a:r>
            <a:r>
              <a:rPr lang="en-US" altLang="zh-CN" sz="1400" b="0" dirty="0">
                <a:solidFill>
                  <a:srgbClr val="000000"/>
                </a:solidFill>
                <a:highlight>
                  <a:srgbClr val="FFFFFF"/>
                </a:highlight>
                <a:latin typeface="Consolas" panose="020B0609020204030204" pitchFamily="49" charset="0"/>
              </a:rPr>
              <a:t> = </a:t>
            </a:r>
            <a:r>
              <a:rPr lang="en-US" altLang="zh-CN" sz="1400" b="0" dirty="0">
                <a:solidFill>
                  <a:srgbClr val="FF0000"/>
                </a:solidFill>
                <a:highlight>
                  <a:srgbClr val="FFFFFF"/>
                </a:highlight>
                <a:latin typeface="Consolas" panose="020B0609020204030204" pitchFamily="49" charset="0"/>
              </a:rPr>
              <a:t>0</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i</a:t>
            </a:r>
            <a:r>
              <a:rPr lang="en-US" altLang="zh-CN" sz="1400" b="0" dirty="0">
                <a:solidFill>
                  <a:srgbClr val="000000"/>
                </a:solidFill>
                <a:highlight>
                  <a:srgbClr val="FFFFFF"/>
                </a:highlight>
                <a:latin typeface="Consolas" panose="020B0609020204030204" pitchFamily="49" charset="0"/>
              </a:rPr>
              <a:t> &lt; </a:t>
            </a:r>
            <a:r>
              <a:rPr lang="en-US" altLang="zh-CN" sz="1400" b="0" dirty="0" err="1">
                <a:solidFill>
                  <a:srgbClr val="000000"/>
                </a:solidFill>
                <a:highlight>
                  <a:srgbClr val="FFFFFF"/>
                </a:highlight>
                <a:latin typeface="Consolas" panose="020B0609020204030204" pitchFamily="49" charset="0"/>
              </a:rPr>
              <a:t>list_item_count</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i</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m_listSelected.DeleteString</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FF0000"/>
                </a:solidFill>
                <a:highlight>
                  <a:srgbClr val="FFFFFF"/>
                </a:highlight>
                <a:latin typeface="Consolas" panose="020B0609020204030204" pitchFamily="49" charset="0"/>
              </a:rPr>
              <a:t>0</a:t>
            </a:r>
            <a:r>
              <a:rPr lang="en-US" altLang="zh-CN" sz="1400" b="0" dirty="0" smtClean="0">
                <a:solidFill>
                  <a:srgbClr val="000000"/>
                </a:solidFill>
                <a:highlight>
                  <a:srgbClr val="FFFFFF"/>
                </a:highlight>
                <a:latin typeface="Consolas" panose="020B0609020204030204" pitchFamily="49" charset="0"/>
              </a:rPr>
              <a:t>);</a:t>
            </a:r>
            <a:endParaRPr lang="zh-CN" altLang="en-US"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8000"/>
                </a:solidFill>
                <a:highlight>
                  <a:srgbClr val="FFFFFF"/>
                </a:highlight>
                <a:latin typeface="Consolas" panose="020B0609020204030204" pitchFamily="49" charset="0"/>
              </a:rPr>
              <a:t>// get selected items and add to list box</a:t>
            </a:r>
            <a:endParaRPr lang="en-US" altLang="zh-CN"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2B91AF"/>
                </a:solidFill>
                <a:highlight>
                  <a:srgbClr val="FFFFFF"/>
                </a:highlight>
                <a:latin typeface="Consolas" panose="020B0609020204030204" pitchFamily="49" charset="0"/>
              </a:rPr>
              <a:t>POSITION</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pos</a:t>
            </a:r>
            <a:r>
              <a:rPr lang="en-US" altLang="zh-CN" sz="1400" b="0" dirty="0">
                <a:solidFill>
                  <a:srgbClr val="000000"/>
                </a:solidFill>
                <a:highlight>
                  <a:srgbClr val="FFFFFF"/>
                </a:highlight>
                <a:latin typeface="Consolas" panose="020B0609020204030204" pitchFamily="49" charset="0"/>
              </a:rPr>
              <a:t> = </a:t>
            </a:r>
            <a:r>
              <a:rPr lang="en-US" altLang="zh-CN" sz="1400" b="0" dirty="0" err="1">
                <a:solidFill>
                  <a:srgbClr val="000000"/>
                </a:solidFill>
                <a:highlight>
                  <a:srgbClr val="FFFFFF"/>
                </a:highlight>
                <a:latin typeface="Consolas" panose="020B0609020204030204" pitchFamily="49" charset="0"/>
              </a:rPr>
              <a:t>m_lcTools.GetFirstSelectedItemPosition</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FF"/>
                </a:solidFill>
                <a:highlight>
                  <a:srgbClr val="FFFFFF"/>
                </a:highlight>
                <a:latin typeface="Consolas" panose="020B0609020204030204" pitchFamily="49" charset="0"/>
              </a:rPr>
              <a:t>int</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sel_index</a:t>
            </a:r>
            <a:r>
              <a:rPr lang="en-US" altLang="zh-CN" sz="1400" b="0" dirty="0">
                <a:solidFill>
                  <a:srgbClr val="000000"/>
                </a:solidFill>
                <a:highlight>
                  <a:srgbClr val="FFFFFF"/>
                </a:highlight>
                <a:latin typeface="Consolas" panose="020B0609020204030204" pitchFamily="49" charset="0"/>
              </a:rPr>
              <a:t> = -</a:t>
            </a:r>
            <a:r>
              <a:rPr lang="en-US" altLang="zh-CN" sz="1400" b="0" dirty="0">
                <a:solidFill>
                  <a:srgbClr val="FF0000"/>
                </a:solidFill>
                <a:highlight>
                  <a:srgbClr val="FFFFFF"/>
                </a:highlight>
                <a:latin typeface="Consolas" panose="020B0609020204030204" pitchFamily="49" charset="0"/>
              </a:rPr>
              <a:t>1</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00FF"/>
                </a:solidFill>
                <a:highlight>
                  <a:srgbClr val="FFFFFF"/>
                </a:highlight>
                <a:latin typeface="Consolas" panose="020B0609020204030204" pitchFamily="49" charset="0"/>
              </a:rPr>
              <a:t>while</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pos</a:t>
            </a:r>
            <a:r>
              <a:rPr lang="en-US" altLang="zh-CN" sz="1400" b="0" dirty="0">
                <a:solidFill>
                  <a:srgbClr val="000000"/>
                </a:solidFill>
                <a:highlight>
                  <a:srgbClr val="FFFFFF"/>
                </a:highlight>
                <a:latin typeface="Consolas" panose="020B0609020204030204" pitchFamily="49" charset="0"/>
              </a:rPr>
              <a:t> != </a:t>
            </a:r>
            <a:r>
              <a:rPr lang="en-US" altLang="zh-CN" sz="1400" b="0" dirty="0">
                <a:solidFill>
                  <a:srgbClr val="6F008A"/>
                </a:solidFill>
                <a:highlight>
                  <a:srgbClr val="FFFFFF"/>
                </a:highlight>
                <a:latin typeface="Consolas" panose="020B0609020204030204" pitchFamily="49" charset="0"/>
              </a:rPr>
              <a:t>NULL</a:t>
            </a:r>
            <a:r>
              <a:rPr lang="en-US" altLang="zh-CN" sz="1400" b="0" dirty="0" smtClean="0">
                <a:solidFill>
                  <a:srgbClr val="000000"/>
                </a:solidFill>
                <a:highlight>
                  <a:srgbClr val="FFFFFF"/>
                </a:highlight>
                <a:latin typeface="Consolas" panose="020B0609020204030204" pitchFamily="49" charset="0"/>
              </a:rPr>
              <a:t>) {</a:t>
            </a:r>
            <a:endParaRPr lang="en-US" altLang="zh-CN"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sel_index</a:t>
            </a:r>
            <a:r>
              <a:rPr lang="en-US" altLang="zh-CN" sz="1400" b="0" dirty="0">
                <a:solidFill>
                  <a:srgbClr val="000000"/>
                </a:solidFill>
                <a:highlight>
                  <a:srgbClr val="FFFFFF"/>
                </a:highlight>
                <a:latin typeface="Consolas" panose="020B0609020204030204" pitchFamily="49" charset="0"/>
              </a:rPr>
              <a:t> = </a:t>
            </a:r>
            <a:r>
              <a:rPr lang="en-US" altLang="zh-CN" sz="1400" b="0" dirty="0" err="1">
                <a:solidFill>
                  <a:srgbClr val="000000"/>
                </a:solidFill>
                <a:highlight>
                  <a:srgbClr val="FFFFFF"/>
                </a:highlight>
                <a:latin typeface="Consolas" panose="020B0609020204030204" pitchFamily="49" charset="0"/>
              </a:rPr>
              <a:t>m_lcTools.GetNextSelectedItem</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pos</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CString</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item_text</a:t>
            </a:r>
            <a:r>
              <a:rPr lang="en-US" altLang="zh-CN" sz="1400" b="0" dirty="0">
                <a:solidFill>
                  <a:srgbClr val="000000"/>
                </a:solidFill>
                <a:highlight>
                  <a:srgbClr val="FFFFFF"/>
                </a:highlight>
                <a:latin typeface="Consolas" panose="020B0609020204030204" pitchFamily="49" charset="0"/>
              </a:rPr>
              <a:t> = </a:t>
            </a:r>
            <a:r>
              <a:rPr lang="en-US" altLang="zh-CN" sz="1400" b="0" dirty="0" err="1">
                <a:solidFill>
                  <a:srgbClr val="000000"/>
                </a:solidFill>
                <a:highlight>
                  <a:srgbClr val="FFFFFF"/>
                </a:highlight>
                <a:latin typeface="Consolas" panose="020B0609020204030204" pitchFamily="49" charset="0"/>
              </a:rPr>
              <a:t>m_lcTools.GetItemText</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sel_index</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0</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m_listSelected.AddString</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item_text</a:t>
            </a:r>
            <a:r>
              <a:rPr lang="en-US" altLang="zh-CN" sz="1400" b="0" dirty="0">
                <a:solidFill>
                  <a:srgbClr val="000000"/>
                </a:solidFill>
                <a:highlight>
                  <a:srgbClr val="FFFFFF"/>
                </a:highlight>
                <a:latin typeface="Consolas" panose="020B0609020204030204" pitchFamily="49" charset="0"/>
              </a:rPr>
              <a:t>);</a:t>
            </a:r>
          </a:p>
          <a:p>
            <a:pPr marL="0" indent="0">
              <a:buNone/>
            </a:pPr>
            <a:r>
              <a:rPr lang="zh-CN" altLang="en-US" sz="1400" b="0" dirty="0">
                <a:solidFill>
                  <a:srgbClr val="000000"/>
                </a:solidFill>
                <a:highlight>
                  <a:srgbClr val="FFFFFF"/>
                </a:highlight>
                <a:latin typeface="Consolas" panose="020B0609020204030204" pitchFamily="49" charset="0"/>
              </a:rPr>
              <a:t>    </a:t>
            </a:r>
            <a:r>
              <a:rPr lang="en-US" altLang="zh-CN" sz="1400" b="0" dirty="0" smtClean="0">
                <a:solidFill>
                  <a:srgbClr val="000000"/>
                </a:solidFill>
                <a:highlight>
                  <a:srgbClr val="FFFFFF"/>
                </a:highlight>
                <a:latin typeface="Consolas" panose="020B0609020204030204" pitchFamily="49" charset="0"/>
              </a:rPr>
              <a:t>}</a:t>
            </a:r>
            <a:endParaRPr lang="zh-CN" altLang="en-US"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pResult</a:t>
            </a:r>
            <a:r>
              <a:rPr lang="en-US" altLang="zh-CN" sz="1400" b="0" dirty="0">
                <a:solidFill>
                  <a:srgbClr val="000000"/>
                </a:solidFill>
                <a:highlight>
                  <a:srgbClr val="FFFFFF"/>
                </a:highlight>
                <a:latin typeface="Consolas" panose="020B0609020204030204" pitchFamily="49" charset="0"/>
              </a:rPr>
              <a:t> = </a:t>
            </a:r>
            <a:r>
              <a:rPr lang="en-US" altLang="zh-CN" sz="1400" b="0" dirty="0">
                <a:solidFill>
                  <a:srgbClr val="FF0000"/>
                </a:solidFill>
                <a:highlight>
                  <a:srgbClr val="FFFFFF"/>
                </a:highlight>
                <a:latin typeface="Consolas" panose="020B0609020204030204" pitchFamily="49" charset="0"/>
              </a:rPr>
              <a:t>0</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a:t>
            </a:r>
            <a:endParaRPr lang="zh-CN" altLang="en-US" sz="14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34</a:t>
            </a:fld>
            <a:endParaRPr lang="en-US" altLang="zh-CN"/>
          </a:p>
        </p:txBody>
      </p:sp>
      <p:sp>
        <p:nvSpPr>
          <p:cNvPr id="6" name="矩形 5"/>
          <p:cNvSpPr/>
          <p:nvPr/>
        </p:nvSpPr>
        <p:spPr bwMode="auto">
          <a:xfrm>
            <a:off x="769215" y="2780928"/>
            <a:ext cx="5170937" cy="1008112"/>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noFill/>
              <a:effectLst/>
              <a:latin typeface="Times New Roman" pitchFamily="18" charset="0"/>
              <a:ea typeface="楷体_GB2312" pitchFamily="49" charset="-122"/>
            </a:endParaRPr>
          </a:p>
        </p:txBody>
      </p:sp>
      <p:sp>
        <p:nvSpPr>
          <p:cNvPr id="7" name="矩形标注 6"/>
          <p:cNvSpPr/>
          <p:nvPr/>
        </p:nvSpPr>
        <p:spPr bwMode="auto">
          <a:xfrm>
            <a:off x="6156176" y="3082492"/>
            <a:ext cx="2059081" cy="404983"/>
          </a:xfrm>
          <a:prstGeom prst="wedgeRectCallout">
            <a:avLst>
              <a:gd name="adj1" fmla="val -63555"/>
              <a:gd name="adj2" fmla="val 2640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清空</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ListBox</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的内容</a:t>
            </a:r>
          </a:p>
        </p:txBody>
      </p:sp>
      <p:sp>
        <p:nvSpPr>
          <p:cNvPr id="8" name="矩形 7"/>
          <p:cNvSpPr/>
          <p:nvPr/>
        </p:nvSpPr>
        <p:spPr bwMode="auto">
          <a:xfrm>
            <a:off x="769215" y="3821626"/>
            <a:ext cx="6035033" cy="2055646"/>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noFill/>
              <a:effectLst/>
              <a:latin typeface="Times New Roman" pitchFamily="18" charset="0"/>
              <a:ea typeface="楷体_GB2312" pitchFamily="49" charset="-122"/>
            </a:endParaRPr>
          </a:p>
        </p:txBody>
      </p:sp>
      <p:sp>
        <p:nvSpPr>
          <p:cNvPr id="9" name="矩形标注 8"/>
          <p:cNvSpPr/>
          <p:nvPr/>
        </p:nvSpPr>
        <p:spPr bwMode="auto">
          <a:xfrm>
            <a:off x="6660232" y="4378635"/>
            <a:ext cx="2059081" cy="404983"/>
          </a:xfrm>
          <a:prstGeom prst="wedgeRectCallout">
            <a:avLst>
              <a:gd name="adj1" fmla="val -63555"/>
              <a:gd name="adj2" fmla="val 2640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遍历当前选中的项</a:t>
            </a:r>
          </a:p>
        </p:txBody>
      </p:sp>
    </p:spTree>
    <p:extLst>
      <p:ext uri="{BB962C8B-B14F-4D97-AF65-F5344CB8AC3E}">
        <p14:creationId xmlns:p14="http://schemas.microsoft.com/office/powerpoint/2010/main" val="3680716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当前运行效果</a:t>
            </a:r>
            <a:endParaRPr lang="zh-CN" altLang="en-US" dirty="0"/>
          </a:p>
        </p:txBody>
      </p:sp>
      <p:pic>
        <p:nvPicPr>
          <p:cNvPr id="6" name="内容占位符 5"/>
          <p:cNvPicPr>
            <a:picLocks noGrp="1" noChangeAspect="1"/>
          </p:cNvPicPr>
          <p:nvPr>
            <p:ph idx="1"/>
          </p:nvPr>
        </p:nvPicPr>
        <p:blipFill>
          <a:blip r:embed="rId2"/>
          <a:stretch>
            <a:fillRect/>
          </a:stretch>
        </p:blipFill>
        <p:spPr>
          <a:xfrm>
            <a:off x="1828800" y="2185987"/>
            <a:ext cx="5486400" cy="3705225"/>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35</a:t>
            </a:fld>
            <a:endParaRPr lang="en-US" altLang="zh-CN"/>
          </a:p>
        </p:txBody>
      </p:sp>
      <p:sp>
        <p:nvSpPr>
          <p:cNvPr id="7" name="矩形标注 6"/>
          <p:cNvSpPr/>
          <p:nvPr/>
        </p:nvSpPr>
        <p:spPr bwMode="auto">
          <a:xfrm>
            <a:off x="4211960" y="4869160"/>
            <a:ext cx="2808312" cy="360040"/>
          </a:xfrm>
          <a:prstGeom prst="wedgeRectCallout">
            <a:avLst>
              <a:gd name="adj1" fmla="val 18768"/>
              <a:gd name="adj2" fmla="val -73352"/>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这里自动显示当前选中的项</a:t>
            </a:r>
          </a:p>
        </p:txBody>
      </p:sp>
    </p:spTree>
    <p:extLst>
      <p:ext uri="{BB962C8B-B14F-4D97-AF65-F5344CB8AC3E}">
        <p14:creationId xmlns:p14="http://schemas.microsoft.com/office/powerpoint/2010/main" val="17314456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Step5:</a:t>
            </a:r>
            <a:r>
              <a:rPr lang="zh-CN" altLang="en-US" dirty="0" smtClean="0"/>
              <a:t>为</a:t>
            </a:r>
            <a:r>
              <a:rPr lang="en-US" altLang="zh-CN" dirty="0" err="1" smtClean="0"/>
              <a:t>ComboBox</a:t>
            </a:r>
            <a:r>
              <a:rPr lang="zh-CN" altLang="en-US" dirty="0" smtClean="0"/>
              <a:t>添加事件</a:t>
            </a:r>
            <a:endParaRPr lang="zh-CN" altLang="en-US" dirty="0"/>
          </a:p>
        </p:txBody>
      </p:sp>
      <p:pic>
        <p:nvPicPr>
          <p:cNvPr id="6" name="内容占位符 5"/>
          <p:cNvPicPr>
            <a:picLocks noGrp="1" noChangeAspect="1"/>
          </p:cNvPicPr>
          <p:nvPr>
            <p:ph idx="1"/>
          </p:nvPr>
        </p:nvPicPr>
        <p:blipFill>
          <a:blip r:embed="rId2"/>
          <a:stretch>
            <a:fillRect/>
          </a:stretch>
        </p:blipFill>
        <p:spPr>
          <a:xfrm>
            <a:off x="1713341" y="1981200"/>
            <a:ext cx="5717318"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36</a:t>
            </a:fld>
            <a:endParaRPr lang="en-US" altLang="zh-CN"/>
          </a:p>
        </p:txBody>
      </p:sp>
      <p:sp>
        <p:nvSpPr>
          <p:cNvPr id="7" name="矩形标注 6"/>
          <p:cNvSpPr/>
          <p:nvPr/>
        </p:nvSpPr>
        <p:spPr bwMode="auto">
          <a:xfrm>
            <a:off x="1835696" y="2852936"/>
            <a:ext cx="2448272" cy="404983"/>
          </a:xfrm>
          <a:prstGeom prst="wedgeRectCallout">
            <a:avLst>
              <a:gd name="adj1" fmla="val -15946"/>
              <a:gd name="adj2" fmla="val 67082"/>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添加</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SelectChanged</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事件</a:t>
            </a:r>
          </a:p>
        </p:txBody>
      </p:sp>
    </p:spTree>
    <p:extLst>
      <p:ext uri="{BB962C8B-B14F-4D97-AF65-F5344CB8AC3E}">
        <p14:creationId xmlns:p14="http://schemas.microsoft.com/office/powerpoint/2010/main" val="35228368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Step5:</a:t>
            </a:r>
            <a:r>
              <a:rPr lang="zh-CN" altLang="en-US" dirty="0" smtClean="0"/>
              <a:t>处理</a:t>
            </a:r>
            <a:r>
              <a:rPr lang="en-US" altLang="zh-CN" dirty="0" err="1" smtClean="0"/>
              <a:t>ComboBox</a:t>
            </a:r>
            <a:r>
              <a:rPr lang="zh-CN" altLang="en-US" dirty="0" smtClean="0"/>
              <a:t>事件</a:t>
            </a:r>
            <a:endParaRPr lang="zh-CN" altLang="en-US" dirty="0"/>
          </a:p>
        </p:txBody>
      </p:sp>
      <p:sp>
        <p:nvSpPr>
          <p:cNvPr id="3" name="内容占位符 2"/>
          <p:cNvSpPr>
            <a:spLocks noGrp="1"/>
          </p:cNvSpPr>
          <p:nvPr>
            <p:ph idx="1"/>
          </p:nvPr>
        </p:nvSpPr>
        <p:spPr>
          <a:xfrm>
            <a:off x="179512" y="1981200"/>
            <a:ext cx="8712968" cy="4114800"/>
          </a:xfrm>
        </p:spPr>
        <p:txBody>
          <a:bodyPr/>
          <a:lstStyle/>
          <a:p>
            <a:pPr marL="0" indent="0">
              <a:buNone/>
            </a:pP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CDialogControlsDlg</a:t>
            </a:r>
            <a:r>
              <a:rPr lang="en-US" altLang="zh-CN" sz="1600" b="0" dirty="0">
                <a:solidFill>
                  <a:srgbClr val="000000"/>
                </a:solidFill>
                <a:highlight>
                  <a:srgbClr val="FFFFFF"/>
                </a:highlight>
                <a:latin typeface="Consolas" panose="020B0609020204030204" pitchFamily="49" charset="0"/>
              </a:rPr>
              <a:t>::</a:t>
            </a:r>
            <a:r>
              <a:rPr lang="en-US" altLang="zh-CN" sz="1600" b="0" dirty="0" err="1" smtClean="0">
                <a:solidFill>
                  <a:srgbClr val="000000"/>
                </a:solidFill>
                <a:highlight>
                  <a:srgbClr val="FFFFFF"/>
                </a:highlight>
                <a:latin typeface="Consolas" panose="020B0609020204030204" pitchFamily="49" charset="0"/>
              </a:rPr>
              <a:t>OnCbnSelchangeComboStyle</a:t>
            </a:r>
            <a:r>
              <a:rPr lang="en-US" altLang="zh-CN" sz="1600" b="0" dirty="0" smtClean="0">
                <a:solidFill>
                  <a:srgbClr val="000000"/>
                </a:solidFill>
                <a:highlight>
                  <a:srgbClr val="FFFFFF"/>
                </a:highlight>
                <a:latin typeface="Consolas" panose="020B0609020204030204" pitchFamily="49" charset="0"/>
              </a:rPr>
              <a: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UpdateData</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selected_index</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m_cbStyle.GetCurSel</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DWORD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list_styles</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6F008A"/>
                </a:solidFill>
                <a:highlight>
                  <a:srgbClr val="FFFFFF"/>
                </a:highlight>
                <a:latin typeface="Consolas" panose="020B0609020204030204" pitchFamily="49" charset="0"/>
              </a:rPr>
              <a:t>LVS_ICON</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LVS_SMALLICON</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LVS_LIST</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LVS_REPORT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DWORD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current_style</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6F008A"/>
                </a:solidFill>
                <a:highlight>
                  <a:srgbClr val="FFFFFF"/>
                </a:highlight>
                <a:latin typeface="Consolas" panose="020B0609020204030204" pitchFamily="49" charset="0"/>
              </a:rPr>
              <a:t>GetWindowLong</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2B91AF"/>
                </a:solidFill>
                <a:highlight>
                  <a:srgbClr val="FFFFFF"/>
                </a:highlight>
                <a:latin typeface="Consolas" panose="020B0609020204030204" pitchFamily="49" charset="0"/>
              </a:rPr>
              <a:t>HWND</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m_lcTools</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GWL_STYLE</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endParaRPr lang="en-US" altLang="zh-CN" sz="1600" b="0" dirty="0" smtClean="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if</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current_style</a:t>
            </a:r>
            <a:r>
              <a:rPr lang="en-US" altLang="zh-CN" sz="1600" b="0" dirty="0">
                <a:solidFill>
                  <a:srgbClr val="000000"/>
                </a:solidFill>
                <a:highlight>
                  <a:srgbClr val="FFFFFF"/>
                </a:highlight>
                <a:latin typeface="Consolas" panose="020B0609020204030204" pitchFamily="49" charset="0"/>
              </a:rPr>
              <a:t> &amp; </a:t>
            </a:r>
            <a:r>
              <a:rPr lang="en-US" altLang="zh-CN" sz="1600" b="0" dirty="0">
                <a:solidFill>
                  <a:srgbClr val="6F008A"/>
                </a:solidFill>
                <a:highlight>
                  <a:srgbClr val="FFFFFF"/>
                </a:highlight>
                <a:latin typeface="Consolas" panose="020B0609020204030204" pitchFamily="49" charset="0"/>
              </a:rPr>
              <a:t>LVS_TYPEMASK</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list_styles</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selected_index</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6F008A"/>
                </a:solidFill>
                <a:highlight>
                  <a:srgbClr val="FFFFFF"/>
                </a:highlight>
                <a:latin typeface="Consolas" panose="020B0609020204030204" pitchFamily="49" charset="0"/>
              </a:rPr>
              <a:t>SetWindowLong</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2B91AF"/>
                </a:solidFill>
                <a:highlight>
                  <a:srgbClr val="FFFFFF"/>
                </a:highlight>
                <a:latin typeface="Consolas" panose="020B0609020204030204" pitchFamily="49" charset="0"/>
              </a:rPr>
              <a:t>HWND</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m_lcTools</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GWL_STYLE</a:t>
            </a:r>
            <a:r>
              <a:rPr lang="en-US" altLang="zh-CN" sz="1600" b="0" dirty="0">
                <a:solidFill>
                  <a:srgbClr val="000000"/>
                </a:solidFill>
                <a:highlight>
                  <a:srgbClr val="FFFFFF"/>
                </a:highlight>
                <a:latin typeface="Consolas" panose="020B0609020204030204" pitchFamily="49" charset="0"/>
              </a:rPr>
              <a:t>, </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current_style</a:t>
            </a:r>
            <a:r>
              <a:rPr lang="en-US" altLang="zh-CN" sz="1600" b="0" dirty="0">
                <a:solidFill>
                  <a:srgbClr val="000000"/>
                </a:solidFill>
                <a:highlight>
                  <a:srgbClr val="FFFFFF"/>
                </a:highlight>
                <a:latin typeface="Consolas" panose="020B0609020204030204" pitchFamily="49" charset="0"/>
              </a:rPr>
              <a:t> &amp; ~</a:t>
            </a:r>
            <a:r>
              <a:rPr lang="en-US" altLang="zh-CN" sz="1600" b="0" dirty="0">
                <a:solidFill>
                  <a:srgbClr val="6F008A"/>
                </a:solidFill>
                <a:highlight>
                  <a:srgbClr val="FFFFFF"/>
                </a:highlight>
                <a:latin typeface="Consolas" panose="020B0609020204030204" pitchFamily="49" charset="0"/>
              </a:rPr>
              <a:t>LVS_TYPEMASK</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list_styles</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selected_index</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m_lcTools.RedrawWindow</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37</a:t>
            </a:fld>
            <a:endParaRPr lang="en-US" altLang="zh-CN"/>
          </a:p>
        </p:txBody>
      </p:sp>
      <p:sp>
        <p:nvSpPr>
          <p:cNvPr id="6" name="矩形 5"/>
          <p:cNvSpPr/>
          <p:nvPr/>
        </p:nvSpPr>
        <p:spPr bwMode="auto">
          <a:xfrm>
            <a:off x="656821" y="3501008"/>
            <a:ext cx="7299555" cy="288032"/>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noFill/>
              <a:effectLst/>
              <a:latin typeface="Times New Roman" pitchFamily="18" charset="0"/>
              <a:ea typeface="楷体_GB2312" pitchFamily="49" charset="-122"/>
            </a:endParaRPr>
          </a:p>
        </p:txBody>
      </p:sp>
      <p:sp>
        <p:nvSpPr>
          <p:cNvPr id="7" name="矩形 6"/>
          <p:cNvSpPr/>
          <p:nvPr/>
        </p:nvSpPr>
        <p:spPr bwMode="auto">
          <a:xfrm>
            <a:off x="971600" y="4653136"/>
            <a:ext cx="7704856" cy="576064"/>
          </a:xfrm>
          <a:prstGeom prst="rect">
            <a:avLst/>
          </a:prstGeom>
          <a:noFill/>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noFill/>
              <a:effectLst/>
              <a:latin typeface="Times New Roman" pitchFamily="18" charset="0"/>
              <a:ea typeface="楷体_GB2312" pitchFamily="49" charset="-122"/>
            </a:endParaRPr>
          </a:p>
        </p:txBody>
      </p:sp>
      <p:sp>
        <p:nvSpPr>
          <p:cNvPr id="8" name="矩形标注 7"/>
          <p:cNvSpPr/>
          <p:nvPr/>
        </p:nvSpPr>
        <p:spPr bwMode="auto">
          <a:xfrm>
            <a:off x="6730692" y="3794372"/>
            <a:ext cx="2448272" cy="282700"/>
          </a:xfrm>
          <a:prstGeom prst="wedgeRectCallout">
            <a:avLst>
              <a:gd name="adj1" fmla="val -16282"/>
              <a:gd name="adj2" fmla="val -75703"/>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获取当前样式</a:t>
            </a:r>
          </a:p>
        </p:txBody>
      </p:sp>
      <p:sp>
        <p:nvSpPr>
          <p:cNvPr id="9" name="矩形标注 8"/>
          <p:cNvSpPr/>
          <p:nvPr/>
        </p:nvSpPr>
        <p:spPr bwMode="auto">
          <a:xfrm>
            <a:off x="6444208" y="4578902"/>
            <a:ext cx="2448272" cy="282700"/>
          </a:xfrm>
          <a:prstGeom prst="wedgeRectCallout">
            <a:avLst>
              <a:gd name="adj1" fmla="val -35461"/>
              <a:gd name="adj2" fmla="val 7291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设置样式</a:t>
            </a:r>
          </a:p>
        </p:txBody>
      </p:sp>
    </p:spTree>
    <p:extLst>
      <p:ext uri="{BB962C8B-B14F-4D97-AF65-F5344CB8AC3E}">
        <p14:creationId xmlns:p14="http://schemas.microsoft.com/office/powerpoint/2010/main" val="24161524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zh-CN" altLang="en-US" dirty="0" smtClean="0"/>
              <a:t>种样式的切换</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38</a:t>
            </a:fld>
            <a:endParaRPr lang="en-US" altLang="zh-CN"/>
          </a:p>
        </p:txBody>
      </p:sp>
      <p:pic>
        <p:nvPicPr>
          <p:cNvPr id="6" name="图片 5"/>
          <p:cNvPicPr>
            <a:picLocks noChangeAspect="1"/>
          </p:cNvPicPr>
          <p:nvPr/>
        </p:nvPicPr>
        <p:blipFill>
          <a:blip r:embed="rId2"/>
          <a:stretch>
            <a:fillRect/>
          </a:stretch>
        </p:blipFill>
        <p:spPr>
          <a:xfrm>
            <a:off x="1215384" y="2053844"/>
            <a:ext cx="2750830" cy="1857765"/>
          </a:xfrm>
          <a:prstGeom prst="rect">
            <a:avLst/>
          </a:prstGeom>
        </p:spPr>
      </p:pic>
      <p:pic>
        <p:nvPicPr>
          <p:cNvPr id="7" name="图片 6"/>
          <p:cNvPicPr>
            <a:picLocks noChangeAspect="1"/>
          </p:cNvPicPr>
          <p:nvPr/>
        </p:nvPicPr>
        <p:blipFill>
          <a:blip r:embed="rId3"/>
          <a:stretch>
            <a:fillRect/>
          </a:stretch>
        </p:blipFill>
        <p:spPr>
          <a:xfrm>
            <a:off x="5076056" y="2023829"/>
            <a:ext cx="2759135" cy="1863375"/>
          </a:xfrm>
          <a:prstGeom prst="rect">
            <a:avLst/>
          </a:prstGeom>
        </p:spPr>
      </p:pic>
      <p:pic>
        <p:nvPicPr>
          <p:cNvPr id="8" name="图片 7"/>
          <p:cNvPicPr>
            <a:picLocks noChangeAspect="1"/>
          </p:cNvPicPr>
          <p:nvPr/>
        </p:nvPicPr>
        <p:blipFill>
          <a:blip r:embed="rId4"/>
          <a:stretch>
            <a:fillRect/>
          </a:stretch>
        </p:blipFill>
        <p:spPr>
          <a:xfrm>
            <a:off x="1207572" y="4099565"/>
            <a:ext cx="2815391" cy="1901366"/>
          </a:xfrm>
          <a:prstGeom prst="rect">
            <a:avLst/>
          </a:prstGeom>
        </p:spPr>
      </p:pic>
      <p:pic>
        <p:nvPicPr>
          <p:cNvPr id="9" name="图片 8"/>
          <p:cNvPicPr>
            <a:picLocks noChangeAspect="1"/>
          </p:cNvPicPr>
          <p:nvPr/>
        </p:nvPicPr>
        <p:blipFill>
          <a:blip r:embed="rId5"/>
          <a:stretch>
            <a:fillRect/>
          </a:stretch>
        </p:blipFill>
        <p:spPr>
          <a:xfrm>
            <a:off x="5047927" y="4099565"/>
            <a:ext cx="2815391" cy="1901366"/>
          </a:xfrm>
          <a:prstGeom prst="rect">
            <a:avLst/>
          </a:prstGeom>
        </p:spPr>
      </p:pic>
      <p:pic>
        <p:nvPicPr>
          <p:cNvPr id="10" name="图片 9"/>
          <p:cNvPicPr>
            <a:picLocks noChangeAspect="1"/>
          </p:cNvPicPr>
          <p:nvPr/>
        </p:nvPicPr>
        <p:blipFill>
          <a:blip r:embed="rId6"/>
          <a:stretch>
            <a:fillRect/>
          </a:stretch>
        </p:blipFill>
        <p:spPr>
          <a:xfrm>
            <a:off x="3890216" y="3706325"/>
            <a:ext cx="1242589" cy="598525"/>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10448907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C8B0B18D-0F2C-4E30-96E3-9C200FC1D2E7}" type="datetime1">
              <a:rPr lang="zh-CN" altLang="en-US" smtClean="0"/>
              <a:pPr>
                <a:defRPr/>
              </a:pPr>
              <a:t>2013/4/14</a:t>
            </a:fld>
            <a:endParaRPr lang="en-US" altLang="zh-CN"/>
          </a:p>
        </p:txBody>
      </p:sp>
      <p:sp>
        <p:nvSpPr>
          <p:cNvPr id="8"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A6E46CA4-5623-41FA-AD00-79168E476B42}" type="slidenum">
              <a:rPr lang="en-US" altLang="zh-CN" sz="1400" b="0" smtClean="0">
                <a:ea typeface="宋体" panose="02010600030101010101" pitchFamily="2" charset="-122"/>
              </a:rPr>
              <a:pPr eaLnBrk="1" hangingPunct="1"/>
              <a:t>39</a:t>
            </a:fld>
            <a:endParaRPr lang="en-US" altLang="zh-CN" sz="1400" b="0">
              <a:ea typeface="宋体" panose="02010600030101010101" pitchFamily="2" charset="-122"/>
            </a:endParaRPr>
          </a:p>
        </p:txBody>
      </p:sp>
      <p:sp>
        <p:nvSpPr>
          <p:cNvPr id="6148" name="Rectangle 2"/>
          <p:cNvSpPr>
            <a:spLocks noGrp="1" noChangeArrowheads="1"/>
          </p:cNvSpPr>
          <p:nvPr>
            <p:ph type="title"/>
          </p:nvPr>
        </p:nvSpPr>
        <p:spPr/>
        <p:txBody>
          <a:bodyPr/>
          <a:lstStyle/>
          <a:p>
            <a:pPr eaLnBrk="1" hangingPunct="1"/>
            <a:r>
              <a:rPr lang="zh-CN" altLang="en-US" smtClean="0"/>
              <a:t>本章总体纲要</a:t>
            </a:r>
          </a:p>
        </p:txBody>
      </p:sp>
      <p:sp>
        <p:nvSpPr>
          <p:cNvPr id="6149" name="Rectangle 3"/>
          <p:cNvSpPr>
            <a:spLocks noGrp="1" noChangeArrowheads="1"/>
          </p:cNvSpPr>
          <p:nvPr>
            <p:ph type="body" idx="1"/>
          </p:nvPr>
        </p:nvSpPr>
        <p:spPr>
          <a:xfrm>
            <a:off x="2438400" y="1981200"/>
            <a:ext cx="6400800" cy="4184650"/>
          </a:xfrm>
        </p:spPr>
        <p:txBody>
          <a:bodyPr/>
          <a:lstStyle/>
          <a:p>
            <a:pPr eaLnBrk="1" hangingPunct="1">
              <a:tabLst>
                <a:tab pos="1808163" algn="l"/>
              </a:tabLst>
            </a:pPr>
            <a:r>
              <a:rPr lang="en-US" altLang="zh-CN" sz="2000" dirty="0" err="1" smtClean="0"/>
              <a:t>CTreeCtrl</a:t>
            </a:r>
            <a:endParaRPr lang="en-US" altLang="zh-CN" sz="2000" dirty="0" smtClean="0"/>
          </a:p>
          <a:p>
            <a:pPr lvl="1" eaLnBrk="1" hangingPunct="1">
              <a:tabLst>
                <a:tab pos="1808163" algn="l"/>
              </a:tabLst>
            </a:pPr>
            <a:r>
              <a:rPr lang="en-US" altLang="zh-CN" sz="1800" dirty="0" err="1" smtClean="0"/>
              <a:t>CImageList</a:t>
            </a:r>
            <a:endParaRPr lang="en-US" altLang="zh-CN" sz="1800" dirty="0"/>
          </a:p>
          <a:p>
            <a:pPr eaLnBrk="1" hangingPunct="1">
              <a:tabLst>
                <a:tab pos="1808163" algn="l"/>
              </a:tabLst>
            </a:pPr>
            <a:r>
              <a:rPr lang="en-US" altLang="zh-CN" sz="2000" dirty="0" err="1" smtClean="0"/>
              <a:t>CListCtrl</a:t>
            </a:r>
            <a:endParaRPr lang="en-US" altLang="zh-CN" sz="2000" dirty="0" smtClean="0"/>
          </a:p>
          <a:p>
            <a:pPr lvl="1" eaLnBrk="1" hangingPunct="1">
              <a:tabLst>
                <a:tab pos="1808163" algn="l"/>
              </a:tabLst>
            </a:pPr>
            <a:r>
              <a:rPr lang="en-US" altLang="zh-CN" sz="1800" dirty="0" err="1" smtClean="0"/>
              <a:t>CComboBox</a:t>
            </a:r>
            <a:endParaRPr lang="en-US" altLang="zh-CN" sz="1800" dirty="0" smtClean="0"/>
          </a:p>
          <a:p>
            <a:pPr eaLnBrk="1" hangingPunct="1">
              <a:tabLst>
                <a:tab pos="1808163" algn="l"/>
              </a:tabLst>
            </a:pPr>
            <a:r>
              <a:rPr lang="en-US" altLang="zh-CN" sz="2000" dirty="0" err="1" smtClean="0"/>
              <a:t>CTabCtrl</a:t>
            </a:r>
            <a:endParaRPr lang="en-US" altLang="zh-CN" sz="2000" dirty="0" smtClean="0"/>
          </a:p>
          <a:p>
            <a:pPr eaLnBrk="1" hangingPunct="1">
              <a:tabLst>
                <a:tab pos="1808163" algn="l"/>
              </a:tabLst>
            </a:pPr>
            <a:r>
              <a:rPr lang="zh-CN" altLang="en-US" sz="2000" dirty="0" smtClean="0"/>
              <a:t>静态分割窗口</a:t>
            </a:r>
            <a:r>
              <a:rPr lang="en-US" altLang="zh-CN" sz="2000" dirty="0" err="1" smtClean="0"/>
              <a:t>CSplitWnd</a:t>
            </a:r>
            <a:endParaRPr lang="en-US" altLang="zh-CN" sz="2000" dirty="0" smtClean="0"/>
          </a:p>
          <a:p>
            <a:pPr lvl="1" eaLnBrk="1" hangingPunct="1">
              <a:tabLst>
                <a:tab pos="1808163" algn="l"/>
              </a:tabLst>
            </a:pPr>
            <a:r>
              <a:rPr lang="en-US" altLang="zh-CN" sz="1800" dirty="0" err="1" smtClean="0"/>
              <a:t>CTreeView</a:t>
            </a:r>
            <a:r>
              <a:rPr lang="zh-CN" altLang="en-US" sz="1800" dirty="0" smtClean="0"/>
              <a:t>、</a:t>
            </a:r>
            <a:r>
              <a:rPr lang="en-US" altLang="zh-CN" sz="1800" dirty="0" err="1" smtClean="0"/>
              <a:t>CFormView</a:t>
            </a:r>
            <a:r>
              <a:rPr lang="zh-CN" altLang="en-US" sz="1800" dirty="0" smtClean="0"/>
              <a:t>、</a:t>
            </a:r>
            <a:r>
              <a:rPr lang="en-US" altLang="zh-CN" sz="1800" dirty="0" err="1" smtClean="0"/>
              <a:t>CHtmlView</a:t>
            </a:r>
            <a:endParaRPr lang="en-US" altLang="zh-CN" sz="1800" dirty="0" smtClean="0"/>
          </a:p>
          <a:p>
            <a:pPr lvl="1" eaLnBrk="1" hangingPunct="1">
              <a:tabLst>
                <a:tab pos="1808163" algn="l"/>
              </a:tabLst>
            </a:pPr>
            <a:r>
              <a:rPr lang="zh-CN" altLang="en-US" sz="1800" dirty="0" smtClean="0"/>
              <a:t>用户自定义</a:t>
            </a:r>
            <a:r>
              <a:rPr lang="zh-CN" altLang="en-US" sz="1800" dirty="0" smtClean="0"/>
              <a:t>消息</a:t>
            </a:r>
            <a:endParaRPr lang="en-US" altLang="zh-CN" sz="1800" dirty="0" smtClean="0"/>
          </a:p>
          <a:p>
            <a:pPr eaLnBrk="1" hangingPunct="1">
              <a:tabLst>
                <a:tab pos="1808163" algn="l"/>
              </a:tabLst>
            </a:pPr>
            <a:r>
              <a:rPr lang="zh-CN" altLang="en-US" sz="2000" dirty="0" smtClean="0"/>
              <a:t>用户自定义控件</a:t>
            </a:r>
            <a:endParaRPr lang="en-US" altLang="zh-CN" sz="2000" dirty="0" smtClean="0"/>
          </a:p>
        </p:txBody>
      </p:sp>
      <p:sp>
        <p:nvSpPr>
          <p:cNvPr id="6150"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151"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8197" name="剪辑" r:id="rId3" imgW="2309813" imgH="3176588" progId="MS_ClipArt_Gallery.2">
                  <p:embed/>
                </p:oleObj>
              </mc:Choice>
              <mc:Fallback>
                <p:oleObj name="剪辑" r:id="rId3" imgW="2309813" imgH="3176588"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2" name="AutoShape 6"/>
          <p:cNvSpPr>
            <a:spLocks noChangeArrowheads="1"/>
          </p:cNvSpPr>
          <p:nvPr/>
        </p:nvSpPr>
        <p:spPr bwMode="auto">
          <a:xfrm>
            <a:off x="1905000" y="3401862"/>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endParaRPr lang="zh-CN" altLang="en-US"/>
          </a:p>
        </p:txBody>
      </p:sp>
    </p:spTree>
    <p:extLst>
      <p:ext uri="{BB962C8B-B14F-4D97-AF65-F5344CB8AC3E}">
        <p14:creationId xmlns:p14="http://schemas.microsoft.com/office/powerpoint/2010/main" val="1219130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C8B0B18D-0F2C-4E30-96E3-9C200FC1D2E7}" type="datetime1">
              <a:rPr lang="zh-CN" altLang="en-US" smtClean="0"/>
              <a:pPr>
                <a:defRPr/>
              </a:pPr>
              <a:t>2013/4/13</a:t>
            </a:fld>
            <a:endParaRPr lang="en-US" altLang="zh-CN"/>
          </a:p>
        </p:txBody>
      </p:sp>
      <p:sp>
        <p:nvSpPr>
          <p:cNvPr id="8"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A6E46CA4-5623-41FA-AD00-79168E476B42}" type="slidenum">
              <a:rPr lang="en-US" altLang="zh-CN" sz="1400" b="0" smtClean="0">
                <a:ea typeface="宋体" panose="02010600030101010101" pitchFamily="2" charset="-122"/>
              </a:rPr>
              <a:pPr eaLnBrk="1" hangingPunct="1"/>
              <a:t>4</a:t>
            </a:fld>
            <a:endParaRPr lang="en-US" altLang="zh-CN" sz="1400" b="0">
              <a:ea typeface="宋体" panose="02010600030101010101" pitchFamily="2" charset="-122"/>
            </a:endParaRPr>
          </a:p>
        </p:txBody>
      </p:sp>
      <p:sp>
        <p:nvSpPr>
          <p:cNvPr id="6148" name="Rectangle 2"/>
          <p:cNvSpPr>
            <a:spLocks noGrp="1" noChangeArrowheads="1"/>
          </p:cNvSpPr>
          <p:nvPr>
            <p:ph type="title"/>
          </p:nvPr>
        </p:nvSpPr>
        <p:spPr/>
        <p:txBody>
          <a:bodyPr/>
          <a:lstStyle/>
          <a:p>
            <a:pPr eaLnBrk="1" hangingPunct="1"/>
            <a:r>
              <a:rPr lang="zh-CN" altLang="en-US" smtClean="0"/>
              <a:t>本章总体纲要</a:t>
            </a:r>
          </a:p>
        </p:txBody>
      </p:sp>
      <p:sp>
        <p:nvSpPr>
          <p:cNvPr id="6149" name="Rectangle 3"/>
          <p:cNvSpPr>
            <a:spLocks noGrp="1" noChangeArrowheads="1"/>
          </p:cNvSpPr>
          <p:nvPr>
            <p:ph type="body" idx="1"/>
          </p:nvPr>
        </p:nvSpPr>
        <p:spPr>
          <a:xfrm>
            <a:off x="2438400" y="1981200"/>
            <a:ext cx="6400800" cy="4184650"/>
          </a:xfrm>
        </p:spPr>
        <p:txBody>
          <a:bodyPr/>
          <a:lstStyle/>
          <a:p>
            <a:pPr eaLnBrk="1" hangingPunct="1">
              <a:tabLst>
                <a:tab pos="1808163" algn="l"/>
              </a:tabLst>
            </a:pPr>
            <a:r>
              <a:rPr lang="en-US" altLang="zh-CN" sz="2000" dirty="0" err="1" smtClean="0"/>
              <a:t>CTreeCtrl</a:t>
            </a:r>
            <a:endParaRPr lang="en-US" altLang="zh-CN" sz="2000" dirty="0" smtClean="0"/>
          </a:p>
          <a:p>
            <a:pPr lvl="1" eaLnBrk="1" hangingPunct="1">
              <a:tabLst>
                <a:tab pos="1808163" algn="l"/>
              </a:tabLst>
            </a:pPr>
            <a:r>
              <a:rPr lang="en-US" altLang="zh-CN" sz="1800" dirty="0" err="1" smtClean="0"/>
              <a:t>CImageList</a:t>
            </a:r>
            <a:endParaRPr lang="en-US" altLang="zh-CN" sz="1800" dirty="0"/>
          </a:p>
          <a:p>
            <a:pPr eaLnBrk="1" hangingPunct="1">
              <a:tabLst>
                <a:tab pos="1808163" algn="l"/>
              </a:tabLst>
            </a:pPr>
            <a:r>
              <a:rPr lang="en-US" altLang="zh-CN" sz="2000" dirty="0" err="1" smtClean="0"/>
              <a:t>CListCtrl</a:t>
            </a:r>
            <a:endParaRPr lang="en-US" altLang="zh-CN" sz="2000" dirty="0" smtClean="0"/>
          </a:p>
          <a:p>
            <a:pPr lvl="1" eaLnBrk="1" hangingPunct="1">
              <a:tabLst>
                <a:tab pos="1808163" algn="l"/>
              </a:tabLst>
            </a:pPr>
            <a:r>
              <a:rPr lang="en-US" altLang="zh-CN" sz="1800" dirty="0" err="1" smtClean="0"/>
              <a:t>CComboBox</a:t>
            </a:r>
            <a:endParaRPr lang="en-US" altLang="zh-CN" sz="1800" dirty="0" smtClean="0"/>
          </a:p>
          <a:p>
            <a:pPr eaLnBrk="1" hangingPunct="1">
              <a:tabLst>
                <a:tab pos="1808163" algn="l"/>
              </a:tabLst>
            </a:pPr>
            <a:r>
              <a:rPr lang="en-US" altLang="zh-CN" sz="2000" dirty="0" err="1" smtClean="0"/>
              <a:t>CTabCtrl</a:t>
            </a:r>
            <a:endParaRPr lang="en-US" altLang="zh-CN" sz="2000" dirty="0" smtClean="0"/>
          </a:p>
          <a:p>
            <a:pPr eaLnBrk="1" hangingPunct="1">
              <a:tabLst>
                <a:tab pos="1808163" algn="l"/>
              </a:tabLst>
            </a:pPr>
            <a:r>
              <a:rPr lang="zh-CN" altLang="en-US" sz="2000" dirty="0" smtClean="0"/>
              <a:t>静态分割窗口</a:t>
            </a:r>
            <a:r>
              <a:rPr lang="en-US" altLang="zh-CN" sz="2000" dirty="0" err="1" smtClean="0"/>
              <a:t>CSplitWnd</a:t>
            </a:r>
            <a:endParaRPr lang="en-US" altLang="zh-CN" sz="2000" dirty="0" smtClean="0"/>
          </a:p>
          <a:p>
            <a:pPr lvl="1" eaLnBrk="1" hangingPunct="1">
              <a:tabLst>
                <a:tab pos="1808163" algn="l"/>
              </a:tabLst>
            </a:pPr>
            <a:r>
              <a:rPr lang="en-US" altLang="zh-CN" sz="1800" dirty="0" err="1" smtClean="0"/>
              <a:t>CTreeView</a:t>
            </a:r>
            <a:r>
              <a:rPr lang="zh-CN" altLang="en-US" sz="1800" dirty="0" smtClean="0"/>
              <a:t>、</a:t>
            </a:r>
            <a:r>
              <a:rPr lang="en-US" altLang="zh-CN" sz="1800" dirty="0" err="1" smtClean="0"/>
              <a:t>CFormView</a:t>
            </a:r>
            <a:r>
              <a:rPr lang="zh-CN" altLang="en-US" sz="1800" dirty="0" smtClean="0"/>
              <a:t>、</a:t>
            </a:r>
            <a:r>
              <a:rPr lang="en-US" altLang="zh-CN" sz="1800" dirty="0" err="1" smtClean="0"/>
              <a:t>CHtmlView</a:t>
            </a:r>
            <a:endParaRPr lang="en-US" altLang="zh-CN" sz="1800" dirty="0" smtClean="0"/>
          </a:p>
          <a:p>
            <a:pPr lvl="1" eaLnBrk="1" hangingPunct="1">
              <a:tabLst>
                <a:tab pos="1808163" algn="l"/>
              </a:tabLst>
            </a:pPr>
            <a:r>
              <a:rPr lang="zh-CN" altLang="en-US" sz="1800" dirty="0" smtClean="0"/>
              <a:t>用户自定义</a:t>
            </a:r>
            <a:r>
              <a:rPr lang="zh-CN" altLang="en-US" sz="1800" dirty="0" smtClean="0"/>
              <a:t>消息</a:t>
            </a:r>
            <a:endParaRPr lang="en-US" altLang="zh-CN" sz="1800" dirty="0" smtClean="0"/>
          </a:p>
          <a:p>
            <a:pPr eaLnBrk="1" hangingPunct="1">
              <a:tabLst>
                <a:tab pos="1808163" algn="l"/>
              </a:tabLst>
            </a:pPr>
            <a:r>
              <a:rPr lang="zh-CN" altLang="en-US" sz="2000" dirty="0" smtClean="0"/>
              <a:t>用户自定义控件</a:t>
            </a:r>
            <a:endParaRPr lang="en-US" altLang="zh-CN" sz="2000" dirty="0" smtClean="0"/>
          </a:p>
        </p:txBody>
      </p:sp>
      <p:sp>
        <p:nvSpPr>
          <p:cNvPr id="6150"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151"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6968" name="剪辑" r:id="rId3" imgW="2309813" imgH="3176588" progId="MS_ClipArt_Gallery.2">
                  <p:embed/>
                </p:oleObj>
              </mc:Choice>
              <mc:Fallback>
                <p:oleObj name="剪辑" r:id="rId3" imgW="2309813" imgH="3176588"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2" name="AutoShape 6"/>
          <p:cNvSpPr>
            <a:spLocks noChangeArrowheads="1"/>
          </p:cNvSpPr>
          <p:nvPr/>
        </p:nvSpPr>
        <p:spPr bwMode="auto">
          <a:xfrm>
            <a:off x="1790700" y="206084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Step1:</a:t>
            </a:r>
            <a:r>
              <a:rPr lang="zh-CN" altLang="en-US" dirty="0" smtClean="0"/>
              <a:t>添加</a:t>
            </a:r>
            <a:r>
              <a:rPr lang="en-US" altLang="zh-CN" dirty="0" err="1" smtClean="0"/>
              <a:t>CTabCtrl</a:t>
            </a:r>
            <a:r>
              <a:rPr lang="zh-CN" altLang="en-US" dirty="0" smtClean="0"/>
              <a:t>控件</a:t>
            </a:r>
            <a:endParaRPr lang="zh-CN" altLang="en-US" dirty="0"/>
          </a:p>
        </p:txBody>
      </p:sp>
      <p:sp>
        <p:nvSpPr>
          <p:cNvPr id="3" name="内容占位符 2"/>
          <p:cNvSpPr>
            <a:spLocks noGrp="1"/>
          </p:cNvSpPr>
          <p:nvPr>
            <p:ph idx="1"/>
          </p:nvPr>
        </p:nvSpPr>
        <p:spPr/>
        <p:txBody>
          <a:bodyPr/>
          <a:lstStyle/>
          <a:p>
            <a:r>
              <a:rPr lang="zh-CN" altLang="en-US" dirty="0" smtClean="0"/>
              <a:t>创建</a:t>
            </a:r>
            <a:r>
              <a:rPr lang="en-US" altLang="zh-CN" dirty="0" smtClean="0"/>
              <a:t>Dialog-Based</a:t>
            </a:r>
            <a:r>
              <a:rPr lang="zh-CN" altLang="en-US" dirty="0" smtClean="0"/>
              <a:t>程序，添加</a:t>
            </a:r>
            <a:r>
              <a:rPr lang="en-US" altLang="zh-CN" dirty="0" err="1" smtClean="0"/>
              <a:t>CTabCtrl</a:t>
            </a:r>
            <a:r>
              <a:rPr lang="zh-CN" altLang="en-US" dirty="0" smtClean="0"/>
              <a:t>控件，并为其添加变量</a:t>
            </a:r>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40</a:t>
            </a:fld>
            <a:endParaRPr lang="en-US" altLang="zh-CN"/>
          </a:p>
        </p:txBody>
      </p:sp>
      <p:pic>
        <p:nvPicPr>
          <p:cNvPr id="7" name="图片 6"/>
          <p:cNvPicPr>
            <a:picLocks noChangeAspect="1"/>
          </p:cNvPicPr>
          <p:nvPr/>
        </p:nvPicPr>
        <p:blipFill>
          <a:blip r:embed="rId2"/>
          <a:stretch>
            <a:fillRect/>
          </a:stretch>
        </p:blipFill>
        <p:spPr>
          <a:xfrm>
            <a:off x="2561529" y="2852936"/>
            <a:ext cx="4477311" cy="3042468"/>
          </a:xfrm>
          <a:prstGeom prst="rect">
            <a:avLst/>
          </a:prstGeom>
        </p:spPr>
      </p:pic>
    </p:spTree>
    <p:extLst>
      <p:ext uri="{BB962C8B-B14F-4D97-AF65-F5344CB8AC3E}">
        <p14:creationId xmlns:p14="http://schemas.microsoft.com/office/powerpoint/2010/main" val="12253621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Step2:</a:t>
            </a:r>
            <a:r>
              <a:rPr lang="zh-CN" altLang="en-US" dirty="0" smtClean="0"/>
              <a:t>初始化</a:t>
            </a:r>
            <a:r>
              <a:rPr lang="en-US" altLang="zh-CN" dirty="0" err="1" smtClean="0"/>
              <a:t>CTabCtrl</a:t>
            </a:r>
            <a:r>
              <a:rPr lang="zh-CN" altLang="en-US" dirty="0" smtClean="0"/>
              <a:t>的列表和图标</a:t>
            </a:r>
            <a:endParaRPr lang="zh-CN" altLang="en-US" dirty="0"/>
          </a:p>
        </p:txBody>
      </p:sp>
      <p:sp>
        <p:nvSpPr>
          <p:cNvPr id="3" name="内容占位符 2"/>
          <p:cNvSpPr>
            <a:spLocks noGrp="1"/>
          </p:cNvSpPr>
          <p:nvPr>
            <p:ph idx="1"/>
          </p:nvPr>
        </p:nvSpPr>
        <p:spPr/>
        <p:txBody>
          <a:bodyPr/>
          <a:lstStyle/>
          <a:p>
            <a:pPr marL="0" indent="0">
              <a:buNone/>
            </a:pPr>
            <a:r>
              <a:rPr lang="en-US" altLang="zh-CN" sz="1400" b="0" dirty="0">
                <a:solidFill>
                  <a:srgbClr val="2B91AF"/>
                </a:solidFill>
                <a:highlight>
                  <a:srgbClr val="FFFFFF"/>
                </a:highlight>
                <a:latin typeface="Consolas" panose="020B0609020204030204" pitchFamily="49" charset="0"/>
              </a:rPr>
              <a:t>BOOL</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CTabCtrlDialogDlg</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OnInitDialog</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smtClean="0">
                <a:solidFill>
                  <a:srgbClr val="000000"/>
                </a:solidFill>
                <a:highlight>
                  <a:srgbClr val="FFFFFF"/>
                </a:highlight>
                <a:latin typeface="Consolas" panose="020B0609020204030204" pitchFamily="49" charset="0"/>
              </a:rPr>
              <a:t>    ...</a:t>
            </a:r>
            <a:endParaRPr lang="zh-CN" altLang="en-US"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m_imglistIcons.Create</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6F008A"/>
                </a:solidFill>
                <a:highlight>
                  <a:srgbClr val="FFFFFF"/>
                </a:highlight>
                <a:latin typeface="Consolas" panose="020B0609020204030204" pitchFamily="49" charset="0"/>
              </a:rPr>
              <a:t>IDB_ICONLIST</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16</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0</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RGB</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FF0000"/>
                </a:solidFill>
                <a:highlight>
                  <a:srgbClr val="FFFFFF"/>
                </a:highlight>
                <a:latin typeface="Consolas" panose="020B0609020204030204" pitchFamily="49" charset="0"/>
              </a:rPr>
              <a:t>255</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255</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255</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m_tcPages.SetImageList</a:t>
            </a:r>
            <a:r>
              <a:rPr lang="en-US" altLang="zh-CN" sz="1400" b="0" dirty="0">
                <a:solidFill>
                  <a:srgbClr val="000000"/>
                </a:solidFill>
                <a:highlight>
                  <a:srgbClr val="FFFFFF"/>
                </a:highlight>
                <a:latin typeface="Consolas" panose="020B0609020204030204" pitchFamily="49" charset="0"/>
              </a:rPr>
              <a:t>(&amp;</a:t>
            </a:r>
            <a:r>
              <a:rPr lang="en-US" altLang="zh-CN" sz="1400" b="0" dirty="0" err="1">
                <a:solidFill>
                  <a:srgbClr val="000000"/>
                </a:solidFill>
                <a:highlight>
                  <a:srgbClr val="FFFFFF"/>
                </a:highlight>
                <a:latin typeface="Consolas" panose="020B0609020204030204" pitchFamily="49" charset="0"/>
              </a:rPr>
              <a:t>m_imglistIcons</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CString</a:t>
            </a:r>
            <a:r>
              <a:rPr lang="en-US" altLang="zh-CN" sz="1400" b="0" dirty="0">
                <a:solidFill>
                  <a:srgbClr val="000000"/>
                </a:solidFill>
                <a:highlight>
                  <a:srgbClr val="FFFFFF"/>
                </a:highlight>
                <a:latin typeface="Consolas" panose="020B0609020204030204" pitchFamily="49" charset="0"/>
              </a:rPr>
              <a:t> captions[] = </a:t>
            </a:r>
            <a:endParaRPr lang="en-US" altLang="zh-CN" sz="1400" b="0" dirty="0" smtClean="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smtClean="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TEXT</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A31515"/>
                </a:solidFill>
                <a:highlight>
                  <a:srgbClr val="FFFFFF"/>
                </a:highlight>
                <a:latin typeface="Consolas" panose="020B0609020204030204" pitchFamily="49" charset="0"/>
              </a:rPr>
              <a:t>"folder"</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TEXT</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A31515"/>
                </a:solidFill>
                <a:highlight>
                  <a:srgbClr val="FFFFFF"/>
                </a:highlight>
                <a:latin typeface="Consolas" panose="020B0609020204030204" pitchFamily="49" charset="0"/>
              </a:rPr>
              <a:t>"tire"</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TEXT</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A31515"/>
                </a:solidFill>
                <a:highlight>
                  <a:srgbClr val="FFFFFF"/>
                </a:highlight>
                <a:latin typeface="Consolas" panose="020B0609020204030204" pitchFamily="49" charset="0"/>
              </a:rPr>
              <a:t>"video disc"</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TEXT</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A31515"/>
                </a:solidFill>
                <a:highlight>
                  <a:srgbClr val="FFFFFF"/>
                </a:highlight>
                <a:latin typeface="Consolas" panose="020B0609020204030204" pitchFamily="49" charset="0"/>
              </a:rPr>
              <a:t>"notepad"</a:t>
            </a:r>
            <a:r>
              <a:rPr lang="en-US" altLang="zh-CN" sz="1400" b="0" dirty="0">
                <a:solidFill>
                  <a:srgbClr val="000000"/>
                </a:solidFill>
                <a:highlight>
                  <a:srgbClr val="FFFFFF"/>
                </a:highlight>
                <a:latin typeface="Consolas" panose="020B0609020204030204" pitchFamily="49" charset="0"/>
              </a:rPr>
              <a:t>)};</a:t>
            </a:r>
          </a:p>
          <a:p>
            <a:pPr marL="0" indent="0">
              <a:buNone/>
            </a:pPr>
            <a:r>
              <a:rPr lang="nn-NO" altLang="zh-CN" sz="1400" b="0" dirty="0">
                <a:solidFill>
                  <a:srgbClr val="000000"/>
                </a:solidFill>
                <a:highlight>
                  <a:srgbClr val="FFFFFF"/>
                </a:highlight>
                <a:latin typeface="Consolas" panose="020B0609020204030204" pitchFamily="49" charset="0"/>
              </a:rPr>
              <a:t>    </a:t>
            </a:r>
            <a:r>
              <a:rPr lang="nn-NO" altLang="zh-CN" sz="1400" b="0" dirty="0">
                <a:solidFill>
                  <a:srgbClr val="0000FF"/>
                </a:solidFill>
                <a:highlight>
                  <a:srgbClr val="FFFFFF"/>
                </a:highlight>
                <a:latin typeface="Consolas" panose="020B0609020204030204" pitchFamily="49" charset="0"/>
              </a:rPr>
              <a:t>for</a:t>
            </a:r>
            <a:r>
              <a:rPr lang="nn-NO" altLang="zh-CN" sz="1400" b="0" dirty="0">
                <a:solidFill>
                  <a:srgbClr val="000000"/>
                </a:solidFill>
                <a:highlight>
                  <a:srgbClr val="FFFFFF"/>
                </a:highlight>
                <a:latin typeface="Consolas" panose="020B0609020204030204" pitchFamily="49" charset="0"/>
              </a:rPr>
              <a:t> (</a:t>
            </a:r>
            <a:r>
              <a:rPr lang="nn-NO" altLang="zh-CN" sz="1400" b="0" dirty="0">
                <a:solidFill>
                  <a:srgbClr val="0000FF"/>
                </a:solidFill>
                <a:highlight>
                  <a:srgbClr val="FFFFFF"/>
                </a:highlight>
                <a:latin typeface="Consolas" panose="020B0609020204030204" pitchFamily="49" charset="0"/>
              </a:rPr>
              <a:t>int</a:t>
            </a:r>
            <a:r>
              <a:rPr lang="nn-NO" altLang="zh-CN" sz="1400" b="0" dirty="0">
                <a:solidFill>
                  <a:srgbClr val="000000"/>
                </a:solidFill>
                <a:highlight>
                  <a:srgbClr val="FFFFFF"/>
                </a:highlight>
                <a:latin typeface="Consolas" panose="020B0609020204030204" pitchFamily="49" charset="0"/>
              </a:rPr>
              <a:t> i = </a:t>
            </a:r>
            <a:r>
              <a:rPr lang="nn-NO" altLang="zh-CN" sz="1400" b="0" dirty="0">
                <a:solidFill>
                  <a:srgbClr val="FF0000"/>
                </a:solidFill>
                <a:highlight>
                  <a:srgbClr val="FFFFFF"/>
                </a:highlight>
                <a:latin typeface="Consolas" panose="020B0609020204030204" pitchFamily="49" charset="0"/>
              </a:rPr>
              <a:t>0</a:t>
            </a:r>
            <a:r>
              <a:rPr lang="nn-NO" altLang="zh-CN" sz="1400" b="0" dirty="0">
                <a:solidFill>
                  <a:srgbClr val="000000"/>
                </a:solidFill>
                <a:highlight>
                  <a:srgbClr val="FFFFFF"/>
                </a:highlight>
                <a:latin typeface="Consolas" panose="020B0609020204030204" pitchFamily="49" charset="0"/>
              </a:rPr>
              <a:t>; i &lt; </a:t>
            </a:r>
            <a:r>
              <a:rPr lang="nn-NO" altLang="zh-CN" sz="1400" b="0" dirty="0">
                <a:solidFill>
                  <a:srgbClr val="FF0000"/>
                </a:solidFill>
                <a:highlight>
                  <a:srgbClr val="FFFFFF"/>
                </a:highlight>
                <a:latin typeface="Consolas" panose="020B0609020204030204" pitchFamily="49" charset="0"/>
              </a:rPr>
              <a:t>4</a:t>
            </a:r>
            <a:r>
              <a:rPr lang="nn-NO" altLang="zh-CN" sz="1400" b="0" dirty="0">
                <a:solidFill>
                  <a:srgbClr val="000000"/>
                </a:solidFill>
                <a:highlight>
                  <a:srgbClr val="FFFFFF"/>
                </a:highlight>
                <a:latin typeface="Consolas" panose="020B0609020204030204" pitchFamily="49" charset="0"/>
              </a:rPr>
              <a:t>; i++)</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m_tcPages.InsertItem</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i</a:t>
            </a:r>
            <a:r>
              <a:rPr lang="en-US" altLang="zh-CN" sz="1400" b="0" dirty="0">
                <a:solidFill>
                  <a:srgbClr val="000000"/>
                </a:solidFill>
                <a:highlight>
                  <a:srgbClr val="FFFFFF"/>
                </a:highlight>
                <a:latin typeface="Consolas" panose="020B0609020204030204" pitchFamily="49" charset="0"/>
              </a:rPr>
              <a:t>, captions[</a:t>
            </a:r>
            <a:r>
              <a:rPr lang="en-US" altLang="zh-CN" sz="1400" b="0" dirty="0" err="1">
                <a:solidFill>
                  <a:srgbClr val="000000"/>
                </a:solidFill>
                <a:highlight>
                  <a:srgbClr val="FFFFFF"/>
                </a:highlight>
                <a:latin typeface="Consolas" panose="020B0609020204030204" pitchFamily="49" charset="0"/>
              </a:rPr>
              <a:t>i</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i</a:t>
            </a:r>
            <a:r>
              <a:rPr lang="en-US" altLang="zh-CN" sz="1400" b="0" dirty="0" smtClean="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smtClean="0">
                <a:solidFill>
                  <a:srgbClr val="000000"/>
                </a:solidFill>
                <a:highlight>
                  <a:srgbClr val="FFFFFF"/>
                </a:highlight>
                <a:latin typeface="Consolas" panose="020B0609020204030204" pitchFamily="49" charset="0"/>
              </a:rPr>
              <a:t>   ...</a:t>
            </a:r>
          </a:p>
          <a:p>
            <a:pPr marL="0" indent="0">
              <a:buNone/>
            </a:pPr>
            <a:r>
              <a:rPr lang="en-US" altLang="zh-CN" sz="1400" b="0" dirty="0">
                <a:solidFill>
                  <a:srgbClr val="000000"/>
                </a:solidFill>
                <a:highlight>
                  <a:srgbClr val="FFFFFF"/>
                </a:highlight>
                <a:latin typeface="Consolas" panose="020B0609020204030204" pitchFamily="49" charset="0"/>
              </a:rPr>
              <a:t>}</a:t>
            </a:r>
            <a:endParaRPr lang="zh-CN" altLang="en-US" sz="14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41</a:t>
            </a:fld>
            <a:endParaRPr lang="en-US" altLang="zh-CN"/>
          </a:p>
        </p:txBody>
      </p:sp>
      <p:sp>
        <p:nvSpPr>
          <p:cNvPr id="6" name="矩形标注 5"/>
          <p:cNvSpPr/>
          <p:nvPr/>
        </p:nvSpPr>
        <p:spPr bwMode="auto">
          <a:xfrm>
            <a:off x="2613648" y="4437112"/>
            <a:ext cx="3614536" cy="360040"/>
          </a:xfrm>
          <a:prstGeom prst="wedgeRectCallout">
            <a:avLst>
              <a:gd name="adj1" fmla="val -27138"/>
              <a:gd name="adj2" fmla="val -74222"/>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为</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TabCtrl</a:t>
            </a:r>
            <a:r>
              <a:rPr lang="zh-CN" altLang="en-US" sz="1600" dirty="0" smtClean="0">
                <a:solidFill>
                  <a:schemeClr val="bg1"/>
                </a:solidFill>
                <a:latin typeface="Times New Roman" pitchFamily="18" charset="0"/>
                <a:ea typeface="楷体_GB2312" pitchFamily="49" charset="-122"/>
              </a:rPr>
              <a:t>的标签设置图标和标题</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2915816" y="2348880"/>
            <a:ext cx="4752528" cy="360040"/>
          </a:xfrm>
          <a:prstGeom prst="wedgeRectCallout">
            <a:avLst>
              <a:gd name="adj1" fmla="val -26402"/>
              <a:gd name="adj2" fmla="val 7816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这是一个已从资源导入的</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BITMAP</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资源</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ID</a:t>
            </a:r>
          </a:p>
        </p:txBody>
      </p:sp>
    </p:spTree>
    <p:extLst>
      <p:ext uri="{BB962C8B-B14F-4D97-AF65-F5344CB8AC3E}">
        <p14:creationId xmlns:p14="http://schemas.microsoft.com/office/powerpoint/2010/main" val="4795941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当前运行效果</a:t>
            </a:r>
            <a:endParaRPr lang="zh-CN" altLang="en-US" dirty="0"/>
          </a:p>
        </p:txBody>
      </p:sp>
      <p:pic>
        <p:nvPicPr>
          <p:cNvPr id="6" name="内容占位符 5"/>
          <p:cNvPicPr>
            <a:picLocks noGrp="1" noChangeAspect="1"/>
          </p:cNvPicPr>
          <p:nvPr>
            <p:ph idx="1"/>
          </p:nvPr>
        </p:nvPicPr>
        <p:blipFill>
          <a:blip r:embed="rId2"/>
          <a:stretch>
            <a:fillRect/>
          </a:stretch>
        </p:blipFill>
        <p:spPr>
          <a:xfrm>
            <a:off x="1828800" y="2185987"/>
            <a:ext cx="5486400" cy="3705225"/>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42</a:t>
            </a:fld>
            <a:endParaRPr lang="en-US" altLang="zh-CN"/>
          </a:p>
        </p:txBody>
      </p:sp>
    </p:spTree>
    <p:extLst>
      <p:ext uri="{BB962C8B-B14F-4D97-AF65-F5344CB8AC3E}">
        <p14:creationId xmlns:p14="http://schemas.microsoft.com/office/powerpoint/2010/main" val="38300805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a:t>
            </a:r>
            <a:r>
              <a:rPr lang="en-US" altLang="zh-CN" dirty="0" smtClean="0"/>
              <a:t>Tab</a:t>
            </a:r>
            <a:r>
              <a:rPr lang="zh-CN" altLang="en-US" dirty="0" smtClean="0"/>
              <a:t>控件添加内容</a:t>
            </a:r>
            <a:endParaRPr lang="zh-CN" altLang="en-US" dirty="0"/>
          </a:p>
        </p:txBody>
      </p:sp>
      <p:sp>
        <p:nvSpPr>
          <p:cNvPr id="3" name="内容占位符 2"/>
          <p:cNvSpPr>
            <a:spLocks noGrp="1"/>
          </p:cNvSpPr>
          <p:nvPr>
            <p:ph idx="1"/>
          </p:nvPr>
        </p:nvSpPr>
        <p:spPr/>
        <p:txBody>
          <a:bodyPr/>
          <a:lstStyle/>
          <a:p>
            <a:r>
              <a:rPr lang="zh-CN" altLang="en-US" dirty="0" smtClean="0"/>
              <a:t>需要为</a:t>
            </a:r>
            <a:r>
              <a:rPr lang="en-US" altLang="zh-CN" dirty="0" err="1" smtClean="0"/>
              <a:t>CTabCtrl</a:t>
            </a:r>
            <a:r>
              <a:rPr lang="zh-CN" altLang="en-US" dirty="0" smtClean="0"/>
              <a:t>的每个</a:t>
            </a:r>
            <a:r>
              <a:rPr lang="en-US" altLang="zh-CN" dirty="0" smtClean="0"/>
              <a:t>tab</a:t>
            </a:r>
            <a:r>
              <a:rPr lang="zh-CN" altLang="en-US" dirty="0" smtClean="0"/>
              <a:t>添加一个子窗口，用于切换</a:t>
            </a:r>
            <a:r>
              <a:rPr lang="en-US" altLang="zh-CN" dirty="0" smtClean="0"/>
              <a:t>Tab</a:t>
            </a:r>
          </a:p>
          <a:p>
            <a:r>
              <a:rPr lang="zh-CN" altLang="en-US" dirty="0" smtClean="0"/>
              <a:t>设计思路：处理</a:t>
            </a:r>
            <a:r>
              <a:rPr lang="en-US" altLang="zh-CN" dirty="0" err="1" smtClean="0"/>
              <a:t>CTabCtrl</a:t>
            </a:r>
            <a:r>
              <a:rPr lang="zh-CN" altLang="en-US" dirty="0" smtClean="0"/>
              <a:t>的</a:t>
            </a:r>
            <a:r>
              <a:rPr lang="en-US" altLang="zh-CN" dirty="0" err="1" smtClean="0"/>
              <a:t>SelectChanged</a:t>
            </a:r>
            <a:r>
              <a:rPr lang="zh-CN" altLang="en-US" dirty="0" smtClean="0"/>
              <a:t>的事件，根据所选中的</a:t>
            </a:r>
            <a:r>
              <a:rPr lang="en-US" altLang="zh-CN" dirty="0" smtClean="0"/>
              <a:t>Tab</a:t>
            </a:r>
            <a:r>
              <a:rPr lang="zh-CN" altLang="en-US" dirty="0" smtClean="0"/>
              <a:t>索引，显示不同的子窗口，达到切换</a:t>
            </a:r>
            <a:r>
              <a:rPr lang="en-US" altLang="zh-CN" dirty="0" smtClean="0"/>
              <a:t>tab</a:t>
            </a:r>
            <a:r>
              <a:rPr lang="zh-CN" altLang="en-US" dirty="0" smtClean="0"/>
              <a:t>的效果</a:t>
            </a:r>
            <a:endParaRPr lang="en-US" altLang="zh-CN" dirty="0" smtClean="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43</a:t>
            </a:fld>
            <a:endParaRPr lang="en-US" altLang="zh-CN"/>
          </a:p>
        </p:txBody>
      </p:sp>
    </p:spTree>
    <p:extLst>
      <p:ext uri="{BB962C8B-B14F-4D97-AF65-F5344CB8AC3E}">
        <p14:creationId xmlns:p14="http://schemas.microsoft.com/office/powerpoint/2010/main" val="33811571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Step3:</a:t>
            </a:r>
            <a:r>
              <a:rPr lang="zh-CN" altLang="en-US" dirty="0" smtClean="0"/>
              <a:t>使用</a:t>
            </a:r>
            <a:r>
              <a:rPr lang="en-US" altLang="zh-CN" dirty="0" err="1" smtClean="0"/>
              <a:t>ClassWizard</a:t>
            </a:r>
            <a:r>
              <a:rPr lang="zh-CN" altLang="en-US" dirty="0" smtClean="0"/>
              <a:t>添加</a:t>
            </a:r>
            <a:r>
              <a:rPr lang="en-US" altLang="zh-CN" dirty="0" smtClean="0"/>
              <a:t>Dialog</a:t>
            </a:r>
            <a:r>
              <a:rPr lang="zh-CN" altLang="en-US" dirty="0" smtClean="0"/>
              <a:t>类</a:t>
            </a:r>
            <a:endParaRPr lang="zh-CN" altLang="en-US" dirty="0"/>
          </a:p>
        </p:txBody>
      </p:sp>
      <p:pic>
        <p:nvPicPr>
          <p:cNvPr id="6" name="内容占位符 5"/>
          <p:cNvPicPr>
            <a:picLocks noGrp="1" noChangeAspect="1"/>
          </p:cNvPicPr>
          <p:nvPr>
            <p:ph idx="1"/>
          </p:nvPr>
        </p:nvPicPr>
        <p:blipFill>
          <a:blip r:embed="rId2"/>
          <a:stretch>
            <a:fillRect/>
          </a:stretch>
        </p:blipFill>
        <p:spPr>
          <a:xfrm>
            <a:off x="1595005" y="1981200"/>
            <a:ext cx="5953990"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44</a:t>
            </a:fld>
            <a:endParaRPr lang="en-US" altLang="zh-CN"/>
          </a:p>
        </p:txBody>
      </p:sp>
      <p:sp>
        <p:nvSpPr>
          <p:cNvPr id="7" name="矩形标注 6"/>
          <p:cNvSpPr/>
          <p:nvPr/>
        </p:nvSpPr>
        <p:spPr bwMode="auto">
          <a:xfrm>
            <a:off x="6156176" y="2564904"/>
            <a:ext cx="1656184" cy="360040"/>
          </a:xfrm>
          <a:prstGeom prst="wedgeRectCallout">
            <a:avLst>
              <a:gd name="adj1" fmla="val -60265"/>
              <a:gd name="adj2" fmla="val -5729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MFC</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类</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4507928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Step3:</a:t>
            </a:r>
            <a:r>
              <a:rPr lang="zh-CN" altLang="en-US" dirty="0" smtClean="0"/>
              <a:t>使用</a:t>
            </a:r>
            <a:r>
              <a:rPr lang="en-US" altLang="zh-CN" dirty="0" err="1"/>
              <a:t>ClassWizard</a:t>
            </a:r>
            <a:r>
              <a:rPr lang="zh-CN" altLang="en-US" dirty="0"/>
              <a:t>添加</a:t>
            </a:r>
            <a:r>
              <a:rPr lang="en-US" altLang="zh-CN" dirty="0"/>
              <a:t>Dialog</a:t>
            </a:r>
            <a:r>
              <a:rPr lang="zh-CN" altLang="en-US" dirty="0"/>
              <a:t>类</a:t>
            </a:r>
          </a:p>
        </p:txBody>
      </p:sp>
      <p:pic>
        <p:nvPicPr>
          <p:cNvPr id="6" name="内容占位符 5"/>
          <p:cNvPicPr>
            <a:picLocks noGrp="1" noChangeAspect="1"/>
          </p:cNvPicPr>
          <p:nvPr>
            <p:ph idx="1"/>
          </p:nvPr>
        </p:nvPicPr>
        <p:blipFill>
          <a:blip r:embed="rId2"/>
          <a:stretch>
            <a:fillRect/>
          </a:stretch>
        </p:blipFill>
        <p:spPr>
          <a:xfrm>
            <a:off x="1713341" y="1981200"/>
            <a:ext cx="5717318"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45</a:t>
            </a:fld>
            <a:endParaRPr lang="en-US" altLang="zh-CN"/>
          </a:p>
        </p:txBody>
      </p:sp>
      <p:sp>
        <p:nvSpPr>
          <p:cNvPr id="7" name="矩形标注 6"/>
          <p:cNvSpPr/>
          <p:nvPr/>
        </p:nvSpPr>
        <p:spPr bwMode="auto">
          <a:xfrm>
            <a:off x="685800" y="3460440"/>
            <a:ext cx="2302024" cy="760648"/>
          </a:xfrm>
          <a:prstGeom prst="wedgeRectCallout">
            <a:avLst>
              <a:gd name="adj1" fmla="val 61586"/>
              <a:gd name="adj2" fmla="val -3020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将基类选择为</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CDialog</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或</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CDialogEx</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7754421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Step3:</a:t>
            </a:r>
            <a:r>
              <a:rPr lang="zh-CN" altLang="en-US" dirty="0" smtClean="0"/>
              <a:t>编辑</a:t>
            </a:r>
            <a:r>
              <a:rPr lang="en-US" altLang="zh-CN" dirty="0" smtClean="0"/>
              <a:t>Dialog</a:t>
            </a:r>
            <a:r>
              <a:rPr lang="zh-CN" altLang="en-US" dirty="0"/>
              <a:t>的</a:t>
            </a:r>
            <a:r>
              <a:rPr lang="zh-CN" altLang="en-US" dirty="0" smtClean="0"/>
              <a:t>属性</a:t>
            </a:r>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46</a:t>
            </a:fld>
            <a:endParaRPr lang="en-US" altLang="zh-CN"/>
          </a:p>
        </p:txBody>
      </p:sp>
      <p:sp>
        <p:nvSpPr>
          <p:cNvPr id="7" name="内容占位符 6"/>
          <p:cNvSpPr>
            <a:spLocks noGrp="1"/>
          </p:cNvSpPr>
          <p:nvPr>
            <p:ph idx="1"/>
          </p:nvPr>
        </p:nvSpPr>
        <p:spPr/>
        <p:txBody>
          <a:bodyPr/>
          <a:lstStyle/>
          <a:p>
            <a:r>
              <a:rPr lang="zh-CN" altLang="en-US" dirty="0" smtClean="0"/>
              <a:t>设置</a:t>
            </a:r>
            <a:r>
              <a:rPr lang="en-US" altLang="zh-CN" dirty="0" smtClean="0"/>
              <a:t>Dialog</a:t>
            </a:r>
            <a:r>
              <a:rPr lang="zh-CN" altLang="en-US" dirty="0" smtClean="0"/>
              <a:t>的属性为</a:t>
            </a:r>
            <a:endParaRPr lang="en-US" altLang="zh-CN" dirty="0" smtClean="0"/>
          </a:p>
          <a:p>
            <a:pPr lvl="1"/>
            <a:r>
              <a:rPr lang="en-US" altLang="zh-CN" dirty="0" err="1" smtClean="0"/>
              <a:t>Border:None</a:t>
            </a:r>
            <a:endParaRPr lang="en-US" altLang="zh-CN" dirty="0" smtClean="0"/>
          </a:p>
          <a:p>
            <a:pPr lvl="1"/>
            <a:r>
              <a:rPr lang="en-US" altLang="zh-CN" dirty="0" err="1" smtClean="0"/>
              <a:t>Style:Child</a:t>
            </a:r>
            <a:endParaRPr lang="en-US" altLang="zh-CN" dirty="0" smtClean="0"/>
          </a:p>
          <a:p>
            <a:pPr lvl="1"/>
            <a:endParaRPr lang="en-US" altLang="zh-CN" dirty="0"/>
          </a:p>
          <a:p>
            <a:endParaRPr lang="en-US" altLang="zh-CN" dirty="0" smtClean="0"/>
          </a:p>
          <a:p>
            <a:endParaRPr lang="en-US" altLang="zh-CN" dirty="0"/>
          </a:p>
          <a:p>
            <a:endParaRPr lang="en-US" altLang="zh-CN" dirty="0" smtClean="0"/>
          </a:p>
          <a:p>
            <a:r>
              <a:rPr lang="zh-CN" altLang="en-US" dirty="0" smtClean="0"/>
              <a:t>使用相同的方法为</a:t>
            </a:r>
            <a:r>
              <a:rPr lang="en-US" altLang="zh-CN" dirty="0" err="1" smtClean="0"/>
              <a:t>TabCtrl</a:t>
            </a:r>
            <a:r>
              <a:rPr lang="zh-CN" altLang="en-US" dirty="0" smtClean="0"/>
              <a:t>添加</a:t>
            </a:r>
            <a:r>
              <a:rPr lang="en-US" altLang="zh-CN" dirty="0" smtClean="0">
                <a:solidFill>
                  <a:srgbClr val="C00000"/>
                </a:solidFill>
              </a:rPr>
              <a:t>4</a:t>
            </a:r>
            <a:r>
              <a:rPr lang="zh-CN" altLang="en-US" dirty="0" smtClean="0">
                <a:solidFill>
                  <a:srgbClr val="C00000"/>
                </a:solidFill>
              </a:rPr>
              <a:t>个</a:t>
            </a:r>
            <a:r>
              <a:rPr lang="en-US" altLang="zh-CN" dirty="0" smtClean="0">
                <a:solidFill>
                  <a:srgbClr val="C00000"/>
                </a:solidFill>
              </a:rPr>
              <a:t>Dialog</a:t>
            </a:r>
            <a:endParaRPr lang="zh-CN" altLang="en-US" dirty="0">
              <a:solidFill>
                <a:srgbClr val="C00000"/>
              </a:solidFill>
            </a:endParaRPr>
          </a:p>
        </p:txBody>
      </p:sp>
      <p:pic>
        <p:nvPicPr>
          <p:cNvPr id="9" name="图片 8"/>
          <p:cNvPicPr>
            <a:picLocks noChangeAspect="1"/>
          </p:cNvPicPr>
          <p:nvPr/>
        </p:nvPicPr>
        <p:blipFill>
          <a:blip r:embed="rId2"/>
          <a:stretch>
            <a:fillRect/>
          </a:stretch>
        </p:blipFill>
        <p:spPr>
          <a:xfrm>
            <a:off x="7236296" y="4962830"/>
            <a:ext cx="1581150" cy="685800"/>
          </a:xfrm>
          <a:prstGeom prst="rect">
            <a:avLst/>
          </a:prstGeom>
        </p:spPr>
      </p:pic>
      <p:pic>
        <p:nvPicPr>
          <p:cNvPr id="10" name="图片 9"/>
          <p:cNvPicPr>
            <a:picLocks noChangeAspect="1"/>
          </p:cNvPicPr>
          <p:nvPr/>
        </p:nvPicPr>
        <p:blipFill>
          <a:blip r:embed="rId3"/>
          <a:stretch>
            <a:fillRect/>
          </a:stretch>
        </p:blipFill>
        <p:spPr>
          <a:xfrm>
            <a:off x="4168333" y="2005548"/>
            <a:ext cx="4320480" cy="2567359"/>
          </a:xfrm>
          <a:prstGeom prst="rect">
            <a:avLst/>
          </a:prstGeom>
        </p:spPr>
      </p:pic>
      <p:sp>
        <p:nvSpPr>
          <p:cNvPr id="8" name="矩形标注 7"/>
          <p:cNvSpPr/>
          <p:nvPr/>
        </p:nvSpPr>
        <p:spPr bwMode="auto">
          <a:xfrm>
            <a:off x="1024027" y="3429000"/>
            <a:ext cx="2806080" cy="720080"/>
          </a:xfrm>
          <a:prstGeom prst="wedgeRectCallout">
            <a:avLst>
              <a:gd name="adj1" fmla="val -20513"/>
              <a:gd name="adj2" fmla="val -8438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这是要让</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Dialog</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在</a:t>
            </a:r>
            <a:r>
              <a:rPr lang="en-US" altLang="zh-CN" sz="1600" dirty="0" err="1" smtClean="0">
                <a:solidFill>
                  <a:schemeClr val="bg1"/>
                </a:solidFill>
                <a:latin typeface="Times New Roman" pitchFamily="18" charset="0"/>
                <a:ea typeface="楷体_GB2312" pitchFamily="49" charset="-122"/>
              </a:rPr>
              <a:t>TabCtrl</a:t>
            </a:r>
            <a:r>
              <a:rPr lang="zh-CN" altLang="en-US" sz="1600" dirty="0" smtClean="0">
                <a:solidFill>
                  <a:schemeClr val="bg1"/>
                </a:solidFill>
                <a:latin typeface="Times New Roman" pitchFamily="18" charset="0"/>
                <a:ea typeface="楷体_GB2312" pitchFamily="49" charset="-122"/>
              </a:rPr>
              <a:t>中显示的时候没有边框</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11" name="矩形标注 10"/>
          <p:cNvSpPr/>
          <p:nvPr/>
        </p:nvSpPr>
        <p:spPr bwMode="auto">
          <a:xfrm>
            <a:off x="4168333" y="5380433"/>
            <a:ext cx="3074850" cy="327921"/>
          </a:xfrm>
          <a:prstGeom prst="wedgeRectCallout">
            <a:avLst>
              <a:gd name="adj1" fmla="val 53784"/>
              <a:gd name="adj2" fmla="val -2512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这是所添加的</a:t>
            </a:r>
            <a:r>
              <a:rPr lang="zh-CN" altLang="en-US" sz="1600" dirty="0" smtClean="0">
                <a:solidFill>
                  <a:schemeClr val="bg1"/>
                </a:solidFill>
                <a:latin typeface="Times New Roman" pitchFamily="18" charset="0"/>
                <a:ea typeface="楷体_GB2312" pitchFamily="49" charset="-122"/>
              </a:rPr>
              <a:t>对话框的资源</a:t>
            </a:r>
            <a:r>
              <a:rPr lang="en-US" altLang="zh-CN" sz="1600" dirty="0" smtClean="0">
                <a:solidFill>
                  <a:schemeClr val="bg1"/>
                </a:solidFill>
                <a:latin typeface="Times New Roman" pitchFamily="18" charset="0"/>
                <a:ea typeface="楷体_GB2312" pitchFamily="49" charset="-122"/>
              </a:rPr>
              <a:t>ID</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197293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Step4:</a:t>
            </a:r>
            <a:r>
              <a:rPr lang="zh-CN" altLang="en-US" sz="2800" dirty="0" smtClean="0"/>
              <a:t>在初始化对话框函数中创建</a:t>
            </a:r>
            <a:r>
              <a:rPr lang="en-US" altLang="zh-CN" sz="2800" dirty="0" smtClean="0"/>
              <a:t>4</a:t>
            </a:r>
            <a:r>
              <a:rPr lang="zh-CN" altLang="en-US" sz="2800" dirty="0" smtClean="0"/>
              <a:t>个对话框</a:t>
            </a:r>
            <a:endParaRPr lang="zh-CN" altLang="en-US" sz="2800" dirty="0"/>
          </a:p>
        </p:txBody>
      </p:sp>
      <p:sp>
        <p:nvSpPr>
          <p:cNvPr id="3" name="内容占位符 2"/>
          <p:cNvSpPr>
            <a:spLocks noGrp="1"/>
          </p:cNvSpPr>
          <p:nvPr>
            <p:ph idx="1"/>
          </p:nvPr>
        </p:nvSpPr>
        <p:spPr/>
        <p:txBody>
          <a:bodyPr/>
          <a:lstStyle/>
          <a:p>
            <a:pPr marL="0" indent="0">
              <a:buNone/>
            </a:pPr>
            <a:r>
              <a:rPr lang="en-US" altLang="zh-CN" sz="1600" b="0" dirty="0">
                <a:solidFill>
                  <a:srgbClr val="2B91AF"/>
                </a:solidFill>
                <a:highlight>
                  <a:srgbClr val="FFFFFF"/>
                </a:highlight>
                <a:latin typeface="Consolas" panose="020B0609020204030204" pitchFamily="49" charset="0"/>
              </a:rPr>
              <a:t>BOOL</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CTabCtrlDialogDlg</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OnInitDialog</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  </a:t>
            </a:r>
            <a:r>
              <a:rPr lang="zh-CN" altLang="en-US"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2B91AF"/>
                </a:solidFill>
                <a:highlight>
                  <a:srgbClr val="FFFFFF"/>
                </a:highlight>
                <a:latin typeface="Consolas" panose="020B0609020204030204" pitchFamily="49" charset="0"/>
              </a:rPr>
              <a:t>    </a:t>
            </a:r>
            <a:r>
              <a:rPr lang="en-US" altLang="zh-CN" sz="1600" b="0" dirty="0" err="1" smtClean="0">
                <a:solidFill>
                  <a:srgbClr val="2B91AF"/>
                </a:solidFill>
                <a:highlight>
                  <a:srgbClr val="FFFFFF"/>
                </a:highlight>
                <a:latin typeface="Consolas" panose="020B0609020204030204" pitchFamily="49" charset="0"/>
              </a:rPr>
              <a:t>CWnd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tabWndPtr</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GetDlgItem</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6F008A"/>
                </a:solidFill>
                <a:highlight>
                  <a:srgbClr val="FFFFFF"/>
                </a:highlight>
                <a:latin typeface="Consolas" panose="020B0609020204030204" pitchFamily="49" charset="0"/>
              </a:rPr>
              <a:t>IDC_TABCTRL</a:t>
            </a: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RECT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rect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m_tcPages.GetClientRect</a:t>
            </a:r>
            <a:r>
              <a:rPr lang="en-US" altLang="zh-CN" sz="1600" b="0" dirty="0">
                <a:solidFill>
                  <a:srgbClr val="000000"/>
                </a:solidFill>
                <a:highlight>
                  <a:srgbClr val="FFFFFF"/>
                </a:highlight>
                <a:latin typeface="Consolas" panose="020B0609020204030204" pitchFamily="49" charset="0"/>
              </a:rPr>
              <a:t>(&amp;</a:t>
            </a:r>
            <a:r>
              <a:rPr lang="en-US" altLang="zh-CN" sz="1600" b="0" dirty="0" err="1">
                <a:solidFill>
                  <a:srgbClr val="000000"/>
                </a:solidFill>
                <a:highlight>
                  <a:srgbClr val="FFFFFF"/>
                </a:highlight>
                <a:latin typeface="Consolas" panose="020B0609020204030204" pitchFamily="49" charset="0"/>
              </a:rPr>
              <a:t>rect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rect.top</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FF0000"/>
                </a:solidFill>
                <a:highlight>
                  <a:srgbClr val="FFFFFF"/>
                </a:highlight>
                <a:latin typeface="Consolas" panose="020B0609020204030204" pitchFamily="49" charset="0"/>
              </a:rPr>
              <a:t>24</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rect.bottom</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FF0000"/>
                </a:solidFill>
                <a:highlight>
                  <a:srgbClr val="FFFFFF"/>
                </a:highlight>
                <a:latin typeface="Consolas" panose="020B0609020204030204" pitchFamily="49" charset="0"/>
              </a:rPr>
              <a:t>4</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rect.left</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FF0000"/>
                </a:solidFill>
                <a:highlight>
                  <a:srgbClr val="FFFFFF"/>
                </a:highlight>
                <a:latin typeface="Consolas" panose="020B0609020204030204" pitchFamily="49" charset="0"/>
              </a:rPr>
              <a:t>4</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rect.right</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FF0000"/>
                </a:solidFill>
                <a:highlight>
                  <a:srgbClr val="FFFFFF"/>
                </a:highlight>
                <a:latin typeface="Consolas" panose="020B0609020204030204" pitchFamily="49" charset="0"/>
              </a:rPr>
              <a:t>4</a:t>
            </a:r>
            <a:r>
              <a:rPr lang="en-US" altLang="zh-CN" sz="1600" b="0" dirty="0" smtClean="0">
                <a:solidFill>
                  <a:srgbClr val="000000"/>
                </a:solidFill>
                <a:highlight>
                  <a:srgbClr val="FFFFFF"/>
                </a:highlight>
                <a:latin typeface="Consolas" panose="020B0609020204030204" pitchFamily="49" charset="0"/>
              </a:rPr>
              <a:t>;</a:t>
            </a: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m_pTabPages</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FF0000"/>
                </a:solidFill>
                <a:highlight>
                  <a:srgbClr val="FFFFFF"/>
                </a:highlight>
                <a:latin typeface="Consolas" panose="020B0609020204030204" pitchFamily="49" charset="0"/>
              </a:rPr>
              <a:t>0</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6F008A"/>
                </a:solidFill>
                <a:highlight>
                  <a:srgbClr val="FFFFFF"/>
                </a:highlight>
                <a:latin typeface="Consolas" panose="020B0609020204030204" pitchFamily="49" charset="0"/>
              </a:rPr>
              <a:t>new</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CTabPage1</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m_pTabPages</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FF0000"/>
                </a:solidFill>
                <a:highlight>
                  <a:srgbClr val="FFFFFF"/>
                </a:highlight>
                <a:latin typeface="Consolas" panose="020B0609020204030204" pitchFamily="49" charset="0"/>
              </a:rPr>
              <a:t>1</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6F008A"/>
                </a:solidFill>
                <a:highlight>
                  <a:srgbClr val="FFFFFF"/>
                </a:highlight>
                <a:latin typeface="Consolas" panose="020B0609020204030204" pitchFamily="49" charset="0"/>
              </a:rPr>
              <a:t>new</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CTabPage2</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m_pTabPages</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FF0000"/>
                </a:solidFill>
                <a:highlight>
                  <a:srgbClr val="FFFFFF"/>
                </a:highlight>
                <a:latin typeface="Consolas" panose="020B0609020204030204" pitchFamily="49" charset="0"/>
              </a:rPr>
              <a:t>2</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6F008A"/>
                </a:solidFill>
                <a:highlight>
                  <a:srgbClr val="FFFFFF"/>
                </a:highlight>
                <a:latin typeface="Consolas" panose="020B0609020204030204" pitchFamily="49" charset="0"/>
              </a:rPr>
              <a:t>new</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CTabPage3</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m_pTabPages</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FF0000"/>
                </a:solidFill>
                <a:highlight>
                  <a:srgbClr val="FFFFFF"/>
                </a:highlight>
                <a:latin typeface="Consolas" panose="020B0609020204030204" pitchFamily="49" charset="0"/>
              </a:rPr>
              <a:t>3</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6F008A"/>
                </a:solidFill>
                <a:highlight>
                  <a:srgbClr val="FFFFFF"/>
                </a:highlight>
                <a:latin typeface="Consolas" panose="020B0609020204030204" pitchFamily="49" charset="0"/>
              </a:rPr>
              <a:t>new</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CTabPage4</a:t>
            </a:r>
            <a:r>
              <a:rPr lang="en-US" altLang="zh-CN" sz="1600" b="0" dirty="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47</a:t>
            </a:fld>
            <a:endParaRPr lang="en-US" altLang="zh-CN"/>
          </a:p>
        </p:txBody>
      </p:sp>
      <p:sp>
        <p:nvSpPr>
          <p:cNvPr id="6" name="矩形标注 5"/>
          <p:cNvSpPr/>
          <p:nvPr/>
        </p:nvSpPr>
        <p:spPr bwMode="auto">
          <a:xfrm>
            <a:off x="3203848" y="4042040"/>
            <a:ext cx="4896544" cy="467080"/>
          </a:xfrm>
          <a:prstGeom prst="wedgeRectCallout">
            <a:avLst>
              <a:gd name="adj1" fmla="val -54083"/>
              <a:gd name="adj2" fmla="val 549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bg1"/>
                </a:solidFill>
                <a:latin typeface="Times New Roman" pitchFamily="18" charset="0"/>
                <a:ea typeface="楷体_GB2312" pitchFamily="49" charset="-122"/>
              </a:rPr>
              <a:t>这里是让</a:t>
            </a:r>
            <a:r>
              <a:rPr lang="en-US" altLang="zh-CN" sz="1600" dirty="0" smtClean="0">
                <a:solidFill>
                  <a:schemeClr val="bg1"/>
                </a:solidFill>
                <a:latin typeface="Times New Roman" pitchFamily="18" charset="0"/>
                <a:ea typeface="楷体_GB2312" pitchFamily="49" charset="-122"/>
              </a:rPr>
              <a:t>Tab</a:t>
            </a:r>
            <a:r>
              <a:rPr lang="zh-CN" altLang="en-US" sz="1600" dirty="0" smtClean="0">
                <a:solidFill>
                  <a:schemeClr val="bg1"/>
                </a:solidFill>
                <a:latin typeface="Times New Roman" pitchFamily="18" charset="0"/>
                <a:ea typeface="楷体_GB2312" pitchFamily="49" charset="-122"/>
              </a:rPr>
              <a:t>内的子窗口不要覆盖到</a:t>
            </a:r>
            <a:r>
              <a:rPr lang="en-US" altLang="zh-CN" sz="1600" dirty="0" smtClean="0">
                <a:solidFill>
                  <a:schemeClr val="bg1"/>
                </a:solidFill>
                <a:latin typeface="Times New Roman" pitchFamily="18" charset="0"/>
                <a:ea typeface="楷体_GB2312" pitchFamily="49" charset="-122"/>
              </a:rPr>
              <a:t>Tab</a:t>
            </a:r>
            <a:r>
              <a:rPr lang="zh-CN" altLang="en-US" sz="1600" dirty="0" smtClean="0">
                <a:solidFill>
                  <a:schemeClr val="bg1"/>
                </a:solidFill>
                <a:latin typeface="Times New Roman" pitchFamily="18" charset="0"/>
                <a:ea typeface="楷体_GB2312" pitchFamily="49" charset="-122"/>
              </a:rPr>
              <a:t>的边框</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9214659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Step4:</a:t>
            </a:r>
            <a:r>
              <a:rPr lang="zh-CN" altLang="en-US" sz="2800" dirty="0"/>
              <a:t>在初始化对话框函数中创建</a:t>
            </a:r>
            <a:r>
              <a:rPr lang="en-US" altLang="zh-CN" sz="2800" dirty="0"/>
              <a:t>4</a:t>
            </a:r>
            <a:r>
              <a:rPr lang="zh-CN" altLang="en-US" sz="2800" dirty="0"/>
              <a:t>个对话框</a:t>
            </a:r>
          </a:p>
        </p:txBody>
      </p:sp>
      <p:sp>
        <p:nvSpPr>
          <p:cNvPr id="3" name="内容占位符 2"/>
          <p:cNvSpPr>
            <a:spLocks noGrp="1"/>
          </p:cNvSpPr>
          <p:nvPr>
            <p:ph idx="1"/>
          </p:nvPr>
        </p:nvSpPr>
        <p:spPr/>
        <p:txBody>
          <a:bodyPr/>
          <a:lstStyle/>
          <a:p>
            <a:pPr marL="0" indent="0">
              <a:buNone/>
            </a:pPr>
            <a:r>
              <a:rPr lang="en-US" altLang="zh-CN" sz="1600" b="0" dirty="0">
                <a:solidFill>
                  <a:srgbClr val="2B91AF"/>
                </a:solidFill>
                <a:highlight>
                  <a:srgbClr val="FFFFFF"/>
                </a:highlight>
                <a:latin typeface="Consolas" panose="020B0609020204030204" pitchFamily="49" charset="0"/>
              </a:rPr>
              <a:t> </a:t>
            </a:r>
            <a:r>
              <a:rPr lang="en-US" altLang="zh-CN" sz="1600" b="0" dirty="0" smtClean="0">
                <a:solidFill>
                  <a:srgbClr val="2B91AF"/>
                </a:solidFill>
                <a:highlight>
                  <a:srgbClr val="FFFFFF"/>
                </a:highlight>
                <a:latin typeface="Consolas" panose="020B0609020204030204" pitchFamily="49" charset="0"/>
              </a:rPr>
              <a:t>   DWORD</a:t>
            </a:r>
            <a:r>
              <a:rPr lang="en-US" altLang="zh-CN" sz="1600" b="0" dirty="0" smtClean="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tab_idds</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6F008A"/>
                </a:solidFill>
                <a:highlight>
                  <a:srgbClr val="FFFFFF"/>
                </a:highlight>
                <a:latin typeface="Consolas" panose="020B0609020204030204" pitchFamily="49" charset="0"/>
              </a:rPr>
              <a:t>TAB_NUM</a:t>
            </a:r>
            <a:r>
              <a:rPr lang="en-US" altLang="zh-CN" sz="1600" b="0" dirty="0">
                <a:solidFill>
                  <a:srgbClr val="000000"/>
                </a:solidFill>
                <a:highlight>
                  <a:srgbClr val="FFFFFF"/>
                </a:highlight>
                <a:latin typeface="Consolas" panose="020B0609020204030204" pitchFamily="49" charset="0"/>
              </a:rPr>
              <a:t>] = </a:t>
            </a:r>
            <a:endParaRPr lang="en-US" altLang="zh-CN" sz="1600" b="0" dirty="0" smtClean="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smtClean="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IDD_TABPAGE1</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IDD_TABPAGE2</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IDD_TABPAGE3</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IDD_TABPAGE4</a:t>
            </a:r>
            <a:r>
              <a:rPr lang="en-US" altLang="zh-CN" sz="1600" b="0" dirty="0">
                <a:solidFill>
                  <a:srgbClr val="000000"/>
                </a:solidFill>
                <a:highlight>
                  <a:srgbClr val="FFFFFF"/>
                </a:highlight>
                <a:latin typeface="Consolas" panose="020B0609020204030204" pitchFamily="49" charset="0"/>
              </a:rPr>
              <a:t>};</a:t>
            </a:r>
          </a:p>
          <a:p>
            <a:pPr marL="0" indent="0">
              <a:buNone/>
            </a:pPr>
            <a:endParaRPr lang="zh-CN" altLang="en-US" sz="1600" b="0" dirty="0">
              <a:solidFill>
                <a:srgbClr val="000000"/>
              </a:solidFill>
              <a:highlight>
                <a:srgbClr val="FFFFFF"/>
              </a:highlight>
              <a:latin typeface="Consolas" panose="020B0609020204030204" pitchFamily="49" charset="0"/>
            </a:endParaRPr>
          </a:p>
          <a:p>
            <a:pPr marL="0" indent="0">
              <a:buNone/>
            </a:pPr>
            <a:r>
              <a:rPr lang="nn-NO" altLang="zh-CN" sz="1600" b="0" dirty="0">
                <a:solidFill>
                  <a:srgbClr val="000000"/>
                </a:solidFill>
                <a:highlight>
                  <a:srgbClr val="FFFFFF"/>
                </a:highlight>
                <a:latin typeface="Consolas" panose="020B0609020204030204" pitchFamily="49" charset="0"/>
              </a:rPr>
              <a:t>    </a:t>
            </a:r>
            <a:r>
              <a:rPr lang="nn-NO" altLang="zh-CN" sz="1600" b="0" dirty="0">
                <a:solidFill>
                  <a:srgbClr val="0000FF"/>
                </a:solidFill>
                <a:highlight>
                  <a:srgbClr val="FFFFFF"/>
                </a:highlight>
                <a:latin typeface="Consolas" panose="020B0609020204030204" pitchFamily="49" charset="0"/>
              </a:rPr>
              <a:t>for</a:t>
            </a:r>
            <a:r>
              <a:rPr lang="nn-NO" altLang="zh-CN" sz="1600" b="0" dirty="0">
                <a:solidFill>
                  <a:srgbClr val="000000"/>
                </a:solidFill>
                <a:highlight>
                  <a:srgbClr val="FFFFFF"/>
                </a:highlight>
                <a:latin typeface="Consolas" panose="020B0609020204030204" pitchFamily="49" charset="0"/>
              </a:rPr>
              <a:t> (</a:t>
            </a:r>
            <a:r>
              <a:rPr lang="nn-NO" altLang="zh-CN" sz="1600" b="0" dirty="0">
                <a:solidFill>
                  <a:srgbClr val="0000FF"/>
                </a:solidFill>
                <a:highlight>
                  <a:srgbClr val="FFFFFF"/>
                </a:highlight>
                <a:latin typeface="Consolas" panose="020B0609020204030204" pitchFamily="49" charset="0"/>
              </a:rPr>
              <a:t>int</a:t>
            </a:r>
            <a:r>
              <a:rPr lang="nn-NO" altLang="zh-CN" sz="1600" b="0" dirty="0">
                <a:solidFill>
                  <a:srgbClr val="000000"/>
                </a:solidFill>
                <a:highlight>
                  <a:srgbClr val="FFFFFF"/>
                </a:highlight>
                <a:latin typeface="Consolas" panose="020B0609020204030204" pitchFamily="49" charset="0"/>
              </a:rPr>
              <a:t> i = </a:t>
            </a:r>
            <a:r>
              <a:rPr lang="nn-NO" altLang="zh-CN" sz="1600" b="0" dirty="0">
                <a:solidFill>
                  <a:srgbClr val="FF0000"/>
                </a:solidFill>
                <a:highlight>
                  <a:srgbClr val="FFFFFF"/>
                </a:highlight>
                <a:latin typeface="Consolas" panose="020B0609020204030204" pitchFamily="49" charset="0"/>
              </a:rPr>
              <a:t>0</a:t>
            </a:r>
            <a:r>
              <a:rPr lang="nn-NO" altLang="zh-CN" sz="1600" b="0" dirty="0">
                <a:solidFill>
                  <a:srgbClr val="000000"/>
                </a:solidFill>
                <a:highlight>
                  <a:srgbClr val="FFFFFF"/>
                </a:highlight>
                <a:latin typeface="Consolas" panose="020B0609020204030204" pitchFamily="49" charset="0"/>
              </a:rPr>
              <a:t>; i &lt; </a:t>
            </a:r>
            <a:r>
              <a:rPr lang="nn-NO" altLang="zh-CN" sz="1600" b="0" dirty="0">
                <a:solidFill>
                  <a:srgbClr val="6F008A"/>
                </a:solidFill>
                <a:highlight>
                  <a:srgbClr val="FFFFFF"/>
                </a:highlight>
                <a:latin typeface="Consolas" panose="020B0609020204030204" pitchFamily="49" charset="0"/>
              </a:rPr>
              <a:t>TAB_NUM</a:t>
            </a:r>
            <a:r>
              <a:rPr lang="nn-NO" altLang="zh-CN" sz="1600" b="0" dirty="0">
                <a:solidFill>
                  <a:srgbClr val="000000"/>
                </a:solidFill>
                <a:highlight>
                  <a:srgbClr val="FFFFFF"/>
                </a:highlight>
                <a:latin typeface="Consolas" panose="020B0609020204030204" pitchFamily="49" charset="0"/>
              </a:rPr>
              <a:t>; i++)</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m_pTabPages</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i</a:t>
            </a:r>
            <a:r>
              <a:rPr lang="en-US" altLang="zh-CN" sz="1600" b="0" dirty="0">
                <a:solidFill>
                  <a:srgbClr val="000000"/>
                </a:solidFill>
                <a:highlight>
                  <a:srgbClr val="FFFFFF"/>
                </a:highlight>
                <a:latin typeface="Consolas" panose="020B0609020204030204" pitchFamily="49" charset="0"/>
              </a:rPr>
              <a:t>]-&gt;Create(</a:t>
            </a:r>
            <a:r>
              <a:rPr lang="en-US" altLang="zh-CN" sz="1600" b="0" dirty="0" err="1">
                <a:solidFill>
                  <a:srgbClr val="000000"/>
                </a:solidFill>
                <a:highlight>
                  <a:srgbClr val="FFFFFF"/>
                </a:highlight>
                <a:latin typeface="Consolas" panose="020B0609020204030204" pitchFamily="49" charset="0"/>
              </a:rPr>
              <a:t>tab_idds</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i</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tabWndPtr</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m_pTabPages</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i</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MoveWindow</a:t>
            </a:r>
            <a:r>
              <a:rPr lang="en-US" altLang="zh-CN" sz="1600" b="0" dirty="0">
                <a:solidFill>
                  <a:srgbClr val="000000"/>
                </a:solidFill>
                <a:highlight>
                  <a:srgbClr val="FFFFFF"/>
                </a:highlight>
                <a:latin typeface="Consolas" panose="020B0609020204030204" pitchFamily="49" charset="0"/>
              </a:rPr>
              <a:t>(&amp;</a:t>
            </a:r>
            <a:r>
              <a:rPr lang="en-US" altLang="zh-CN" sz="1600" b="0" dirty="0" err="1">
                <a:solidFill>
                  <a:srgbClr val="000000"/>
                </a:solidFill>
                <a:highlight>
                  <a:srgbClr val="FFFFFF"/>
                </a:highlight>
                <a:latin typeface="Consolas" panose="020B0609020204030204" pitchFamily="49" charset="0"/>
              </a:rPr>
              <a:t>rect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m_pTabPages</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i</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ShowWindow</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6F008A"/>
                </a:solidFill>
                <a:highlight>
                  <a:srgbClr val="FFFFFF"/>
                </a:highlight>
                <a:latin typeface="Consolas" panose="020B0609020204030204" pitchFamily="49" charset="0"/>
              </a:rPr>
              <a:t>SW_HIDE</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m_tcPages.SetCurSel</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FF0000"/>
                </a:solidFill>
                <a:highlight>
                  <a:srgbClr val="FFFFFF"/>
                </a:highlight>
                <a:latin typeface="Consolas" panose="020B0609020204030204" pitchFamily="49" charset="0"/>
              </a:rPr>
              <a:t>0</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m_pTabPages</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FF0000"/>
                </a:solidFill>
                <a:highlight>
                  <a:srgbClr val="FFFFFF"/>
                </a:highlight>
                <a:latin typeface="Consolas" panose="020B0609020204030204" pitchFamily="49" charset="0"/>
              </a:rPr>
              <a:t>0</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ShowWindow</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6F008A"/>
                </a:solidFill>
                <a:highlight>
                  <a:srgbClr val="FFFFFF"/>
                </a:highlight>
                <a:latin typeface="Consolas" panose="020B0609020204030204" pitchFamily="49" charset="0"/>
              </a:rPr>
              <a:t>SW_SHOW</a:t>
            </a:r>
            <a:r>
              <a:rPr lang="en-US" altLang="zh-CN" sz="1600" b="0" dirty="0" smtClean="0">
                <a:solidFill>
                  <a:srgbClr val="000000"/>
                </a:solidFill>
                <a:highlight>
                  <a:srgbClr val="FFFFFF"/>
                </a:highlight>
                <a:latin typeface="Consolas" panose="020B0609020204030204" pitchFamily="49" charset="0"/>
              </a:rPr>
              <a:t>);</a:t>
            </a:r>
          </a:p>
          <a:p>
            <a:pPr marL="0" indent="0">
              <a:buNone/>
            </a:pPr>
            <a:r>
              <a:rPr lang="en-US" altLang="zh-CN" sz="1600" b="0" dirty="0" smtClean="0">
                <a:solidFill>
                  <a:srgbClr val="000000"/>
                </a:solidFill>
                <a:highlight>
                  <a:srgbClr val="FFFFFF"/>
                </a:highlight>
                <a:latin typeface="Consolas" panose="020B0609020204030204" pitchFamily="49" charset="0"/>
              </a:rPr>
              <a:t>} </a:t>
            </a:r>
            <a:r>
              <a:rPr lang="en-US" altLang="zh-CN" sz="1600" b="0" dirty="0" smtClean="0">
                <a:solidFill>
                  <a:srgbClr val="339933"/>
                </a:solidFill>
                <a:highlight>
                  <a:srgbClr val="FFFFFF"/>
                </a:highlight>
                <a:latin typeface="Consolas" panose="020B0609020204030204" pitchFamily="49" charset="0"/>
              </a:rPr>
              <a:t>// end of </a:t>
            </a:r>
            <a:r>
              <a:rPr lang="en-US" altLang="zh-CN" sz="1600" b="0" dirty="0" err="1">
                <a:solidFill>
                  <a:srgbClr val="339933"/>
                </a:solidFill>
                <a:highlight>
                  <a:srgbClr val="FFFFFF"/>
                </a:highlight>
                <a:latin typeface="Consolas" panose="020B0609020204030204" pitchFamily="49" charset="0"/>
              </a:rPr>
              <a:t>OnInitDialog</a:t>
            </a:r>
            <a:r>
              <a:rPr lang="en-US" altLang="zh-CN" sz="1600" b="0" dirty="0" smtClean="0">
                <a:solidFill>
                  <a:srgbClr val="339933"/>
                </a:solidFill>
                <a:highlight>
                  <a:srgbClr val="FFFFFF"/>
                </a:highlight>
                <a:latin typeface="Consolas" panose="020B0609020204030204" pitchFamily="49" charset="0"/>
              </a:rPr>
              <a:t>()</a:t>
            </a:r>
            <a:endParaRPr lang="en-US" altLang="zh-CN" sz="1600" b="0" dirty="0">
              <a:solidFill>
                <a:srgbClr val="339933"/>
              </a:solidFill>
              <a:highlight>
                <a:srgbClr val="FFFFFF"/>
              </a:highlight>
              <a:latin typeface="Consolas" panose="020B0609020204030204" pitchFamily="49" charset="0"/>
            </a:endParaRPr>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48</a:t>
            </a:fld>
            <a:endParaRPr lang="en-US" altLang="zh-CN"/>
          </a:p>
        </p:txBody>
      </p:sp>
      <p:sp>
        <p:nvSpPr>
          <p:cNvPr id="6" name="矩形标注 5"/>
          <p:cNvSpPr/>
          <p:nvPr/>
        </p:nvSpPr>
        <p:spPr bwMode="auto">
          <a:xfrm>
            <a:off x="5724128" y="3858580"/>
            <a:ext cx="3312368" cy="866564"/>
          </a:xfrm>
          <a:prstGeom prst="wedgeRectCallout">
            <a:avLst>
              <a:gd name="adj1" fmla="val -31923"/>
              <a:gd name="adj2" fmla="val -6327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bg1"/>
                </a:solidFill>
                <a:latin typeface="Times New Roman" pitchFamily="18" charset="0"/>
                <a:ea typeface="楷体_GB2312" pitchFamily="49" charset="-122"/>
              </a:rPr>
              <a:t>调用每个子对话框的</a:t>
            </a:r>
            <a:r>
              <a:rPr lang="en-US" altLang="zh-CN" sz="1600" dirty="0" smtClean="0">
                <a:solidFill>
                  <a:schemeClr val="bg1"/>
                </a:solidFill>
                <a:latin typeface="Times New Roman" pitchFamily="18" charset="0"/>
                <a:ea typeface="楷体_GB2312" pitchFamily="49" charset="-122"/>
              </a:rPr>
              <a:t>Create</a:t>
            </a:r>
            <a:r>
              <a:rPr lang="zh-CN" altLang="en-US" sz="1600" dirty="0" smtClean="0">
                <a:solidFill>
                  <a:schemeClr val="bg1"/>
                </a:solidFill>
                <a:latin typeface="Times New Roman" pitchFamily="18" charset="0"/>
                <a:ea typeface="楷体_GB2312" pitchFamily="49" charset="-122"/>
              </a:rPr>
              <a:t>方法创建实例，设置</a:t>
            </a:r>
            <a:r>
              <a:rPr lang="en-US" altLang="zh-CN" sz="1600" dirty="0" err="1" smtClean="0">
                <a:solidFill>
                  <a:schemeClr val="bg1"/>
                </a:solidFill>
                <a:latin typeface="Times New Roman" pitchFamily="18" charset="0"/>
                <a:ea typeface="楷体_GB2312" pitchFamily="49" charset="-122"/>
              </a:rPr>
              <a:t>TabCtrl</a:t>
            </a:r>
            <a:r>
              <a:rPr lang="zh-CN" altLang="en-US" sz="1600" dirty="0" smtClean="0">
                <a:solidFill>
                  <a:schemeClr val="bg1"/>
                </a:solidFill>
                <a:latin typeface="Times New Roman" pitchFamily="18" charset="0"/>
                <a:ea typeface="楷体_GB2312" pitchFamily="49" charset="-122"/>
              </a:rPr>
              <a:t>为其父窗口</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5436096" y="5122093"/>
            <a:ext cx="2593404" cy="611950"/>
          </a:xfrm>
          <a:prstGeom prst="wedgeRectCallout">
            <a:avLst>
              <a:gd name="adj1" fmla="val -54744"/>
              <a:gd name="adj2" fmla="val -700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设置初始时显示第一个</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Tab</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对应的对话框</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8616970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Step5:</a:t>
            </a:r>
            <a:r>
              <a:rPr lang="zh-CN" altLang="en-US" sz="3200" dirty="0" smtClean="0"/>
              <a:t>为</a:t>
            </a:r>
            <a:r>
              <a:rPr lang="en-US" altLang="zh-CN" sz="3200" dirty="0" smtClean="0"/>
              <a:t>Tab</a:t>
            </a:r>
            <a:r>
              <a:rPr lang="zh-CN" altLang="en-US" sz="3200" dirty="0" smtClean="0"/>
              <a:t>添加</a:t>
            </a:r>
            <a:r>
              <a:rPr lang="en-US" altLang="zh-CN" sz="3200" dirty="0" smtClean="0"/>
              <a:t>Select Changed</a:t>
            </a:r>
            <a:r>
              <a:rPr lang="zh-CN" altLang="en-US" sz="3200" dirty="0" smtClean="0"/>
              <a:t>事件处理</a:t>
            </a:r>
            <a:endParaRPr lang="zh-CN" altLang="en-US" sz="3200" dirty="0"/>
          </a:p>
        </p:txBody>
      </p:sp>
      <p:pic>
        <p:nvPicPr>
          <p:cNvPr id="6" name="内容占位符 5"/>
          <p:cNvPicPr>
            <a:picLocks noGrp="1" noChangeAspect="1"/>
          </p:cNvPicPr>
          <p:nvPr>
            <p:ph idx="1"/>
          </p:nvPr>
        </p:nvPicPr>
        <p:blipFill>
          <a:blip r:embed="rId2"/>
          <a:stretch>
            <a:fillRect/>
          </a:stretch>
        </p:blipFill>
        <p:spPr>
          <a:xfrm>
            <a:off x="1713341" y="1981200"/>
            <a:ext cx="5717318"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49</a:t>
            </a:fld>
            <a:endParaRPr lang="en-US" altLang="zh-CN"/>
          </a:p>
        </p:txBody>
      </p:sp>
      <p:sp>
        <p:nvSpPr>
          <p:cNvPr id="7" name="矩形标注 6"/>
          <p:cNvSpPr/>
          <p:nvPr/>
        </p:nvSpPr>
        <p:spPr bwMode="auto">
          <a:xfrm>
            <a:off x="2651760" y="3068960"/>
            <a:ext cx="3096344" cy="432048"/>
          </a:xfrm>
          <a:prstGeom prst="wedgeRectCallout">
            <a:avLst>
              <a:gd name="adj1" fmla="val -26402"/>
              <a:gd name="adj2" fmla="val 6461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选择</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Tab</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时的处理函数</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747916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CTreeCtrl</a:t>
            </a:r>
            <a:r>
              <a:rPr lang="zh-CN" altLang="en-US" dirty="0" smtClean="0"/>
              <a:t>控件</a:t>
            </a:r>
            <a:endParaRPr lang="zh-CN" altLang="en-US" dirty="0"/>
          </a:p>
        </p:txBody>
      </p:sp>
      <p:sp>
        <p:nvSpPr>
          <p:cNvPr id="3" name="内容占位符 2"/>
          <p:cNvSpPr>
            <a:spLocks noGrp="1"/>
          </p:cNvSpPr>
          <p:nvPr>
            <p:ph idx="1"/>
          </p:nvPr>
        </p:nvSpPr>
        <p:spPr/>
        <p:txBody>
          <a:bodyPr/>
          <a:lstStyle/>
          <a:p>
            <a:r>
              <a:rPr lang="zh-CN" altLang="en-US" dirty="0" smtClean="0"/>
              <a:t>树</a:t>
            </a:r>
            <a:r>
              <a:rPr lang="zh-CN" altLang="en-US" dirty="0"/>
              <a:t>控件</a:t>
            </a:r>
            <a:r>
              <a:rPr lang="zh-CN" altLang="en-US" dirty="0" smtClean="0"/>
              <a:t>（</a:t>
            </a:r>
            <a:r>
              <a:rPr lang="en-US" altLang="zh-CN" dirty="0" err="1"/>
              <a:t>CTreeCtrl</a:t>
            </a:r>
            <a:r>
              <a:rPr lang="zh-CN" altLang="en-US" dirty="0"/>
              <a:t>）主要用来显示具有一定层次结构的数据项，如资源管理器中的磁盘目录等，以供用户在其中进行各种选择</a:t>
            </a:r>
            <a:r>
              <a:rPr lang="zh-CN" altLang="en-US" dirty="0" smtClean="0"/>
              <a:t>。</a:t>
            </a:r>
            <a:endParaRPr lang="en-US" altLang="zh-CN" dirty="0" smtClean="0"/>
          </a:p>
          <a:p>
            <a:r>
              <a:rPr lang="zh-CN" altLang="en-US" dirty="0" smtClean="0"/>
              <a:t>树</a:t>
            </a:r>
            <a:r>
              <a:rPr lang="zh-CN" altLang="en-US" dirty="0"/>
              <a:t>控制中的每个数据项包括数据项名称的文本字符串和用于表示该数据项的图像，每个数据项下面均可包含各种子项，整个结构就象目录树一样</a:t>
            </a:r>
            <a:r>
              <a:rPr lang="zh-CN" altLang="en-US" dirty="0" smtClean="0"/>
              <a:t>。</a:t>
            </a:r>
            <a:endParaRPr lang="en-US" altLang="zh-CN" dirty="0" smtClean="0"/>
          </a:p>
          <a:p>
            <a:r>
              <a:rPr lang="zh-CN" altLang="en-US" dirty="0" smtClean="0"/>
              <a:t>对于</a:t>
            </a:r>
            <a:r>
              <a:rPr lang="zh-CN" altLang="en-US" dirty="0"/>
              <a:t>包含各种子项的数据项，可通过鼠标双击来展开或合拢，这可以通过控制树的不同风格来实现树控制的不同显示形态。</a:t>
            </a:r>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a:t>
            </a:fld>
            <a:endParaRPr lang="en-US" altLang="zh-CN"/>
          </a:p>
        </p:txBody>
      </p:sp>
    </p:spTree>
    <p:extLst>
      <p:ext uri="{BB962C8B-B14F-4D97-AF65-F5344CB8AC3E}">
        <p14:creationId xmlns:p14="http://schemas.microsoft.com/office/powerpoint/2010/main" val="24269539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Step5:</a:t>
            </a:r>
            <a:r>
              <a:rPr lang="zh-CN" altLang="en-US" sz="3200" dirty="0" smtClean="0"/>
              <a:t>为</a:t>
            </a:r>
            <a:r>
              <a:rPr lang="en-US" altLang="zh-CN" sz="3200" dirty="0"/>
              <a:t>Tab</a:t>
            </a:r>
            <a:r>
              <a:rPr lang="zh-CN" altLang="en-US" sz="3200" dirty="0"/>
              <a:t>添加</a:t>
            </a:r>
            <a:r>
              <a:rPr lang="en-US" altLang="zh-CN" sz="3200" dirty="0"/>
              <a:t>Select Changed</a:t>
            </a:r>
            <a:r>
              <a:rPr lang="zh-CN" altLang="en-US" sz="3200" dirty="0"/>
              <a:t>事件处理</a:t>
            </a:r>
          </a:p>
        </p:txBody>
      </p:sp>
      <p:sp>
        <p:nvSpPr>
          <p:cNvPr id="3" name="内容占位符 2"/>
          <p:cNvSpPr>
            <a:spLocks noGrp="1"/>
          </p:cNvSpPr>
          <p:nvPr>
            <p:ph idx="1"/>
          </p:nvPr>
        </p:nvSpPr>
        <p:spPr>
          <a:xfrm>
            <a:off x="158496" y="1943100"/>
            <a:ext cx="8964488" cy="4114800"/>
          </a:xfrm>
        </p:spPr>
        <p:txBody>
          <a:bodyPr/>
          <a:lstStyle/>
          <a:p>
            <a:pPr marL="0" indent="0">
              <a:buNone/>
            </a:pP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CTabCtrlDialogDlg</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OnTcnSelchangeTabctrl</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2B91AF"/>
                </a:solidFill>
                <a:highlight>
                  <a:srgbClr val="FFFFFF"/>
                </a:highlight>
                <a:latin typeface="Consolas" panose="020B0609020204030204" pitchFamily="49" charset="0"/>
              </a:rPr>
              <a:t>NMHDR</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pNMHDR</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LRESULT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pResult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FF"/>
                </a:solidFill>
                <a:highlight>
                  <a:srgbClr val="FFFFFF"/>
                </a:highlight>
                <a:latin typeface="Consolas" panose="020B0609020204030204" pitchFamily="49" charset="0"/>
              </a:rPr>
              <a:t>int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select_index</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m_tcPages.GetCurSel</a:t>
            </a:r>
            <a:r>
              <a:rPr lang="en-US" altLang="zh-CN" sz="1600" b="0" dirty="0">
                <a:solidFill>
                  <a:srgbClr val="000000"/>
                </a:solidFill>
                <a:highlight>
                  <a:srgbClr val="FFFFFF"/>
                </a:highlight>
                <a:latin typeface="Consolas" panose="020B0609020204030204" pitchFamily="49" charset="0"/>
              </a:rPr>
              <a:t>();</a:t>
            </a:r>
          </a:p>
          <a:p>
            <a:pPr marL="0" indent="0">
              <a:buNone/>
            </a:pPr>
            <a:r>
              <a:rPr lang="nn-NO" altLang="zh-CN" sz="1600" b="0" dirty="0">
                <a:solidFill>
                  <a:srgbClr val="000000"/>
                </a:solidFill>
                <a:highlight>
                  <a:srgbClr val="FFFFFF"/>
                </a:highlight>
                <a:latin typeface="Consolas" panose="020B0609020204030204" pitchFamily="49" charset="0"/>
              </a:rPr>
              <a:t>    </a:t>
            </a:r>
            <a:r>
              <a:rPr lang="nn-NO" altLang="zh-CN" sz="1600" b="0" dirty="0">
                <a:solidFill>
                  <a:srgbClr val="0000FF"/>
                </a:solidFill>
                <a:highlight>
                  <a:srgbClr val="FFFFFF"/>
                </a:highlight>
                <a:latin typeface="Consolas" panose="020B0609020204030204" pitchFamily="49" charset="0"/>
              </a:rPr>
              <a:t>for</a:t>
            </a:r>
            <a:r>
              <a:rPr lang="nn-NO" altLang="zh-CN" sz="1600" b="0" dirty="0">
                <a:solidFill>
                  <a:srgbClr val="000000"/>
                </a:solidFill>
                <a:highlight>
                  <a:srgbClr val="FFFFFF"/>
                </a:highlight>
                <a:latin typeface="Consolas" panose="020B0609020204030204" pitchFamily="49" charset="0"/>
              </a:rPr>
              <a:t> (</a:t>
            </a:r>
            <a:r>
              <a:rPr lang="nn-NO" altLang="zh-CN" sz="1600" b="0" dirty="0">
                <a:solidFill>
                  <a:srgbClr val="0000FF"/>
                </a:solidFill>
                <a:highlight>
                  <a:srgbClr val="FFFFFF"/>
                </a:highlight>
                <a:latin typeface="Consolas" panose="020B0609020204030204" pitchFamily="49" charset="0"/>
              </a:rPr>
              <a:t>int</a:t>
            </a:r>
            <a:r>
              <a:rPr lang="nn-NO" altLang="zh-CN" sz="1600" b="0" dirty="0">
                <a:solidFill>
                  <a:srgbClr val="000000"/>
                </a:solidFill>
                <a:highlight>
                  <a:srgbClr val="FFFFFF"/>
                </a:highlight>
                <a:latin typeface="Consolas" panose="020B0609020204030204" pitchFamily="49" charset="0"/>
              </a:rPr>
              <a:t> i = </a:t>
            </a:r>
            <a:r>
              <a:rPr lang="nn-NO" altLang="zh-CN" sz="1600" b="0" dirty="0">
                <a:solidFill>
                  <a:srgbClr val="FF0000"/>
                </a:solidFill>
                <a:highlight>
                  <a:srgbClr val="FFFFFF"/>
                </a:highlight>
                <a:latin typeface="Consolas" panose="020B0609020204030204" pitchFamily="49" charset="0"/>
              </a:rPr>
              <a:t>0</a:t>
            </a:r>
            <a:r>
              <a:rPr lang="nn-NO" altLang="zh-CN" sz="1600" b="0" dirty="0">
                <a:solidFill>
                  <a:srgbClr val="000000"/>
                </a:solidFill>
                <a:highlight>
                  <a:srgbClr val="FFFFFF"/>
                </a:highlight>
                <a:latin typeface="Consolas" panose="020B0609020204030204" pitchFamily="49" charset="0"/>
              </a:rPr>
              <a:t>; i &lt; </a:t>
            </a:r>
            <a:r>
              <a:rPr lang="nn-NO" altLang="zh-CN" sz="1600" b="0" dirty="0">
                <a:solidFill>
                  <a:srgbClr val="6F008A"/>
                </a:solidFill>
                <a:highlight>
                  <a:srgbClr val="FFFFFF"/>
                </a:highlight>
                <a:latin typeface="Consolas" panose="020B0609020204030204" pitchFamily="49" charset="0"/>
              </a:rPr>
              <a:t>TAB_NUM</a:t>
            </a:r>
            <a:r>
              <a:rPr lang="nn-NO" altLang="zh-CN" sz="1600" b="0" dirty="0">
                <a:solidFill>
                  <a:srgbClr val="000000"/>
                </a:solidFill>
                <a:highlight>
                  <a:srgbClr val="FFFFFF"/>
                </a:highlight>
                <a:latin typeface="Consolas" panose="020B0609020204030204" pitchFamily="49" charset="0"/>
              </a:rPr>
              <a:t>; i++)</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if</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i</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select_index</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m_pTabPages</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i</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ShowWindow</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6F008A"/>
                </a:solidFill>
                <a:highlight>
                  <a:srgbClr val="FFFFFF"/>
                </a:highlight>
                <a:latin typeface="Consolas" panose="020B0609020204030204" pitchFamily="49" charset="0"/>
              </a:rPr>
              <a:t>SW_SHOW</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else</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m_pTabPages</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i</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ShowWindow</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6F008A"/>
                </a:solidFill>
                <a:highlight>
                  <a:srgbClr val="FFFFFF"/>
                </a:highlight>
                <a:latin typeface="Consolas" panose="020B0609020204030204" pitchFamily="49" charset="0"/>
              </a:rPr>
              <a:t>SW_HIDE</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pResult</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FF0000"/>
                </a:solidFill>
                <a:highlight>
                  <a:srgbClr val="FFFFFF"/>
                </a:highlight>
                <a:latin typeface="Consolas" panose="020B0609020204030204" pitchFamily="49" charset="0"/>
              </a:rPr>
              <a:t>0</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50</a:t>
            </a:fld>
            <a:endParaRPr lang="en-US" altLang="zh-CN"/>
          </a:p>
        </p:txBody>
      </p:sp>
      <p:sp>
        <p:nvSpPr>
          <p:cNvPr id="6" name="矩形标注 5"/>
          <p:cNvSpPr/>
          <p:nvPr/>
        </p:nvSpPr>
        <p:spPr bwMode="auto">
          <a:xfrm>
            <a:off x="3995936" y="3284984"/>
            <a:ext cx="3600400" cy="360040"/>
          </a:xfrm>
          <a:prstGeom prst="wedgeRectCallout">
            <a:avLst>
              <a:gd name="adj1" fmla="val -26402"/>
              <a:gd name="adj2" fmla="val 6461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只显示当前选择的子对话框</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4740723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990656" cy="1143000"/>
          </a:xfrm>
        </p:spPr>
        <p:txBody>
          <a:bodyPr/>
          <a:lstStyle/>
          <a:p>
            <a:r>
              <a:rPr lang="en-US" altLang="zh-CN" sz="2800" dirty="0" smtClean="0"/>
              <a:t>Step6:</a:t>
            </a:r>
            <a:r>
              <a:rPr lang="zh-CN" altLang="en-US" sz="2800" dirty="0" smtClean="0"/>
              <a:t>为主对话框</a:t>
            </a:r>
            <a:r>
              <a:rPr lang="zh-CN" altLang="en-US" sz="2800" dirty="0" smtClean="0"/>
              <a:t>重写</a:t>
            </a:r>
            <a:r>
              <a:rPr lang="en-US" altLang="zh-CN" sz="2800" dirty="0" err="1" smtClean="0"/>
              <a:t>DestroyWindow</a:t>
            </a:r>
            <a:r>
              <a:rPr lang="zh-CN" altLang="en-US" sz="2800" dirty="0" smtClean="0"/>
              <a:t>虚函数</a:t>
            </a:r>
            <a:endParaRPr lang="zh-CN" altLang="en-US" sz="2800" dirty="0"/>
          </a:p>
        </p:txBody>
      </p:sp>
      <p:pic>
        <p:nvPicPr>
          <p:cNvPr id="6" name="内容占位符 5"/>
          <p:cNvPicPr>
            <a:picLocks noGrp="1" noChangeAspect="1"/>
          </p:cNvPicPr>
          <p:nvPr>
            <p:ph idx="1"/>
          </p:nvPr>
        </p:nvPicPr>
        <p:blipFill>
          <a:blip r:embed="rId2"/>
          <a:stretch>
            <a:fillRect/>
          </a:stretch>
        </p:blipFill>
        <p:spPr>
          <a:xfrm>
            <a:off x="2126802" y="1981200"/>
            <a:ext cx="4890395"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51</a:t>
            </a:fld>
            <a:endParaRPr lang="en-US" altLang="zh-CN"/>
          </a:p>
        </p:txBody>
      </p:sp>
      <p:sp>
        <p:nvSpPr>
          <p:cNvPr id="7" name="矩形标注 6"/>
          <p:cNvSpPr/>
          <p:nvPr/>
        </p:nvSpPr>
        <p:spPr bwMode="auto">
          <a:xfrm>
            <a:off x="107504" y="5085184"/>
            <a:ext cx="1938526" cy="360040"/>
          </a:xfrm>
          <a:prstGeom prst="wedgeRectCallout">
            <a:avLst>
              <a:gd name="adj1" fmla="val 60464"/>
              <a:gd name="adj2" fmla="val 7049"/>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bg1"/>
                </a:solidFill>
                <a:latin typeface="Times New Roman" pitchFamily="18" charset="0"/>
                <a:ea typeface="楷体_GB2312" pitchFamily="49" charset="-122"/>
              </a:rPr>
              <a:t>对话框消亡时调用</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5590887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990656" cy="1143000"/>
          </a:xfrm>
        </p:spPr>
        <p:txBody>
          <a:bodyPr/>
          <a:lstStyle/>
          <a:p>
            <a:r>
              <a:rPr lang="en-US" altLang="zh-CN" sz="2800" dirty="0"/>
              <a:t>Step6:</a:t>
            </a:r>
            <a:r>
              <a:rPr lang="zh-CN" altLang="en-US" sz="2800" dirty="0" smtClean="0"/>
              <a:t>为主</a:t>
            </a:r>
            <a:r>
              <a:rPr lang="zh-CN" altLang="en-US" sz="2800" dirty="0"/>
              <a:t>对话框重载</a:t>
            </a:r>
            <a:r>
              <a:rPr lang="en-US" altLang="zh-CN" sz="2800" dirty="0" err="1"/>
              <a:t>DestroyWindow</a:t>
            </a:r>
            <a:r>
              <a:rPr lang="zh-CN" altLang="en-US" sz="2800" dirty="0"/>
              <a:t>虚函数</a:t>
            </a:r>
          </a:p>
        </p:txBody>
      </p:sp>
      <p:sp>
        <p:nvSpPr>
          <p:cNvPr id="3" name="内容占位符 2"/>
          <p:cNvSpPr>
            <a:spLocks noGrp="1"/>
          </p:cNvSpPr>
          <p:nvPr>
            <p:ph idx="1"/>
          </p:nvPr>
        </p:nvSpPr>
        <p:spPr/>
        <p:txBody>
          <a:bodyPr/>
          <a:lstStyle/>
          <a:p>
            <a:pPr marL="0" indent="0">
              <a:buNone/>
            </a:pPr>
            <a:r>
              <a:rPr lang="en-US" altLang="zh-CN" sz="1600" b="0" dirty="0">
                <a:solidFill>
                  <a:srgbClr val="2B91AF"/>
                </a:solidFill>
                <a:highlight>
                  <a:srgbClr val="FFFFFF"/>
                </a:highlight>
                <a:latin typeface="Consolas" panose="020B0609020204030204" pitchFamily="49" charset="0"/>
              </a:rPr>
              <a:t>BOOL</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CTabCtrlDialogDlg</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DestroyWindow</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nn-NO" altLang="zh-CN" sz="1600" b="0" dirty="0" smtClean="0">
                <a:solidFill>
                  <a:srgbClr val="0000FF"/>
                </a:solidFill>
                <a:highlight>
                  <a:srgbClr val="FFFFFF"/>
                </a:highlight>
                <a:latin typeface="Consolas" panose="020B0609020204030204" pitchFamily="49" charset="0"/>
              </a:rPr>
              <a:t>    for</a:t>
            </a:r>
            <a:r>
              <a:rPr lang="nn-NO" altLang="zh-CN" sz="1600" b="0" dirty="0" smtClean="0">
                <a:solidFill>
                  <a:srgbClr val="000000"/>
                </a:solidFill>
                <a:highlight>
                  <a:srgbClr val="FFFFFF"/>
                </a:highlight>
                <a:latin typeface="Consolas" panose="020B0609020204030204" pitchFamily="49" charset="0"/>
              </a:rPr>
              <a:t> </a:t>
            </a:r>
            <a:r>
              <a:rPr lang="nn-NO" altLang="zh-CN" sz="1600" b="0" dirty="0">
                <a:solidFill>
                  <a:srgbClr val="000000"/>
                </a:solidFill>
                <a:highlight>
                  <a:srgbClr val="FFFFFF"/>
                </a:highlight>
                <a:latin typeface="Consolas" panose="020B0609020204030204" pitchFamily="49" charset="0"/>
              </a:rPr>
              <a:t>(</a:t>
            </a:r>
            <a:r>
              <a:rPr lang="nn-NO" altLang="zh-CN" sz="1600" b="0" dirty="0">
                <a:solidFill>
                  <a:srgbClr val="0000FF"/>
                </a:solidFill>
                <a:highlight>
                  <a:srgbClr val="FFFFFF"/>
                </a:highlight>
                <a:latin typeface="Consolas" panose="020B0609020204030204" pitchFamily="49" charset="0"/>
              </a:rPr>
              <a:t>int</a:t>
            </a:r>
            <a:r>
              <a:rPr lang="nn-NO" altLang="zh-CN" sz="1600" b="0" dirty="0">
                <a:solidFill>
                  <a:srgbClr val="000000"/>
                </a:solidFill>
                <a:highlight>
                  <a:srgbClr val="FFFFFF"/>
                </a:highlight>
                <a:latin typeface="Consolas" panose="020B0609020204030204" pitchFamily="49" charset="0"/>
              </a:rPr>
              <a:t> i = </a:t>
            </a:r>
            <a:r>
              <a:rPr lang="nn-NO" altLang="zh-CN" sz="1600" b="0" dirty="0">
                <a:solidFill>
                  <a:srgbClr val="FF0000"/>
                </a:solidFill>
                <a:highlight>
                  <a:srgbClr val="FFFFFF"/>
                </a:highlight>
                <a:latin typeface="Consolas" panose="020B0609020204030204" pitchFamily="49" charset="0"/>
              </a:rPr>
              <a:t>0</a:t>
            </a:r>
            <a:r>
              <a:rPr lang="nn-NO" altLang="zh-CN" sz="1600" b="0" dirty="0">
                <a:solidFill>
                  <a:srgbClr val="000000"/>
                </a:solidFill>
                <a:highlight>
                  <a:srgbClr val="FFFFFF"/>
                </a:highlight>
                <a:latin typeface="Consolas" panose="020B0609020204030204" pitchFamily="49" charset="0"/>
              </a:rPr>
              <a:t>; i &lt; </a:t>
            </a:r>
            <a:r>
              <a:rPr lang="nn-NO" altLang="zh-CN" sz="1600" b="0" dirty="0">
                <a:solidFill>
                  <a:srgbClr val="6F008A"/>
                </a:solidFill>
                <a:highlight>
                  <a:srgbClr val="FFFFFF"/>
                </a:highlight>
                <a:latin typeface="Consolas" panose="020B0609020204030204" pitchFamily="49" charset="0"/>
              </a:rPr>
              <a:t>TAB_NUM</a:t>
            </a:r>
            <a:r>
              <a:rPr lang="nn-NO" altLang="zh-CN" sz="1600" b="0" dirty="0">
                <a:solidFill>
                  <a:srgbClr val="000000"/>
                </a:solidFill>
                <a:highlight>
                  <a:srgbClr val="FFFFFF"/>
                </a:highlight>
                <a:latin typeface="Consolas" panose="020B0609020204030204" pitchFamily="49" charset="0"/>
              </a:rPr>
              <a:t>; i++)</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m_pTabPages</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i</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DestroyWindow</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if</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m_pTabPages</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i</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delete</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m_pTabPages</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i</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m_pTabPages</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i</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6F008A"/>
                </a:solidFill>
                <a:highlight>
                  <a:srgbClr val="FFFFFF"/>
                </a:highlight>
                <a:latin typeface="Consolas" panose="020B0609020204030204" pitchFamily="49" charset="0"/>
              </a:rPr>
              <a:t>NULL</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zh-CN" altLang="en-US" sz="1600" b="0" dirty="0">
                <a:solidFill>
                  <a:srgbClr val="000000"/>
                </a:solidFill>
                <a:highlight>
                  <a:srgbClr val="FFFFFF"/>
                </a:highlight>
                <a:latin typeface="Consolas" panose="020B0609020204030204" pitchFamily="49" charset="0"/>
              </a:rPr>
              <a:t>    </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return</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CDialogEx</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DestroyWindow</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52</a:t>
            </a:fld>
            <a:endParaRPr lang="en-US" altLang="zh-CN"/>
          </a:p>
        </p:txBody>
      </p:sp>
      <p:sp>
        <p:nvSpPr>
          <p:cNvPr id="6" name="矩形标注 5"/>
          <p:cNvSpPr/>
          <p:nvPr/>
        </p:nvSpPr>
        <p:spPr bwMode="auto">
          <a:xfrm>
            <a:off x="5076056" y="4006036"/>
            <a:ext cx="1656184" cy="360040"/>
          </a:xfrm>
          <a:prstGeom prst="wedgeRectCallout">
            <a:avLst>
              <a:gd name="adj1" fmla="val -66154"/>
              <a:gd name="adj2" fmla="val 13822"/>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释放资源</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5237866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Tab</a:t>
            </a:r>
            <a:r>
              <a:rPr lang="zh-CN" altLang="en-US" dirty="0" smtClean="0"/>
              <a:t>切换的效果</a:t>
            </a:r>
            <a:endParaRPr lang="zh-CN" altLang="en-US" dirty="0"/>
          </a:p>
        </p:txBody>
      </p:sp>
      <p:sp>
        <p:nvSpPr>
          <p:cNvPr id="3" name="内容占位符 2"/>
          <p:cNvSpPr>
            <a:spLocks noGrp="1"/>
          </p:cNvSpPr>
          <p:nvPr>
            <p:ph idx="1"/>
          </p:nvPr>
        </p:nvSpPr>
        <p:spPr/>
        <p:txBody>
          <a:bodyPr/>
          <a:lstStyle/>
          <a:p>
            <a:endParaRPr lang="zh-CN" altLang="en-US" i="1"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53</a:t>
            </a:fld>
            <a:endParaRPr lang="en-US" altLang="zh-CN"/>
          </a:p>
        </p:txBody>
      </p:sp>
      <p:pic>
        <p:nvPicPr>
          <p:cNvPr id="6" name="图片 5"/>
          <p:cNvPicPr>
            <a:picLocks noChangeAspect="1"/>
          </p:cNvPicPr>
          <p:nvPr/>
        </p:nvPicPr>
        <p:blipFill>
          <a:blip r:embed="rId2"/>
          <a:stretch>
            <a:fillRect/>
          </a:stretch>
        </p:blipFill>
        <p:spPr>
          <a:xfrm>
            <a:off x="1259631" y="1980231"/>
            <a:ext cx="3094112" cy="2089600"/>
          </a:xfrm>
          <a:prstGeom prst="rect">
            <a:avLst/>
          </a:prstGeom>
        </p:spPr>
      </p:pic>
      <p:pic>
        <p:nvPicPr>
          <p:cNvPr id="7" name="图片 6"/>
          <p:cNvPicPr>
            <a:picLocks noChangeAspect="1"/>
          </p:cNvPicPr>
          <p:nvPr/>
        </p:nvPicPr>
        <p:blipFill>
          <a:blip r:embed="rId3"/>
          <a:stretch>
            <a:fillRect/>
          </a:stretch>
        </p:blipFill>
        <p:spPr>
          <a:xfrm>
            <a:off x="4716016" y="1992143"/>
            <a:ext cx="3077910" cy="2078658"/>
          </a:xfrm>
          <a:prstGeom prst="rect">
            <a:avLst/>
          </a:prstGeom>
        </p:spPr>
      </p:pic>
      <p:pic>
        <p:nvPicPr>
          <p:cNvPr id="8" name="图片 7"/>
          <p:cNvPicPr>
            <a:picLocks noChangeAspect="1"/>
          </p:cNvPicPr>
          <p:nvPr/>
        </p:nvPicPr>
        <p:blipFill>
          <a:blip r:embed="rId4"/>
          <a:stretch>
            <a:fillRect/>
          </a:stretch>
        </p:blipFill>
        <p:spPr>
          <a:xfrm>
            <a:off x="1259632" y="4081629"/>
            <a:ext cx="3094112" cy="2089600"/>
          </a:xfrm>
          <a:prstGeom prst="rect">
            <a:avLst/>
          </a:prstGeom>
        </p:spPr>
      </p:pic>
      <p:pic>
        <p:nvPicPr>
          <p:cNvPr id="9" name="图片 8"/>
          <p:cNvPicPr>
            <a:picLocks noChangeAspect="1"/>
          </p:cNvPicPr>
          <p:nvPr/>
        </p:nvPicPr>
        <p:blipFill>
          <a:blip r:embed="rId5"/>
          <a:stretch>
            <a:fillRect/>
          </a:stretch>
        </p:blipFill>
        <p:spPr>
          <a:xfrm>
            <a:off x="4716016" y="4081629"/>
            <a:ext cx="3077910" cy="2078658"/>
          </a:xfrm>
          <a:prstGeom prst="rect">
            <a:avLst/>
          </a:prstGeom>
        </p:spPr>
      </p:pic>
    </p:spTree>
    <p:extLst>
      <p:ext uri="{BB962C8B-B14F-4D97-AF65-F5344CB8AC3E}">
        <p14:creationId xmlns:p14="http://schemas.microsoft.com/office/powerpoint/2010/main" val="42025331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C8B0B18D-0F2C-4E30-96E3-9C200FC1D2E7}" type="datetime1">
              <a:rPr lang="zh-CN" altLang="en-US" smtClean="0"/>
              <a:pPr>
                <a:defRPr/>
              </a:pPr>
              <a:t>2013/4/14</a:t>
            </a:fld>
            <a:endParaRPr lang="en-US" altLang="zh-CN"/>
          </a:p>
        </p:txBody>
      </p:sp>
      <p:sp>
        <p:nvSpPr>
          <p:cNvPr id="8"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A6E46CA4-5623-41FA-AD00-79168E476B42}" type="slidenum">
              <a:rPr lang="en-US" altLang="zh-CN" sz="1400" b="0" smtClean="0">
                <a:ea typeface="宋体" panose="02010600030101010101" pitchFamily="2" charset="-122"/>
              </a:rPr>
              <a:pPr eaLnBrk="1" hangingPunct="1"/>
              <a:t>54</a:t>
            </a:fld>
            <a:endParaRPr lang="en-US" altLang="zh-CN" sz="1400" b="0">
              <a:ea typeface="宋体" panose="02010600030101010101" pitchFamily="2" charset="-122"/>
            </a:endParaRPr>
          </a:p>
        </p:txBody>
      </p:sp>
      <p:sp>
        <p:nvSpPr>
          <p:cNvPr id="6148" name="Rectangle 2"/>
          <p:cNvSpPr>
            <a:spLocks noGrp="1" noChangeArrowheads="1"/>
          </p:cNvSpPr>
          <p:nvPr>
            <p:ph type="title"/>
          </p:nvPr>
        </p:nvSpPr>
        <p:spPr/>
        <p:txBody>
          <a:bodyPr/>
          <a:lstStyle/>
          <a:p>
            <a:pPr eaLnBrk="1" hangingPunct="1"/>
            <a:r>
              <a:rPr lang="zh-CN" altLang="en-US" smtClean="0"/>
              <a:t>本章总体纲要</a:t>
            </a:r>
          </a:p>
        </p:txBody>
      </p:sp>
      <p:sp>
        <p:nvSpPr>
          <p:cNvPr id="6149" name="Rectangle 3"/>
          <p:cNvSpPr>
            <a:spLocks noGrp="1" noChangeArrowheads="1"/>
          </p:cNvSpPr>
          <p:nvPr>
            <p:ph type="body" idx="1"/>
          </p:nvPr>
        </p:nvSpPr>
        <p:spPr>
          <a:xfrm>
            <a:off x="2438400" y="1981200"/>
            <a:ext cx="6400800" cy="4184650"/>
          </a:xfrm>
        </p:spPr>
        <p:txBody>
          <a:bodyPr/>
          <a:lstStyle/>
          <a:p>
            <a:pPr eaLnBrk="1" hangingPunct="1">
              <a:tabLst>
                <a:tab pos="1808163" algn="l"/>
              </a:tabLst>
            </a:pPr>
            <a:r>
              <a:rPr lang="en-US" altLang="zh-CN" sz="2000" dirty="0" err="1" smtClean="0"/>
              <a:t>CTreeCtrl</a:t>
            </a:r>
            <a:endParaRPr lang="en-US" altLang="zh-CN" sz="2000" dirty="0" smtClean="0"/>
          </a:p>
          <a:p>
            <a:pPr lvl="1" eaLnBrk="1" hangingPunct="1">
              <a:tabLst>
                <a:tab pos="1808163" algn="l"/>
              </a:tabLst>
            </a:pPr>
            <a:r>
              <a:rPr lang="en-US" altLang="zh-CN" sz="1800" dirty="0" err="1" smtClean="0"/>
              <a:t>CImageList</a:t>
            </a:r>
            <a:endParaRPr lang="en-US" altLang="zh-CN" sz="1800" dirty="0"/>
          </a:p>
          <a:p>
            <a:pPr eaLnBrk="1" hangingPunct="1">
              <a:tabLst>
                <a:tab pos="1808163" algn="l"/>
              </a:tabLst>
            </a:pPr>
            <a:r>
              <a:rPr lang="en-US" altLang="zh-CN" sz="2000" dirty="0" err="1" smtClean="0"/>
              <a:t>CListCtrl</a:t>
            </a:r>
            <a:endParaRPr lang="en-US" altLang="zh-CN" sz="2000" dirty="0" smtClean="0"/>
          </a:p>
          <a:p>
            <a:pPr lvl="1" eaLnBrk="1" hangingPunct="1">
              <a:tabLst>
                <a:tab pos="1808163" algn="l"/>
              </a:tabLst>
            </a:pPr>
            <a:r>
              <a:rPr lang="en-US" altLang="zh-CN" sz="1800" dirty="0" err="1" smtClean="0"/>
              <a:t>CComboBox</a:t>
            </a:r>
            <a:endParaRPr lang="en-US" altLang="zh-CN" sz="1800" dirty="0" smtClean="0"/>
          </a:p>
          <a:p>
            <a:pPr eaLnBrk="1" hangingPunct="1">
              <a:tabLst>
                <a:tab pos="1808163" algn="l"/>
              </a:tabLst>
            </a:pPr>
            <a:r>
              <a:rPr lang="en-US" altLang="zh-CN" sz="2000" dirty="0" err="1" smtClean="0"/>
              <a:t>CTabCtrl</a:t>
            </a:r>
            <a:endParaRPr lang="en-US" altLang="zh-CN" sz="2000" dirty="0" smtClean="0"/>
          </a:p>
          <a:p>
            <a:pPr eaLnBrk="1" hangingPunct="1">
              <a:tabLst>
                <a:tab pos="1808163" algn="l"/>
              </a:tabLst>
            </a:pPr>
            <a:r>
              <a:rPr lang="zh-CN" altLang="en-US" sz="2000" dirty="0" smtClean="0"/>
              <a:t>静态分割窗口</a:t>
            </a:r>
            <a:r>
              <a:rPr lang="en-US" altLang="zh-CN" sz="2000" dirty="0" err="1" smtClean="0"/>
              <a:t>CSplitWnd</a:t>
            </a:r>
            <a:endParaRPr lang="en-US" altLang="zh-CN" sz="2000" dirty="0" smtClean="0"/>
          </a:p>
          <a:p>
            <a:pPr lvl="1" eaLnBrk="1" hangingPunct="1">
              <a:tabLst>
                <a:tab pos="1808163" algn="l"/>
              </a:tabLst>
            </a:pPr>
            <a:r>
              <a:rPr lang="en-US" altLang="zh-CN" sz="1800" dirty="0" err="1" smtClean="0"/>
              <a:t>CTreeView</a:t>
            </a:r>
            <a:r>
              <a:rPr lang="zh-CN" altLang="en-US" sz="1800" dirty="0" smtClean="0"/>
              <a:t>、</a:t>
            </a:r>
            <a:r>
              <a:rPr lang="en-US" altLang="zh-CN" sz="1800" dirty="0" err="1" smtClean="0"/>
              <a:t>CFormView</a:t>
            </a:r>
            <a:r>
              <a:rPr lang="zh-CN" altLang="en-US" sz="1800" dirty="0" smtClean="0"/>
              <a:t>、</a:t>
            </a:r>
            <a:r>
              <a:rPr lang="en-US" altLang="zh-CN" sz="1800" dirty="0" err="1" smtClean="0"/>
              <a:t>CHtmlView</a:t>
            </a:r>
            <a:endParaRPr lang="en-US" altLang="zh-CN" sz="1800" dirty="0" smtClean="0"/>
          </a:p>
          <a:p>
            <a:pPr lvl="1" eaLnBrk="1" hangingPunct="1">
              <a:tabLst>
                <a:tab pos="1808163" algn="l"/>
              </a:tabLst>
            </a:pPr>
            <a:r>
              <a:rPr lang="zh-CN" altLang="en-US" sz="1800" dirty="0" smtClean="0"/>
              <a:t>用户自定义</a:t>
            </a:r>
            <a:r>
              <a:rPr lang="zh-CN" altLang="en-US" sz="1800" dirty="0" smtClean="0"/>
              <a:t>消息</a:t>
            </a:r>
            <a:endParaRPr lang="en-US" altLang="zh-CN" sz="1800" dirty="0" smtClean="0"/>
          </a:p>
          <a:p>
            <a:pPr eaLnBrk="1" hangingPunct="1">
              <a:tabLst>
                <a:tab pos="1808163" algn="l"/>
              </a:tabLst>
            </a:pPr>
            <a:r>
              <a:rPr lang="zh-CN" altLang="en-US" sz="2000" dirty="0" smtClean="0"/>
              <a:t>用户自定义控件</a:t>
            </a:r>
            <a:endParaRPr lang="en-US" altLang="zh-CN" sz="2000" dirty="0" smtClean="0"/>
          </a:p>
        </p:txBody>
      </p:sp>
      <p:sp>
        <p:nvSpPr>
          <p:cNvPr id="6150"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151"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9220" name="剪辑" r:id="rId3" imgW="2309813" imgH="3176588" progId="MS_ClipArt_Gallery.2">
                  <p:embed/>
                </p:oleObj>
              </mc:Choice>
              <mc:Fallback>
                <p:oleObj name="剪辑" r:id="rId3" imgW="2309813" imgH="3176588"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2" name="AutoShape 6"/>
          <p:cNvSpPr>
            <a:spLocks noChangeArrowheads="1"/>
          </p:cNvSpPr>
          <p:nvPr/>
        </p:nvSpPr>
        <p:spPr bwMode="auto">
          <a:xfrm>
            <a:off x="1905000" y="3768725"/>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endParaRPr lang="zh-CN" altLang="en-US"/>
          </a:p>
        </p:txBody>
      </p:sp>
    </p:spTree>
    <p:extLst>
      <p:ext uri="{BB962C8B-B14F-4D97-AF65-F5344CB8AC3E}">
        <p14:creationId xmlns:p14="http://schemas.microsoft.com/office/powerpoint/2010/main" val="42404136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窗口静态分割</a:t>
            </a:r>
            <a:endParaRPr lang="zh-CN" altLang="en-US" dirty="0"/>
          </a:p>
        </p:txBody>
      </p:sp>
      <p:sp>
        <p:nvSpPr>
          <p:cNvPr id="3" name="内容占位符 2"/>
          <p:cNvSpPr>
            <a:spLocks noGrp="1"/>
          </p:cNvSpPr>
          <p:nvPr>
            <p:ph idx="1"/>
          </p:nvPr>
        </p:nvSpPr>
        <p:spPr/>
        <p:txBody>
          <a:bodyPr/>
          <a:lstStyle/>
          <a:p>
            <a:r>
              <a:rPr lang="zh-CN" altLang="en-US" dirty="0" smtClean="0"/>
              <a:t>静态分割窗口是指将窗口分割成不同类型的显示区域</a:t>
            </a:r>
            <a:endParaRPr lang="en-US" altLang="zh-CN" dirty="0" smtClean="0"/>
          </a:p>
          <a:p>
            <a:r>
              <a:rPr lang="zh-CN" altLang="en-US" dirty="0" smtClean="0"/>
              <a:t>步骤：</a:t>
            </a:r>
            <a:endParaRPr lang="en-US" altLang="zh-CN" dirty="0" smtClean="0"/>
          </a:p>
          <a:p>
            <a:pPr lvl="1"/>
            <a:r>
              <a:rPr lang="zh-CN" altLang="en-US" dirty="0" smtClean="0"/>
              <a:t>在框架类中添加</a:t>
            </a:r>
            <a:r>
              <a:rPr lang="en-US" altLang="zh-CN" dirty="0" err="1" smtClean="0"/>
              <a:t>CSplitterWnd</a:t>
            </a:r>
            <a:r>
              <a:rPr lang="zh-CN" altLang="en-US" dirty="0" smtClean="0"/>
              <a:t>成员变量</a:t>
            </a:r>
            <a:endParaRPr lang="en-US" altLang="zh-CN" dirty="0" smtClean="0"/>
          </a:p>
          <a:p>
            <a:pPr lvl="1"/>
            <a:r>
              <a:rPr lang="zh-CN" altLang="en-US" dirty="0" smtClean="0"/>
              <a:t>根据程序需求，将需要显示的视图类型定义好</a:t>
            </a:r>
            <a:endParaRPr lang="en-US" altLang="zh-CN" dirty="0" smtClean="0"/>
          </a:p>
          <a:p>
            <a:pPr lvl="1"/>
            <a:r>
              <a:rPr lang="zh-CN" altLang="en-US" dirty="0" smtClean="0"/>
              <a:t>重载付框架的</a:t>
            </a:r>
            <a:r>
              <a:rPr lang="en-US" altLang="zh-CN" dirty="0" err="1" smtClean="0"/>
              <a:t>CFrameWnd</a:t>
            </a:r>
            <a:r>
              <a:rPr lang="en-US" altLang="zh-CN" dirty="0" smtClean="0"/>
              <a:t>::</a:t>
            </a:r>
            <a:r>
              <a:rPr lang="en-US" altLang="zh-CN" dirty="0" err="1" smtClean="0"/>
              <a:t>OnCreateClient</a:t>
            </a:r>
            <a:r>
              <a:rPr lang="en-US" altLang="zh-CN" dirty="0" smtClean="0"/>
              <a:t>()</a:t>
            </a:r>
            <a:r>
              <a:rPr lang="zh-CN" altLang="en-US" dirty="0" smtClean="0"/>
              <a:t>成员函数，在其中调用</a:t>
            </a:r>
            <a:r>
              <a:rPr lang="en-US" altLang="zh-CN" dirty="0" err="1" smtClean="0"/>
              <a:t>CSplitterWnd</a:t>
            </a:r>
            <a:r>
              <a:rPr lang="en-US" altLang="zh-CN" dirty="0" smtClean="0"/>
              <a:t>::</a:t>
            </a:r>
            <a:r>
              <a:rPr lang="en-US" altLang="zh-CN" dirty="0" err="1" smtClean="0"/>
              <a:t>CreateStatic</a:t>
            </a:r>
            <a:r>
              <a:rPr lang="en-US" altLang="zh-CN" dirty="0" smtClean="0"/>
              <a:t>()</a:t>
            </a:r>
            <a:r>
              <a:rPr lang="zh-CN" altLang="en-US" dirty="0" smtClean="0"/>
              <a:t>函数创建分割窗口</a:t>
            </a:r>
            <a:endParaRPr lang="en-US" altLang="zh-CN" dirty="0" smtClean="0"/>
          </a:p>
          <a:p>
            <a:pPr lvl="1"/>
            <a:r>
              <a:rPr lang="zh-CN" altLang="en-US" dirty="0" smtClean="0"/>
              <a:t>在各个视图类中添加自定义操作</a:t>
            </a:r>
            <a:endParaRPr lang="zh-CN" altLang="en-US"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55</a:t>
            </a:fld>
            <a:endParaRPr lang="en-US" altLang="zh-CN"/>
          </a:p>
        </p:txBody>
      </p:sp>
    </p:spTree>
    <p:extLst>
      <p:ext uri="{BB962C8B-B14F-4D97-AF65-F5344CB8AC3E}">
        <p14:creationId xmlns:p14="http://schemas.microsoft.com/office/powerpoint/2010/main" val="8685488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预期效果</a:t>
            </a:r>
            <a:endParaRPr lang="zh-CN" altLang="en-US" dirty="0"/>
          </a:p>
        </p:txBody>
      </p:sp>
      <p:pic>
        <p:nvPicPr>
          <p:cNvPr id="6" name="内容占位符 5"/>
          <p:cNvPicPr>
            <a:picLocks noGrp="1" noChangeAspect="1"/>
          </p:cNvPicPr>
          <p:nvPr>
            <p:ph idx="1"/>
          </p:nvPr>
        </p:nvPicPr>
        <p:blipFill>
          <a:blip r:embed="rId2"/>
          <a:stretch>
            <a:fillRect/>
          </a:stretch>
        </p:blipFill>
        <p:spPr>
          <a:xfrm>
            <a:off x="1641401" y="1981200"/>
            <a:ext cx="5861197"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56</a:t>
            </a:fld>
            <a:endParaRPr lang="en-US" altLang="zh-CN"/>
          </a:p>
        </p:txBody>
      </p:sp>
      <p:sp>
        <p:nvSpPr>
          <p:cNvPr id="7" name="矩形标注 6"/>
          <p:cNvSpPr/>
          <p:nvPr/>
        </p:nvSpPr>
        <p:spPr bwMode="auto">
          <a:xfrm>
            <a:off x="539552" y="3460440"/>
            <a:ext cx="1656184" cy="360040"/>
          </a:xfrm>
          <a:prstGeom prst="wedgeRectCallout">
            <a:avLst>
              <a:gd name="adj1" fmla="val 29545"/>
              <a:gd name="adj2" fmla="val 95092"/>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smtClean="0">
                <a:solidFill>
                  <a:schemeClr val="bg1"/>
                </a:solidFill>
                <a:latin typeface="Times New Roman" pitchFamily="18" charset="0"/>
                <a:ea typeface="楷体_GB2312" pitchFamily="49" charset="-122"/>
              </a:rPr>
              <a:t>Tree View</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4355976" y="2016064"/>
            <a:ext cx="1656184" cy="360040"/>
          </a:xfrm>
          <a:prstGeom prst="wedgeRectCallout">
            <a:avLst>
              <a:gd name="adj1" fmla="val 29545"/>
              <a:gd name="adj2" fmla="val 95092"/>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smtClean="0">
                <a:solidFill>
                  <a:schemeClr val="bg1"/>
                </a:solidFill>
                <a:latin typeface="Times New Roman" pitchFamily="18" charset="0"/>
                <a:ea typeface="楷体_GB2312" pitchFamily="49" charset="-122"/>
              </a:rPr>
              <a:t>Form View</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标注 8"/>
          <p:cNvSpPr/>
          <p:nvPr/>
        </p:nvSpPr>
        <p:spPr bwMode="auto">
          <a:xfrm>
            <a:off x="7308304" y="4221088"/>
            <a:ext cx="1656184" cy="360040"/>
          </a:xfrm>
          <a:prstGeom prst="wedgeRectCallout">
            <a:avLst>
              <a:gd name="adj1" fmla="val -44070"/>
              <a:gd name="adj2" fmla="val 10525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smtClean="0">
                <a:solidFill>
                  <a:schemeClr val="bg1"/>
                </a:solidFill>
                <a:latin typeface="Times New Roman" pitchFamily="18" charset="0"/>
                <a:ea typeface="楷体_GB2312" pitchFamily="49" charset="-122"/>
              </a:rPr>
              <a:t>Html View</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6127615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Step1.1.CTreeView</a:t>
            </a:r>
            <a:r>
              <a:rPr lang="zh-CN" altLang="en-US" dirty="0" smtClean="0"/>
              <a:t>派生类</a:t>
            </a:r>
            <a:endParaRPr lang="zh-CN" altLang="en-US" dirty="0"/>
          </a:p>
        </p:txBody>
      </p:sp>
      <p:pic>
        <p:nvPicPr>
          <p:cNvPr id="6" name="内容占位符 5"/>
          <p:cNvPicPr>
            <a:picLocks noGrp="1" noChangeAspect="1"/>
          </p:cNvPicPr>
          <p:nvPr>
            <p:ph idx="1"/>
          </p:nvPr>
        </p:nvPicPr>
        <p:blipFill>
          <a:blip r:embed="rId2"/>
          <a:stretch>
            <a:fillRect/>
          </a:stretch>
        </p:blipFill>
        <p:spPr>
          <a:xfrm>
            <a:off x="1713341" y="1981200"/>
            <a:ext cx="5717318"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57</a:t>
            </a:fld>
            <a:endParaRPr lang="en-US" altLang="zh-CN"/>
          </a:p>
        </p:txBody>
      </p:sp>
      <p:sp>
        <p:nvSpPr>
          <p:cNvPr id="7" name="矩形标注 6"/>
          <p:cNvSpPr/>
          <p:nvPr/>
        </p:nvSpPr>
        <p:spPr bwMode="auto">
          <a:xfrm>
            <a:off x="827584" y="3460440"/>
            <a:ext cx="2304256" cy="360040"/>
          </a:xfrm>
          <a:prstGeom prst="wedgeRectCallout">
            <a:avLst>
              <a:gd name="adj1" fmla="val 61199"/>
              <a:gd name="adj2" fmla="val 7048"/>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bg1"/>
                </a:solidFill>
                <a:latin typeface="Times New Roman" pitchFamily="18" charset="0"/>
                <a:ea typeface="楷体_GB2312" pitchFamily="49" charset="-122"/>
              </a:rPr>
              <a:t>设置基类为</a:t>
            </a:r>
            <a:r>
              <a:rPr lang="en-US" altLang="zh-CN" sz="1600" dirty="0" err="1" smtClean="0">
                <a:solidFill>
                  <a:schemeClr val="bg1"/>
                </a:solidFill>
                <a:latin typeface="Times New Roman" pitchFamily="18" charset="0"/>
                <a:ea typeface="楷体_GB2312" pitchFamily="49" charset="-122"/>
              </a:rPr>
              <a:t>CTreeView</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4081959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Step1.2.CFormViewp</a:t>
            </a:r>
            <a:r>
              <a:rPr lang="zh-CN" altLang="en-US" dirty="0" smtClean="0"/>
              <a:t>派生类</a:t>
            </a:r>
            <a:endParaRPr lang="zh-CN" altLang="en-US" dirty="0"/>
          </a:p>
        </p:txBody>
      </p:sp>
      <p:pic>
        <p:nvPicPr>
          <p:cNvPr id="6" name="内容占位符 5"/>
          <p:cNvPicPr>
            <a:picLocks noGrp="1" noChangeAspect="1"/>
          </p:cNvPicPr>
          <p:nvPr>
            <p:ph idx="1"/>
          </p:nvPr>
        </p:nvPicPr>
        <p:blipFill>
          <a:blip r:embed="rId2"/>
          <a:stretch>
            <a:fillRect/>
          </a:stretch>
        </p:blipFill>
        <p:spPr>
          <a:xfrm>
            <a:off x="1713341" y="1981200"/>
            <a:ext cx="5717318"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58</a:t>
            </a:fld>
            <a:endParaRPr lang="en-US" altLang="zh-CN"/>
          </a:p>
        </p:txBody>
      </p:sp>
      <p:sp>
        <p:nvSpPr>
          <p:cNvPr id="7" name="矩形标注 6"/>
          <p:cNvSpPr/>
          <p:nvPr/>
        </p:nvSpPr>
        <p:spPr bwMode="auto">
          <a:xfrm>
            <a:off x="827584" y="3284984"/>
            <a:ext cx="2304256" cy="360040"/>
          </a:xfrm>
          <a:prstGeom prst="wedgeRectCallout">
            <a:avLst>
              <a:gd name="adj1" fmla="val 61199"/>
              <a:gd name="adj2" fmla="val 7048"/>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bg1"/>
                </a:solidFill>
                <a:latin typeface="Times New Roman" pitchFamily="18" charset="0"/>
                <a:ea typeface="楷体_GB2312" pitchFamily="49" charset="-122"/>
              </a:rPr>
              <a:t>设置基类为</a:t>
            </a:r>
            <a:r>
              <a:rPr lang="en-US" altLang="zh-CN" sz="1600" dirty="0" err="1" smtClean="0">
                <a:solidFill>
                  <a:schemeClr val="bg1"/>
                </a:solidFill>
                <a:latin typeface="Times New Roman" pitchFamily="18" charset="0"/>
                <a:ea typeface="楷体_GB2312" pitchFamily="49" charset="-122"/>
              </a:rPr>
              <a:t>CFormView</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827584" y="3895908"/>
            <a:ext cx="2304256" cy="558552"/>
          </a:xfrm>
          <a:prstGeom prst="wedgeRectCallout">
            <a:avLst>
              <a:gd name="adj1" fmla="val 58553"/>
              <a:gd name="adj2" fmla="val -36608"/>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bg1"/>
                </a:solidFill>
                <a:latin typeface="Times New Roman" pitchFamily="18" charset="0"/>
                <a:ea typeface="楷体_GB2312" pitchFamily="49" charset="-122"/>
              </a:rPr>
              <a:t>设置其对应的对话框资源</a:t>
            </a:r>
            <a:r>
              <a:rPr lang="en-US" altLang="zh-CN" sz="1600" dirty="0" smtClean="0">
                <a:solidFill>
                  <a:schemeClr val="bg1"/>
                </a:solidFill>
                <a:latin typeface="Times New Roman" pitchFamily="18" charset="0"/>
                <a:ea typeface="楷体_GB2312" pitchFamily="49" charset="-122"/>
              </a:rPr>
              <a:t>ID</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7226289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Step1.3.</a:t>
            </a:r>
            <a:r>
              <a:rPr lang="zh-CN" altLang="en-US" sz="2800" dirty="0" smtClean="0"/>
              <a:t>为</a:t>
            </a:r>
            <a:r>
              <a:rPr lang="en-US" altLang="zh-CN" sz="2800" dirty="0" err="1" smtClean="0"/>
              <a:t>CFormView</a:t>
            </a:r>
            <a:r>
              <a:rPr lang="zh-CN" altLang="en-US" sz="2800" dirty="0" smtClean="0"/>
              <a:t>中对话框资源绘制控件</a:t>
            </a:r>
            <a:endParaRPr lang="zh-CN" altLang="en-US" sz="28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59</a:t>
            </a:fld>
            <a:endParaRPr lang="en-US" altLang="zh-CN"/>
          </a:p>
        </p:txBody>
      </p:sp>
      <p:sp>
        <p:nvSpPr>
          <p:cNvPr id="7" name="内容占位符 6"/>
          <p:cNvSpPr>
            <a:spLocks noGrp="1"/>
          </p:cNvSpPr>
          <p:nvPr>
            <p:ph idx="1"/>
          </p:nvPr>
        </p:nvSpPr>
        <p:spPr/>
        <p:txBody>
          <a:bodyPr/>
          <a:lstStyle/>
          <a:p>
            <a:r>
              <a:rPr lang="zh-CN" altLang="en-US" dirty="0" smtClean="0"/>
              <a:t>添加一个</a:t>
            </a:r>
            <a:r>
              <a:rPr lang="en-US" altLang="zh-CN" dirty="0" err="1" smtClean="0"/>
              <a:t>CEditBox</a:t>
            </a:r>
            <a:r>
              <a:rPr lang="zh-CN" altLang="en-US" dirty="0" smtClean="0"/>
              <a:t>控件，并为其添加变量</a:t>
            </a:r>
            <a:r>
              <a:rPr lang="en-US" altLang="zh-CN" dirty="0" err="1" smtClean="0"/>
              <a:t>m_strTitle</a:t>
            </a:r>
            <a:endParaRPr lang="zh-CN" altLang="en-US" dirty="0"/>
          </a:p>
        </p:txBody>
      </p:sp>
      <p:pic>
        <p:nvPicPr>
          <p:cNvPr id="8" name="图片 7"/>
          <p:cNvPicPr>
            <a:picLocks noChangeAspect="1"/>
          </p:cNvPicPr>
          <p:nvPr/>
        </p:nvPicPr>
        <p:blipFill>
          <a:blip r:embed="rId2"/>
          <a:stretch>
            <a:fillRect/>
          </a:stretch>
        </p:blipFill>
        <p:spPr>
          <a:xfrm>
            <a:off x="1907704" y="2924944"/>
            <a:ext cx="5197996" cy="2364927"/>
          </a:xfrm>
          <a:prstGeom prst="rect">
            <a:avLst/>
          </a:prstGeom>
        </p:spPr>
      </p:pic>
      <p:sp>
        <p:nvSpPr>
          <p:cNvPr id="9" name="矩形标注 8"/>
          <p:cNvSpPr/>
          <p:nvPr/>
        </p:nvSpPr>
        <p:spPr bwMode="auto">
          <a:xfrm>
            <a:off x="4505982" y="5138011"/>
            <a:ext cx="2304256" cy="360040"/>
          </a:xfrm>
          <a:prstGeom prst="wedgeRectCallout">
            <a:avLst>
              <a:gd name="adj1" fmla="val -29808"/>
              <a:gd name="adj2" fmla="val -80995"/>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对话框编辑器</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702472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Step1:</a:t>
            </a:r>
            <a:r>
              <a:rPr lang="zh-CN" altLang="en-US" sz="3200" dirty="0" smtClean="0"/>
              <a:t>通过对话框编辑器添加</a:t>
            </a:r>
            <a:r>
              <a:rPr lang="en-US" altLang="zh-CN" sz="3200" dirty="0" err="1" smtClean="0"/>
              <a:t>CTreeCtrl</a:t>
            </a:r>
            <a:endParaRPr lang="zh-CN" altLang="en-US" sz="3200" dirty="0"/>
          </a:p>
        </p:txBody>
      </p:sp>
      <p:sp>
        <p:nvSpPr>
          <p:cNvPr id="3" name="内容占位符 2"/>
          <p:cNvSpPr>
            <a:spLocks noGrp="1"/>
          </p:cNvSpPr>
          <p:nvPr>
            <p:ph idx="1"/>
          </p:nvPr>
        </p:nvSpPr>
        <p:spPr/>
        <p:txBody>
          <a:bodyPr/>
          <a:lstStyle/>
          <a:p>
            <a:r>
              <a:rPr lang="zh-CN" altLang="en-US" sz="2000" dirty="0" smtClean="0"/>
              <a:t>在一个</a:t>
            </a:r>
            <a:r>
              <a:rPr lang="en-US" altLang="zh-CN" sz="2000" dirty="0" smtClean="0"/>
              <a:t>Dialog-Based</a:t>
            </a:r>
            <a:r>
              <a:rPr lang="zh-CN" altLang="en-US" sz="2000" dirty="0" smtClean="0"/>
              <a:t>的工程中添加一个</a:t>
            </a:r>
            <a:r>
              <a:rPr lang="en-US" altLang="zh-CN" sz="2000" dirty="0" err="1" smtClean="0"/>
              <a:t>CTreeCtrl</a:t>
            </a:r>
            <a:r>
              <a:rPr lang="zh-CN" altLang="en-US" sz="2000" dirty="0" smtClean="0"/>
              <a:t>控件</a:t>
            </a:r>
            <a:endParaRPr lang="en-US" altLang="zh-CN" sz="2000" dirty="0" smtClean="0"/>
          </a:p>
          <a:p>
            <a:endParaRPr lang="zh-CN" altLang="en-US" sz="20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a:t>
            </a:fld>
            <a:endParaRPr lang="en-US" altLang="zh-CN"/>
          </a:p>
        </p:txBody>
      </p:sp>
      <p:pic>
        <p:nvPicPr>
          <p:cNvPr id="7" name="图片 6"/>
          <p:cNvPicPr>
            <a:picLocks noChangeAspect="1"/>
          </p:cNvPicPr>
          <p:nvPr/>
        </p:nvPicPr>
        <p:blipFill>
          <a:blip r:embed="rId2"/>
          <a:stretch>
            <a:fillRect/>
          </a:stretch>
        </p:blipFill>
        <p:spPr>
          <a:xfrm>
            <a:off x="2213819" y="2780928"/>
            <a:ext cx="4320480" cy="2934387"/>
          </a:xfrm>
          <a:prstGeom prst="rect">
            <a:avLst/>
          </a:prstGeom>
        </p:spPr>
      </p:pic>
    </p:spTree>
    <p:extLst>
      <p:ext uri="{BB962C8B-B14F-4D97-AF65-F5344CB8AC3E}">
        <p14:creationId xmlns:p14="http://schemas.microsoft.com/office/powerpoint/2010/main" val="40804466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Step1.4.CHtmlView</a:t>
            </a:r>
            <a:r>
              <a:rPr lang="zh-CN" altLang="en-US" dirty="0" smtClean="0"/>
              <a:t>派生类</a:t>
            </a:r>
            <a:endParaRPr lang="zh-CN" altLang="en-US" dirty="0"/>
          </a:p>
        </p:txBody>
      </p:sp>
      <p:pic>
        <p:nvPicPr>
          <p:cNvPr id="6" name="内容占位符 5"/>
          <p:cNvPicPr>
            <a:picLocks noGrp="1" noChangeAspect="1"/>
          </p:cNvPicPr>
          <p:nvPr>
            <p:ph idx="1"/>
          </p:nvPr>
        </p:nvPicPr>
        <p:blipFill>
          <a:blip r:embed="rId2"/>
          <a:stretch>
            <a:fillRect/>
          </a:stretch>
        </p:blipFill>
        <p:spPr>
          <a:xfrm>
            <a:off x="1713341" y="1981200"/>
            <a:ext cx="5717318"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60</a:t>
            </a:fld>
            <a:endParaRPr lang="en-US" altLang="zh-CN"/>
          </a:p>
        </p:txBody>
      </p:sp>
      <p:sp>
        <p:nvSpPr>
          <p:cNvPr id="7" name="矩形标注 6"/>
          <p:cNvSpPr/>
          <p:nvPr/>
        </p:nvSpPr>
        <p:spPr bwMode="auto">
          <a:xfrm>
            <a:off x="827584" y="3284984"/>
            <a:ext cx="2304256" cy="360040"/>
          </a:xfrm>
          <a:prstGeom prst="wedgeRectCallout">
            <a:avLst>
              <a:gd name="adj1" fmla="val 61199"/>
              <a:gd name="adj2" fmla="val 7048"/>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bg1"/>
                </a:solidFill>
                <a:latin typeface="Times New Roman" pitchFamily="18" charset="0"/>
                <a:ea typeface="楷体_GB2312" pitchFamily="49" charset="-122"/>
              </a:rPr>
              <a:t>设置基类为</a:t>
            </a:r>
            <a:r>
              <a:rPr lang="en-US" altLang="zh-CN" sz="1600" dirty="0" err="1" smtClean="0">
                <a:solidFill>
                  <a:schemeClr val="bg1"/>
                </a:solidFill>
                <a:latin typeface="Times New Roman" pitchFamily="18" charset="0"/>
                <a:ea typeface="楷体_GB2312" pitchFamily="49" charset="-122"/>
              </a:rPr>
              <a:t>CHtmlView</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4145436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Step2.</a:t>
            </a:r>
            <a:r>
              <a:rPr lang="zh-CN" altLang="en-US" sz="2800" dirty="0" smtClean="0"/>
              <a:t>重写</a:t>
            </a:r>
            <a:r>
              <a:rPr lang="zh-CN" altLang="en-US" sz="2800" dirty="0" smtClean="0"/>
              <a:t>框架类的</a:t>
            </a:r>
            <a:r>
              <a:rPr lang="en-US" altLang="zh-CN" sz="2800" dirty="0" err="1" smtClean="0"/>
              <a:t>OnCreateClient</a:t>
            </a:r>
            <a:r>
              <a:rPr lang="zh-CN" altLang="en-US" sz="2800" dirty="0" smtClean="0"/>
              <a:t>虚函数</a:t>
            </a:r>
            <a:endParaRPr lang="zh-CN" altLang="en-US" sz="2800" dirty="0"/>
          </a:p>
        </p:txBody>
      </p:sp>
      <p:pic>
        <p:nvPicPr>
          <p:cNvPr id="6" name="内容占位符 5"/>
          <p:cNvPicPr>
            <a:picLocks noGrp="1" noChangeAspect="1"/>
          </p:cNvPicPr>
          <p:nvPr>
            <p:ph idx="1"/>
          </p:nvPr>
        </p:nvPicPr>
        <p:blipFill>
          <a:blip r:embed="rId2"/>
          <a:stretch>
            <a:fillRect/>
          </a:stretch>
        </p:blipFill>
        <p:spPr>
          <a:xfrm>
            <a:off x="2126802" y="1981200"/>
            <a:ext cx="4890395"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61</a:t>
            </a:fld>
            <a:endParaRPr lang="en-US" altLang="zh-CN"/>
          </a:p>
        </p:txBody>
      </p:sp>
      <p:sp>
        <p:nvSpPr>
          <p:cNvPr id="7" name="矩形标注 6"/>
          <p:cNvSpPr/>
          <p:nvPr/>
        </p:nvSpPr>
        <p:spPr bwMode="auto">
          <a:xfrm>
            <a:off x="0" y="4437112"/>
            <a:ext cx="1979712" cy="1008112"/>
          </a:xfrm>
          <a:prstGeom prst="wedgeRectCallout">
            <a:avLst>
              <a:gd name="adj1" fmla="val 61199"/>
              <a:gd name="adj2" fmla="val 7048"/>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重写</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CMainFrame</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的</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OnCreateClient</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方法，来设置静态窗口分割</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6007253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Step2.</a:t>
            </a:r>
            <a:r>
              <a:rPr lang="zh-CN" altLang="en-US" sz="2400" dirty="0" smtClean="0"/>
              <a:t>重写</a:t>
            </a:r>
            <a:r>
              <a:rPr lang="en-US" altLang="zh-CN" sz="2400" dirty="0" err="1"/>
              <a:t>OnCreateClient</a:t>
            </a:r>
            <a:r>
              <a:rPr lang="zh-CN" altLang="en-US" sz="2400" dirty="0"/>
              <a:t>虚</a:t>
            </a:r>
            <a:r>
              <a:rPr lang="zh-CN" altLang="en-US" sz="2400" dirty="0" smtClean="0"/>
              <a:t>函数，创建静态分割窗口</a:t>
            </a:r>
            <a:endParaRPr lang="zh-CN" altLang="en-US" sz="2400" dirty="0"/>
          </a:p>
        </p:txBody>
      </p:sp>
      <p:sp>
        <p:nvSpPr>
          <p:cNvPr id="3" name="内容占位符 2"/>
          <p:cNvSpPr>
            <a:spLocks noGrp="1"/>
          </p:cNvSpPr>
          <p:nvPr>
            <p:ph idx="1"/>
          </p:nvPr>
        </p:nvSpPr>
        <p:spPr>
          <a:xfrm>
            <a:off x="-1016" y="1943100"/>
            <a:ext cx="9145016" cy="4114800"/>
          </a:xfrm>
        </p:spPr>
        <p:txBody>
          <a:bodyPr/>
          <a:lstStyle/>
          <a:p>
            <a:pPr marL="0" indent="0">
              <a:buNone/>
            </a:pPr>
            <a:r>
              <a:rPr lang="en-US" altLang="zh-CN" sz="1400" b="0" dirty="0">
                <a:solidFill>
                  <a:srgbClr val="0000FF"/>
                </a:solidFill>
                <a:highlight>
                  <a:srgbClr val="FFFFFF"/>
                </a:highlight>
                <a:latin typeface="Consolas" panose="020B0609020204030204" pitchFamily="49" charset="0"/>
              </a:rPr>
              <a:t>#include</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A31515"/>
                </a:solidFill>
                <a:highlight>
                  <a:srgbClr val="FFFFFF"/>
                </a:highlight>
                <a:latin typeface="Consolas" panose="020B0609020204030204" pitchFamily="49" charset="0"/>
              </a:rPr>
              <a:t>"</a:t>
            </a:r>
            <a:r>
              <a:rPr lang="en-US" altLang="zh-CN" sz="1400" b="0" dirty="0" err="1">
                <a:solidFill>
                  <a:srgbClr val="A31515"/>
                </a:solidFill>
                <a:highlight>
                  <a:srgbClr val="FFFFFF"/>
                </a:highlight>
                <a:latin typeface="Consolas" panose="020B0609020204030204" pitchFamily="49" charset="0"/>
              </a:rPr>
              <a:t>MyFormView.h</a:t>
            </a:r>
            <a:r>
              <a:rPr lang="en-US" altLang="zh-CN" sz="1400" b="0" dirty="0">
                <a:solidFill>
                  <a:srgbClr val="A31515"/>
                </a:solidFill>
                <a:highlight>
                  <a:srgbClr val="FFFFFF"/>
                </a:highlight>
                <a:latin typeface="Consolas" panose="020B0609020204030204" pitchFamily="49" charset="0"/>
              </a:rPr>
              <a:t>"</a:t>
            </a:r>
            <a:endParaRPr lang="en-US" altLang="zh-CN"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FF"/>
                </a:solidFill>
                <a:highlight>
                  <a:srgbClr val="FFFFFF"/>
                </a:highlight>
                <a:latin typeface="Consolas" panose="020B0609020204030204" pitchFamily="49" charset="0"/>
              </a:rPr>
              <a:t>#include</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A31515"/>
                </a:solidFill>
                <a:highlight>
                  <a:srgbClr val="FFFFFF"/>
                </a:highlight>
                <a:latin typeface="Consolas" panose="020B0609020204030204" pitchFamily="49" charset="0"/>
              </a:rPr>
              <a:t>"</a:t>
            </a:r>
            <a:r>
              <a:rPr lang="en-US" altLang="zh-CN" sz="1400" b="0" dirty="0" err="1">
                <a:solidFill>
                  <a:srgbClr val="A31515"/>
                </a:solidFill>
                <a:highlight>
                  <a:srgbClr val="FFFFFF"/>
                </a:highlight>
                <a:latin typeface="Consolas" panose="020B0609020204030204" pitchFamily="49" charset="0"/>
              </a:rPr>
              <a:t>MyTreeView.h</a:t>
            </a:r>
            <a:r>
              <a:rPr lang="en-US" altLang="zh-CN" sz="1400" b="0" dirty="0">
                <a:solidFill>
                  <a:srgbClr val="A31515"/>
                </a:solidFill>
                <a:highlight>
                  <a:srgbClr val="FFFFFF"/>
                </a:highlight>
                <a:latin typeface="Consolas" panose="020B0609020204030204" pitchFamily="49" charset="0"/>
              </a:rPr>
              <a:t>"</a:t>
            </a:r>
            <a:endParaRPr lang="en-US" altLang="zh-CN"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FF"/>
                </a:solidFill>
                <a:highlight>
                  <a:srgbClr val="FFFFFF"/>
                </a:highlight>
                <a:latin typeface="Consolas" panose="020B0609020204030204" pitchFamily="49" charset="0"/>
              </a:rPr>
              <a:t>#include</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A31515"/>
                </a:solidFill>
                <a:highlight>
                  <a:srgbClr val="FFFFFF"/>
                </a:highlight>
                <a:latin typeface="Consolas" panose="020B0609020204030204" pitchFamily="49" charset="0"/>
              </a:rPr>
              <a:t>"</a:t>
            </a:r>
            <a:r>
              <a:rPr lang="en-US" altLang="zh-CN" sz="1400" b="0" dirty="0" err="1">
                <a:solidFill>
                  <a:srgbClr val="A31515"/>
                </a:solidFill>
                <a:highlight>
                  <a:srgbClr val="FFFFFF"/>
                </a:highlight>
                <a:latin typeface="Consolas" panose="020B0609020204030204" pitchFamily="49" charset="0"/>
              </a:rPr>
              <a:t>MyHtmlView.h</a:t>
            </a:r>
            <a:r>
              <a:rPr lang="en-US" altLang="zh-CN" sz="1400" b="0" dirty="0">
                <a:solidFill>
                  <a:srgbClr val="A31515"/>
                </a:solidFill>
                <a:highlight>
                  <a:srgbClr val="FFFFFF"/>
                </a:highlight>
                <a:latin typeface="Consolas" panose="020B0609020204030204" pitchFamily="49" charset="0"/>
              </a:rPr>
              <a:t>"</a:t>
            </a:r>
            <a:endParaRPr lang="en-US" altLang="zh-CN" sz="1400" b="0" dirty="0" smtClean="0">
              <a:solidFill>
                <a:srgbClr val="2B91AF"/>
              </a:solidFill>
              <a:highlight>
                <a:srgbClr val="FFFFFF"/>
              </a:highlight>
              <a:latin typeface="Consolas" panose="020B0609020204030204" pitchFamily="49" charset="0"/>
            </a:endParaRPr>
          </a:p>
          <a:p>
            <a:pPr marL="0" indent="0">
              <a:buNone/>
            </a:pPr>
            <a:r>
              <a:rPr lang="en-US" altLang="zh-CN" sz="1400" b="0" dirty="0" smtClean="0">
                <a:solidFill>
                  <a:srgbClr val="2B91AF"/>
                </a:solidFill>
                <a:highlight>
                  <a:srgbClr val="FFFFFF"/>
                </a:highlight>
                <a:latin typeface="Consolas" panose="020B0609020204030204" pitchFamily="49" charset="0"/>
              </a:rPr>
              <a:t>...</a:t>
            </a:r>
            <a:endParaRPr lang="en-US" altLang="zh-CN" sz="1400" b="0" dirty="0">
              <a:solidFill>
                <a:srgbClr val="2B91AF"/>
              </a:solidFill>
              <a:highlight>
                <a:srgbClr val="FFFFFF"/>
              </a:highlight>
              <a:latin typeface="Consolas" panose="020B0609020204030204" pitchFamily="49" charset="0"/>
            </a:endParaRPr>
          </a:p>
          <a:p>
            <a:pPr marL="0" indent="0">
              <a:buNone/>
            </a:pPr>
            <a:r>
              <a:rPr lang="en-US" altLang="zh-CN" sz="1400" b="0" dirty="0" smtClean="0">
                <a:solidFill>
                  <a:srgbClr val="2B91AF"/>
                </a:solidFill>
                <a:highlight>
                  <a:srgbClr val="FFFFFF"/>
                </a:highlight>
                <a:latin typeface="Consolas" panose="020B0609020204030204" pitchFamily="49" charset="0"/>
              </a:rPr>
              <a:t>BOOL</a:t>
            </a:r>
            <a:r>
              <a:rPr lang="en-US" altLang="zh-CN" sz="1400" b="0" dirty="0" smtClean="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CMainFrame</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OnCreateClient</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2B91AF"/>
                </a:solidFill>
                <a:highlight>
                  <a:srgbClr val="FFFFFF"/>
                </a:highlight>
                <a:latin typeface="Consolas" panose="020B0609020204030204" pitchFamily="49" charset="0"/>
              </a:rPr>
              <a:t>LPCREATESTRUCT</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lpcs</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CCreateContext</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pContext</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8000"/>
                </a:solidFill>
                <a:highlight>
                  <a:srgbClr val="FFFFFF"/>
                </a:highlight>
                <a:latin typeface="Consolas" panose="020B0609020204030204" pitchFamily="49" charset="0"/>
              </a:rPr>
              <a:t>// create a static splitter window of 1 row and 2 columns</a:t>
            </a:r>
            <a:endParaRPr lang="en-US" altLang="zh-CN"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00FF"/>
                </a:solidFill>
                <a:highlight>
                  <a:srgbClr val="FFFFFF"/>
                </a:highlight>
                <a:latin typeface="Consolas" panose="020B0609020204030204" pitchFamily="49" charset="0"/>
              </a:rPr>
              <a:t>if</a:t>
            </a:r>
            <a:r>
              <a:rPr lang="en-US" altLang="zh-CN" sz="1400" b="0" dirty="0">
                <a:solidFill>
                  <a:srgbClr val="000000"/>
                </a:solidFill>
                <a:highlight>
                  <a:srgbClr val="FFFFFF"/>
                </a:highlight>
                <a:latin typeface="Consolas" panose="020B0609020204030204" pitchFamily="49" charset="0"/>
              </a:rPr>
              <a:t> (m_wndSplitter1.CreateStatic(</a:t>
            </a:r>
            <a:r>
              <a:rPr lang="en-US" altLang="zh-CN" sz="1400" b="0" dirty="0">
                <a:solidFill>
                  <a:srgbClr val="0000FF"/>
                </a:solidFill>
                <a:highlight>
                  <a:srgbClr val="FFFFFF"/>
                </a:highlight>
                <a:latin typeface="Consolas" panose="020B0609020204030204" pitchFamily="49" charset="0"/>
              </a:rPr>
              <a:t>this</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1</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2</a:t>
            </a:r>
            <a:r>
              <a:rPr lang="en-US" altLang="zh-CN" sz="1400" b="0" dirty="0">
                <a:solidFill>
                  <a:srgbClr val="000000"/>
                </a:solidFill>
                <a:highlight>
                  <a:srgbClr val="FFFFFF"/>
                </a:highlight>
                <a:latin typeface="Consolas" panose="020B0609020204030204" pitchFamily="49" charset="0"/>
              </a:rPr>
              <a:t>) == </a:t>
            </a:r>
            <a:r>
              <a:rPr lang="en-US" altLang="zh-CN" sz="1400" b="0" dirty="0">
                <a:solidFill>
                  <a:srgbClr val="6F008A"/>
                </a:solidFill>
                <a:highlight>
                  <a:srgbClr val="FFFFFF"/>
                </a:highlight>
                <a:latin typeface="Consolas" panose="020B0609020204030204" pitchFamily="49" charset="0"/>
              </a:rPr>
              <a:t>NULL</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00FF"/>
                </a:solidFill>
                <a:highlight>
                  <a:srgbClr val="FFFFFF"/>
                </a:highlight>
                <a:latin typeface="Consolas" panose="020B0609020204030204" pitchFamily="49" charset="0"/>
              </a:rPr>
              <a:t>return</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FALSE</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m_wndSplitter1.CreateView(</a:t>
            </a:r>
            <a:r>
              <a:rPr lang="en-US" altLang="zh-CN" sz="1400" b="0" dirty="0">
                <a:solidFill>
                  <a:srgbClr val="FF0000"/>
                </a:solidFill>
                <a:highlight>
                  <a:srgbClr val="FFFFFF"/>
                </a:highlight>
                <a:latin typeface="Consolas" panose="020B0609020204030204" pitchFamily="49" charset="0"/>
              </a:rPr>
              <a:t>0</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0</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RUNTIME_CLASS</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2B91AF"/>
                </a:solidFill>
                <a:highlight>
                  <a:srgbClr val="FFFFFF"/>
                </a:highlight>
                <a:latin typeface="Consolas" panose="020B0609020204030204" pitchFamily="49" charset="0"/>
              </a:rPr>
              <a:t>CMyTreeView</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CSize</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FF0000"/>
                </a:solidFill>
                <a:highlight>
                  <a:srgbClr val="FFFFFF"/>
                </a:highlight>
                <a:latin typeface="Consolas" panose="020B0609020204030204" pitchFamily="49" charset="0"/>
              </a:rPr>
              <a:t>300</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600</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pContext</a:t>
            </a:r>
            <a:r>
              <a:rPr lang="en-US" altLang="zh-CN" sz="1400" b="0" dirty="0" smtClean="0">
                <a:solidFill>
                  <a:srgbClr val="000000"/>
                </a:solidFill>
                <a:highlight>
                  <a:srgbClr val="FFFFFF"/>
                </a:highlight>
                <a:latin typeface="Consolas" panose="020B0609020204030204" pitchFamily="49" charset="0"/>
              </a:rPr>
              <a:t>);</a:t>
            </a:r>
            <a:endParaRPr lang="zh-CN" altLang="en-US"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00FF"/>
                </a:solidFill>
                <a:highlight>
                  <a:srgbClr val="FFFFFF"/>
                </a:highlight>
                <a:latin typeface="Consolas" panose="020B0609020204030204" pitchFamily="49" charset="0"/>
              </a:rPr>
              <a:t>if</a:t>
            </a:r>
            <a:r>
              <a:rPr lang="en-US" altLang="zh-CN" sz="1400" b="0" dirty="0">
                <a:solidFill>
                  <a:srgbClr val="000000"/>
                </a:solidFill>
                <a:highlight>
                  <a:srgbClr val="FFFFFF"/>
                </a:highlight>
                <a:latin typeface="Consolas" panose="020B0609020204030204" pitchFamily="49" charset="0"/>
              </a:rPr>
              <a:t> (m_wndSplitter2.CreateStatic(&amp;m_wndSplitter1, </a:t>
            </a:r>
            <a:r>
              <a:rPr lang="en-US" altLang="zh-CN" sz="1400" b="0" dirty="0">
                <a:solidFill>
                  <a:srgbClr val="FF0000"/>
                </a:solidFill>
                <a:highlight>
                  <a:srgbClr val="FFFFFF"/>
                </a:highlight>
                <a:latin typeface="Consolas" panose="020B0609020204030204" pitchFamily="49" charset="0"/>
              </a:rPr>
              <a:t>2</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1</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WS_CHILD</a:t>
            </a:r>
            <a:r>
              <a:rPr lang="en-US" altLang="zh-CN" sz="1400" b="0" dirty="0">
                <a:solidFill>
                  <a:srgbClr val="000000"/>
                </a:solidFill>
                <a:highlight>
                  <a:srgbClr val="FFFFFF"/>
                </a:highlight>
                <a:latin typeface="Consolas" panose="020B0609020204030204" pitchFamily="49" charset="0"/>
              </a:rPr>
              <a:t> | </a:t>
            </a:r>
            <a:r>
              <a:rPr lang="en-US" altLang="zh-CN" sz="1400" b="0" dirty="0">
                <a:solidFill>
                  <a:srgbClr val="6F008A"/>
                </a:solidFill>
                <a:highlight>
                  <a:srgbClr val="FFFFFF"/>
                </a:highlight>
                <a:latin typeface="Consolas" panose="020B0609020204030204" pitchFamily="49" charset="0"/>
              </a:rPr>
              <a:t>WS_VISIBLE</a:t>
            </a:r>
            <a:r>
              <a:rPr lang="en-US" altLang="zh-CN" sz="1400" b="0" dirty="0" smtClean="0">
                <a:solidFill>
                  <a:srgbClr val="000000"/>
                </a:solidFill>
                <a:highlight>
                  <a:srgbClr val="FFFFFF"/>
                </a:highlight>
                <a:latin typeface="Consolas" panose="020B0609020204030204" pitchFamily="49" charset="0"/>
              </a:rPr>
              <a:t>,</a:t>
            </a:r>
          </a:p>
          <a:p>
            <a:pPr marL="0" indent="0">
              <a:buNone/>
            </a:pPr>
            <a:r>
              <a:rPr lang="en-US" altLang="zh-CN" sz="1400" b="0" dirty="0" smtClean="0">
                <a:solidFill>
                  <a:srgbClr val="000000"/>
                </a:solidFill>
                <a:highlight>
                  <a:srgbClr val="FFFFFF"/>
                </a:highlight>
                <a:latin typeface="Consolas" panose="020B0609020204030204" pitchFamily="49" charset="0"/>
              </a:rPr>
              <a:t>       m_wndSplitter1.IdFromRowCol(</a:t>
            </a:r>
            <a:r>
              <a:rPr lang="en-US" altLang="zh-CN" sz="1400" b="0" dirty="0" smtClean="0">
                <a:solidFill>
                  <a:srgbClr val="FF0000"/>
                </a:solidFill>
                <a:highlight>
                  <a:srgbClr val="FFFFFF"/>
                </a:highlight>
                <a:latin typeface="Consolas" panose="020B0609020204030204" pitchFamily="49" charset="0"/>
              </a:rPr>
              <a:t>0</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1</a:t>
            </a:r>
            <a:r>
              <a:rPr lang="en-US" altLang="zh-CN" sz="1400" b="0" dirty="0">
                <a:solidFill>
                  <a:srgbClr val="000000"/>
                </a:solidFill>
                <a:highlight>
                  <a:srgbClr val="FFFFFF"/>
                </a:highlight>
                <a:latin typeface="Consolas" panose="020B0609020204030204" pitchFamily="49" charset="0"/>
              </a:rPr>
              <a:t>)) == </a:t>
            </a:r>
            <a:r>
              <a:rPr lang="en-US" altLang="zh-CN" sz="1400" b="0" dirty="0">
                <a:solidFill>
                  <a:srgbClr val="6F008A"/>
                </a:solidFill>
                <a:highlight>
                  <a:srgbClr val="FFFFFF"/>
                </a:highlight>
                <a:latin typeface="Consolas" panose="020B0609020204030204" pitchFamily="49" charset="0"/>
              </a:rPr>
              <a:t>NULL</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00FF"/>
                </a:solidFill>
                <a:highlight>
                  <a:srgbClr val="FFFFFF"/>
                </a:highlight>
                <a:latin typeface="Consolas" panose="020B0609020204030204" pitchFamily="49" charset="0"/>
              </a:rPr>
              <a:t>return</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FALSE</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m_wndSplitter2.CreateView(</a:t>
            </a:r>
            <a:r>
              <a:rPr lang="en-US" altLang="zh-CN" sz="1400" b="0" dirty="0">
                <a:solidFill>
                  <a:srgbClr val="FF0000"/>
                </a:solidFill>
                <a:highlight>
                  <a:srgbClr val="FFFFFF"/>
                </a:highlight>
                <a:latin typeface="Consolas" panose="020B0609020204030204" pitchFamily="49" charset="0"/>
              </a:rPr>
              <a:t>0</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0</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RUNTIME_CLASS</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2B91AF"/>
                </a:solidFill>
                <a:highlight>
                  <a:srgbClr val="FFFFFF"/>
                </a:highlight>
                <a:latin typeface="Consolas" panose="020B0609020204030204" pitchFamily="49" charset="0"/>
              </a:rPr>
              <a:t>CMyFormView</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CSize</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FF0000"/>
                </a:solidFill>
                <a:highlight>
                  <a:srgbClr val="FFFFFF"/>
                </a:highlight>
                <a:latin typeface="Consolas" panose="020B0609020204030204" pitchFamily="49" charset="0"/>
              </a:rPr>
              <a:t>300</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300</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pContext</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m_wndSplitter2.CreateView(</a:t>
            </a:r>
            <a:r>
              <a:rPr lang="en-US" altLang="zh-CN" sz="1400" b="0" dirty="0">
                <a:solidFill>
                  <a:srgbClr val="FF0000"/>
                </a:solidFill>
                <a:highlight>
                  <a:srgbClr val="FFFFFF"/>
                </a:highlight>
                <a:latin typeface="Consolas" panose="020B0609020204030204" pitchFamily="49" charset="0"/>
              </a:rPr>
              <a:t>1</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0</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RUNTIME_CLASS</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2B91AF"/>
                </a:solidFill>
                <a:highlight>
                  <a:srgbClr val="FFFFFF"/>
                </a:highlight>
                <a:latin typeface="Consolas" panose="020B0609020204030204" pitchFamily="49" charset="0"/>
              </a:rPr>
              <a:t>CMyHtmlView</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CSize</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FF0000"/>
                </a:solidFill>
                <a:highlight>
                  <a:srgbClr val="FFFFFF"/>
                </a:highlight>
                <a:latin typeface="Consolas" panose="020B0609020204030204" pitchFamily="49" charset="0"/>
              </a:rPr>
              <a:t>300</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300</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pContext</a:t>
            </a:r>
            <a:r>
              <a:rPr lang="en-US" altLang="zh-CN" sz="1400" b="0" dirty="0" smtClean="0">
                <a:solidFill>
                  <a:srgbClr val="000000"/>
                </a:solidFill>
                <a:highlight>
                  <a:srgbClr val="FFFFFF"/>
                </a:highlight>
                <a:latin typeface="Consolas" panose="020B0609020204030204" pitchFamily="49" charset="0"/>
              </a:rPr>
              <a:t>);</a:t>
            </a:r>
            <a:endParaRPr lang="zh-CN" altLang="en-US"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00FF"/>
                </a:solidFill>
                <a:highlight>
                  <a:srgbClr val="FFFFFF"/>
                </a:highlight>
                <a:latin typeface="Consolas" panose="020B0609020204030204" pitchFamily="49" charset="0"/>
              </a:rPr>
              <a:t>return</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TRUE</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a:t>
            </a:r>
            <a:endParaRPr lang="zh-CN" altLang="en-US" sz="14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62</a:t>
            </a:fld>
            <a:endParaRPr lang="en-US" altLang="zh-CN"/>
          </a:p>
        </p:txBody>
      </p:sp>
      <p:sp>
        <p:nvSpPr>
          <p:cNvPr id="6" name="矩形标注 5"/>
          <p:cNvSpPr/>
          <p:nvPr/>
        </p:nvSpPr>
        <p:spPr bwMode="auto">
          <a:xfrm>
            <a:off x="6153944" y="3666368"/>
            <a:ext cx="2304256" cy="360040"/>
          </a:xfrm>
          <a:prstGeom prst="wedgeRectCallout">
            <a:avLst>
              <a:gd name="adj1" fmla="val -63670"/>
              <a:gd name="adj2" fmla="val 17207"/>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一行两列分割窗口</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6827128" y="4862134"/>
            <a:ext cx="2304256" cy="360040"/>
          </a:xfrm>
          <a:prstGeom prst="wedgeRectCallout">
            <a:avLst>
              <a:gd name="adj1" fmla="val -63670"/>
              <a:gd name="adj2" fmla="val -5729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将第二列分割为两行</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6328579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Step3.</a:t>
            </a:r>
            <a:r>
              <a:rPr lang="zh-CN" altLang="en-US" sz="2400" dirty="0" smtClean="0"/>
              <a:t>重写</a:t>
            </a:r>
            <a:r>
              <a:rPr lang="en-US" altLang="zh-CN" sz="2400" dirty="0" err="1" smtClean="0"/>
              <a:t>CTreeView</a:t>
            </a:r>
            <a:r>
              <a:rPr lang="en-US" altLang="zh-CN" sz="2400" dirty="0" smtClean="0"/>
              <a:t>::</a:t>
            </a:r>
            <a:r>
              <a:rPr lang="en-US" altLang="zh-CN" sz="2400" dirty="0" err="1" smtClean="0"/>
              <a:t>OnInitialUpdate</a:t>
            </a:r>
            <a:r>
              <a:rPr lang="zh-CN" altLang="en-US" sz="2400" dirty="0" smtClean="0"/>
              <a:t>虚函数，初始化</a:t>
            </a:r>
            <a:r>
              <a:rPr lang="zh-CN" altLang="en-US" sz="2400" dirty="0"/>
              <a:t>数据</a:t>
            </a:r>
          </a:p>
        </p:txBody>
      </p:sp>
      <p:sp>
        <p:nvSpPr>
          <p:cNvPr id="3" name="内容占位符 2"/>
          <p:cNvSpPr>
            <a:spLocks noGrp="1"/>
          </p:cNvSpPr>
          <p:nvPr>
            <p:ph idx="1"/>
          </p:nvPr>
        </p:nvSpPr>
        <p:spPr/>
        <p:txBody>
          <a:bodyPr/>
          <a:lstStyle/>
          <a:p>
            <a:pPr marL="0" indent="0">
              <a:buNone/>
            </a:pPr>
            <a:r>
              <a:rPr lang="en-US" altLang="zh-CN" sz="1400" b="0" dirty="0">
                <a:solidFill>
                  <a:srgbClr val="0000FF"/>
                </a:solidFill>
                <a:highlight>
                  <a:srgbClr val="FFFFFF"/>
                </a:highlight>
                <a:latin typeface="Consolas" panose="020B0609020204030204" pitchFamily="49" charset="0"/>
              </a:rPr>
              <a:t>void</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CMyTreeView</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OnInitialUpdate</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CTreeView</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OnInitialUpdate</a:t>
            </a:r>
            <a:r>
              <a:rPr lang="en-US" altLang="zh-CN" sz="1400" b="0" dirty="0" smtClean="0">
                <a:solidFill>
                  <a:srgbClr val="000000"/>
                </a:solidFill>
                <a:highlight>
                  <a:srgbClr val="FFFFFF"/>
                </a:highlight>
                <a:latin typeface="Consolas" panose="020B0609020204030204" pitchFamily="49" charset="0"/>
              </a:rPr>
              <a:t>();</a:t>
            </a:r>
            <a:endParaRPr lang="zh-CN" altLang="en-US"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8000"/>
                </a:solidFill>
                <a:highlight>
                  <a:srgbClr val="FFFFFF"/>
                </a:highlight>
                <a:latin typeface="Consolas" panose="020B0609020204030204" pitchFamily="49" charset="0"/>
              </a:rPr>
              <a:t>// load icon resource</a:t>
            </a:r>
            <a:endParaRPr lang="en-US" altLang="zh-CN"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m_IconList.Create</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6F008A"/>
                </a:solidFill>
                <a:highlight>
                  <a:srgbClr val="FFFFFF"/>
                </a:highlight>
                <a:latin typeface="Consolas" panose="020B0609020204030204" pitchFamily="49" charset="0"/>
              </a:rPr>
              <a:t>IDB_ICONLIST</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FF0000"/>
                </a:solidFill>
                <a:highlight>
                  <a:srgbClr val="FFFFFF"/>
                </a:highlight>
                <a:latin typeface="Consolas" panose="020B0609020204030204" pitchFamily="49" charset="0"/>
              </a:rPr>
              <a:t>16</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FF0000"/>
                </a:solidFill>
                <a:highlight>
                  <a:srgbClr val="FFFFFF"/>
                </a:highlight>
                <a:latin typeface="Consolas" panose="020B0609020204030204" pitchFamily="49" charset="0"/>
              </a:rPr>
              <a:t>0</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6F008A"/>
                </a:solidFill>
                <a:highlight>
                  <a:srgbClr val="FFFFFF"/>
                </a:highlight>
                <a:latin typeface="Consolas" panose="020B0609020204030204" pitchFamily="49" charset="0"/>
              </a:rPr>
              <a:t>RGB</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FF0000"/>
                </a:solidFill>
                <a:highlight>
                  <a:srgbClr val="FFFFFF"/>
                </a:highlight>
                <a:latin typeface="Consolas" panose="020B0609020204030204" pitchFamily="49" charset="0"/>
              </a:rPr>
              <a:t>255</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FF0000"/>
                </a:solidFill>
                <a:highlight>
                  <a:srgbClr val="FFFFFF"/>
                </a:highlight>
                <a:latin typeface="Consolas" panose="020B0609020204030204" pitchFamily="49" charset="0"/>
              </a:rPr>
              <a:t>255</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FF0000"/>
                </a:solidFill>
                <a:highlight>
                  <a:srgbClr val="FFFFFF"/>
                </a:highlight>
                <a:latin typeface="Consolas" panose="020B0609020204030204" pitchFamily="49" charset="0"/>
              </a:rPr>
              <a:t>255</a:t>
            </a:r>
            <a:r>
              <a:rPr lang="en-US" altLang="zh-CN" sz="1400" b="0" dirty="0" smtClean="0">
                <a:solidFill>
                  <a:srgbClr val="000000"/>
                </a:solidFill>
                <a:highlight>
                  <a:srgbClr val="FFFFFF"/>
                </a:highlight>
                <a:latin typeface="Consolas" panose="020B0609020204030204" pitchFamily="49" charset="0"/>
              </a:rPr>
              <a:t>));</a:t>
            </a:r>
            <a:endParaRPr lang="zh-CN" altLang="en-US"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8000"/>
                </a:solidFill>
                <a:highlight>
                  <a:srgbClr val="FFFFFF"/>
                </a:highlight>
                <a:latin typeface="Consolas" panose="020B0609020204030204" pitchFamily="49" charset="0"/>
              </a:rPr>
              <a:t>// get control reference and set styles</a:t>
            </a:r>
            <a:endParaRPr lang="en-US" altLang="zh-CN"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CTreeCtrl</a:t>
            </a:r>
            <a:r>
              <a:rPr lang="en-US" altLang="zh-CN" sz="1400" b="0" dirty="0">
                <a:solidFill>
                  <a:srgbClr val="000000"/>
                </a:solidFill>
                <a:highlight>
                  <a:srgbClr val="FFFFFF"/>
                </a:highlight>
                <a:latin typeface="Consolas" panose="020B0609020204030204" pitchFamily="49" charset="0"/>
              </a:rPr>
              <a:t>&amp; ctrl = </a:t>
            </a:r>
            <a:r>
              <a:rPr lang="en-US" altLang="zh-CN" sz="1400" b="0" dirty="0" err="1">
                <a:solidFill>
                  <a:srgbClr val="000000"/>
                </a:solidFill>
                <a:highlight>
                  <a:srgbClr val="FFFFFF"/>
                </a:highlight>
                <a:latin typeface="Consolas" panose="020B0609020204030204" pitchFamily="49" charset="0"/>
              </a:rPr>
              <a:t>GetTreeCtrl</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ctrl.SetImageList</a:t>
            </a:r>
            <a:r>
              <a:rPr lang="en-US" altLang="zh-CN" sz="1400" b="0" dirty="0">
                <a:solidFill>
                  <a:srgbClr val="000000"/>
                </a:solidFill>
                <a:highlight>
                  <a:srgbClr val="FFFFFF"/>
                </a:highlight>
                <a:latin typeface="Consolas" panose="020B0609020204030204" pitchFamily="49" charset="0"/>
              </a:rPr>
              <a:t>(&amp;</a:t>
            </a:r>
            <a:r>
              <a:rPr lang="en-US" altLang="zh-CN" sz="1400" b="0" dirty="0" err="1">
                <a:solidFill>
                  <a:srgbClr val="000000"/>
                </a:solidFill>
                <a:highlight>
                  <a:srgbClr val="FFFFFF"/>
                </a:highlight>
                <a:latin typeface="Consolas" panose="020B0609020204030204" pitchFamily="49" charset="0"/>
              </a:rPr>
              <a:t>m_IconList</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TVSIL_NORMAL</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ctrl.ModifyStyle</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FF0000"/>
                </a:solidFill>
                <a:highlight>
                  <a:srgbClr val="FFFFFF"/>
                </a:highlight>
                <a:latin typeface="Consolas" panose="020B0609020204030204" pitchFamily="49" charset="0"/>
              </a:rPr>
              <a:t>0</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TVS_SINGLEEXPAND</a:t>
            </a:r>
            <a:r>
              <a:rPr lang="en-US" altLang="zh-CN" sz="1400" b="0" dirty="0">
                <a:solidFill>
                  <a:srgbClr val="000000"/>
                </a:solidFill>
                <a:highlight>
                  <a:srgbClr val="FFFFFF"/>
                </a:highlight>
                <a:latin typeface="Consolas" panose="020B0609020204030204" pitchFamily="49" charset="0"/>
              </a:rPr>
              <a:t> | </a:t>
            </a:r>
            <a:r>
              <a:rPr lang="en-US" altLang="zh-CN" sz="1400" b="0" dirty="0">
                <a:solidFill>
                  <a:srgbClr val="6F008A"/>
                </a:solidFill>
                <a:highlight>
                  <a:srgbClr val="FFFFFF"/>
                </a:highlight>
                <a:latin typeface="Consolas" panose="020B0609020204030204" pitchFamily="49" charset="0"/>
              </a:rPr>
              <a:t>TVS_HASBUTTONS</a:t>
            </a:r>
            <a:r>
              <a:rPr lang="en-US" altLang="zh-CN" sz="1400" b="0" dirty="0">
                <a:solidFill>
                  <a:srgbClr val="000000"/>
                </a:solidFill>
                <a:highlight>
                  <a:srgbClr val="FFFFFF"/>
                </a:highlight>
                <a:latin typeface="Consolas" panose="020B0609020204030204" pitchFamily="49" charset="0"/>
              </a:rPr>
              <a:t> | </a:t>
            </a:r>
            <a:r>
              <a:rPr lang="en-US" altLang="zh-CN" sz="1400" b="0" dirty="0">
                <a:solidFill>
                  <a:srgbClr val="6F008A"/>
                </a:solidFill>
                <a:highlight>
                  <a:srgbClr val="FFFFFF"/>
                </a:highlight>
                <a:latin typeface="Consolas" panose="020B0609020204030204" pitchFamily="49" charset="0"/>
              </a:rPr>
              <a:t>TVS_HASLINES</a:t>
            </a:r>
            <a:r>
              <a:rPr lang="en-US" altLang="zh-CN" sz="1400" b="0" dirty="0" smtClean="0">
                <a:solidFill>
                  <a:srgbClr val="000000"/>
                </a:solidFill>
                <a:highlight>
                  <a:srgbClr val="FFFFFF"/>
                </a:highlight>
                <a:latin typeface="Consolas" panose="020B0609020204030204" pitchFamily="49" charset="0"/>
              </a:rPr>
              <a:t>);</a:t>
            </a:r>
            <a:endParaRPr lang="zh-CN" altLang="en-US"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8000"/>
                </a:solidFill>
                <a:highlight>
                  <a:srgbClr val="FFFFFF"/>
                </a:highlight>
                <a:latin typeface="Consolas" panose="020B0609020204030204" pitchFamily="49" charset="0"/>
              </a:rPr>
              <a:t>// add items for the tree</a:t>
            </a:r>
            <a:endParaRPr lang="en-US" altLang="zh-CN"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2B91AF"/>
                </a:solidFill>
                <a:highlight>
                  <a:srgbClr val="FFFFFF"/>
                </a:highlight>
                <a:latin typeface="Consolas" panose="020B0609020204030204" pitchFamily="49" charset="0"/>
              </a:rPr>
              <a:t>HTREEITEM</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thu</a:t>
            </a:r>
            <a:r>
              <a:rPr lang="en-US" altLang="zh-CN" sz="1400" b="0" dirty="0">
                <a:solidFill>
                  <a:srgbClr val="000000"/>
                </a:solidFill>
                <a:highlight>
                  <a:srgbClr val="FFFFFF"/>
                </a:highlight>
                <a:latin typeface="Consolas" panose="020B0609020204030204" pitchFamily="49" charset="0"/>
              </a:rPr>
              <a:t> = </a:t>
            </a:r>
            <a:r>
              <a:rPr lang="en-US" altLang="zh-CN" sz="1400" b="0" dirty="0" err="1">
                <a:solidFill>
                  <a:srgbClr val="000000"/>
                </a:solidFill>
                <a:highlight>
                  <a:srgbClr val="FFFFFF"/>
                </a:highlight>
                <a:latin typeface="Consolas" panose="020B0609020204030204" pitchFamily="49" charset="0"/>
              </a:rPr>
              <a:t>ctrl.InsertItem</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A31515"/>
                </a:solidFill>
                <a:highlight>
                  <a:srgbClr val="FFFFFF"/>
                </a:highlight>
                <a:latin typeface="Consolas" panose="020B0609020204030204" pitchFamily="49" charset="0"/>
              </a:rPr>
              <a:t>"THU"</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0</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1</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2B91AF"/>
                </a:solidFill>
                <a:highlight>
                  <a:srgbClr val="FFFFFF"/>
                </a:highlight>
                <a:latin typeface="Consolas" panose="020B0609020204030204" pitchFamily="49" charset="0"/>
              </a:rPr>
              <a:t>HTREEITEM</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ss</a:t>
            </a:r>
            <a:r>
              <a:rPr lang="en-US" altLang="zh-CN" sz="1400" b="0" dirty="0">
                <a:solidFill>
                  <a:srgbClr val="000000"/>
                </a:solidFill>
                <a:highlight>
                  <a:srgbClr val="FFFFFF"/>
                </a:highlight>
                <a:latin typeface="Consolas" panose="020B0609020204030204" pitchFamily="49" charset="0"/>
              </a:rPr>
              <a:t> = </a:t>
            </a:r>
            <a:r>
              <a:rPr lang="en-US" altLang="zh-CN" sz="1400" b="0" dirty="0" err="1">
                <a:solidFill>
                  <a:srgbClr val="000000"/>
                </a:solidFill>
                <a:highlight>
                  <a:srgbClr val="FFFFFF"/>
                </a:highlight>
                <a:latin typeface="Consolas" panose="020B0609020204030204" pitchFamily="49" charset="0"/>
              </a:rPr>
              <a:t>ctrl.InsertItem</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A31515"/>
                </a:solidFill>
                <a:highlight>
                  <a:srgbClr val="FFFFFF"/>
                </a:highlight>
                <a:latin typeface="Consolas" panose="020B0609020204030204" pitchFamily="49" charset="0"/>
              </a:rPr>
              <a:t>"School of Software"</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2</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3</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thu</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ctrl.InsertItem</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A31515"/>
                </a:solidFill>
                <a:highlight>
                  <a:srgbClr val="FFFFFF"/>
                </a:highlight>
                <a:latin typeface="Consolas" panose="020B0609020204030204" pitchFamily="49" charset="0"/>
              </a:rPr>
              <a:t>"CG&amp;CAD Institute"</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FF0000"/>
                </a:solidFill>
                <a:highlight>
                  <a:srgbClr val="FFFFFF"/>
                </a:highlight>
                <a:latin typeface="Consolas" panose="020B0609020204030204" pitchFamily="49" charset="0"/>
              </a:rPr>
              <a:t>2</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3</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ss</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ctrl.InsertItem</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A31515"/>
                </a:solidFill>
                <a:highlight>
                  <a:srgbClr val="FFFFFF"/>
                </a:highlight>
                <a:latin typeface="Consolas" panose="020B0609020204030204" pitchFamily="49" charset="0"/>
              </a:rPr>
              <a:t>"Software Theory &amp; System Institute"</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FF0000"/>
                </a:solidFill>
                <a:highlight>
                  <a:srgbClr val="FFFFFF"/>
                </a:highlight>
                <a:latin typeface="Consolas" panose="020B0609020204030204" pitchFamily="49" charset="0"/>
              </a:rPr>
              <a:t>2</a:t>
            </a:r>
            <a:r>
              <a:rPr lang="en-US" altLang="zh-CN" sz="1400" b="0" dirty="0">
                <a:solidFill>
                  <a:srgbClr val="000000"/>
                </a:solidFill>
                <a:highlight>
                  <a:srgbClr val="FFFFFF"/>
                </a:highlight>
                <a:latin typeface="Consolas" panose="020B0609020204030204" pitchFamily="49" charset="0"/>
              </a:rPr>
              <a:t> , </a:t>
            </a:r>
            <a:r>
              <a:rPr lang="en-US" altLang="zh-CN" sz="1400" b="0" dirty="0">
                <a:solidFill>
                  <a:srgbClr val="FF0000"/>
                </a:solidFill>
                <a:highlight>
                  <a:srgbClr val="FFFFFF"/>
                </a:highlight>
                <a:latin typeface="Consolas" panose="020B0609020204030204" pitchFamily="49" charset="0"/>
              </a:rPr>
              <a:t>3</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ss</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ctrl.InsertItem</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A31515"/>
                </a:solidFill>
                <a:highlight>
                  <a:srgbClr val="FFFFFF"/>
                </a:highlight>
                <a:latin typeface="Consolas" panose="020B0609020204030204" pitchFamily="49" charset="0"/>
              </a:rPr>
              <a:t>"Information System &amp; Engineering Institute"</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2</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FF0000"/>
                </a:solidFill>
                <a:highlight>
                  <a:srgbClr val="FFFFFF"/>
                </a:highlight>
                <a:latin typeface="Consolas" panose="020B0609020204030204" pitchFamily="49" charset="0"/>
              </a:rPr>
              <a:t>3</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ss</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a:t>
            </a:r>
            <a:endParaRPr lang="zh-CN" altLang="en-US" sz="14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63</a:t>
            </a:fld>
            <a:endParaRPr lang="en-US" altLang="zh-CN"/>
          </a:p>
        </p:txBody>
      </p:sp>
      <p:sp>
        <p:nvSpPr>
          <p:cNvPr id="6" name="矩形标注 5"/>
          <p:cNvSpPr/>
          <p:nvPr/>
        </p:nvSpPr>
        <p:spPr bwMode="auto">
          <a:xfrm>
            <a:off x="5940152" y="3212976"/>
            <a:ext cx="3096344" cy="792088"/>
          </a:xfrm>
          <a:prstGeom prst="wedgeRectCallout">
            <a:avLst>
              <a:gd name="adj1" fmla="val -100413"/>
              <a:gd name="adj2" fmla="val 281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err="1" smtClean="0">
                <a:solidFill>
                  <a:schemeClr val="bg1"/>
                </a:solidFill>
                <a:latin typeface="Times New Roman" pitchFamily="18" charset="0"/>
                <a:ea typeface="楷体_GB2312" pitchFamily="49" charset="-122"/>
              </a:rPr>
              <a:t>CTreeView</a:t>
            </a:r>
            <a:r>
              <a:rPr lang="zh-CN" altLang="en-US" sz="1600" dirty="0" smtClean="0">
                <a:solidFill>
                  <a:schemeClr val="bg1"/>
                </a:solidFill>
                <a:latin typeface="Times New Roman" pitchFamily="18" charset="0"/>
                <a:ea typeface="楷体_GB2312" pitchFamily="49" charset="-122"/>
              </a:rPr>
              <a:t>通过</a:t>
            </a:r>
            <a:r>
              <a:rPr lang="en-US" altLang="zh-CN" sz="1600" dirty="0" err="1" smtClean="0">
                <a:solidFill>
                  <a:schemeClr val="bg1"/>
                </a:solidFill>
                <a:latin typeface="Times New Roman" pitchFamily="18" charset="0"/>
                <a:ea typeface="楷体_GB2312" pitchFamily="49" charset="-122"/>
              </a:rPr>
              <a:t>GetTreeCtrl</a:t>
            </a:r>
            <a:r>
              <a:rPr lang="en-US" altLang="zh-CN" sz="1600" dirty="0" smtClean="0">
                <a:solidFill>
                  <a:schemeClr val="bg1"/>
                </a:solidFill>
                <a:latin typeface="Times New Roman" pitchFamily="18" charset="0"/>
                <a:ea typeface="楷体_GB2312" pitchFamily="49" charset="-122"/>
              </a:rPr>
              <a:t>()</a:t>
            </a:r>
            <a:r>
              <a:rPr lang="zh-CN" altLang="en-US" sz="1600" dirty="0" smtClean="0">
                <a:solidFill>
                  <a:schemeClr val="bg1"/>
                </a:solidFill>
                <a:latin typeface="Times New Roman" pitchFamily="18" charset="0"/>
                <a:ea typeface="楷体_GB2312" pitchFamily="49" charset="-122"/>
              </a:rPr>
              <a:t>即可获得控件，直接操作此控件即可。注意获取的为引用。</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5940152" y="4437112"/>
            <a:ext cx="3096344" cy="316992"/>
          </a:xfrm>
          <a:prstGeom prst="wedgeRectCallout">
            <a:avLst>
              <a:gd name="adj1" fmla="val -29143"/>
              <a:gd name="adj2" fmla="val -8564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设置树控件的风格</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40744261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err="1" smtClean="0"/>
              <a:t>ModifyStyle</a:t>
            </a:r>
            <a:r>
              <a:rPr lang="zh-CN" altLang="en-US" sz="2800" dirty="0" smtClean="0"/>
              <a:t>方法中设置样式可有如下几种选择</a:t>
            </a:r>
            <a:endParaRPr lang="zh-CN" altLang="en-US" sz="2800" dirty="0"/>
          </a:p>
        </p:txBody>
      </p:sp>
      <p:sp>
        <p:nvSpPr>
          <p:cNvPr id="3" name="内容占位符 2"/>
          <p:cNvSpPr>
            <a:spLocks noGrp="1"/>
          </p:cNvSpPr>
          <p:nvPr>
            <p:ph idx="1"/>
          </p:nvPr>
        </p:nvSpPr>
        <p:spPr/>
        <p:txBody>
          <a:bodyPr/>
          <a:lstStyle/>
          <a:p>
            <a:r>
              <a:rPr lang="en-US" altLang="zh-CN" sz="1800" b="0" dirty="0"/>
              <a:t>TVS_HASLINES </a:t>
            </a:r>
            <a:r>
              <a:rPr lang="zh-CN" altLang="en-US" sz="1800" b="0" dirty="0"/>
              <a:t>在父</a:t>
            </a:r>
            <a:r>
              <a:rPr lang="en-US" altLang="zh-CN" sz="1800" b="0" dirty="0"/>
              <a:t>/</a:t>
            </a:r>
            <a:r>
              <a:rPr lang="zh-CN" altLang="en-US" sz="1800" b="0" dirty="0"/>
              <a:t>子结点之间绘制连</a:t>
            </a:r>
            <a:r>
              <a:rPr lang="zh-CN" altLang="en-US" sz="1800" b="0" dirty="0" smtClean="0"/>
              <a:t>线</a:t>
            </a:r>
            <a:endParaRPr lang="en-US" altLang="zh-CN" sz="1800" b="0" dirty="0" smtClean="0"/>
          </a:p>
          <a:p>
            <a:r>
              <a:rPr lang="en-US" altLang="zh-CN" sz="1800" b="0" dirty="0" smtClean="0"/>
              <a:t>TVS_LINESATROOT </a:t>
            </a:r>
            <a:r>
              <a:rPr lang="zh-CN" altLang="en-US" sz="1800" b="0" dirty="0"/>
              <a:t>在根</a:t>
            </a:r>
            <a:r>
              <a:rPr lang="en-US" altLang="zh-CN" sz="1800" b="0" dirty="0"/>
              <a:t>/</a:t>
            </a:r>
            <a:r>
              <a:rPr lang="zh-CN" altLang="en-US" sz="1800" b="0" dirty="0"/>
              <a:t>子结点之间绘制连线 </a:t>
            </a:r>
            <a:endParaRPr lang="en-US" altLang="zh-CN" sz="1800" dirty="0" smtClean="0"/>
          </a:p>
          <a:p>
            <a:r>
              <a:rPr lang="en-US" altLang="zh-CN" sz="1800" b="0" dirty="0" smtClean="0"/>
              <a:t>TVS_HASBUTTONS </a:t>
            </a:r>
            <a:r>
              <a:rPr lang="zh-CN" altLang="en-US" sz="1800" b="0" dirty="0"/>
              <a:t>在每一个结点前添加一个按钮，用于表示当前结点是否已被展开 </a:t>
            </a:r>
            <a:endParaRPr lang="en-US" altLang="zh-CN" sz="1800" dirty="0" smtClean="0"/>
          </a:p>
          <a:p>
            <a:r>
              <a:rPr lang="en-US" altLang="zh-CN" sz="1800" b="0" dirty="0" smtClean="0"/>
              <a:t>TVS_EDITLABELS </a:t>
            </a:r>
            <a:r>
              <a:rPr lang="zh-CN" altLang="en-US" sz="1800" b="0" dirty="0"/>
              <a:t>结点的显示字符可以被编辑 </a:t>
            </a:r>
            <a:endParaRPr lang="en-US" altLang="zh-CN" sz="1800" dirty="0" smtClean="0"/>
          </a:p>
          <a:p>
            <a:r>
              <a:rPr lang="en-US" altLang="zh-CN" sz="1800" b="0" dirty="0" smtClean="0"/>
              <a:t>TVS_SHOWSELALWAYS </a:t>
            </a:r>
            <a:r>
              <a:rPr lang="zh-CN" altLang="en-US" sz="1800" b="0" dirty="0"/>
              <a:t>在失去焦点时也显示当前选中的结点 </a:t>
            </a:r>
            <a:endParaRPr lang="en-US" altLang="zh-CN" sz="1800" dirty="0" smtClean="0"/>
          </a:p>
          <a:p>
            <a:r>
              <a:rPr lang="en-US" altLang="zh-CN" sz="1800" b="0" dirty="0" smtClean="0"/>
              <a:t>TVS_DISABLEDRAGDROP </a:t>
            </a:r>
            <a:r>
              <a:rPr lang="zh-CN" altLang="en-US" sz="1800" b="0" dirty="0"/>
              <a:t>不允许</a:t>
            </a:r>
            <a:r>
              <a:rPr lang="en-US" altLang="zh-CN" sz="1800" b="0" dirty="0"/>
              <a:t>Drag/Drop </a:t>
            </a:r>
            <a:endParaRPr lang="en-US" altLang="zh-CN" sz="1800" dirty="0" smtClean="0"/>
          </a:p>
          <a:p>
            <a:r>
              <a:rPr lang="en-US" altLang="zh-CN" sz="1800" b="0" dirty="0" smtClean="0"/>
              <a:t>TVS_NOTOOLTIPS </a:t>
            </a:r>
            <a:r>
              <a:rPr lang="zh-CN" altLang="en-US" sz="1800" b="0" dirty="0"/>
              <a:t>不使用</a:t>
            </a:r>
            <a:r>
              <a:rPr lang="en-US" altLang="zh-CN" sz="1800" b="0" dirty="0"/>
              <a:t>ToolTip</a:t>
            </a:r>
            <a:r>
              <a:rPr lang="zh-CN" altLang="en-US" sz="1800" b="0" dirty="0"/>
              <a:t>显示结点的显示字符 </a:t>
            </a:r>
            <a:endParaRPr lang="zh-CN" altLang="en-US" sz="18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64</a:t>
            </a:fld>
            <a:endParaRPr lang="en-US" altLang="zh-CN"/>
          </a:p>
        </p:txBody>
      </p:sp>
    </p:spTree>
    <p:extLst>
      <p:ext uri="{BB962C8B-B14F-4D97-AF65-F5344CB8AC3E}">
        <p14:creationId xmlns:p14="http://schemas.microsoft.com/office/powerpoint/2010/main" val="10400610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当前运行效果</a:t>
            </a:r>
            <a:endParaRPr lang="zh-CN" altLang="en-US" dirty="0"/>
          </a:p>
        </p:txBody>
      </p:sp>
      <p:pic>
        <p:nvPicPr>
          <p:cNvPr id="6" name="内容占位符 5"/>
          <p:cNvPicPr>
            <a:picLocks noGrp="1" noChangeAspect="1"/>
          </p:cNvPicPr>
          <p:nvPr>
            <p:ph idx="1"/>
          </p:nvPr>
        </p:nvPicPr>
        <p:blipFill>
          <a:blip r:embed="rId2"/>
          <a:stretch>
            <a:fillRect/>
          </a:stretch>
        </p:blipFill>
        <p:spPr>
          <a:xfrm>
            <a:off x="1019770" y="1981200"/>
            <a:ext cx="7104459"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65</a:t>
            </a:fld>
            <a:endParaRPr lang="en-US" altLang="zh-CN"/>
          </a:p>
        </p:txBody>
      </p:sp>
    </p:spTree>
    <p:extLst>
      <p:ext uri="{BB962C8B-B14F-4D97-AF65-F5344CB8AC3E}">
        <p14:creationId xmlns:p14="http://schemas.microsoft.com/office/powerpoint/2010/main" val="18257087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Step4.</a:t>
            </a:r>
            <a:r>
              <a:rPr lang="zh-CN" altLang="en-US" dirty="0" smtClean="0"/>
              <a:t>添加用户自定义消息</a:t>
            </a:r>
            <a:endParaRPr lang="zh-CN" altLang="en-US" dirty="0"/>
          </a:p>
        </p:txBody>
      </p:sp>
      <p:sp>
        <p:nvSpPr>
          <p:cNvPr id="3" name="内容占位符 2"/>
          <p:cNvSpPr>
            <a:spLocks noGrp="1"/>
          </p:cNvSpPr>
          <p:nvPr>
            <p:ph idx="1"/>
          </p:nvPr>
        </p:nvSpPr>
        <p:spPr/>
        <p:txBody>
          <a:bodyPr/>
          <a:lstStyle/>
          <a:p>
            <a:r>
              <a:rPr lang="zh-CN" altLang="en-US" sz="2000" dirty="0" smtClean="0"/>
              <a:t>用户自定义消息要比</a:t>
            </a:r>
            <a:r>
              <a:rPr lang="en-US" altLang="zh-CN" sz="2000" dirty="0" smtClean="0"/>
              <a:t>WM_USER</a:t>
            </a:r>
            <a:r>
              <a:rPr lang="zh-CN" altLang="en-US" sz="2000" dirty="0" smtClean="0"/>
              <a:t>大</a:t>
            </a:r>
            <a:endParaRPr lang="en-US" altLang="zh-CN" sz="2000" dirty="0" smtClean="0"/>
          </a:p>
          <a:p>
            <a:r>
              <a:rPr lang="zh-CN" altLang="en-US" sz="2000" dirty="0" smtClean="0"/>
              <a:t>这里我们使用自定义消息实现分割窗口间的通信，此处示例只处理</a:t>
            </a:r>
            <a:r>
              <a:rPr lang="en-US" altLang="zh-CN" sz="2000" dirty="0" err="1" smtClean="0"/>
              <a:t>CTreeView</a:t>
            </a:r>
            <a:r>
              <a:rPr lang="zh-CN" altLang="en-US" sz="2000" dirty="0" smtClean="0"/>
              <a:t>中</a:t>
            </a:r>
            <a:r>
              <a:rPr lang="en-US" altLang="zh-CN" sz="2000" dirty="0" err="1" smtClean="0"/>
              <a:t>SectionChanged</a:t>
            </a:r>
            <a:r>
              <a:rPr lang="zh-CN" altLang="en-US" sz="2000" dirty="0" smtClean="0"/>
              <a:t>事件。</a:t>
            </a:r>
            <a:endParaRPr lang="en-US" altLang="zh-CN" sz="2000" dirty="0" smtClean="0"/>
          </a:p>
          <a:p>
            <a:pPr lvl="1"/>
            <a:r>
              <a:rPr lang="zh-CN" altLang="en-US" sz="1800" dirty="0" smtClean="0"/>
              <a:t>在</a:t>
            </a:r>
            <a:r>
              <a:rPr lang="en-US" altLang="zh-CN" sz="1800" dirty="0" err="1" smtClean="0"/>
              <a:t>CTreeView</a:t>
            </a:r>
            <a:r>
              <a:rPr lang="zh-CN" altLang="en-US" sz="1800" dirty="0" smtClean="0"/>
              <a:t>处理事件时，向</a:t>
            </a:r>
            <a:r>
              <a:rPr lang="en-US" altLang="zh-CN" sz="1800" dirty="0" err="1" smtClean="0"/>
              <a:t>CMainFrame</a:t>
            </a:r>
            <a:r>
              <a:rPr lang="zh-CN" altLang="en-US" sz="1800" dirty="0" smtClean="0"/>
              <a:t>发送自定义消息即可，在</a:t>
            </a:r>
            <a:r>
              <a:rPr lang="en-US" altLang="zh-CN" sz="1800" dirty="0" err="1" smtClean="0"/>
              <a:t>CMainFrame</a:t>
            </a:r>
            <a:r>
              <a:rPr lang="zh-CN" altLang="en-US" sz="1800" dirty="0" smtClean="0"/>
              <a:t>中添加消息处理函数，将接受到的用户自定义的消息重新发送到分割窗口中</a:t>
            </a:r>
            <a:endParaRPr lang="en-US" altLang="zh-CN" sz="1800" dirty="0" smtClean="0"/>
          </a:p>
          <a:p>
            <a:r>
              <a:rPr lang="zh-CN" altLang="en-US" sz="2000" dirty="0" smtClean="0"/>
              <a:t>在</a:t>
            </a:r>
            <a:r>
              <a:rPr lang="en-US" altLang="zh-CN" sz="2000" dirty="0" err="1" smtClean="0"/>
              <a:t>stdafx.h</a:t>
            </a:r>
            <a:r>
              <a:rPr lang="zh-CN" altLang="en-US" sz="2000" dirty="0" smtClean="0"/>
              <a:t>中定义用户自定义消息</a:t>
            </a:r>
            <a:endParaRPr lang="en-US" altLang="zh-CN" sz="2000" dirty="0" smtClean="0"/>
          </a:p>
          <a:p>
            <a:r>
              <a:rPr lang="en-US" altLang="zh-CN" sz="2000" dirty="0">
                <a:solidFill>
                  <a:srgbClr val="0000FF"/>
                </a:solidFill>
                <a:highlight>
                  <a:srgbClr val="FFFFFF"/>
                </a:highlight>
                <a:latin typeface="Consolas" panose="020B0609020204030204" pitchFamily="49" charset="0"/>
              </a:rPr>
              <a:t>#define</a:t>
            </a:r>
            <a:r>
              <a:rPr lang="en-US" altLang="zh-CN" sz="2000" dirty="0">
                <a:solidFill>
                  <a:srgbClr val="000000"/>
                </a:solidFill>
                <a:highlight>
                  <a:srgbClr val="FFFFFF"/>
                </a:highlight>
                <a:latin typeface="Consolas" panose="020B0609020204030204" pitchFamily="49" charset="0"/>
              </a:rPr>
              <a:t> WM_TITLE_CHANGED (WM_USER + </a:t>
            </a:r>
            <a:r>
              <a:rPr lang="en-US" altLang="zh-CN" sz="2000" dirty="0">
                <a:solidFill>
                  <a:srgbClr val="FF0000"/>
                </a:solidFill>
                <a:highlight>
                  <a:srgbClr val="FFFFFF"/>
                </a:highlight>
                <a:latin typeface="Consolas" panose="020B0609020204030204" pitchFamily="49" charset="0"/>
              </a:rPr>
              <a:t>0x01</a:t>
            </a:r>
            <a:r>
              <a:rPr lang="en-US" altLang="zh-CN" sz="2000" dirty="0">
                <a:solidFill>
                  <a:srgbClr val="000000"/>
                </a:solidFill>
                <a:highlight>
                  <a:srgbClr val="FFFFFF"/>
                </a:highlight>
                <a:latin typeface="Consolas" panose="020B0609020204030204" pitchFamily="49" charset="0"/>
              </a:rPr>
              <a:t>)</a:t>
            </a:r>
            <a:endParaRPr lang="zh-CN" altLang="en-US" sz="20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66</a:t>
            </a:fld>
            <a:endParaRPr lang="en-US" altLang="zh-CN"/>
          </a:p>
        </p:txBody>
      </p:sp>
      <p:sp>
        <p:nvSpPr>
          <p:cNvPr id="6" name="矩形标注 5"/>
          <p:cNvSpPr/>
          <p:nvPr/>
        </p:nvSpPr>
        <p:spPr bwMode="auto">
          <a:xfrm>
            <a:off x="4704996" y="1428564"/>
            <a:ext cx="4445868" cy="648072"/>
          </a:xfrm>
          <a:prstGeom prst="wedgeRectCallout">
            <a:avLst>
              <a:gd name="adj1" fmla="val -19544"/>
              <a:gd name="adj2" fmla="val 6800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可以调用</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PostMessage</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或</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SendMessage</a:t>
            </a:r>
            <a:r>
              <a:rPr lang="en-US" altLang="zh-CN" sz="1600" dirty="0" smtClean="0">
                <a:solidFill>
                  <a:schemeClr val="bg1"/>
                </a:solidFill>
                <a:latin typeface="Times New Roman" pitchFamily="18" charset="0"/>
                <a:ea typeface="楷体_GB2312" pitchFamily="49" charset="-122"/>
              </a:rPr>
              <a:t>()</a:t>
            </a:r>
            <a:r>
              <a:rPr lang="zh-CN" altLang="en-US" sz="1600" dirty="0" smtClean="0">
                <a:solidFill>
                  <a:schemeClr val="bg1"/>
                </a:solidFill>
                <a:latin typeface="Times New Roman" pitchFamily="18" charset="0"/>
                <a:ea typeface="楷体_GB2312" pitchFamily="49" charset="-122"/>
              </a:rPr>
              <a:t>来发消息，还记得它们的区别吗？</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2915816" y="4869160"/>
            <a:ext cx="4445868" cy="648072"/>
          </a:xfrm>
          <a:prstGeom prst="wedgeRectCallout">
            <a:avLst>
              <a:gd name="adj1" fmla="val -16527"/>
              <a:gd name="adj2" fmla="val -69332"/>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bg1"/>
                </a:solidFill>
                <a:latin typeface="Times New Roman" pitchFamily="18" charset="0"/>
                <a:ea typeface="楷体_GB2312" pitchFamily="49" charset="-122"/>
              </a:rPr>
              <a:t>小于</a:t>
            </a:r>
            <a:r>
              <a:rPr lang="en-US" altLang="zh-CN" sz="1600" dirty="0" smtClean="0">
                <a:solidFill>
                  <a:schemeClr val="bg1"/>
                </a:solidFill>
                <a:latin typeface="Times New Roman" pitchFamily="18" charset="0"/>
                <a:ea typeface="楷体_GB2312" pitchFamily="49" charset="-122"/>
              </a:rPr>
              <a:t>WM_USER</a:t>
            </a:r>
            <a:r>
              <a:rPr lang="zh-CN" altLang="en-US" sz="1600" dirty="0" smtClean="0">
                <a:solidFill>
                  <a:schemeClr val="bg1"/>
                </a:solidFill>
                <a:latin typeface="Times New Roman" pitchFamily="18" charset="0"/>
                <a:ea typeface="楷体_GB2312" pitchFamily="49" charset="-122"/>
              </a:rPr>
              <a:t>的消息为系统保留消息</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4384516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8062664" cy="1143000"/>
          </a:xfrm>
        </p:spPr>
        <p:txBody>
          <a:bodyPr/>
          <a:lstStyle/>
          <a:p>
            <a:r>
              <a:rPr lang="en-US" altLang="zh-CN" sz="2400" dirty="0" smtClean="0"/>
              <a:t>Step5.</a:t>
            </a:r>
            <a:r>
              <a:rPr lang="zh-CN" altLang="en-US" sz="2400" dirty="0" smtClean="0"/>
              <a:t>在</a:t>
            </a:r>
            <a:r>
              <a:rPr lang="en-US" altLang="zh-CN" sz="2400" dirty="0" err="1" smtClean="0"/>
              <a:t>CMainFrame</a:t>
            </a:r>
            <a:r>
              <a:rPr lang="zh-CN" altLang="en-US" sz="2400" dirty="0" smtClean="0"/>
              <a:t>中重新发送接收到的用户自定义消息</a:t>
            </a:r>
            <a:endParaRPr lang="zh-CN" altLang="en-US" sz="2400" dirty="0"/>
          </a:p>
        </p:txBody>
      </p:sp>
      <p:sp>
        <p:nvSpPr>
          <p:cNvPr id="3" name="内容占位符 2"/>
          <p:cNvSpPr>
            <a:spLocks noGrp="1"/>
          </p:cNvSpPr>
          <p:nvPr>
            <p:ph idx="1"/>
          </p:nvPr>
        </p:nvSpPr>
        <p:spPr/>
        <p:txBody>
          <a:bodyPr/>
          <a:lstStyle/>
          <a:p>
            <a:pPr marL="0" indent="0">
              <a:buNone/>
            </a:pPr>
            <a:r>
              <a:rPr lang="zh-CN" altLang="en-US" sz="1800" dirty="0">
                <a:solidFill>
                  <a:srgbClr val="000000"/>
                </a:solidFill>
                <a:highlight>
                  <a:srgbClr val="FFFFFF"/>
                </a:highlight>
                <a:latin typeface="Consolas" panose="020B0609020204030204" pitchFamily="49" charset="0"/>
              </a:rPr>
              <a:t>重写</a:t>
            </a:r>
            <a:r>
              <a:rPr lang="en-US" altLang="zh-CN" sz="1800" dirty="0" err="1">
                <a:solidFill>
                  <a:srgbClr val="000000"/>
                </a:solidFill>
                <a:highlight>
                  <a:srgbClr val="FFFFFF"/>
                </a:highlight>
                <a:latin typeface="Consolas" panose="020B0609020204030204" pitchFamily="49" charset="0"/>
              </a:rPr>
              <a:t>CMainFrame</a:t>
            </a:r>
            <a:r>
              <a:rPr lang="zh-CN" altLang="en-US" sz="1800" dirty="0">
                <a:solidFill>
                  <a:srgbClr val="000000"/>
                </a:solidFill>
                <a:highlight>
                  <a:srgbClr val="FFFFFF"/>
                </a:highlight>
                <a:latin typeface="Consolas" panose="020B0609020204030204" pitchFamily="49" charset="0"/>
              </a:rPr>
              <a:t>中的</a:t>
            </a:r>
            <a:r>
              <a:rPr lang="en-US" altLang="zh-CN" sz="1800" dirty="0" err="1">
                <a:solidFill>
                  <a:srgbClr val="000000"/>
                </a:solidFill>
                <a:highlight>
                  <a:srgbClr val="FFFFFF"/>
                </a:highlight>
                <a:latin typeface="Consolas" panose="020B0609020204030204" pitchFamily="49" charset="0"/>
              </a:rPr>
              <a:t>OnWndMsg</a:t>
            </a:r>
            <a:r>
              <a:rPr lang="zh-CN" altLang="en-US" sz="1800" dirty="0">
                <a:solidFill>
                  <a:srgbClr val="000000"/>
                </a:solidFill>
                <a:highlight>
                  <a:srgbClr val="FFFFFF"/>
                </a:highlight>
                <a:latin typeface="Consolas" panose="020B0609020204030204" pitchFamily="49" charset="0"/>
              </a:rPr>
              <a:t>虚函数</a:t>
            </a:r>
            <a:r>
              <a:rPr lang="zh-CN" altLang="en-US" sz="1800" dirty="0" smtClean="0">
                <a:solidFill>
                  <a:srgbClr val="000000"/>
                </a:solidFill>
                <a:highlight>
                  <a:srgbClr val="FFFFFF"/>
                </a:highlight>
                <a:latin typeface="Consolas" panose="020B0609020204030204" pitchFamily="49" charset="0"/>
              </a:rPr>
              <a:t>：</a:t>
            </a:r>
            <a:endParaRPr lang="en-US" altLang="zh-CN" sz="1800" dirty="0" smtClean="0">
              <a:solidFill>
                <a:srgbClr val="000000"/>
              </a:solidFill>
              <a:highlight>
                <a:srgbClr val="FFFFFF"/>
              </a:highlight>
              <a:latin typeface="Consolas" panose="020B0609020204030204" pitchFamily="49" charset="0"/>
            </a:endParaRPr>
          </a:p>
          <a:p>
            <a:pPr marL="0" indent="0">
              <a:buNone/>
            </a:pPr>
            <a:endParaRPr lang="en-US" altLang="zh-CN" sz="1800" dirty="0" smtClean="0">
              <a:solidFill>
                <a:srgbClr val="2B91AF"/>
              </a:solidFill>
              <a:highlight>
                <a:srgbClr val="FFFFFF"/>
              </a:highlight>
              <a:latin typeface="Consolas" panose="020B0609020204030204" pitchFamily="49" charset="0"/>
            </a:endParaRPr>
          </a:p>
          <a:p>
            <a:pPr marL="0" indent="0">
              <a:buNone/>
            </a:pPr>
            <a:r>
              <a:rPr lang="en-US" altLang="zh-CN" sz="1400" b="0" dirty="0" smtClean="0">
                <a:solidFill>
                  <a:srgbClr val="2B91AF"/>
                </a:solidFill>
                <a:highlight>
                  <a:srgbClr val="FFFFFF"/>
                </a:highlight>
                <a:latin typeface="Consolas" panose="020B0609020204030204" pitchFamily="49" charset="0"/>
              </a:rPr>
              <a:t>BOOL</a:t>
            </a:r>
            <a:r>
              <a:rPr lang="en-US" altLang="zh-CN" sz="1400" b="0" dirty="0" smtClean="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CMainFrame</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OnWndMsg</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2B91AF"/>
                </a:solidFill>
                <a:highlight>
                  <a:srgbClr val="FFFFFF"/>
                </a:highlight>
                <a:latin typeface="Consolas" panose="020B0609020204030204" pitchFamily="49" charset="0"/>
              </a:rPr>
              <a:t>UINT</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808080"/>
                </a:solidFill>
                <a:highlight>
                  <a:srgbClr val="FFFFFF"/>
                </a:highlight>
                <a:latin typeface="Consolas" panose="020B0609020204030204" pitchFamily="49" charset="0"/>
              </a:rPr>
              <a:t>message</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2B91AF"/>
                </a:solidFill>
                <a:highlight>
                  <a:srgbClr val="FFFFFF"/>
                </a:highlight>
                <a:latin typeface="Consolas" panose="020B0609020204030204" pitchFamily="49" charset="0"/>
              </a:rPr>
              <a:t>WPARAM</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wParam</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2B91AF"/>
                </a:solidFill>
                <a:highlight>
                  <a:srgbClr val="FFFFFF"/>
                </a:highlight>
                <a:latin typeface="Consolas" panose="020B0609020204030204" pitchFamily="49" charset="0"/>
              </a:rPr>
              <a:t>LPARAM</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lParam</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2B91AF"/>
                </a:solidFill>
                <a:highlight>
                  <a:srgbClr val="FFFFFF"/>
                </a:highlight>
                <a:latin typeface="Consolas" panose="020B0609020204030204" pitchFamily="49" charset="0"/>
              </a:rPr>
              <a:t>LRESULT</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pResult</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00FF"/>
                </a:solidFill>
                <a:highlight>
                  <a:srgbClr val="FFFFFF"/>
                </a:highlight>
                <a:latin typeface="Consolas" panose="020B0609020204030204" pitchFamily="49" charset="0"/>
              </a:rPr>
              <a:t>if</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808080"/>
                </a:solidFill>
                <a:highlight>
                  <a:srgbClr val="FFFFFF"/>
                </a:highlight>
                <a:latin typeface="Consolas" panose="020B0609020204030204" pitchFamily="49" charset="0"/>
              </a:rPr>
              <a:t>message</a:t>
            </a:r>
            <a:r>
              <a:rPr lang="en-US" altLang="zh-CN" sz="1400" b="0" dirty="0">
                <a:solidFill>
                  <a:srgbClr val="000000"/>
                </a:solidFill>
                <a:highlight>
                  <a:srgbClr val="FFFFFF"/>
                </a:highlight>
                <a:latin typeface="Consolas" panose="020B0609020204030204" pitchFamily="49" charset="0"/>
              </a:rPr>
              <a:t> &gt; </a:t>
            </a:r>
            <a:r>
              <a:rPr lang="en-US" altLang="zh-CN" sz="1400" b="0" dirty="0">
                <a:solidFill>
                  <a:srgbClr val="6F008A"/>
                </a:solidFill>
                <a:highlight>
                  <a:srgbClr val="FFFFFF"/>
                </a:highlight>
                <a:latin typeface="Consolas" panose="020B0609020204030204" pitchFamily="49" charset="0"/>
              </a:rPr>
              <a:t>WM_USER</a:t>
            </a:r>
            <a:r>
              <a:rPr lang="en-US" altLang="zh-CN" sz="1400" b="0" dirty="0">
                <a:solidFill>
                  <a:srgbClr val="000000"/>
                </a:solidFill>
                <a:highlight>
                  <a:srgbClr val="FFFFFF"/>
                </a:highlight>
                <a:latin typeface="Consolas" panose="020B0609020204030204" pitchFamily="49" charset="0"/>
              </a:rPr>
              <a:t>)</a:t>
            </a:r>
          </a:p>
          <a:p>
            <a:pPr marL="0" indent="0">
              <a:buNone/>
            </a:pPr>
            <a:r>
              <a:rPr lang="zh-CN" altLang="en-US" sz="1400" b="0" dirty="0">
                <a:solidFill>
                  <a:srgbClr val="000000"/>
                </a:solidFill>
                <a:highlight>
                  <a:srgbClr val="FFFFFF"/>
                </a:highlight>
                <a:latin typeface="Consolas" panose="020B0609020204030204" pitchFamily="49" charset="0"/>
              </a:rPr>
              <a:t>    </a:t>
            </a:r>
            <a:r>
              <a:rPr lang="en-US" altLang="zh-CN" sz="1400" b="0" dirty="0" smtClean="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smtClean="0">
                <a:solidFill>
                  <a:srgbClr val="000000"/>
                </a:solidFill>
                <a:highlight>
                  <a:srgbClr val="FFFFFF"/>
                </a:highlight>
                <a:latin typeface="Consolas" panose="020B0609020204030204" pitchFamily="49" charset="0"/>
              </a:rPr>
              <a:t>       // send user message to all views in </a:t>
            </a:r>
            <a:r>
              <a:rPr lang="en-US" altLang="zh-CN" sz="1400" b="0" dirty="0">
                <a:solidFill>
                  <a:srgbClr val="000000"/>
                </a:solidFill>
                <a:highlight>
                  <a:srgbClr val="FFFFFF"/>
                </a:highlight>
                <a:latin typeface="Consolas" panose="020B0609020204030204" pitchFamily="49" charset="0"/>
              </a:rPr>
              <a:t>m_wndSplitter2</a:t>
            </a:r>
          </a:p>
          <a:p>
            <a:pPr marL="0" indent="0">
              <a:buNone/>
            </a:pPr>
            <a:r>
              <a:rPr lang="en-US" altLang="zh-CN" sz="1400" b="0" dirty="0">
                <a:solidFill>
                  <a:srgbClr val="000000"/>
                </a:solidFill>
                <a:highlight>
                  <a:srgbClr val="FFFFFF"/>
                </a:highlight>
                <a:latin typeface="Consolas" panose="020B0609020204030204" pitchFamily="49" charset="0"/>
              </a:rPr>
              <a:t>        m_wndSplitter2.SendMessageToDescendants(</a:t>
            </a:r>
            <a:r>
              <a:rPr lang="en-US" altLang="zh-CN" sz="1400" b="0" dirty="0">
                <a:solidFill>
                  <a:srgbClr val="808080"/>
                </a:solidFill>
                <a:highlight>
                  <a:srgbClr val="FFFFFF"/>
                </a:highlight>
                <a:latin typeface="Consolas" panose="020B0609020204030204" pitchFamily="49" charset="0"/>
              </a:rPr>
              <a:t>message</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wParam</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lParam</a:t>
            </a:r>
            <a:r>
              <a:rPr lang="en-US" altLang="zh-CN" sz="1400" b="0" dirty="0">
                <a:solidFill>
                  <a:srgbClr val="000000"/>
                </a:solidFill>
                <a:highlight>
                  <a:srgbClr val="FFFFFF"/>
                </a:highlight>
                <a:latin typeface="Consolas" panose="020B0609020204030204" pitchFamily="49" charset="0"/>
              </a:rPr>
              <a:t>);</a:t>
            </a:r>
          </a:p>
          <a:p>
            <a:pPr marL="0" indent="0">
              <a:buNone/>
            </a:pPr>
            <a:r>
              <a:rPr lang="zh-CN" altLang="en-US" sz="1400" b="0" dirty="0">
                <a:solidFill>
                  <a:srgbClr val="000000"/>
                </a:solidFill>
                <a:highlight>
                  <a:srgbClr val="FFFFFF"/>
                </a:highlight>
                <a:latin typeface="Consolas" panose="020B0609020204030204" pitchFamily="49" charset="0"/>
              </a:rPr>
              <a:t>    </a:t>
            </a:r>
            <a:r>
              <a:rPr lang="en-US" altLang="zh-CN" sz="1400" b="0" dirty="0" smtClean="0">
                <a:solidFill>
                  <a:srgbClr val="000000"/>
                </a:solidFill>
                <a:highlight>
                  <a:srgbClr val="FFFFFF"/>
                </a:highlight>
                <a:latin typeface="Consolas" panose="020B0609020204030204" pitchFamily="49" charset="0"/>
              </a:rPr>
              <a:t>}</a:t>
            </a:r>
            <a:endParaRPr lang="zh-CN" altLang="en-US"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00FF"/>
                </a:solidFill>
                <a:highlight>
                  <a:srgbClr val="FFFFFF"/>
                </a:highlight>
                <a:latin typeface="Consolas" panose="020B0609020204030204" pitchFamily="49" charset="0"/>
              </a:rPr>
              <a:t>return</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CFrameWnd</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OnWndMsg</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808080"/>
                </a:solidFill>
                <a:highlight>
                  <a:srgbClr val="FFFFFF"/>
                </a:highlight>
                <a:latin typeface="Consolas" panose="020B0609020204030204" pitchFamily="49" charset="0"/>
              </a:rPr>
              <a:t>message</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wParam</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lParam</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pResult</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smtClean="0">
                <a:solidFill>
                  <a:srgbClr val="000000"/>
                </a:solidFill>
                <a:highlight>
                  <a:srgbClr val="FFFFFF"/>
                </a:highlight>
                <a:latin typeface="Consolas" panose="020B0609020204030204" pitchFamily="49" charset="0"/>
              </a:rPr>
              <a:t>}</a:t>
            </a:r>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67</a:t>
            </a:fld>
            <a:endParaRPr lang="en-US" altLang="zh-CN"/>
          </a:p>
        </p:txBody>
      </p:sp>
      <p:sp>
        <p:nvSpPr>
          <p:cNvPr id="6" name="矩形标注 5"/>
          <p:cNvSpPr/>
          <p:nvPr/>
        </p:nvSpPr>
        <p:spPr bwMode="auto">
          <a:xfrm>
            <a:off x="3635896" y="3028392"/>
            <a:ext cx="4248472" cy="648072"/>
          </a:xfrm>
          <a:prstGeom prst="wedgeRectCallout">
            <a:avLst>
              <a:gd name="adj1" fmla="val -28732"/>
              <a:gd name="adj2" fmla="val 72839"/>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如果框架类收到了用户自定义消息，则将消息转发给分割窗口第二列的所有视图</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8209636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响应</a:t>
            </a:r>
            <a:r>
              <a:rPr lang="en-US" altLang="zh-CN" sz="2800" dirty="0" err="1" smtClean="0"/>
              <a:t>CTreeView</a:t>
            </a:r>
            <a:r>
              <a:rPr lang="zh-CN" altLang="en-US" sz="2800" dirty="0" smtClean="0"/>
              <a:t>事件</a:t>
            </a:r>
            <a:endParaRPr lang="zh-CN" altLang="en-US" sz="2800" dirty="0"/>
          </a:p>
        </p:txBody>
      </p:sp>
      <p:sp>
        <p:nvSpPr>
          <p:cNvPr id="3" name="内容占位符 2"/>
          <p:cNvSpPr>
            <a:spLocks noGrp="1"/>
          </p:cNvSpPr>
          <p:nvPr>
            <p:ph idx="1"/>
          </p:nvPr>
        </p:nvSpPr>
        <p:spPr/>
        <p:txBody>
          <a:bodyPr/>
          <a:lstStyle/>
          <a:p>
            <a:r>
              <a:rPr lang="en-US" altLang="zh-CN" sz="1600" b="0" dirty="0" err="1" smtClean="0"/>
              <a:t>CTreeView</a:t>
            </a:r>
            <a:r>
              <a:rPr lang="zh-CN" altLang="en-US" sz="1600" b="0" dirty="0" smtClean="0"/>
              <a:t>的</a:t>
            </a:r>
            <a:r>
              <a:rPr lang="zh-CN" altLang="en-US" sz="1600" b="0" dirty="0"/>
              <a:t>消息映射</a:t>
            </a:r>
            <a:r>
              <a:rPr lang="zh-CN" altLang="en-US" sz="1600" b="0" dirty="0" smtClean="0"/>
              <a:t>使用</a:t>
            </a:r>
            <a:r>
              <a:rPr lang="en-US" altLang="zh-CN" sz="1600" dirty="0">
                <a:solidFill>
                  <a:srgbClr val="6F008A"/>
                </a:solidFill>
                <a:highlight>
                  <a:srgbClr val="FFFFFF"/>
                </a:highlight>
                <a:latin typeface="Consolas" panose="020B0609020204030204" pitchFamily="49" charset="0"/>
              </a:rPr>
              <a:t>ON_NOTIFY_REFLECT</a:t>
            </a:r>
            <a:r>
              <a:rPr lang="en-US" altLang="zh-CN" sz="1600" dirty="0">
                <a:solidFill>
                  <a:srgbClr val="000000"/>
                </a:solidFill>
                <a:highlight>
                  <a:srgbClr val="FFFFFF"/>
                </a:highlight>
                <a:latin typeface="Consolas" panose="020B0609020204030204" pitchFamily="49" charset="0"/>
              </a:rPr>
              <a:t>(</a:t>
            </a:r>
            <a:r>
              <a:rPr lang="en-US" altLang="zh-CN" sz="1600" dirty="0" err="1">
                <a:solidFill>
                  <a:srgbClr val="000000"/>
                </a:solidFill>
                <a:highlight>
                  <a:srgbClr val="FFFFFF"/>
                </a:highlight>
                <a:latin typeface="Consolas" panose="020B0609020204030204" pitchFamily="49" charset="0"/>
              </a:rPr>
              <a:t>wNotifyCode</a:t>
            </a:r>
            <a:r>
              <a:rPr lang="en-US" altLang="zh-CN" sz="1600" dirty="0">
                <a:solidFill>
                  <a:srgbClr val="000000"/>
                </a:solidFill>
                <a:highlight>
                  <a:srgbClr val="FFFFFF"/>
                </a:highlight>
                <a:latin typeface="Consolas" panose="020B0609020204030204" pitchFamily="49" charset="0"/>
              </a:rPr>
              <a:t>, </a:t>
            </a:r>
            <a:r>
              <a:rPr lang="en-US" altLang="zh-CN" sz="1600" dirty="0" err="1">
                <a:solidFill>
                  <a:srgbClr val="000000"/>
                </a:solidFill>
                <a:highlight>
                  <a:srgbClr val="FFFFFF"/>
                </a:highlight>
                <a:latin typeface="Consolas" panose="020B0609020204030204" pitchFamily="49" charset="0"/>
              </a:rPr>
              <a:t>memberFxn</a:t>
            </a:r>
            <a:r>
              <a:rPr lang="en-US" altLang="zh-CN" sz="1600" dirty="0">
                <a:solidFill>
                  <a:srgbClr val="000000"/>
                </a:solidFill>
                <a:highlight>
                  <a:srgbClr val="FFFFFF"/>
                </a:highlight>
                <a:latin typeface="Consolas" panose="020B0609020204030204" pitchFamily="49" charset="0"/>
              </a:rPr>
              <a:t>) </a:t>
            </a:r>
            <a:r>
              <a:rPr lang="zh-CN" altLang="en-US" sz="1600" b="0" dirty="0" smtClean="0"/>
              <a:t>，</a:t>
            </a:r>
            <a:r>
              <a:rPr lang="en-US" altLang="zh-CN" sz="1600" b="0" dirty="0" err="1" smtClean="0"/>
              <a:t>wNotifyCode</a:t>
            </a:r>
            <a:r>
              <a:rPr lang="zh-CN" altLang="en-US" sz="1600" b="0" dirty="0" smtClean="0"/>
              <a:t>为通知代码，</a:t>
            </a:r>
            <a:r>
              <a:rPr lang="en-US" altLang="zh-CN" sz="1600" b="0" dirty="0" err="1" smtClean="0"/>
              <a:t>memberFxn</a:t>
            </a:r>
            <a:r>
              <a:rPr lang="zh-CN" altLang="en-US" sz="1600" b="0" dirty="0" smtClean="0"/>
              <a:t>为处理函数，</a:t>
            </a:r>
            <a:r>
              <a:rPr lang="zh-CN" altLang="en-US" sz="1600" b="0" dirty="0"/>
              <a:t>函数的原型如同</a:t>
            </a:r>
            <a:r>
              <a:rPr lang="en-US" altLang="zh-CN" sz="1600" b="0" dirty="0"/>
              <a:t>void </a:t>
            </a:r>
            <a:r>
              <a:rPr lang="en-US" altLang="zh-CN" sz="1600" b="0" dirty="0" err="1"/>
              <a:t>OnXXXTree</a:t>
            </a:r>
            <a:r>
              <a:rPr lang="en-US" altLang="zh-CN" sz="1600" b="0" dirty="0"/>
              <a:t>(NMHDR* </a:t>
            </a:r>
            <a:r>
              <a:rPr lang="en-US" altLang="zh-CN" sz="1600" b="0" dirty="0" err="1"/>
              <a:t>pNMHDR</a:t>
            </a:r>
            <a:r>
              <a:rPr lang="en-US" altLang="zh-CN" sz="1600" b="0" dirty="0"/>
              <a:t>, LRESULT* </a:t>
            </a:r>
            <a:r>
              <a:rPr lang="en-US" altLang="zh-CN" sz="1600" b="0" dirty="0" err="1"/>
              <a:t>pResult</a:t>
            </a:r>
            <a:r>
              <a:rPr lang="en-US" altLang="zh-CN" sz="1600" b="0" dirty="0"/>
              <a:t>)</a:t>
            </a:r>
            <a:r>
              <a:rPr lang="zh-CN" altLang="en-US" sz="1600" b="0" dirty="0"/>
              <a:t>，其中</a:t>
            </a:r>
            <a:r>
              <a:rPr lang="en-US" altLang="zh-CN" sz="1600" b="0" dirty="0" err="1"/>
              <a:t>pNMHDR</a:t>
            </a:r>
            <a:r>
              <a:rPr lang="zh-CN" altLang="en-US" sz="1600" b="0" dirty="0"/>
              <a:t>为一数据结构，</a:t>
            </a:r>
            <a:r>
              <a:rPr lang="zh-CN" altLang="en-US" sz="1600" dirty="0">
                <a:solidFill>
                  <a:srgbClr val="C00000"/>
                </a:solidFill>
              </a:rPr>
              <a:t>在具体使用时需要转换成其他类型的结构</a:t>
            </a:r>
            <a:r>
              <a:rPr lang="zh-CN" altLang="en-US" sz="1600" b="0" dirty="0"/>
              <a:t>。对于树形控件可能取值和对应的数据结构为：</a:t>
            </a:r>
          </a:p>
          <a:p>
            <a:pPr lvl="1"/>
            <a:r>
              <a:rPr lang="en-US" altLang="zh-CN" sz="1400" b="0" dirty="0"/>
              <a:t>TVN_SELCHANGED </a:t>
            </a:r>
            <a:r>
              <a:rPr lang="zh-CN" altLang="en-US" sz="1400" b="0" dirty="0" smtClean="0"/>
              <a:t>在</a:t>
            </a:r>
            <a:r>
              <a:rPr lang="zh-CN" altLang="en-US" sz="1400" b="0" dirty="0"/>
              <a:t>所选中的结点发生改变后发送，所用结构：</a:t>
            </a:r>
            <a:r>
              <a:rPr lang="en-US" altLang="zh-CN" sz="1400" b="0" dirty="0">
                <a:solidFill>
                  <a:srgbClr val="C00000"/>
                </a:solidFill>
              </a:rPr>
              <a:t>NMTREEVIEW</a:t>
            </a:r>
            <a:r>
              <a:rPr lang="en-US" altLang="zh-CN" sz="1400" b="0" dirty="0"/>
              <a:t> </a:t>
            </a:r>
            <a:endParaRPr lang="en-US" altLang="zh-CN" sz="1400" b="0" dirty="0" smtClean="0"/>
          </a:p>
          <a:p>
            <a:pPr lvl="1"/>
            <a:r>
              <a:rPr lang="en-US" altLang="zh-CN" sz="1400" b="0" dirty="0" smtClean="0"/>
              <a:t>TVN_ITEMEXPANDED </a:t>
            </a:r>
            <a:r>
              <a:rPr lang="zh-CN" altLang="en-US" sz="1400" b="0" dirty="0"/>
              <a:t>在某结点被展开后发送，所用结构：</a:t>
            </a:r>
            <a:r>
              <a:rPr lang="en-US" altLang="zh-CN" sz="1400" b="0" dirty="0">
                <a:solidFill>
                  <a:srgbClr val="C00000"/>
                </a:solidFill>
              </a:rPr>
              <a:t>NMTREEVIEW</a:t>
            </a:r>
            <a:r>
              <a:rPr lang="en-US" altLang="zh-CN" sz="1400" b="0" dirty="0"/>
              <a:t> </a:t>
            </a:r>
            <a:endParaRPr lang="en-US" altLang="zh-CN" sz="1400" b="0" dirty="0" smtClean="0"/>
          </a:p>
          <a:p>
            <a:pPr lvl="1"/>
            <a:r>
              <a:rPr lang="en-US" altLang="zh-CN" sz="1400" b="0" dirty="0" smtClean="0"/>
              <a:t>TVN_BEGINLABELEDIT </a:t>
            </a:r>
            <a:r>
              <a:rPr lang="zh-CN" altLang="en-US" sz="1400" b="0" dirty="0"/>
              <a:t>在开始编辑结点字符时发送，所用结构：</a:t>
            </a:r>
            <a:r>
              <a:rPr lang="en-US" altLang="zh-CN" sz="1400" b="0" dirty="0">
                <a:solidFill>
                  <a:srgbClr val="C00000"/>
                </a:solidFill>
              </a:rPr>
              <a:t>NMTVDISPINFO </a:t>
            </a:r>
            <a:endParaRPr lang="en-US" altLang="zh-CN" sz="1400" b="0" dirty="0" smtClean="0">
              <a:solidFill>
                <a:srgbClr val="C00000"/>
              </a:solidFill>
            </a:endParaRPr>
          </a:p>
          <a:p>
            <a:pPr lvl="1"/>
            <a:r>
              <a:rPr lang="en-US" altLang="zh-CN" sz="1400" b="0" dirty="0" smtClean="0"/>
              <a:t>TVN_ENDLABELEDIT </a:t>
            </a:r>
            <a:r>
              <a:rPr lang="zh-CN" altLang="en-US" sz="1400" b="0" dirty="0"/>
              <a:t>在结束编辑结点字符时发送，所用结构：</a:t>
            </a:r>
            <a:r>
              <a:rPr lang="en-US" altLang="zh-CN" sz="1400" b="0" dirty="0">
                <a:solidFill>
                  <a:srgbClr val="C00000"/>
                </a:solidFill>
              </a:rPr>
              <a:t>NMTVDISPINFO</a:t>
            </a:r>
            <a:r>
              <a:rPr lang="en-US" altLang="zh-CN" sz="1400" b="0" dirty="0"/>
              <a:t> </a:t>
            </a:r>
            <a:endParaRPr lang="en-US" altLang="zh-CN" sz="1400" b="0" dirty="0" smtClean="0"/>
          </a:p>
          <a:p>
            <a:pPr lvl="1"/>
            <a:r>
              <a:rPr lang="en-US" altLang="zh-CN" sz="1400" b="0" dirty="0" smtClean="0"/>
              <a:t>TVN_GETDISPINFO </a:t>
            </a:r>
            <a:r>
              <a:rPr lang="zh-CN" altLang="en-US" sz="1400" b="0" dirty="0"/>
              <a:t>在需要得到某结点信息时发送，（如得到结点的显示字符）所用结构：</a:t>
            </a:r>
            <a:r>
              <a:rPr lang="en-US" altLang="zh-CN" sz="1400" b="0" dirty="0">
                <a:solidFill>
                  <a:srgbClr val="C00000"/>
                </a:solidFill>
              </a:rPr>
              <a:t>NMTVDISPINFO</a:t>
            </a:r>
            <a:r>
              <a:rPr lang="en-US" altLang="zh-CN" sz="1400" b="0" dirty="0"/>
              <a:t> </a:t>
            </a:r>
          </a:p>
          <a:p>
            <a:endParaRPr lang="zh-CN" altLang="en-US" sz="16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68</a:t>
            </a:fld>
            <a:endParaRPr lang="en-US" altLang="zh-CN"/>
          </a:p>
        </p:txBody>
      </p:sp>
      <p:sp>
        <p:nvSpPr>
          <p:cNvPr id="6" name="矩形标注 5"/>
          <p:cNvSpPr/>
          <p:nvPr/>
        </p:nvSpPr>
        <p:spPr bwMode="auto">
          <a:xfrm>
            <a:off x="2033092" y="5085184"/>
            <a:ext cx="5472608" cy="360040"/>
          </a:xfrm>
          <a:prstGeom prst="wedgeRectCallou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zh-CN" altLang="en-US" sz="1100" dirty="0" smtClean="0">
                <a:solidFill>
                  <a:srgbClr val="C00000"/>
                </a:solidFill>
                <a:latin typeface="Times New Roman" pitchFamily="18" charset="0"/>
                <a:ea typeface="楷体_GB2312" pitchFamily="49" charset="-122"/>
              </a:rPr>
              <a:t>例如：</a:t>
            </a:r>
            <a:r>
              <a:rPr lang="en-US" altLang="zh-CN" sz="1100" dirty="0">
                <a:solidFill>
                  <a:srgbClr val="C00000"/>
                </a:solidFill>
              </a:rPr>
              <a:t> </a:t>
            </a:r>
            <a:r>
              <a:rPr lang="en-US" altLang="zh-CN" sz="1100" dirty="0"/>
              <a:t>ON_NOTIFY_REFLECT(TVN_SELCHANGED, </a:t>
            </a:r>
            <a:r>
              <a:rPr lang="en-US" altLang="zh-CN" sz="1100" dirty="0" err="1"/>
              <a:t>OnSelectionChanged</a:t>
            </a:r>
            <a:r>
              <a:rPr lang="en-US" altLang="zh-CN" sz="1100" dirty="0"/>
              <a:t>)</a:t>
            </a:r>
            <a:endParaRPr kumimoji="1" lang="zh-CN" altLang="en-US" sz="11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0904287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t>Step6.</a:t>
            </a:r>
            <a:r>
              <a:rPr lang="zh-CN" altLang="en-US" sz="2400" dirty="0" smtClean="0"/>
              <a:t>通过消息映射为</a:t>
            </a:r>
            <a:r>
              <a:rPr lang="en-US" altLang="zh-CN" sz="2400" dirty="0" err="1" smtClean="0"/>
              <a:t>CTreeView</a:t>
            </a:r>
            <a:r>
              <a:rPr lang="zh-CN" altLang="en-US" sz="2400" dirty="0" smtClean="0"/>
              <a:t>添加事件处理</a:t>
            </a:r>
            <a:endParaRPr lang="zh-CN" altLang="en-US" sz="2400" dirty="0"/>
          </a:p>
        </p:txBody>
      </p:sp>
      <p:sp>
        <p:nvSpPr>
          <p:cNvPr id="3" name="内容占位符 2"/>
          <p:cNvSpPr>
            <a:spLocks noGrp="1"/>
          </p:cNvSpPr>
          <p:nvPr>
            <p:ph idx="1"/>
          </p:nvPr>
        </p:nvSpPr>
        <p:spPr/>
        <p:txBody>
          <a:bodyPr/>
          <a:lstStyle/>
          <a:p>
            <a:pPr marL="0" indent="0">
              <a:buNone/>
            </a:pPr>
            <a:r>
              <a:rPr lang="en-US" altLang="zh-CN" sz="1400" b="0" dirty="0">
                <a:solidFill>
                  <a:srgbClr val="000000"/>
                </a:solidFill>
                <a:highlight>
                  <a:srgbClr val="FFFFFF"/>
                </a:highlight>
                <a:latin typeface="Consolas" panose="020B0609020204030204" pitchFamily="49" charset="0"/>
              </a:rPr>
              <a:t>BEGIN_MESSAGE_MAP(</a:t>
            </a:r>
            <a:r>
              <a:rPr lang="en-US" altLang="zh-CN" sz="1400" b="0" dirty="0" err="1">
                <a:solidFill>
                  <a:srgbClr val="000000"/>
                </a:solidFill>
                <a:highlight>
                  <a:srgbClr val="FFFFFF"/>
                </a:highlight>
                <a:latin typeface="Consolas" panose="020B0609020204030204" pitchFamily="49" charset="0"/>
              </a:rPr>
              <a:t>CMyTreeView</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CTreeView</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ON_NOTIFY_REFLECT(</a:t>
            </a:r>
            <a:r>
              <a:rPr lang="en-US" altLang="zh-CN" sz="1400" dirty="0">
                <a:solidFill>
                  <a:srgbClr val="C00000"/>
                </a:solidFill>
                <a:highlight>
                  <a:srgbClr val="FFFFFF"/>
                </a:highlight>
                <a:latin typeface="Consolas" panose="020B0609020204030204" pitchFamily="49" charset="0"/>
              </a:rPr>
              <a:t>TVN_SELCHANGED</a:t>
            </a:r>
            <a:r>
              <a:rPr lang="en-US" altLang="zh-CN" sz="1400" b="0" dirty="0">
                <a:solidFill>
                  <a:srgbClr val="000000"/>
                </a:solidFill>
                <a:highlight>
                  <a:srgbClr val="FFFFFF"/>
                </a:highlight>
                <a:latin typeface="Consolas" panose="020B0609020204030204" pitchFamily="49" charset="0"/>
              </a:rPr>
              <a:t>, </a:t>
            </a:r>
            <a:r>
              <a:rPr lang="en-US" altLang="zh-CN" sz="1400" b="0" u="sng" dirty="0" err="1">
                <a:solidFill>
                  <a:srgbClr val="C00000"/>
                </a:solidFill>
                <a:highlight>
                  <a:srgbClr val="FFFFFF"/>
                </a:highlight>
                <a:latin typeface="Consolas" panose="020B0609020204030204" pitchFamily="49" charset="0"/>
              </a:rPr>
              <a:t>OnSelectionChanged</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END_MESSAGE_MAP</a:t>
            </a:r>
            <a:r>
              <a:rPr lang="en-US" altLang="zh-CN" sz="1400" b="0" dirty="0" smtClean="0">
                <a:solidFill>
                  <a:srgbClr val="000000"/>
                </a:solidFill>
                <a:highlight>
                  <a:srgbClr val="FFFFFF"/>
                </a:highlight>
                <a:latin typeface="Consolas" panose="020B0609020204030204" pitchFamily="49" charset="0"/>
              </a:rPr>
              <a:t>()</a:t>
            </a:r>
          </a:p>
          <a:p>
            <a:pPr marL="0" indent="0">
              <a:buNone/>
            </a:pPr>
            <a:endParaRPr lang="en-US" altLang="zh-CN"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FF"/>
                </a:solidFill>
                <a:highlight>
                  <a:srgbClr val="FFFFFF"/>
                </a:highlight>
                <a:latin typeface="Consolas" panose="020B0609020204030204" pitchFamily="49" charset="0"/>
              </a:rPr>
              <a:t>void</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CMyTreeView</a:t>
            </a:r>
            <a:r>
              <a:rPr lang="en-US" altLang="zh-CN" sz="1400" b="0" dirty="0">
                <a:solidFill>
                  <a:srgbClr val="000000"/>
                </a:solidFill>
                <a:highlight>
                  <a:srgbClr val="FFFFFF"/>
                </a:highlight>
                <a:latin typeface="Consolas" panose="020B0609020204030204" pitchFamily="49" charset="0"/>
              </a:rPr>
              <a:t>::</a:t>
            </a:r>
            <a:r>
              <a:rPr lang="en-US" altLang="zh-CN" sz="1400" b="0" u="sng" dirty="0" err="1">
                <a:solidFill>
                  <a:srgbClr val="C00000"/>
                </a:solidFill>
                <a:highlight>
                  <a:srgbClr val="FFFFFF"/>
                </a:highlight>
                <a:latin typeface="Consolas" panose="020B0609020204030204" pitchFamily="49" charset="0"/>
              </a:rPr>
              <a:t>OnSelectionChanged</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2B91AF"/>
                </a:solidFill>
                <a:highlight>
                  <a:srgbClr val="FFFFFF"/>
                </a:highlight>
                <a:latin typeface="Consolas" panose="020B0609020204030204" pitchFamily="49" charset="0"/>
              </a:rPr>
              <a:t>NMHDR</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pNMHDR</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2B91AF"/>
                </a:solidFill>
                <a:highlight>
                  <a:srgbClr val="FFFFFF"/>
                </a:highlight>
                <a:latin typeface="Consolas" panose="020B0609020204030204" pitchFamily="49" charset="0"/>
              </a:rPr>
              <a:t>LRESULT</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pResult</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LPNMTREEVIEW</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pNMTreeView</a:t>
            </a:r>
            <a:r>
              <a:rPr lang="en-US" altLang="zh-CN" sz="1400" b="0" dirty="0">
                <a:solidFill>
                  <a:srgbClr val="000000"/>
                </a:solidFill>
                <a:highlight>
                  <a:srgbClr val="FFFFFF"/>
                </a:highlight>
                <a:latin typeface="Consolas" panose="020B0609020204030204" pitchFamily="49" charset="0"/>
              </a:rPr>
              <a:t> = </a:t>
            </a:r>
            <a:r>
              <a:rPr lang="en-US" altLang="zh-CN" sz="1400" b="0" dirty="0" err="1">
                <a:solidFill>
                  <a:srgbClr val="0000FF"/>
                </a:solidFill>
                <a:highlight>
                  <a:srgbClr val="FFFFFF"/>
                </a:highlight>
                <a:latin typeface="Consolas" panose="020B0609020204030204" pitchFamily="49" charset="0"/>
              </a:rPr>
              <a:t>reinterpret_cast</a:t>
            </a:r>
            <a:r>
              <a:rPr lang="en-US" altLang="zh-CN" sz="1400" b="0" dirty="0">
                <a:solidFill>
                  <a:srgbClr val="000000"/>
                </a:solidFill>
                <a:highlight>
                  <a:srgbClr val="FFFFFF"/>
                </a:highlight>
                <a:latin typeface="Consolas" panose="020B0609020204030204" pitchFamily="49" charset="0"/>
              </a:rPr>
              <a:t>&lt;</a:t>
            </a:r>
            <a:r>
              <a:rPr lang="en-US" altLang="zh-CN" sz="1400" b="0" dirty="0">
                <a:solidFill>
                  <a:srgbClr val="6F008A"/>
                </a:solidFill>
                <a:highlight>
                  <a:srgbClr val="FFFFFF"/>
                </a:highlight>
                <a:latin typeface="Consolas" panose="020B0609020204030204" pitchFamily="49" charset="0"/>
              </a:rPr>
              <a:t>LPNMTREEVIEW</a:t>
            </a:r>
            <a:r>
              <a:rPr lang="en-US" altLang="zh-CN" sz="1400" b="0" dirty="0">
                <a:solidFill>
                  <a:srgbClr val="000000"/>
                </a:solidFill>
                <a:highlight>
                  <a:srgbClr val="FFFFFF"/>
                </a:highlight>
                <a:latin typeface="Consolas" panose="020B0609020204030204" pitchFamily="49" charset="0"/>
              </a:rPr>
              <a:t>&gt;(</a:t>
            </a:r>
            <a:r>
              <a:rPr lang="en-US" altLang="zh-CN" sz="1400" b="0" dirty="0" err="1">
                <a:solidFill>
                  <a:srgbClr val="808080"/>
                </a:solidFill>
                <a:highlight>
                  <a:srgbClr val="FFFFFF"/>
                </a:highlight>
                <a:latin typeface="Consolas" panose="020B0609020204030204" pitchFamily="49" charset="0"/>
              </a:rPr>
              <a:t>pNMHDR</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CTreeCtrl</a:t>
            </a:r>
            <a:r>
              <a:rPr lang="en-US" altLang="zh-CN" sz="1400" b="0" dirty="0">
                <a:solidFill>
                  <a:srgbClr val="000000"/>
                </a:solidFill>
                <a:highlight>
                  <a:srgbClr val="FFFFFF"/>
                </a:highlight>
                <a:latin typeface="Consolas" panose="020B0609020204030204" pitchFamily="49" charset="0"/>
              </a:rPr>
              <a:t>&amp; ctrl = </a:t>
            </a:r>
            <a:r>
              <a:rPr lang="en-US" altLang="zh-CN" sz="1400" b="0" dirty="0" err="1">
                <a:solidFill>
                  <a:srgbClr val="000000"/>
                </a:solidFill>
                <a:highlight>
                  <a:srgbClr val="FFFFFF"/>
                </a:highlight>
                <a:latin typeface="Consolas" panose="020B0609020204030204" pitchFamily="49" charset="0"/>
              </a:rPr>
              <a:t>GetTreeCtrl</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2B91AF"/>
                </a:solidFill>
                <a:highlight>
                  <a:srgbClr val="FFFFFF"/>
                </a:highlight>
                <a:latin typeface="Consolas" panose="020B0609020204030204" pitchFamily="49" charset="0"/>
              </a:rPr>
              <a:t>HTREEITEM</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hItem</a:t>
            </a:r>
            <a:r>
              <a:rPr lang="en-US" altLang="zh-CN" sz="1400" b="0" dirty="0">
                <a:solidFill>
                  <a:srgbClr val="000000"/>
                </a:solidFill>
                <a:highlight>
                  <a:srgbClr val="FFFFFF"/>
                </a:highlight>
                <a:latin typeface="Consolas" panose="020B0609020204030204" pitchFamily="49" charset="0"/>
              </a:rPr>
              <a:t> = </a:t>
            </a:r>
            <a:r>
              <a:rPr lang="en-US" altLang="zh-CN" sz="1400" b="0" dirty="0" err="1">
                <a:solidFill>
                  <a:srgbClr val="000000"/>
                </a:solidFill>
                <a:highlight>
                  <a:srgbClr val="FFFFFF"/>
                </a:highlight>
                <a:latin typeface="Consolas" panose="020B0609020204030204" pitchFamily="49" charset="0"/>
              </a:rPr>
              <a:t>pNMTreeView</a:t>
            </a:r>
            <a:r>
              <a:rPr lang="en-US" altLang="zh-CN" sz="1400" b="0" dirty="0">
                <a:solidFill>
                  <a:srgbClr val="000000"/>
                </a:solidFill>
                <a:highlight>
                  <a:srgbClr val="FFFFFF"/>
                </a:highlight>
                <a:latin typeface="Consolas" panose="020B0609020204030204" pitchFamily="49" charset="0"/>
              </a:rPr>
              <a:t>-&gt;</a:t>
            </a:r>
            <a:r>
              <a:rPr lang="en-US" altLang="zh-CN" sz="1400" b="0" dirty="0" err="1">
                <a:solidFill>
                  <a:srgbClr val="000000"/>
                </a:solidFill>
                <a:highlight>
                  <a:srgbClr val="FFFFFF"/>
                </a:highlight>
                <a:latin typeface="Consolas" panose="020B0609020204030204" pitchFamily="49" charset="0"/>
              </a:rPr>
              <a:t>itemNew.hItem</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00FF"/>
                </a:solidFill>
                <a:highlight>
                  <a:srgbClr val="FFFFFF"/>
                </a:highlight>
                <a:latin typeface="Consolas" panose="020B0609020204030204" pitchFamily="49" charset="0"/>
              </a:rPr>
              <a:t>static</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CString</a:t>
            </a:r>
            <a:r>
              <a:rPr lang="en-US" altLang="zh-CN" sz="1400" b="0" dirty="0">
                <a:solidFill>
                  <a:srgbClr val="000000"/>
                </a:solidFill>
                <a:highlight>
                  <a:srgbClr val="FFFFFF"/>
                </a:highlight>
                <a:latin typeface="Consolas" panose="020B0609020204030204" pitchFamily="49" charset="0"/>
              </a:rPr>
              <a:t> text</a:t>
            </a:r>
            <a:r>
              <a:rPr lang="en-US" altLang="zh-CN" sz="1400" b="0" dirty="0" smtClean="0">
                <a:solidFill>
                  <a:srgbClr val="000000"/>
                </a:solidFill>
                <a:highlight>
                  <a:srgbClr val="FFFFFF"/>
                </a:highlight>
                <a:latin typeface="Consolas" panose="020B0609020204030204" pitchFamily="49" charset="0"/>
              </a:rPr>
              <a:t>; </a:t>
            </a:r>
            <a:r>
              <a:rPr lang="en-US" altLang="zh-CN" sz="1400" b="0" dirty="0" smtClean="0">
                <a:solidFill>
                  <a:schemeClr val="accent6">
                    <a:lumMod val="75000"/>
                  </a:schemeClr>
                </a:solidFill>
                <a:highlight>
                  <a:srgbClr val="FFFFFF"/>
                </a:highlight>
                <a:latin typeface="Consolas" panose="020B0609020204030204" pitchFamily="49" charset="0"/>
              </a:rPr>
              <a:t>// store the text in a static memory area</a:t>
            </a:r>
            <a:endParaRPr lang="en-US" altLang="zh-CN" sz="1400" b="0" dirty="0">
              <a:solidFill>
                <a:schemeClr val="accent6">
                  <a:lumMod val="75000"/>
                </a:schemeClr>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text = </a:t>
            </a:r>
            <a:r>
              <a:rPr lang="en-US" altLang="zh-CN" sz="1400" b="0" dirty="0" err="1">
                <a:solidFill>
                  <a:srgbClr val="000000"/>
                </a:solidFill>
                <a:highlight>
                  <a:srgbClr val="FFFFFF"/>
                </a:highlight>
                <a:latin typeface="Consolas" panose="020B0609020204030204" pitchFamily="49" charset="0"/>
              </a:rPr>
              <a:t>ctrl.GetItemText</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hItem</a:t>
            </a:r>
            <a:r>
              <a:rPr lang="en-US" altLang="zh-CN" sz="1400" b="0" dirty="0" smtClean="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smtClean="0">
                <a:solidFill>
                  <a:srgbClr val="000000"/>
                </a:solidFill>
                <a:highlight>
                  <a:srgbClr val="FFFFFF"/>
                </a:highlight>
                <a:latin typeface="Consolas" panose="020B0609020204030204" pitchFamily="49" charset="0"/>
              </a:rPr>
              <a:t>   </a:t>
            </a:r>
            <a:r>
              <a:rPr lang="en-US" altLang="zh-CN" sz="1400" dirty="0" smtClean="0">
                <a:solidFill>
                  <a:schemeClr val="accent6">
                    <a:lumMod val="75000"/>
                  </a:schemeClr>
                </a:solidFill>
                <a:highlight>
                  <a:srgbClr val="FFFFFF"/>
                </a:highlight>
                <a:latin typeface="Consolas" panose="020B0609020204030204" pitchFamily="49" charset="0"/>
              </a:rPr>
              <a:t>// send the string pointer to the </a:t>
            </a:r>
            <a:r>
              <a:rPr lang="en-US" altLang="zh-CN" sz="1400" dirty="0" err="1" smtClean="0">
                <a:solidFill>
                  <a:srgbClr val="C00000"/>
                </a:solidFill>
                <a:highlight>
                  <a:srgbClr val="FFFFFF"/>
                </a:highlight>
                <a:latin typeface="Consolas" panose="020B0609020204030204" pitchFamily="49" charset="0"/>
              </a:rPr>
              <a:t>MainFrame</a:t>
            </a:r>
            <a:endParaRPr lang="en-US" altLang="zh-CN" sz="1400" dirty="0">
              <a:solidFill>
                <a:srgbClr val="C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AfxGetMainWnd</a:t>
            </a:r>
            <a:r>
              <a:rPr lang="en-US" altLang="zh-CN" sz="1400" b="0" dirty="0">
                <a:solidFill>
                  <a:srgbClr val="000000"/>
                </a:solidFill>
                <a:highlight>
                  <a:srgbClr val="FFFFFF"/>
                </a:highlight>
                <a:latin typeface="Consolas" panose="020B0609020204030204" pitchFamily="49" charset="0"/>
              </a:rPr>
              <a:t>()-&gt;</a:t>
            </a:r>
            <a:r>
              <a:rPr lang="en-US" altLang="zh-CN" sz="1400" b="0" dirty="0" err="1">
                <a:solidFill>
                  <a:srgbClr val="6F008A"/>
                </a:solidFill>
                <a:highlight>
                  <a:srgbClr val="FFFFFF"/>
                </a:highlight>
                <a:latin typeface="Consolas" panose="020B0609020204030204" pitchFamily="49" charset="0"/>
              </a:rPr>
              <a:t>SendMessage</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6F008A"/>
                </a:solidFill>
                <a:highlight>
                  <a:srgbClr val="FFFFFF"/>
                </a:highlight>
                <a:latin typeface="Consolas" panose="020B0609020204030204" pitchFamily="49" charset="0"/>
              </a:rPr>
              <a:t>WM_TITLE_CHANGED</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2B91AF"/>
                </a:solidFill>
                <a:highlight>
                  <a:srgbClr val="FFFFFF"/>
                </a:highlight>
                <a:latin typeface="Consolas" panose="020B0609020204030204" pitchFamily="49" charset="0"/>
              </a:rPr>
              <a:t>WPARAM</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text.GetString</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pResult</a:t>
            </a:r>
            <a:r>
              <a:rPr lang="en-US" altLang="zh-CN" sz="1400" b="0" dirty="0">
                <a:solidFill>
                  <a:srgbClr val="000000"/>
                </a:solidFill>
                <a:highlight>
                  <a:srgbClr val="FFFFFF"/>
                </a:highlight>
                <a:latin typeface="Consolas" panose="020B0609020204030204" pitchFamily="49" charset="0"/>
              </a:rPr>
              <a:t> = </a:t>
            </a:r>
            <a:r>
              <a:rPr lang="en-US" altLang="zh-CN" sz="1400" b="0" dirty="0">
                <a:solidFill>
                  <a:srgbClr val="FF0000"/>
                </a:solidFill>
                <a:highlight>
                  <a:srgbClr val="FFFFFF"/>
                </a:highlight>
                <a:latin typeface="Consolas" panose="020B0609020204030204" pitchFamily="49" charset="0"/>
              </a:rPr>
              <a:t>0</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a:t>
            </a:r>
            <a:endParaRPr lang="zh-CN" altLang="en-US" sz="14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2013/4/14</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69</a:t>
            </a:fld>
            <a:endParaRPr lang="en-US" altLang="zh-CN"/>
          </a:p>
        </p:txBody>
      </p:sp>
      <p:sp>
        <p:nvSpPr>
          <p:cNvPr id="6" name="矩形标注 5"/>
          <p:cNvSpPr/>
          <p:nvPr/>
        </p:nvSpPr>
        <p:spPr bwMode="auto">
          <a:xfrm>
            <a:off x="5508104" y="1484784"/>
            <a:ext cx="2304256" cy="627856"/>
          </a:xfrm>
          <a:prstGeom prst="wedgeRectCallout">
            <a:avLst>
              <a:gd name="adj1" fmla="val -35628"/>
              <a:gd name="adj2" fmla="val 7816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bg1"/>
                </a:solidFill>
                <a:latin typeface="Times New Roman" pitchFamily="18" charset="0"/>
                <a:ea typeface="楷体_GB2312" pitchFamily="49" charset="-122"/>
              </a:rPr>
              <a:t>添加选取树控件节点的事件处理消息映射</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3635896" y="5517232"/>
            <a:ext cx="3096344" cy="578768"/>
          </a:xfrm>
          <a:prstGeom prst="wedgeRectCallout">
            <a:avLst>
              <a:gd name="adj1" fmla="val 10934"/>
              <a:gd name="adj2" fmla="val -77609"/>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给框架类发送用于自定义消息</a:t>
            </a:r>
            <a:r>
              <a:rPr lang="en-US" altLang="zh-CN" sz="1600" dirty="0">
                <a:solidFill>
                  <a:schemeClr val="bg1"/>
                </a:solidFill>
                <a:latin typeface="Times New Roman" pitchFamily="18" charset="0"/>
                <a:ea typeface="楷体_GB2312" pitchFamily="49" charset="-122"/>
              </a:rPr>
              <a:t>WM_TITLE_CHANGED</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5724912" y="4653136"/>
            <a:ext cx="3384376" cy="360040"/>
          </a:xfrm>
          <a:prstGeom prst="wedgeRectCallout">
            <a:avLst>
              <a:gd name="adj1" fmla="val -19417"/>
              <a:gd name="adj2" fmla="val 8154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此处将子标题指针作为消息参数</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030297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Step2:</a:t>
            </a:r>
            <a:r>
              <a:rPr lang="zh-CN" altLang="en-US" sz="3200" dirty="0" smtClean="0"/>
              <a:t>为</a:t>
            </a:r>
            <a:r>
              <a:rPr lang="en-US" altLang="zh-CN" sz="3200" dirty="0" err="1" smtClean="0"/>
              <a:t>CTreeCtrl</a:t>
            </a:r>
            <a:r>
              <a:rPr lang="zh-CN" altLang="en-US" sz="3200" dirty="0" smtClean="0"/>
              <a:t>控件</a:t>
            </a:r>
            <a:r>
              <a:rPr lang="zh-CN" altLang="en-US" sz="3200" dirty="0"/>
              <a:t>添加变量</a:t>
            </a:r>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a:t>
            </a:fld>
            <a:endParaRPr lang="en-US" altLang="zh-CN"/>
          </a:p>
        </p:txBody>
      </p:sp>
      <p:sp>
        <p:nvSpPr>
          <p:cNvPr id="8" name="内容占位符 7"/>
          <p:cNvSpPr>
            <a:spLocks noGrp="1"/>
          </p:cNvSpPr>
          <p:nvPr>
            <p:ph idx="1"/>
          </p:nvPr>
        </p:nvSpPr>
        <p:spPr/>
        <p:txBody>
          <a:bodyPr/>
          <a:lstStyle/>
          <a:p>
            <a:r>
              <a:rPr lang="zh-CN" altLang="en-US" sz="2000" dirty="0" smtClean="0"/>
              <a:t>为控件添加一个变量，命名为</a:t>
            </a:r>
            <a:r>
              <a:rPr lang="en-US" altLang="zh-CN" sz="2000" dirty="0" err="1" smtClean="0"/>
              <a:t>m_Tree</a:t>
            </a:r>
            <a:endParaRPr lang="zh-CN" altLang="en-US" sz="2000" dirty="0"/>
          </a:p>
        </p:txBody>
      </p:sp>
      <p:pic>
        <p:nvPicPr>
          <p:cNvPr id="9" name="内容占位符 6"/>
          <p:cNvPicPr>
            <a:picLocks noChangeAspect="1"/>
          </p:cNvPicPr>
          <p:nvPr/>
        </p:nvPicPr>
        <p:blipFill>
          <a:blip r:embed="rId2"/>
          <a:stretch>
            <a:fillRect/>
          </a:stretch>
        </p:blipFill>
        <p:spPr bwMode="auto">
          <a:xfrm>
            <a:off x="2411760" y="2924944"/>
            <a:ext cx="4013558" cy="2835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17633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Step7.</a:t>
            </a:r>
            <a:r>
              <a:rPr lang="zh-CN" altLang="en-US" sz="2800" dirty="0" smtClean="0"/>
              <a:t>在</a:t>
            </a:r>
            <a:r>
              <a:rPr lang="en-US" altLang="zh-CN" sz="2800" dirty="0" err="1" smtClean="0"/>
              <a:t>CFormView</a:t>
            </a:r>
            <a:r>
              <a:rPr lang="zh-CN" altLang="en-US" sz="2800" dirty="0" smtClean="0"/>
              <a:t>中处理用户消息</a:t>
            </a:r>
            <a:endParaRPr lang="zh-CN" altLang="en-US" sz="2800" dirty="0"/>
          </a:p>
        </p:txBody>
      </p:sp>
      <p:sp>
        <p:nvSpPr>
          <p:cNvPr id="3" name="内容占位符 2"/>
          <p:cNvSpPr>
            <a:spLocks noGrp="1"/>
          </p:cNvSpPr>
          <p:nvPr>
            <p:ph idx="1"/>
          </p:nvPr>
        </p:nvSpPr>
        <p:spPr/>
        <p:txBody>
          <a:bodyPr/>
          <a:lstStyle/>
          <a:p>
            <a:pPr marL="0" indent="0">
              <a:buNone/>
            </a:pPr>
            <a:r>
              <a:rPr lang="en-US" altLang="zh-CN" sz="1400" b="0" dirty="0">
                <a:solidFill>
                  <a:srgbClr val="6F008A"/>
                </a:solidFill>
                <a:highlight>
                  <a:srgbClr val="FFFFFF"/>
                </a:highlight>
                <a:latin typeface="Consolas" panose="020B0609020204030204" pitchFamily="49" charset="0"/>
              </a:rPr>
              <a:t>BEGIN_MESSAGE_MAP</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2B91AF"/>
                </a:solidFill>
                <a:highlight>
                  <a:srgbClr val="FFFFFF"/>
                </a:highlight>
                <a:latin typeface="Consolas" panose="020B0609020204030204" pitchFamily="49" charset="0"/>
              </a:rPr>
              <a:t>CMyFormView</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CFormView</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6F008A"/>
                </a:solidFill>
                <a:highlight>
                  <a:srgbClr val="FFFFFF"/>
                </a:highlight>
                <a:latin typeface="Consolas" panose="020B0609020204030204" pitchFamily="49" charset="0"/>
              </a:rPr>
              <a:t> </a:t>
            </a:r>
            <a:r>
              <a:rPr lang="en-US" altLang="zh-CN" sz="1400" b="0" dirty="0" smtClean="0">
                <a:solidFill>
                  <a:srgbClr val="6F008A"/>
                </a:solidFill>
                <a:highlight>
                  <a:srgbClr val="FFFFFF"/>
                </a:highlight>
                <a:latin typeface="Consolas" panose="020B0609020204030204" pitchFamily="49" charset="0"/>
              </a:rPr>
              <a:t>   ON_MESSAGE</a:t>
            </a:r>
            <a:r>
              <a:rPr lang="en-US" altLang="zh-CN" sz="1400" b="0" dirty="0" smtClean="0">
                <a:solidFill>
                  <a:srgbClr val="000000"/>
                </a:solidFill>
                <a:highlight>
                  <a:srgbClr val="FFFFFF"/>
                </a:highlight>
                <a:latin typeface="Consolas" panose="020B0609020204030204" pitchFamily="49" charset="0"/>
              </a:rPr>
              <a:t>(</a:t>
            </a:r>
            <a:r>
              <a:rPr lang="en-US" altLang="zh-CN" sz="1400" b="0" dirty="0" smtClean="0">
                <a:solidFill>
                  <a:srgbClr val="6F008A"/>
                </a:solidFill>
                <a:highlight>
                  <a:srgbClr val="FFFFFF"/>
                </a:highlight>
                <a:latin typeface="Consolas" panose="020B0609020204030204" pitchFamily="49" charset="0"/>
              </a:rPr>
              <a:t>WM_TITLE_CHANGED</a:t>
            </a:r>
            <a:r>
              <a:rPr lang="en-US" altLang="zh-CN" sz="1400" b="0" dirty="0">
                <a:solidFill>
                  <a:srgbClr val="000000"/>
                </a:solidFill>
                <a:highlight>
                  <a:srgbClr val="FFFFFF"/>
                </a:highlight>
                <a:latin typeface="Consolas" panose="020B0609020204030204" pitchFamily="49" charset="0"/>
              </a:rPr>
              <a:t>, &amp;</a:t>
            </a:r>
            <a:r>
              <a:rPr lang="en-US" altLang="zh-CN" sz="1400" b="0" dirty="0" err="1">
                <a:solidFill>
                  <a:srgbClr val="2B91AF"/>
                </a:solidFill>
                <a:highlight>
                  <a:srgbClr val="FFFFFF"/>
                </a:highlight>
                <a:latin typeface="Consolas" panose="020B0609020204030204" pitchFamily="49" charset="0"/>
              </a:rPr>
              <a:t>CMyFormView</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OnTitleChanged</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6F008A"/>
                </a:solidFill>
                <a:highlight>
                  <a:srgbClr val="FFFFFF"/>
                </a:highlight>
                <a:latin typeface="Consolas" panose="020B0609020204030204" pitchFamily="49" charset="0"/>
              </a:rPr>
              <a:t>END_MESSAGE_MAP</a:t>
            </a:r>
            <a:r>
              <a:rPr lang="en-US" altLang="zh-CN" sz="1400" b="0" dirty="0" smtClean="0">
                <a:solidFill>
                  <a:srgbClr val="000000"/>
                </a:solidFill>
                <a:highlight>
                  <a:srgbClr val="FFFFFF"/>
                </a:highlight>
                <a:latin typeface="Consolas" panose="020B0609020204030204" pitchFamily="49" charset="0"/>
              </a:rPr>
              <a:t>()</a:t>
            </a:r>
          </a:p>
          <a:p>
            <a:pPr marL="0" indent="0">
              <a:buNone/>
            </a:pPr>
            <a:r>
              <a:rPr lang="en-US" altLang="zh-CN" sz="1400" b="0" dirty="0" smtClean="0">
                <a:solidFill>
                  <a:srgbClr val="000000"/>
                </a:solidFill>
                <a:highlight>
                  <a:srgbClr val="FFFFFF"/>
                </a:highlight>
                <a:latin typeface="Consolas" panose="020B0609020204030204" pitchFamily="49" charset="0"/>
              </a:rPr>
              <a:t>...</a:t>
            </a:r>
          </a:p>
          <a:p>
            <a:pPr marL="0" indent="0">
              <a:buNone/>
            </a:pPr>
            <a:endParaRPr lang="en-US" altLang="zh-CN"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2B91AF"/>
                </a:solidFill>
                <a:highlight>
                  <a:srgbClr val="FFFFFF"/>
                </a:highlight>
                <a:latin typeface="Consolas" panose="020B0609020204030204" pitchFamily="49" charset="0"/>
              </a:rPr>
              <a:t>HRESULT</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CMyFormView</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OnTitleChanged</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2B91AF"/>
                </a:solidFill>
                <a:highlight>
                  <a:srgbClr val="FFFFFF"/>
                </a:highlight>
                <a:latin typeface="Consolas" panose="020B0609020204030204" pitchFamily="49" charset="0"/>
              </a:rPr>
              <a:t>WPARAM</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wParam</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2B91AF"/>
                </a:solidFill>
                <a:highlight>
                  <a:srgbClr val="FFFFFF"/>
                </a:highlight>
                <a:latin typeface="Consolas" panose="020B0609020204030204" pitchFamily="49" charset="0"/>
              </a:rPr>
              <a:t>LPARAM</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lParam</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smtClean="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smtClean="0">
                <a:solidFill>
                  <a:srgbClr val="000000"/>
                </a:solidFill>
                <a:highlight>
                  <a:srgbClr val="FFFFFF"/>
                </a:highlight>
                <a:latin typeface="Consolas" panose="020B0609020204030204" pitchFamily="49" charset="0"/>
              </a:rPr>
              <a:t>   // show the title with the edit box</a:t>
            </a:r>
            <a:endParaRPr lang="en-US" altLang="zh-CN"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CString</a:t>
            </a:r>
            <a:r>
              <a:rPr lang="en-US" altLang="zh-CN" sz="1400" b="0" dirty="0">
                <a:solidFill>
                  <a:srgbClr val="000000"/>
                </a:solidFill>
                <a:highlight>
                  <a:srgbClr val="FFFFFF"/>
                </a:highlight>
                <a:latin typeface="Consolas" panose="020B0609020204030204" pitchFamily="49" charset="0"/>
              </a:rPr>
              <a:t> title((</a:t>
            </a:r>
            <a:r>
              <a:rPr lang="en-US" altLang="zh-CN" sz="1400" b="0" dirty="0" err="1">
                <a:solidFill>
                  <a:srgbClr val="0000FF"/>
                </a:solidFill>
                <a:highlight>
                  <a:srgbClr val="FFFFFF"/>
                </a:highlight>
                <a:latin typeface="Consolas" panose="020B0609020204030204" pitchFamily="49" charset="0"/>
              </a:rPr>
              <a:t>const</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00FF"/>
                </a:solidFill>
                <a:highlight>
                  <a:srgbClr val="FFFFFF"/>
                </a:highlight>
                <a:latin typeface="Consolas" panose="020B0609020204030204" pitchFamily="49" charset="0"/>
              </a:rPr>
              <a:t>char</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808080"/>
                </a:solidFill>
                <a:highlight>
                  <a:srgbClr val="FFFFFF"/>
                </a:highlight>
                <a:latin typeface="Consolas" panose="020B0609020204030204" pitchFamily="49" charset="0"/>
              </a:rPr>
              <a:t>wParam</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smtClean="0">
                <a:solidFill>
                  <a:srgbClr val="000000"/>
                </a:solidFill>
                <a:highlight>
                  <a:srgbClr val="FFFFFF"/>
                </a:highlight>
                <a:latin typeface="Consolas" panose="020B0609020204030204" pitchFamily="49" charset="0"/>
              </a:rPr>
              <a:t>    </a:t>
            </a:r>
            <a:r>
              <a:rPr lang="en-US" altLang="zh-CN" sz="1400" b="0" dirty="0" err="1" smtClean="0">
                <a:solidFill>
                  <a:srgbClr val="000000"/>
                </a:solidFill>
                <a:highlight>
                  <a:srgbClr val="FFFFFF"/>
                </a:highlight>
                <a:latin typeface="Consolas" panose="020B0609020204030204" pitchFamily="49" charset="0"/>
              </a:rPr>
              <a:t>m_strTitle</a:t>
            </a:r>
            <a:r>
              <a:rPr lang="en-US" altLang="zh-CN" sz="1400" b="0" dirty="0" smtClean="0">
                <a:solidFill>
                  <a:srgbClr val="000000"/>
                </a:solidFill>
                <a:highlight>
                  <a:srgbClr val="FFFFFF"/>
                </a:highlight>
                <a:latin typeface="Consolas" panose="020B0609020204030204" pitchFamily="49" charset="0"/>
              </a:rPr>
              <a:t> </a:t>
            </a:r>
            <a:r>
              <a:rPr lang="en-US" altLang="zh-CN" sz="1400" b="0" dirty="0">
                <a:solidFill>
                  <a:srgbClr val="000000"/>
                </a:solidFill>
                <a:highlight>
                  <a:srgbClr val="FFFFFF"/>
                </a:highlight>
                <a:latin typeface="Consolas" panose="020B0609020204030204" pitchFamily="49" charset="0"/>
              </a:rPr>
              <a:t>= title;</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UpdateData</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6F008A"/>
                </a:solidFill>
                <a:highlight>
                  <a:srgbClr val="FFFFFF"/>
                </a:highlight>
                <a:latin typeface="Consolas" panose="020B0609020204030204" pitchFamily="49" charset="0"/>
              </a:rPr>
              <a:t>FALSE</a:t>
            </a:r>
            <a:r>
              <a:rPr lang="en-US" altLang="zh-CN" sz="1400" b="0" dirty="0">
                <a:solidFill>
                  <a:srgbClr val="000000"/>
                </a:solidFill>
                <a:highlight>
                  <a:srgbClr val="FFFFFF"/>
                </a:highlight>
                <a:latin typeface="Consolas" panose="020B0609020204030204" pitchFamily="49" charset="0"/>
              </a:rPr>
              <a:t>);</a:t>
            </a:r>
          </a:p>
          <a:p>
            <a:pPr marL="0" indent="0">
              <a:buNone/>
            </a:pPr>
            <a:endParaRPr lang="zh-CN" altLang="en-US"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00FF"/>
                </a:solidFill>
                <a:highlight>
                  <a:srgbClr val="FFFFFF"/>
                </a:highlight>
                <a:latin typeface="Consolas" panose="020B0609020204030204" pitchFamily="49" charset="0"/>
              </a:rPr>
              <a:t>return</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S_OK</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a:t>
            </a:r>
            <a:endParaRPr lang="zh-CN" altLang="en-US" sz="14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70</a:t>
            </a:fld>
            <a:endParaRPr lang="en-US" altLang="zh-CN"/>
          </a:p>
        </p:txBody>
      </p:sp>
      <p:sp>
        <p:nvSpPr>
          <p:cNvPr id="7" name="矩形标注 6"/>
          <p:cNvSpPr/>
          <p:nvPr/>
        </p:nvSpPr>
        <p:spPr bwMode="auto">
          <a:xfrm>
            <a:off x="3923928" y="2564904"/>
            <a:ext cx="3744416" cy="627856"/>
          </a:xfrm>
          <a:prstGeom prst="wedgeRectCallout">
            <a:avLst>
              <a:gd name="adj1" fmla="val -58909"/>
              <a:gd name="adj2" fmla="val -4806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收到用户自定义消息</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WM_TITLE_CHANGED</a:t>
            </a:r>
            <a:r>
              <a:rPr lang="zh-CN" altLang="en-US" sz="1600" dirty="0" smtClean="0">
                <a:solidFill>
                  <a:schemeClr val="bg1"/>
                </a:solidFill>
                <a:latin typeface="Times New Roman" pitchFamily="18" charset="0"/>
                <a:ea typeface="楷体_GB2312" pitchFamily="49" charset="-122"/>
              </a:rPr>
              <a:t>消息映射</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标注 8"/>
          <p:cNvSpPr/>
          <p:nvPr/>
        </p:nvSpPr>
        <p:spPr bwMode="auto">
          <a:xfrm>
            <a:off x="2987824" y="4653136"/>
            <a:ext cx="3240360" cy="627856"/>
          </a:xfrm>
          <a:prstGeom prst="wedgeRectCallout">
            <a:avLst>
              <a:gd name="adj1" fmla="val -42036"/>
              <a:gd name="adj2" fmla="val -7913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将</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CEdit</a:t>
            </a:r>
            <a:r>
              <a:rPr lang="zh-CN" altLang="en-US" sz="1600" dirty="0" smtClean="0">
                <a:solidFill>
                  <a:schemeClr val="bg1"/>
                </a:solidFill>
                <a:latin typeface="Times New Roman" pitchFamily="18" charset="0"/>
                <a:ea typeface="楷体_GB2312" pitchFamily="49" charset="-122"/>
              </a:rPr>
              <a:t>控件的值设为传递来的字符串指针所对应的字符串</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8837066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Step8.</a:t>
            </a:r>
            <a:r>
              <a:rPr lang="zh-CN" altLang="en-US" sz="2800" dirty="0" smtClean="0"/>
              <a:t>在</a:t>
            </a:r>
            <a:r>
              <a:rPr lang="en-US" altLang="zh-CN" sz="2800" dirty="0" err="1" smtClean="0"/>
              <a:t>CHtmlView</a:t>
            </a:r>
            <a:r>
              <a:rPr lang="zh-CN" altLang="en-US" sz="2800" dirty="0" smtClean="0"/>
              <a:t>中处理用户消息</a:t>
            </a:r>
            <a:endParaRPr lang="zh-CN" altLang="en-US" sz="2800" dirty="0"/>
          </a:p>
        </p:txBody>
      </p:sp>
      <p:sp>
        <p:nvSpPr>
          <p:cNvPr id="3" name="内容占位符 2"/>
          <p:cNvSpPr>
            <a:spLocks noGrp="1"/>
          </p:cNvSpPr>
          <p:nvPr>
            <p:ph idx="1"/>
          </p:nvPr>
        </p:nvSpPr>
        <p:spPr/>
        <p:txBody>
          <a:bodyPr/>
          <a:lstStyle/>
          <a:p>
            <a:pPr marL="0" indent="0">
              <a:buNone/>
            </a:pPr>
            <a:r>
              <a:rPr lang="en-US" altLang="zh-CN" sz="1400" b="0" dirty="0">
                <a:solidFill>
                  <a:srgbClr val="6F008A"/>
                </a:solidFill>
                <a:highlight>
                  <a:srgbClr val="FFFFFF"/>
                </a:highlight>
                <a:latin typeface="Consolas" panose="020B0609020204030204" pitchFamily="49" charset="0"/>
              </a:rPr>
              <a:t>BEGIN_MESSAGE_MAP</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2B91AF"/>
                </a:solidFill>
                <a:highlight>
                  <a:srgbClr val="FFFFFF"/>
                </a:highlight>
                <a:latin typeface="Consolas" panose="020B0609020204030204" pitchFamily="49" charset="0"/>
              </a:rPr>
              <a:t>CMyHtmlView</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CHtmlView</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ON_MESSAGE</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6F008A"/>
                </a:solidFill>
                <a:highlight>
                  <a:srgbClr val="FFFFFF"/>
                </a:highlight>
                <a:latin typeface="Consolas" panose="020B0609020204030204" pitchFamily="49" charset="0"/>
              </a:rPr>
              <a:t>WM_TITLE_CHANGED</a:t>
            </a:r>
            <a:r>
              <a:rPr lang="en-US" altLang="zh-CN" sz="1400" b="0" dirty="0">
                <a:solidFill>
                  <a:srgbClr val="000000"/>
                </a:solidFill>
                <a:highlight>
                  <a:srgbClr val="FFFFFF"/>
                </a:highlight>
                <a:latin typeface="Consolas" panose="020B0609020204030204" pitchFamily="49" charset="0"/>
              </a:rPr>
              <a:t>, &amp;</a:t>
            </a:r>
            <a:r>
              <a:rPr lang="en-US" altLang="zh-CN" sz="1400" b="0" dirty="0" err="1">
                <a:solidFill>
                  <a:srgbClr val="2B91AF"/>
                </a:solidFill>
                <a:highlight>
                  <a:srgbClr val="FFFFFF"/>
                </a:highlight>
                <a:latin typeface="Consolas" panose="020B0609020204030204" pitchFamily="49" charset="0"/>
              </a:rPr>
              <a:t>CMyHtmlView</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OnTitleChanged</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6F008A"/>
                </a:solidFill>
                <a:highlight>
                  <a:srgbClr val="FFFFFF"/>
                </a:highlight>
                <a:latin typeface="Consolas" panose="020B0609020204030204" pitchFamily="49" charset="0"/>
              </a:rPr>
              <a:t>END_MESSAGE_MAP</a:t>
            </a:r>
            <a:r>
              <a:rPr lang="en-US" altLang="zh-CN" sz="1400" b="0" dirty="0" smtClean="0">
                <a:solidFill>
                  <a:srgbClr val="000000"/>
                </a:solidFill>
                <a:highlight>
                  <a:srgbClr val="FFFFFF"/>
                </a:highlight>
                <a:latin typeface="Consolas" panose="020B0609020204030204" pitchFamily="49" charset="0"/>
              </a:rPr>
              <a:t>()</a:t>
            </a:r>
          </a:p>
          <a:p>
            <a:pPr marL="0" indent="0">
              <a:buNone/>
            </a:pPr>
            <a:r>
              <a:rPr lang="en-US" altLang="zh-CN" sz="1400" b="0" dirty="0" smtClean="0">
                <a:solidFill>
                  <a:srgbClr val="000000"/>
                </a:solidFill>
                <a:highlight>
                  <a:srgbClr val="FFFFFF"/>
                </a:highlight>
                <a:latin typeface="Consolas" panose="020B0609020204030204" pitchFamily="49" charset="0"/>
              </a:rPr>
              <a:t>...</a:t>
            </a:r>
            <a:endParaRPr lang="en-US" altLang="zh-CN" sz="1400" b="0" dirty="0">
              <a:solidFill>
                <a:srgbClr val="000000"/>
              </a:solidFill>
              <a:highlight>
                <a:srgbClr val="FFFFFF"/>
              </a:highlight>
              <a:latin typeface="Consolas" panose="020B0609020204030204" pitchFamily="49" charset="0"/>
            </a:endParaRPr>
          </a:p>
          <a:p>
            <a:pPr marL="0" indent="0">
              <a:buNone/>
            </a:pPr>
            <a:r>
              <a:rPr lang="en-US" altLang="zh-CN" sz="1400" b="0" dirty="0">
                <a:solidFill>
                  <a:srgbClr val="2B91AF"/>
                </a:solidFill>
                <a:highlight>
                  <a:srgbClr val="FFFFFF"/>
                </a:highlight>
                <a:latin typeface="Consolas" panose="020B0609020204030204" pitchFamily="49" charset="0"/>
              </a:rPr>
              <a:t>HRESULT</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CMyHtmlView</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000000"/>
                </a:solidFill>
                <a:highlight>
                  <a:srgbClr val="FFFFFF"/>
                </a:highlight>
                <a:latin typeface="Consolas" panose="020B0609020204030204" pitchFamily="49" charset="0"/>
              </a:rPr>
              <a:t>OnTitleChanged</a:t>
            </a:r>
            <a:r>
              <a:rPr lang="en-US" altLang="zh-CN" sz="1400" b="0" dirty="0">
                <a:solidFill>
                  <a:srgbClr val="000000"/>
                </a:solidFill>
                <a:highlight>
                  <a:srgbClr val="FFFFFF"/>
                </a:highlight>
                <a:latin typeface="Consolas" panose="020B0609020204030204" pitchFamily="49" charset="0"/>
              </a:rPr>
              <a:t>(</a:t>
            </a:r>
            <a:r>
              <a:rPr lang="en-US" altLang="zh-CN" sz="1400" b="0" dirty="0">
                <a:solidFill>
                  <a:srgbClr val="2B91AF"/>
                </a:solidFill>
                <a:highlight>
                  <a:srgbClr val="FFFFFF"/>
                </a:highlight>
                <a:latin typeface="Consolas" panose="020B0609020204030204" pitchFamily="49" charset="0"/>
              </a:rPr>
              <a:t>WPARAM</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wParam</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2B91AF"/>
                </a:solidFill>
                <a:highlight>
                  <a:srgbClr val="FFFFFF"/>
                </a:highlight>
                <a:latin typeface="Consolas" panose="020B0609020204030204" pitchFamily="49" charset="0"/>
              </a:rPr>
              <a:t>LPARAM</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808080"/>
                </a:solidFill>
                <a:highlight>
                  <a:srgbClr val="FFFFFF"/>
                </a:highlight>
                <a:latin typeface="Consolas" panose="020B0609020204030204" pitchFamily="49" charset="0"/>
              </a:rPr>
              <a:t>lParam</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CString</a:t>
            </a:r>
            <a:r>
              <a:rPr lang="en-US" altLang="zh-CN" sz="1400" b="0" dirty="0">
                <a:solidFill>
                  <a:srgbClr val="000000"/>
                </a:solidFill>
                <a:highlight>
                  <a:srgbClr val="FFFFFF"/>
                </a:highlight>
                <a:latin typeface="Consolas" panose="020B0609020204030204" pitchFamily="49" charset="0"/>
              </a:rPr>
              <a:t> title((</a:t>
            </a:r>
            <a:r>
              <a:rPr lang="en-US" altLang="zh-CN" sz="1400" b="0" dirty="0" err="1">
                <a:solidFill>
                  <a:srgbClr val="0000FF"/>
                </a:solidFill>
                <a:highlight>
                  <a:srgbClr val="FFFFFF"/>
                </a:highlight>
                <a:latin typeface="Consolas" panose="020B0609020204030204" pitchFamily="49" charset="0"/>
              </a:rPr>
              <a:t>const</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00FF"/>
                </a:solidFill>
                <a:highlight>
                  <a:srgbClr val="FFFFFF"/>
                </a:highlight>
                <a:latin typeface="Consolas" panose="020B0609020204030204" pitchFamily="49" charset="0"/>
              </a:rPr>
              <a:t>char</a:t>
            </a:r>
            <a:r>
              <a:rPr lang="en-US" altLang="zh-CN" sz="1400" b="0" dirty="0">
                <a:solidFill>
                  <a:srgbClr val="000000"/>
                </a:solidFill>
                <a:highlight>
                  <a:srgbClr val="FFFFFF"/>
                </a:highlight>
                <a:latin typeface="Consolas" panose="020B0609020204030204" pitchFamily="49" charset="0"/>
              </a:rPr>
              <a:t>*)</a:t>
            </a:r>
            <a:r>
              <a:rPr lang="en-US" altLang="zh-CN" sz="1400" b="0" dirty="0" err="1">
                <a:solidFill>
                  <a:srgbClr val="808080"/>
                </a:solidFill>
                <a:highlight>
                  <a:srgbClr val="FFFFFF"/>
                </a:highlight>
                <a:latin typeface="Consolas" panose="020B0609020204030204" pitchFamily="49" charset="0"/>
              </a:rPr>
              <a:t>wParam</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2B91AF"/>
                </a:solidFill>
                <a:highlight>
                  <a:srgbClr val="FFFFFF"/>
                </a:highlight>
                <a:latin typeface="Consolas" panose="020B0609020204030204" pitchFamily="49" charset="0"/>
              </a:rPr>
              <a:t>CString</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url</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00FF"/>
                </a:solidFill>
                <a:highlight>
                  <a:srgbClr val="FFFFFF"/>
                </a:highlight>
                <a:latin typeface="Consolas" panose="020B0609020204030204" pitchFamily="49" charset="0"/>
              </a:rPr>
              <a:t>if</a:t>
            </a:r>
            <a:r>
              <a:rPr lang="en-US" altLang="zh-CN" sz="1400" b="0" dirty="0">
                <a:solidFill>
                  <a:srgbClr val="000000"/>
                </a:solidFill>
                <a:highlight>
                  <a:srgbClr val="FFFFFF"/>
                </a:highlight>
                <a:latin typeface="Consolas" panose="020B0609020204030204" pitchFamily="49" charset="0"/>
              </a:rPr>
              <a:t> (title == </a:t>
            </a:r>
            <a:r>
              <a:rPr lang="en-US" altLang="zh-CN" sz="1400" b="0" dirty="0">
                <a:solidFill>
                  <a:srgbClr val="A31515"/>
                </a:solidFill>
                <a:highlight>
                  <a:srgbClr val="FFFFFF"/>
                </a:highlight>
                <a:latin typeface="Consolas" panose="020B0609020204030204" pitchFamily="49" charset="0"/>
              </a:rPr>
              <a:t>"THU"</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url</a:t>
            </a:r>
            <a:r>
              <a:rPr lang="en-US" altLang="zh-CN" sz="1400" b="0" dirty="0">
                <a:solidFill>
                  <a:srgbClr val="000000"/>
                </a:solidFill>
                <a:highlight>
                  <a:srgbClr val="FFFFFF"/>
                </a:highlight>
                <a:latin typeface="Consolas" panose="020B0609020204030204" pitchFamily="49" charset="0"/>
              </a:rPr>
              <a:t> = </a:t>
            </a:r>
            <a:r>
              <a:rPr lang="en-US" altLang="zh-CN" sz="1400" b="0" dirty="0">
                <a:solidFill>
                  <a:srgbClr val="A31515"/>
                </a:solidFill>
                <a:highlight>
                  <a:srgbClr val="FFFFFF"/>
                </a:highlight>
                <a:latin typeface="Consolas" panose="020B0609020204030204" pitchFamily="49" charset="0"/>
              </a:rPr>
              <a:t>"http://www.tsinghua.edu.cn"</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00FF"/>
                </a:solidFill>
                <a:highlight>
                  <a:srgbClr val="FFFFFF"/>
                </a:highlight>
                <a:latin typeface="Consolas" panose="020B0609020204030204" pitchFamily="49" charset="0"/>
              </a:rPr>
              <a:t>else</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00FF"/>
                </a:solidFill>
                <a:highlight>
                  <a:srgbClr val="FFFFFF"/>
                </a:highlight>
                <a:latin typeface="Consolas" panose="020B0609020204030204" pitchFamily="49" charset="0"/>
              </a:rPr>
              <a:t>if</a:t>
            </a:r>
            <a:r>
              <a:rPr lang="en-US" altLang="zh-CN" sz="1400" b="0" dirty="0">
                <a:solidFill>
                  <a:srgbClr val="000000"/>
                </a:solidFill>
                <a:highlight>
                  <a:srgbClr val="FFFFFF"/>
                </a:highlight>
                <a:latin typeface="Consolas" panose="020B0609020204030204" pitchFamily="49" charset="0"/>
              </a:rPr>
              <a:t> (title == </a:t>
            </a:r>
            <a:r>
              <a:rPr lang="en-US" altLang="zh-CN" sz="1400" b="0" dirty="0">
                <a:solidFill>
                  <a:srgbClr val="A31515"/>
                </a:solidFill>
                <a:highlight>
                  <a:srgbClr val="FFFFFF"/>
                </a:highlight>
                <a:latin typeface="Consolas" panose="020B0609020204030204" pitchFamily="49" charset="0"/>
              </a:rPr>
              <a:t>"School of Software"</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url</a:t>
            </a:r>
            <a:r>
              <a:rPr lang="en-US" altLang="zh-CN" sz="1400" b="0" dirty="0">
                <a:solidFill>
                  <a:srgbClr val="000000"/>
                </a:solidFill>
                <a:highlight>
                  <a:srgbClr val="FFFFFF"/>
                </a:highlight>
                <a:latin typeface="Consolas" panose="020B0609020204030204" pitchFamily="49" charset="0"/>
              </a:rPr>
              <a:t> = </a:t>
            </a:r>
            <a:r>
              <a:rPr lang="en-US" altLang="zh-CN" sz="1400" b="0" dirty="0">
                <a:solidFill>
                  <a:srgbClr val="A31515"/>
                </a:solidFill>
                <a:highlight>
                  <a:srgbClr val="FFFFFF"/>
                </a:highlight>
                <a:latin typeface="Consolas" panose="020B0609020204030204" pitchFamily="49" charset="0"/>
              </a:rPr>
              <a:t>"http://www.thss.tsinghua.edu.cn"</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00FF"/>
                </a:solidFill>
                <a:highlight>
                  <a:srgbClr val="FFFFFF"/>
                </a:highlight>
                <a:latin typeface="Consolas" panose="020B0609020204030204" pitchFamily="49" charset="0"/>
              </a:rPr>
              <a:t>if</a:t>
            </a:r>
            <a:r>
              <a:rPr lang="en-US" altLang="zh-CN" sz="1400" b="0" dirty="0">
                <a:solidFill>
                  <a:srgbClr val="000000"/>
                </a:solidFill>
                <a:highlight>
                  <a:srgbClr val="FFFFFF"/>
                </a:highlight>
                <a:latin typeface="Consolas" panose="020B0609020204030204" pitchFamily="49" charset="0"/>
              </a:rPr>
              <a:t> (!</a:t>
            </a:r>
            <a:r>
              <a:rPr lang="en-US" altLang="zh-CN" sz="1400" b="0" dirty="0" err="1">
                <a:solidFill>
                  <a:srgbClr val="000000"/>
                </a:solidFill>
                <a:highlight>
                  <a:srgbClr val="FFFFFF"/>
                </a:highlight>
                <a:latin typeface="Consolas" panose="020B0609020204030204" pitchFamily="49" charset="0"/>
              </a:rPr>
              <a:t>url.IsEmpty</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00FF"/>
                </a:solidFill>
                <a:highlight>
                  <a:srgbClr val="FFFFFF"/>
                </a:highlight>
                <a:latin typeface="Consolas" panose="020B0609020204030204" pitchFamily="49" charset="0"/>
              </a:rPr>
              <a:t>this</a:t>
            </a:r>
            <a:r>
              <a:rPr lang="en-US" altLang="zh-CN" sz="1400" b="0" dirty="0">
                <a:solidFill>
                  <a:srgbClr val="000000"/>
                </a:solidFill>
                <a:highlight>
                  <a:srgbClr val="FFFFFF"/>
                </a:highlight>
                <a:latin typeface="Consolas" panose="020B0609020204030204" pitchFamily="49" charset="0"/>
              </a:rPr>
              <a:t>-&gt;Navigate2(</a:t>
            </a:r>
            <a:r>
              <a:rPr lang="en-US" altLang="zh-CN" sz="1400" b="0" dirty="0" err="1">
                <a:solidFill>
                  <a:srgbClr val="000000"/>
                </a:solidFill>
                <a:highlight>
                  <a:srgbClr val="FFFFFF"/>
                </a:highlight>
                <a:latin typeface="Consolas" panose="020B0609020204030204" pitchFamily="49" charset="0"/>
              </a:rPr>
              <a:t>url</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0000FF"/>
                </a:solidFill>
                <a:highlight>
                  <a:srgbClr val="FFFFFF"/>
                </a:highlight>
                <a:latin typeface="Consolas" panose="020B0609020204030204" pitchFamily="49" charset="0"/>
              </a:rPr>
              <a:t>return</a:t>
            </a:r>
            <a:r>
              <a:rPr lang="en-US" altLang="zh-CN" sz="1400" b="0" dirty="0">
                <a:solidFill>
                  <a:srgbClr val="000000"/>
                </a:solidFill>
                <a:highlight>
                  <a:srgbClr val="FFFFFF"/>
                </a:highlight>
                <a:latin typeface="Consolas" panose="020B0609020204030204" pitchFamily="49" charset="0"/>
              </a:rPr>
              <a:t> </a:t>
            </a:r>
            <a:r>
              <a:rPr lang="en-US" altLang="zh-CN" sz="1400" b="0" dirty="0">
                <a:solidFill>
                  <a:srgbClr val="6F008A"/>
                </a:solidFill>
                <a:highlight>
                  <a:srgbClr val="FFFFFF"/>
                </a:highlight>
                <a:latin typeface="Consolas" panose="020B0609020204030204" pitchFamily="49" charset="0"/>
              </a:rPr>
              <a:t>S_OK</a:t>
            </a:r>
            <a:r>
              <a:rPr lang="en-US" altLang="zh-CN" sz="1400" b="0" dirty="0">
                <a:solidFill>
                  <a:srgbClr val="000000"/>
                </a:solidFill>
                <a:highlight>
                  <a:srgbClr val="FFFFFF"/>
                </a:highlight>
                <a:latin typeface="Consolas" panose="020B0609020204030204" pitchFamily="49" charset="0"/>
              </a:rPr>
              <a:t>;</a:t>
            </a:r>
          </a:p>
          <a:p>
            <a:pPr marL="0" indent="0">
              <a:buNone/>
            </a:pPr>
            <a:r>
              <a:rPr lang="en-US" altLang="zh-CN" sz="1400" b="0" dirty="0">
                <a:solidFill>
                  <a:srgbClr val="000000"/>
                </a:solidFill>
                <a:highlight>
                  <a:srgbClr val="FFFFFF"/>
                </a:highlight>
                <a:latin typeface="Consolas" panose="020B0609020204030204" pitchFamily="49" charset="0"/>
              </a:rPr>
              <a:t>}</a:t>
            </a:r>
            <a:endParaRPr lang="zh-CN" altLang="en-US" sz="14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71</a:t>
            </a:fld>
            <a:endParaRPr lang="en-US" altLang="zh-CN"/>
          </a:p>
        </p:txBody>
      </p:sp>
      <p:sp>
        <p:nvSpPr>
          <p:cNvPr id="6" name="矩形标注 5"/>
          <p:cNvSpPr/>
          <p:nvPr/>
        </p:nvSpPr>
        <p:spPr bwMode="auto">
          <a:xfrm>
            <a:off x="5076056" y="1591072"/>
            <a:ext cx="3744416" cy="627856"/>
          </a:xfrm>
          <a:prstGeom prst="wedgeRectCallout">
            <a:avLst>
              <a:gd name="adj1" fmla="val -55653"/>
              <a:gd name="adj2" fmla="val 35439"/>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收到用户自定义消息</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WM_TITLE_CHANGED</a:t>
            </a:r>
            <a:r>
              <a:rPr lang="zh-CN" altLang="en-US" sz="1600" dirty="0" smtClean="0">
                <a:solidFill>
                  <a:schemeClr val="bg1"/>
                </a:solidFill>
                <a:latin typeface="Times New Roman" pitchFamily="18" charset="0"/>
                <a:ea typeface="楷体_GB2312" pitchFamily="49" charset="-122"/>
              </a:rPr>
              <a:t>消息映射</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5378208" y="4293096"/>
            <a:ext cx="3744416" cy="369928"/>
          </a:xfrm>
          <a:prstGeom prst="wedgeRectCallout">
            <a:avLst>
              <a:gd name="adj1" fmla="val -55327"/>
              <a:gd name="adj2" fmla="val -5339"/>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对于不同的标题加载不同的网页</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6013318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运行效果</a:t>
            </a:r>
            <a:endParaRPr lang="zh-CN" altLang="en-US" dirty="0"/>
          </a:p>
        </p:txBody>
      </p:sp>
      <p:pic>
        <p:nvPicPr>
          <p:cNvPr id="6" name="内容占位符 5"/>
          <p:cNvPicPr>
            <a:picLocks noGrp="1" noChangeAspect="1"/>
          </p:cNvPicPr>
          <p:nvPr>
            <p:ph idx="1"/>
          </p:nvPr>
        </p:nvPicPr>
        <p:blipFill>
          <a:blip r:embed="rId2"/>
          <a:stretch>
            <a:fillRect/>
          </a:stretch>
        </p:blipFill>
        <p:spPr>
          <a:xfrm>
            <a:off x="1110472" y="1981200"/>
            <a:ext cx="6923056"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72</a:t>
            </a:fld>
            <a:endParaRPr lang="en-US" altLang="zh-CN"/>
          </a:p>
        </p:txBody>
      </p:sp>
    </p:spTree>
    <p:extLst>
      <p:ext uri="{BB962C8B-B14F-4D97-AF65-F5344CB8AC3E}">
        <p14:creationId xmlns:p14="http://schemas.microsoft.com/office/powerpoint/2010/main" val="4979712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C8B0B18D-0F2C-4E30-96E3-9C200FC1D2E7}" type="datetime1">
              <a:rPr lang="zh-CN" altLang="en-US" smtClean="0"/>
              <a:pPr>
                <a:defRPr/>
              </a:pPr>
              <a:t>2013/4/14</a:t>
            </a:fld>
            <a:endParaRPr lang="en-US" altLang="zh-CN"/>
          </a:p>
        </p:txBody>
      </p:sp>
      <p:sp>
        <p:nvSpPr>
          <p:cNvPr id="8"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A6E46CA4-5623-41FA-AD00-79168E476B42}" type="slidenum">
              <a:rPr lang="en-US" altLang="zh-CN" sz="1400" b="0" smtClean="0">
                <a:ea typeface="宋体" panose="02010600030101010101" pitchFamily="2" charset="-122"/>
              </a:rPr>
              <a:pPr eaLnBrk="1" hangingPunct="1"/>
              <a:t>73</a:t>
            </a:fld>
            <a:endParaRPr lang="en-US" altLang="zh-CN" sz="1400" b="0">
              <a:ea typeface="宋体" panose="02010600030101010101" pitchFamily="2" charset="-122"/>
            </a:endParaRPr>
          </a:p>
        </p:txBody>
      </p:sp>
      <p:sp>
        <p:nvSpPr>
          <p:cNvPr id="6148" name="Rectangle 2"/>
          <p:cNvSpPr>
            <a:spLocks noGrp="1" noChangeArrowheads="1"/>
          </p:cNvSpPr>
          <p:nvPr>
            <p:ph type="title"/>
          </p:nvPr>
        </p:nvSpPr>
        <p:spPr/>
        <p:txBody>
          <a:bodyPr/>
          <a:lstStyle/>
          <a:p>
            <a:pPr eaLnBrk="1" hangingPunct="1"/>
            <a:r>
              <a:rPr lang="zh-CN" altLang="en-US" smtClean="0"/>
              <a:t>本章总体纲要</a:t>
            </a:r>
          </a:p>
        </p:txBody>
      </p:sp>
      <p:sp>
        <p:nvSpPr>
          <p:cNvPr id="6149" name="Rectangle 3"/>
          <p:cNvSpPr>
            <a:spLocks noGrp="1" noChangeArrowheads="1"/>
          </p:cNvSpPr>
          <p:nvPr>
            <p:ph type="body" idx="1"/>
          </p:nvPr>
        </p:nvSpPr>
        <p:spPr>
          <a:xfrm>
            <a:off x="2438400" y="1981200"/>
            <a:ext cx="6400800" cy="4184650"/>
          </a:xfrm>
        </p:spPr>
        <p:txBody>
          <a:bodyPr/>
          <a:lstStyle/>
          <a:p>
            <a:pPr eaLnBrk="1" hangingPunct="1">
              <a:tabLst>
                <a:tab pos="1808163" algn="l"/>
              </a:tabLst>
            </a:pPr>
            <a:r>
              <a:rPr lang="en-US" altLang="zh-CN" sz="2000" dirty="0" err="1" smtClean="0"/>
              <a:t>CTreeCtrl</a:t>
            </a:r>
            <a:endParaRPr lang="en-US" altLang="zh-CN" sz="2000" dirty="0" smtClean="0"/>
          </a:p>
          <a:p>
            <a:pPr lvl="1" eaLnBrk="1" hangingPunct="1">
              <a:tabLst>
                <a:tab pos="1808163" algn="l"/>
              </a:tabLst>
            </a:pPr>
            <a:r>
              <a:rPr lang="en-US" altLang="zh-CN" sz="1800" dirty="0" err="1" smtClean="0"/>
              <a:t>CImageList</a:t>
            </a:r>
            <a:endParaRPr lang="en-US" altLang="zh-CN" sz="1800" dirty="0"/>
          </a:p>
          <a:p>
            <a:pPr eaLnBrk="1" hangingPunct="1">
              <a:tabLst>
                <a:tab pos="1808163" algn="l"/>
              </a:tabLst>
            </a:pPr>
            <a:r>
              <a:rPr lang="en-US" altLang="zh-CN" sz="2000" dirty="0" err="1" smtClean="0"/>
              <a:t>CListCtrl</a:t>
            </a:r>
            <a:endParaRPr lang="en-US" altLang="zh-CN" sz="2000" dirty="0" smtClean="0"/>
          </a:p>
          <a:p>
            <a:pPr lvl="1" eaLnBrk="1" hangingPunct="1">
              <a:tabLst>
                <a:tab pos="1808163" algn="l"/>
              </a:tabLst>
            </a:pPr>
            <a:r>
              <a:rPr lang="en-US" altLang="zh-CN" sz="1800" dirty="0" err="1" smtClean="0"/>
              <a:t>CComboBox</a:t>
            </a:r>
            <a:endParaRPr lang="en-US" altLang="zh-CN" sz="1800" dirty="0" smtClean="0"/>
          </a:p>
          <a:p>
            <a:pPr eaLnBrk="1" hangingPunct="1">
              <a:tabLst>
                <a:tab pos="1808163" algn="l"/>
              </a:tabLst>
            </a:pPr>
            <a:r>
              <a:rPr lang="en-US" altLang="zh-CN" sz="2000" dirty="0" err="1" smtClean="0"/>
              <a:t>CTabCtrl</a:t>
            </a:r>
            <a:endParaRPr lang="en-US" altLang="zh-CN" sz="2000" dirty="0" smtClean="0"/>
          </a:p>
          <a:p>
            <a:pPr eaLnBrk="1" hangingPunct="1">
              <a:tabLst>
                <a:tab pos="1808163" algn="l"/>
              </a:tabLst>
            </a:pPr>
            <a:r>
              <a:rPr lang="zh-CN" altLang="en-US" sz="2000" dirty="0" smtClean="0"/>
              <a:t>静态分割窗口</a:t>
            </a:r>
            <a:r>
              <a:rPr lang="en-US" altLang="zh-CN" sz="2000" dirty="0" err="1" smtClean="0"/>
              <a:t>CSplitWnd</a:t>
            </a:r>
            <a:endParaRPr lang="en-US" altLang="zh-CN" sz="2000" dirty="0" smtClean="0"/>
          </a:p>
          <a:p>
            <a:pPr lvl="1" eaLnBrk="1" hangingPunct="1">
              <a:tabLst>
                <a:tab pos="1808163" algn="l"/>
              </a:tabLst>
            </a:pPr>
            <a:r>
              <a:rPr lang="en-US" altLang="zh-CN" sz="1800" dirty="0" err="1" smtClean="0"/>
              <a:t>CTreeView</a:t>
            </a:r>
            <a:r>
              <a:rPr lang="zh-CN" altLang="en-US" sz="1800" dirty="0" smtClean="0"/>
              <a:t>、</a:t>
            </a:r>
            <a:r>
              <a:rPr lang="en-US" altLang="zh-CN" sz="1800" dirty="0" err="1" smtClean="0"/>
              <a:t>CFormView</a:t>
            </a:r>
            <a:r>
              <a:rPr lang="zh-CN" altLang="en-US" sz="1800" dirty="0" smtClean="0"/>
              <a:t>、</a:t>
            </a:r>
            <a:r>
              <a:rPr lang="en-US" altLang="zh-CN" sz="1800" dirty="0" err="1" smtClean="0"/>
              <a:t>CHtmlView</a:t>
            </a:r>
            <a:endParaRPr lang="en-US" altLang="zh-CN" sz="1800" dirty="0" smtClean="0"/>
          </a:p>
          <a:p>
            <a:pPr lvl="1" eaLnBrk="1" hangingPunct="1">
              <a:tabLst>
                <a:tab pos="1808163" algn="l"/>
              </a:tabLst>
            </a:pPr>
            <a:r>
              <a:rPr lang="zh-CN" altLang="en-US" sz="1800" dirty="0" smtClean="0"/>
              <a:t>用户自定义</a:t>
            </a:r>
            <a:r>
              <a:rPr lang="zh-CN" altLang="en-US" sz="1800" dirty="0" smtClean="0"/>
              <a:t>消息</a:t>
            </a:r>
            <a:endParaRPr lang="en-US" altLang="zh-CN" sz="1800" dirty="0" smtClean="0"/>
          </a:p>
          <a:p>
            <a:pPr eaLnBrk="1" hangingPunct="1">
              <a:tabLst>
                <a:tab pos="1808163" algn="l"/>
              </a:tabLst>
            </a:pPr>
            <a:r>
              <a:rPr lang="zh-CN" altLang="en-US" sz="2000" dirty="0" smtClean="0"/>
              <a:t>用户自定义控件</a:t>
            </a:r>
            <a:endParaRPr lang="en-US" altLang="zh-CN" sz="2000" dirty="0" smtClean="0"/>
          </a:p>
        </p:txBody>
      </p:sp>
      <p:sp>
        <p:nvSpPr>
          <p:cNvPr id="6150"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151"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10243" name="剪辑" r:id="rId3" imgW="2309813" imgH="3176588" progId="MS_ClipArt_Gallery.2">
                  <p:embed/>
                </p:oleObj>
              </mc:Choice>
              <mc:Fallback>
                <p:oleObj name="剪辑" r:id="rId3" imgW="2309813" imgH="3176588"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2" name="AutoShape 6"/>
          <p:cNvSpPr>
            <a:spLocks noChangeArrowheads="1"/>
          </p:cNvSpPr>
          <p:nvPr/>
        </p:nvSpPr>
        <p:spPr bwMode="auto">
          <a:xfrm>
            <a:off x="1932432" y="482907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endParaRPr lang="zh-CN" altLang="en-US"/>
          </a:p>
        </p:txBody>
      </p:sp>
    </p:spTree>
    <p:extLst>
      <p:ext uri="{BB962C8B-B14F-4D97-AF65-F5344CB8AC3E}">
        <p14:creationId xmlns:p14="http://schemas.microsoft.com/office/powerpoint/2010/main" val="10714430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用户自定义控件</a:t>
            </a:r>
            <a:endParaRPr lang="zh-CN" altLang="en-US" dirty="0"/>
          </a:p>
        </p:txBody>
      </p:sp>
      <p:sp>
        <p:nvSpPr>
          <p:cNvPr id="3" name="内容占位符 2"/>
          <p:cNvSpPr>
            <a:spLocks noGrp="1"/>
          </p:cNvSpPr>
          <p:nvPr>
            <p:ph idx="1"/>
          </p:nvPr>
        </p:nvSpPr>
        <p:spPr/>
        <p:txBody>
          <a:bodyPr/>
          <a:lstStyle/>
          <a:p>
            <a:r>
              <a:rPr lang="zh-CN" altLang="en-US" sz="1800" dirty="0" smtClean="0"/>
              <a:t>我们利用继承来定义自己的控件界</a:t>
            </a:r>
            <a:endParaRPr lang="en-US" altLang="zh-CN" sz="1800" dirty="0" smtClean="0"/>
          </a:p>
          <a:p>
            <a:r>
              <a:rPr lang="en-US" altLang="zh-CN" sz="1800" dirty="0" smtClean="0"/>
              <a:t>1.</a:t>
            </a:r>
            <a:r>
              <a:rPr lang="zh-CN" altLang="en-US" sz="1800" dirty="0" smtClean="0"/>
              <a:t>对于</a:t>
            </a:r>
            <a:r>
              <a:rPr lang="en-US" altLang="zh-CN" sz="1800" dirty="0" smtClean="0"/>
              <a:t>button</a:t>
            </a:r>
            <a:r>
              <a:rPr lang="en-US" altLang="zh-CN" sz="1800" dirty="0"/>
              <a:t>, </a:t>
            </a:r>
            <a:r>
              <a:rPr lang="en-US" altLang="zh-CN" sz="1800" dirty="0" err="1"/>
              <a:t>listbox</a:t>
            </a:r>
            <a:r>
              <a:rPr lang="en-US" altLang="zh-CN" sz="1800" dirty="0"/>
              <a:t>, </a:t>
            </a:r>
            <a:r>
              <a:rPr lang="en-US" altLang="zh-CN" sz="1800" dirty="0" err="1"/>
              <a:t>combobox</a:t>
            </a:r>
            <a:r>
              <a:rPr lang="en-US" altLang="zh-CN" sz="1800" dirty="0"/>
              <a:t>, </a:t>
            </a:r>
            <a:r>
              <a:rPr lang="en-US" altLang="zh-CN" sz="1800" dirty="0" smtClean="0"/>
              <a:t>menu</a:t>
            </a:r>
            <a:r>
              <a:rPr lang="zh-CN" altLang="en-US" sz="1800" dirty="0" smtClean="0"/>
              <a:t>类型控件可设定</a:t>
            </a:r>
            <a:r>
              <a:rPr lang="en-US" altLang="zh-CN" sz="1800" dirty="0" smtClean="0"/>
              <a:t>Owner Draw</a:t>
            </a:r>
            <a:r>
              <a:rPr lang="zh-CN" altLang="en-US" sz="1800" dirty="0" smtClean="0"/>
              <a:t>风格，用户自定义控件的方法和步骤：</a:t>
            </a:r>
            <a:endParaRPr lang="en-US" altLang="zh-CN" sz="1800" dirty="0" smtClean="0"/>
          </a:p>
          <a:p>
            <a:pPr lvl="1"/>
            <a:r>
              <a:rPr lang="en-US" altLang="zh-CN" sz="1600" dirty="0" smtClean="0"/>
              <a:t>1.</a:t>
            </a:r>
            <a:r>
              <a:rPr lang="zh-CN" altLang="en-US" sz="1600" dirty="0" smtClean="0"/>
              <a:t>继承父类控件，例如</a:t>
            </a:r>
            <a:r>
              <a:rPr lang="en-US" altLang="zh-CN" sz="1600" dirty="0" err="1" smtClean="0"/>
              <a:t>CMyButton</a:t>
            </a:r>
            <a:r>
              <a:rPr lang="en-US" altLang="zh-CN" sz="1600" dirty="0" smtClean="0"/>
              <a:t>: public </a:t>
            </a:r>
            <a:r>
              <a:rPr lang="en-US" altLang="zh-CN" sz="1600" dirty="0" err="1" smtClean="0"/>
              <a:t>CButton</a:t>
            </a:r>
            <a:endParaRPr lang="en-US" altLang="zh-CN" sz="1600" dirty="0" smtClean="0"/>
          </a:p>
          <a:p>
            <a:pPr lvl="1"/>
            <a:r>
              <a:rPr lang="en-US" altLang="zh-CN" sz="1600" dirty="0" smtClean="0"/>
              <a:t>2.</a:t>
            </a:r>
            <a:r>
              <a:rPr lang="zh-CN" altLang="en-US" sz="1600" dirty="0" smtClean="0"/>
              <a:t>将控件风格设置为</a:t>
            </a:r>
            <a:r>
              <a:rPr lang="en-US" altLang="zh-CN" sz="1600" dirty="0" err="1" smtClean="0"/>
              <a:t>OwerDraw</a:t>
            </a:r>
            <a:r>
              <a:rPr lang="zh-CN" altLang="en-US" sz="1600" dirty="0" smtClean="0"/>
              <a:t>（不同的控件所用的宏不同，例如</a:t>
            </a:r>
            <a:r>
              <a:rPr lang="en-US" altLang="zh-CN" sz="1600" dirty="0" err="1" smtClean="0"/>
              <a:t>CButton</a:t>
            </a:r>
            <a:r>
              <a:rPr lang="zh-CN" altLang="en-US" sz="1600" dirty="0" smtClean="0"/>
              <a:t>用的宏为</a:t>
            </a:r>
            <a:r>
              <a:rPr lang="en-US" altLang="zh-CN" sz="1600" dirty="0" smtClean="0"/>
              <a:t>BS_OWERDRAW</a:t>
            </a:r>
            <a:r>
              <a:rPr lang="zh-CN" altLang="en-US" sz="1600" dirty="0" smtClean="0"/>
              <a:t>）</a:t>
            </a:r>
            <a:endParaRPr lang="en-US" altLang="zh-CN" sz="1600" dirty="0" smtClean="0"/>
          </a:p>
          <a:p>
            <a:pPr lvl="1"/>
            <a:r>
              <a:rPr lang="en-US" altLang="zh-CN" sz="1600" dirty="0" smtClean="0"/>
              <a:t>3.</a:t>
            </a:r>
            <a:r>
              <a:rPr lang="zh-CN" altLang="en-US" sz="1600" dirty="0" smtClean="0"/>
              <a:t>重写</a:t>
            </a:r>
            <a:r>
              <a:rPr lang="en-US" altLang="zh-CN" sz="1600" dirty="0" err="1" smtClean="0"/>
              <a:t>DrawItem</a:t>
            </a:r>
            <a:r>
              <a:rPr lang="zh-CN" altLang="en-US" sz="1600" dirty="0" smtClean="0"/>
              <a:t>方法</a:t>
            </a:r>
            <a:endParaRPr lang="en-US" altLang="zh-CN" sz="1600" dirty="0" smtClean="0"/>
          </a:p>
          <a:p>
            <a:r>
              <a:rPr lang="en-US" altLang="zh-CN" sz="1800" dirty="0" smtClean="0"/>
              <a:t>2.</a:t>
            </a:r>
            <a:r>
              <a:rPr lang="zh-CN" altLang="en-US" sz="1800" dirty="0" smtClean="0"/>
              <a:t>其他类型的控件可以处理</a:t>
            </a:r>
            <a:r>
              <a:rPr lang="en-US" altLang="zh-CN" sz="1800" dirty="0" smtClean="0"/>
              <a:t>WM_PAINT</a:t>
            </a:r>
            <a:r>
              <a:rPr lang="zh-CN" altLang="en-US" sz="1800" dirty="0" smtClean="0"/>
              <a:t>消息来设置界面。</a:t>
            </a:r>
            <a:endParaRPr lang="en-US" altLang="zh-CN" sz="1800" dirty="0" smtClean="0"/>
          </a:p>
          <a:p>
            <a:r>
              <a:rPr lang="zh-CN" altLang="en-US" sz="1800" dirty="0" smtClean="0"/>
              <a:t>所有控件都可通过重写虚函数、自定义消息处理来设置自己需要的功能</a:t>
            </a:r>
            <a:endParaRPr lang="en-US" altLang="zh-CN" sz="1800" dirty="0" smtClean="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2013/4/14</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74</a:t>
            </a:fld>
            <a:endParaRPr lang="en-US" altLang="zh-CN"/>
          </a:p>
        </p:txBody>
      </p:sp>
    </p:spTree>
    <p:extLst>
      <p:ext uri="{BB962C8B-B14F-4D97-AF65-F5344CB8AC3E}">
        <p14:creationId xmlns:p14="http://schemas.microsoft.com/office/powerpoint/2010/main" val="279758800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Step1.</a:t>
            </a:r>
            <a:r>
              <a:rPr lang="zh-CN" altLang="en-US" sz="2800" dirty="0" smtClean="0"/>
              <a:t>通过类向导新建一个</a:t>
            </a:r>
            <a:r>
              <a:rPr lang="en-US" altLang="zh-CN" sz="2800" dirty="0" err="1" smtClean="0"/>
              <a:t>CButton</a:t>
            </a:r>
            <a:r>
              <a:rPr lang="zh-CN" altLang="en-US" sz="2800" dirty="0" smtClean="0"/>
              <a:t>的派生类</a:t>
            </a:r>
            <a:endParaRPr lang="zh-CN" altLang="en-US" sz="2800" dirty="0"/>
          </a:p>
        </p:txBody>
      </p:sp>
      <p:pic>
        <p:nvPicPr>
          <p:cNvPr id="6" name="内容占位符 5"/>
          <p:cNvPicPr>
            <a:picLocks noGrp="1" noChangeAspect="1"/>
          </p:cNvPicPr>
          <p:nvPr>
            <p:ph idx="1"/>
          </p:nvPr>
        </p:nvPicPr>
        <p:blipFill>
          <a:blip r:embed="rId2"/>
          <a:stretch>
            <a:fillRect/>
          </a:stretch>
        </p:blipFill>
        <p:spPr>
          <a:xfrm>
            <a:off x="1713341" y="1981200"/>
            <a:ext cx="5717318"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75</a:t>
            </a:fld>
            <a:endParaRPr lang="en-US" altLang="zh-CN"/>
          </a:p>
        </p:txBody>
      </p:sp>
      <p:sp>
        <p:nvSpPr>
          <p:cNvPr id="7" name="矩形标注 6"/>
          <p:cNvSpPr/>
          <p:nvPr/>
        </p:nvSpPr>
        <p:spPr bwMode="auto">
          <a:xfrm>
            <a:off x="1187624" y="3284984"/>
            <a:ext cx="1800200" cy="576064"/>
          </a:xfrm>
          <a:prstGeom prst="wedgeRectCallout">
            <a:avLst>
              <a:gd name="adj1" fmla="val 65364"/>
              <a:gd name="adj2" fmla="val -522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将基类设置为</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CButton</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1004846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Step2.</a:t>
            </a:r>
            <a:r>
              <a:rPr lang="zh-CN" altLang="en-US" sz="2800" dirty="0" smtClean="0"/>
              <a:t>为控件添加</a:t>
            </a:r>
            <a:r>
              <a:rPr lang="en-US" altLang="zh-CN" sz="2800" dirty="0" err="1" smtClean="0"/>
              <a:t>CMyButton</a:t>
            </a:r>
            <a:r>
              <a:rPr lang="zh-CN" altLang="en-US" sz="2800" dirty="0" smtClean="0"/>
              <a:t>类型变量</a:t>
            </a:r>
            <a:endParaRPr lang="zh-CN" altLang="en-US" sz="2800" dirty="0"/>
          </a:p>
        </p:txBody>
      </p:sp>
      <p:pic>
        <p:nvPicPr>
          <p:cNvPr id="6" name="内容占位符 5"/>
          <p:cNvPicPr>
            <a:picLocks noGrp="1" noChangeAspect="1"/>
          </p:cNvPicPr>
          <p:nvPr>
            <p:ph idx="1"/>
          </p:nvPr>
        </p:nvPicPr>
        <p:blipFill>
          <a:blip r:embed="rId2"/>
          <a:stretch>
            <a:fillRect/>
          </a:stretch>
        </p:blipFill>
        <p:spPr>
          <a:xfrm>
            <a:off x="1643062" y="2014537"/>
            <a:ext cx="5857875" cy="4048125"/>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2013/4/14</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76</a:t>
            </a:fld>
            <a:endParaRPr lang="en-US" altLang="zh-CN"/>
          </a:p>
        </p:txBody>
      </p:sp>
      <p:sp>
        <p:nvSpPr>
          <p:cNvPr id="7" name="矩形标注 6"/>
          <p:cNvSpPr/>
          <p:nvPr/>
        </p:nvSpPr>
        <p:spPr bwMode="auto">
          <a:xfrm>
            <a:off x="251520" y="4581128"/>
            <a:ext cx="2736304" cy="576064"/>
          </a:xfrm>
          <a:prstGeom prst="wedgeRectCallout">
            <a:avLst>
              <a:gd name="adj1" fmla="val 59720"/>
              <a:gd name="adj2" fmla="val 324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bg1"/>
                </a:solidFill>
                <a:latin typeface="Times New Roman" pitchFamily="18" charset="0"/>
                <a:ea typeface="楷体_GB2312" pitchFamily="49" charset="-122"/>
              </a:rPr>
              <a:t>在对话框编辑器中添加一个</a:t>
            </a:r>
            <a:r>
              <a:rPr lang="en-US" altLang="zh-CN" sz="1600" dirty="0" smtClean="0">
                <a:solidFill>
                  <a:schemeClr val="bg1"/>
                </a:solidFill>
                <a:latin typeface="Times New Roman" pitchFamily="18" charset="0"/>
                <a:ea typeface="楷体_GB2312" pitchFamily="49" charset="-122"/>
              </a:rPr>
              <a:t>Button</a:t>
            </a:r>
            <a:r>
              <a:rPr lang="zh-CN" altLang="en-US" sz="1600" dirty="0" smtClean="0">
                <a:solidFill>
                  <a:schemeClr val="bg1"/>
                </a:solidFill>
                <a:latin typeface="Times New Roman" pitchFamily="18" charset="0"/>
                <a:ea typeface="楷体_GB2312" pitchFamily="49" charset="-122"/>
              </a:rPr>
              <a:t>，并为其添加变量</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8137552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Step2.</a:t>
            </a:r>
            <a:r>
              <a:rPr lang="zh-CN" altLang="en-US" sz="2800" dirty="0" smtClean="0"/>
              <a:t>为</a:t>
            </a:r>
            <a:r>
              <a:rPr lang="zh-CN" altLang="en-US" sz="2800" dirty="0"/>
              <a:t>控件添加</a:t>
            </a:r>
            <a:r>
              <a:rPr lang="en-US" altLang="zh-CN" sz="2800" dirty="0" err="1"/>
              <a:t>CMyButton</a:t>
            </a:r>
            <a:r>
              <a:rPr lang="zh-CN" altLang="en-US" sz="2800" dirty="0"/>
              <a:t>类型变量</a:t>
            </a:r>
          </a:p>
        </p:txBody>
      </p:sp>
      <p:pic>
        <p:nvPicPr>
          <p:cNvPr id="6" name="内容占位符 5"/>
          <p:cNvPicPr>
            <a:picLocks noGrp="1" noChangeAspect="1"/>
          </p:cNvPicPr>
          <p:nvPr>
            <p:ph idx="1"/>
          </p:nvPr>
        </p:nvPicPr>
        <p:blipFill>
          <a:blip r:embed="rId2"/>
          <a:stretch>
            <a:fillRect/>
          </a:stretch>
        </p:blipFill>
        <p:spPr>
          <a:xfrm>
            <a:off x="1713341" y="1981200"/>
            <a:ext cx="5717318"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2013/4/14</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77</a:t>
            </a:fld>
            <a:endParaRPr lang="en-US" altLang="zh-CN"/>
          </a:p>
        </p:txBody>
      </p:sp>
      <p:sp>
        <p:nvSpPr>
          <p:cNvPr id="7" name="矩形标注 6"/>
          <p:cNvSpPr/>
          <p:nvPr/>
        </p:nvSpPr>
        <p:spPr bwMode="auto">
          <a:xfrm>
            <a:off x="0" y="2636912"/>
            <a:ext cx="2736304" cy="576064"/>
          </a:xfrm>
          <a:prstGeom prst="wedgeRectCallout">
            <a:avLst>
              <a:gd name="adj1" fmla="val 23184"/>
              <a:gd name="adj2" fmla="val 79431"/>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将变量类型修改为刚刚添加的</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CMyButton</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类</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514549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Step3.</a:t>
            </a:r>
            <a:r>
              <a:rPr lang="zh-CN" altLang="en-US" sz="2800" dirty="0" smtClean="0"/>
              <a:t>通过类向导重写虚函数</a:t>
            </a:r>
            <a:endParaRPr lang="zh-CN" altLang="en-US" sz="2800" dirty="0"/>
          </a:p>
        </p:txBody>
      </p:sp>
      <p:pic>
        <p:nvPicPr>
          <p:cNvPr id="6" name="内容占位符 5"/>
          <p:cNvPicPr>
            <a:picLocks noGrp="1" noChangeAspect="1"/>
          </p:cNvPicPr>
          <p:nvPr>
            <p:ph idx="1"/>
          </p:nvPr>
        </p:nvPicPr>
        <p:blipFill>
          <a:blip r:embed="rId2"/>
          <a:stretch>
            <a:fillRect/>
          </a:stretch>
        </p:blipFill>
        <p:spPr>
          <a:xfrm>
            <a:off x="3109965" y="1981200"/>
            <a:ext cx="2924070"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2013/4/14</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78</a:t>
            </a:fld>
            <a:endParaRPr lang="en-US" altLang="zh-CN"/>
          </a:p>
        </p:txBody>
      </p:sp>
      <p:sp>
        <p:nvSpPr>
          <p:cNvPr id="7" name="矩形标注 6"/>
          <p:cNvSpPr/>
          <p:nvPr/>
        </p:nvSpPr>
        <p:spPr bwMode="auto">
          <a:xfrm>
            <a:off x="827584" y="4581128"/>
            <a:ext cx="2736304" cy="576064"/>
          </a:xfrm>
          <a:prstGeom prst="wedgeRectCallout">
            <a:avLst>
              <a:gd name="adj1" fmla="val 59720"/>
              <a:gd name="adj2" fmla="val 3240"/>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在类视图中，打开按钮的派生类的类向导</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8638303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Step3.</a:t>
            </a:r>
            <a:r>
              <a:rPr lang="zh-CN" altLang="en-US" sz="2800" dirty="0" smtClean="0"/>
              <a:t>通过</a:t>
            </a:r>
            <a:r>
              <a:rPr lang="zh-CN" altLang="en-US" sz="2800" dirty="0"/>
              <a:t>类向导重写虚函数</a:t>
            </a:r>
          </a:p>
        </p:txBody>
      </p:sp>
      <p:pic>
        <p:nvPicPr>
          <p:cNvPr id="6" name="内容占位符 5"/>
          <p:cNvPicPr>
            <a:picLocks noGrp="1" noChangeAspect="1"/>
          </p:cNvPicPr>
          <p:nvPr>
            <p:ph idx="1"/>
          </p:nvPr>
        </p:nvPicPr>
        <p:blipFill>
          <a:blip r:embed="rId2"/>
          <a:stretch>
            <a:fillRect/>
          </a:stretch>
        </p:blipFill>
        <p:spPr>
          <a:xfrm>
            <a:off x="2126802" y="1981200"/>
            <a:ext cx="4890395" cy="4114800"/>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2013/4/14</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79</a:t>
            </a:fld>
            <a:endParaRPr lang="en-US" altLang="zh-CN"/>
          </a:p>
        </p:txBody>
      </p:sp>
      <p:sp>
        <p:nvSpPr>
          <p:cNvPr id="7" name="矩形标注 6"/>
          <p:cNvSpPr/>
          <p:nvPr/>
        </p:nvSpPr>
        <p:spPr bwMode="auto">
          <a:xfrm>
            <a:off x="5436096" y="3136404"/>
            <a:ext cx="2736304" cy="576064"/>
          </a:xfrm>
          <a:prstGeom prst="wedgeRectCallout">
            <a:avLst>
              <a:gd name="adj1" fmla="val -43205"/>
              <a:gd name="adj2" fmla="val 66733"/>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重写</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DrawItem</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和</a:t>
            </a:r>
            <a:r>
              <a:rPr kumimoji="1" lang="en-US" altLang="zh-CN" sz="1600" b="1" i="0" u="none" strike="noStrike" cap="none" normalizeH="0" baseline="0" dirty="0" err="1" smtClean="0">
                <a:ln>
                  <a:noFill/>
                </a:ln>
                <a:solidFill>
                  <a:schemeClr val="bg1"/>
                </a:solidFill>
                <a:effectLst/>
                <a:latin typeface="Times New Roman" pitchFamily="18" charset="0"/>
                <a:ea typeface="楷体_GB2312" pitchFamily="49" charset="-122"/>
              </a:rPr>
              <a:t>PreSubclassWindow</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虚函数</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29390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04664"/>
            <a:ext cx="4894312" cy="1143000"/>
          </a:xfrm>
        </p:spPr>
        <p:txBody>
          <a:bodyPr/>
          <a:lstStyle/>
          <a:p>
            <a:r>
              <a:rPr lang="en-US" altLang="zh-CN" sz="2400" dirty="0" smtClean="0"/>
              <a:t>Step3:</a:t>
            </a:r>
            <a:r>
              <a:rPr lang="zh-CN" altLang="en-US" sz="2400" dirty="0" smtClean="0"/>
              <a:t>通过属性窗口设置控件属性</a:t>
            </a:r>
            <a:endParaRPr lang="zh-CN" altLang="en-US" sz="24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8</a:t>
            </a:fld>
            <a:endParaRPr lang="en-US" altLang="zh-CN"/>
          </a:p>
        </p:txBody>
      </p:sp>
      <p:sp>
        <p:nvSpPr>
          <p:cNvPr id="7" name="内容占位符 6"/>
          <p:cNvSpPr>
            <a:spLocks noGrp="1"/>
          </p:cNvSpPr>
          <p:nvPr>
            <p:ph idx="1"/>
          </p:nvPr>
        </p:nvSpPr>
        <p:spPr/>
        <p:txBody>
          <a:bodyPr/>
          <a:lstStyle/>
          <a:p>
            <a:r>
              <a:rPr lang="zh-CN" altLang="en-US" sz="2800" dirty="0" smtClean="0"/>
              <a:t>设置</a:t>
            </a:r>
            <a:r>
              <a:rPr lang="en-US" altLang="zh-CN" sz="2800" dirty="0" err="1" smtClean="0"/>
              <a:t>CTreeCtrl</a:t>
            </a:r>
            <a:r>
              <a:rPr lang="zh-CN" altLang="en-US" sz="2800" dirty="0" smtClean="0"/>
              <a:t>的属性</a:t>
            </a:r>
            <a:endParaRPr lang="en-US" altLang="zh-CN" sz="2800" dirty="0" smtClean="0"/>
          </a:p>
          <a:p>
            <a:pPr lvl="1"/>
            <a:r>
              <a:rPr lang="en-US" altLang="zh-CN" sz="2400" dirty="0" smtClean="0"/>
              <a:t>Has Buttons: True</a:t>
            </a:r>
          </a:p>
          <a:p>
            <a:pPr lvl="1"/>
            <a:r>
              <a:rPr lang="en-US" altLang="zh-CN" sz="2400" dirty="0" smtClean="0"/>
              <a:t>Has Lines: True</a:t>
            </a:r>
          </a:p>
          <a:p>
            <a:endParaRPr lang="zh-CN" altLang="en-US" sz="2800" dirty="0"/>
          </a:p>
        </p:txBody>
      </p:sp>
      <p:pic>
        <p:nvPicPr>
          <p:cNvPr id="9" name="图片 8"/>
          <p:cNvPicPr>
            <a:picLocks noChangeAspect="1"/>
          </p:cNvPicPr>
          <p:nvPr/>
        </p:nvPicPr>
        <p:blipFill>
          <a:blip r:embed="rId2"/>
          <a:stretch>
            <a:fillRect/>
          </a:stretch>
        </p:blipFill>
        <p:spPr>
          <a:xfrm>
            <a:off x="5940152" y="515415"/>
            <a:ext cx="2857500" cy="5591175"/>
          </a:xfrm>
          <a:prstGeom prst="rect">
            <a:avLst/>
          </a:prstGeom>
        </p:spPr>
      </p:pic>
      <p:sp>
        <p:nvSpPr>
          <p:cNvPr id="10" name="矩形标注 9"/>
          <p:cNvSpPr/>
          <p:nvPr/>
        </p:nvSpPr>
        <p:spPr bwMode="auto">
          <a:xfrm>
            <a:off x="3275856" y="1342754"/>
            <a:ext cx="2520280" cy="627856"/>
          </a:xfrm>
          <a:prstGeom prst="wedgeRectCallout">
            <a:avLst>
              <a:gd name="adj1" fmla="val 66875"/>
              <a:gd name="adj2" fmla="val 5856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在属性窗口中设置控件的各种属性</a:t>
            </a:r>
          </a:p>
        </p:txBody>
      </p:sp>
      <p:sp>
        <p:nvSpPr>
          <p:cNvPr id="11" name="矩形标注 10"/>
          <p:cNvSpPr/>
          <p:nvPr/>
        </p:nvSpPr>
        <p:spPr bwMode="auto">
          <a:xfrm>
            <a:off x="3203848" y="4869160"/>
            <a:ext cx="2520280" cy="627856"/>
          </a:xfrm>
          <a:prstGeom prst="wedgeRectCallout">
            <a:avLst>
              <a:gd name="adj1" fmla="val 66875"/>
              <a:gd name="adj2" fmla="val 58564"/>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bg1"/>
                </a:solidFill>
                <a:latin typeface="Times New Roman" pitchFamily="18" charset="0"/>
                <a:ea typeface="楷体_GB2312" pitchFamily="49" charset="-122"/>
              </a:rPr>
              <a:t>选中相应的选项，在此查看对应选项的说明</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40086465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Step4.</a:t>
            </a:r>
            <a:r>
              <a:rPr lang="zh-CN" altLang="en-US" sz="2800" dirty="0" smtClean="0"/>
              <a:t>重写虚函数</a:t>
            </a:r>
            <a:r>
              <a:rPr lang="en-US" altLang="zh-CN" sz="2800" dirty="0" err="1"/>
              <a:t>PreSubclassWindow</a:t>
            </a:r>
            <a:endParaRPr lang="zh-CN" altLang="en-US" sz="2800" dirty="0"/>
          </a:p>
        </p:txBody>
      </p:sp>
      <p:sp>
        <p:nvSpPr>
          <p:cNvPr id="3" name="内容占位符 2"/>
          <p:cNvSpPr>
            <a:spLocks noGrp="1"/>
          </p:cNvSpPr>
          <p:nvPr>
            <p:ph idx="1"/>
          </p:nvPr>
        </p:nvSpPr>
        <p:spPr/>
        <p:txBody>
          <a:bodyPr/>
          <a:lstStyle/>
          <a:p>
            <a:pPr marL="0" indent="0">
              <a:buNone/>
            </a:pP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CMyButton</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PreSubclassWindow</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CButton</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PreSubclassWindow</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ModifyStyle</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FF0000"/>
                </a:solidFill>
                <a:highlight>
                  <a:srgbClr val="FFFFFF"/>
                </a:highlight>
                <a:latin typeface="Consolas" panose="020B0609020204030204" pitchFamily="49" charset="0"/>
              </a:rPr>
              <a:t>0</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BS_OWNERDRAW</a:t>
            </a:r>
            <a:r>
              <a:rPr lang="en-US" altLang="zh-CN" sz="1600" b="0" dirty="0" smtClean="0">
                <a:solidFill>
                  <a:srgbClr val="000000"/>
                </a:solidFill>
                <a:highlight>
                  <a:srgbClr val="FFFFFF"/>
                </a:highlight>
                <a:latin typeface="Consolas" panose="020B0609020204030204" pitchFamily="49" charset="0"/>
              </a:rPr>
              <a:t>); // set owner draw style</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2013/4/14</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80</a:t>
            </a:fld>
            <a:endParaRPr lang="en-US" altLang="zh-CN"/>
          </a:p>
        </p:txBody>
      </p:sp>
      <p:sp>
        <p:nvSpPr>
          <p:cNvPr id="6" name="矩形标注 5"/>
          <p:cNvSpPr/>
          <p:nvPr/>
        </p:nvSpPr>
        <p:spPr bwMode="auto">
          <a:xfrm>
            <a:off x="1835696" y="3284984"/>
            <a:ext cx="4536504" cy="576064"/>
          </a:xfrm>
          <a:prstGeom prst="wedgeRectCallout">
            <a:avLst>
              <a:gd name="adj1" fmla="val -14067"/>
              <a:gd name="adj2" fmla="val -75068"/>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将派生的按钮类设置为</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BS_OWNERDRAW</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风格</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9179910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Step5.</a:t>
            </a:r>
            <a:r>
              <a:rPr lang="zh-CN" altLang="en-US" sz="2800" dirty="0" smtClean="0"/>
              <a:t>重写虚函数</a:t>
            </a:r>
            <a:r>
              <a:rPr lang="en-US" altLang="zh-CN" sz="2800" dirty="0" err="1" smtClean="0"/>
              <a:t>DrawItem</a:t>
            </a:r>
            <a:endParaRPr lang="zh-CN" altLang="en-US" sz="2800" dirty="0"/>
          </a:p>
        </p:txBody>
      </p:sp>
      <p:sp>
        <p:nvSpPr>
          <p:cNvPr id="3" name="内容占位符 2"/>
          <p:cNvSpPr>
            <a:spLocks noGrp="1"/>
          </p:cNvSpPr>
          <p:nvPr>
            <p:ph idx="1"/>
          </p:nvPr>
        </p:nvSpPr>
        <p:spPr/>
        <p:txBody>
          <a:bodyPr/>
          <a:lstStyle/>
          <a:p>
            <a:pPr marL="0" indent="0">
              <a:buNone/>
            </a:pPr>
            <a:r>
              <a:rPr lang="en-US" altLang="zh-CN" sz="1600" b="0" dirty="0">
                <a:solidFill>
                  <a:srgbClr val="0000FF"/>
                </a:solidFill>
                <a:highlight>
                  <a:srgbClr val="FFFFFF"/>
                </a:highlight>
                <a:latin typeface="Consolas" panose="020B0609020204030204" pitchFamily="49" charset="0"/>
              </a:rPr>
              <a:t>void</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CMyButton</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DrawItem</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2B91AF"/>
                </a:solidFill>
                <a:highlight>
                  <a:srgbClr val="FFFFFF"/>
                </a:highlight>
                <a:latin typeface="Consolas" panose="020B0609020204030204" pitchFamily="49" charset="0"/>
              </a:rPr>
              <a:t>LPDRAWITEMSTRUCT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lpDrawItemStruct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ASSERT</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808080"/>
                </a:solidFill>
                <a:highlight>
                  <a:srgbClr val="FFFFFF"/>
                </a:highlight>
                <a:latin typeface="Consolas" panose="020B0609020204030204" pitchFamily="49" charset="0"/>
              </a:rPr>
              <a:t>lpDrawItemStruct</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CtlType</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6F008A"/>
                </a:solidFill>
                <a:highlight>
                  <a:srgbClr val="FFFFFF"/>
                </a:highlight>
                <a:latin typeface="Consolas" panose="020B0609020204030204" pitchFamily="49" charset="0"/>
              </a:rPr>
              <a:t>ODT_BUTTON</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CDC</a:t>
            </a:r>
            <a:r>
              <a:rPr lang="en-US" altLang="zh-CN" sz="1600" b="0" dirty="0">
                <a:solidFill>
                  <a:srgbClr val="000000"/>
                </a:solidFill>
                <a:highlight>
                  <a:srgbClr val="FFFFFF"/>
                </a:highlight>
                <a:latin typeface="Consolas" panose="020B0609020204030204" pitchFamily="49" charset="0"/>
              </a:rPr>
              <a:t> dc;</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dc.Attach</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808080"/>
                </a:solidFill>
                <a:highlight>
                  <a:srgbClr val="FFFFFF"/>
                </a:highlight>
                <a:latin typeface="Consolas" panose="020B0609020204030204" pitchFamily="49" charset="0"/>
              </a:rPr>
              <a:t>lpDrawItemStruct</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hDC</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dc.AssertValid</a:t>
            </a:r>
            <a:r>
              <a:rPr lang="en-US" altLang="zh-CN" sz="1600" b="0" dirty="0">
                <a:solidFill>
                  <a:srgbClr val="000000"/>
                </a:solidFill>
                <a:highlight>
                  <a:srgbClr val="FFFFFF"/>
                </a:highlight>
                <a:latin typeface="Consolas" panose="020B0609020204030204" pitchFamily="49" charset="0"/>
              </a:rPr>
              <a:t>();</a:t>
            </a:r>
          </a:p>
          <a:p>
            <a:pPr marL="0" indent="0">
              <a:buNone/>
            </a:pP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static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CPen</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redDashPen</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6F008A"/>
                </a:solidFill>
                <a:highlight>
                  <a:srgbClr val="FFFFFF"/>
                </a:highlight>
                <a:latin typeface="Consolas" panose="020B0609020204030204" pitchFamily="49" charset="0"/>
              </a:rPr>
              <a:t>PS_DASH</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FF0000"/>
                </a:solidFill>
                <a:highlight>
                  <a:srgbClr val="FFFFFF"/>
                </a:highlight>
                <a:latin typeface="Consolas" panose="020B0609020204030204" pitchFamily="49" charset="0"/>
              </a:rPr>
              <a:t>1</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RGB</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FF0000"/>
                </a:solidFill>
                <a:highlight>
                  <a:srgbClr val="FFFFFF"/>
                </a:highlight>
                <a:latin typeface="Consolas" panose="020B0609020204030204" pitchFamily="49" charset="0"/>
              </a:rPr>
              <a:t>255</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FF0000"/>
                </a:solidFill>
                <a:highlight>
                  <a:srgbClr val="FFFFFF"/>
                </a:highlight>
                <a:latin typeface="Consolas" panose="020B0609020204030204" pitchFamily="49" charset="0"/>
              </a:rPr>
              <a:t>0</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FF0000"/>
                </a:solidFill>
                <a:highlight>
                  <a:srgbClr val="FFFFFF"/>
                </a:highlight>
                <a:latin typeface="Consolas" panose="020B0609020204030204" pitchFamily="49" charset="0"/>
              </a:rPr>
              <a:t>0</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static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CPen</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blueSolidPen</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6F008A"/>
                </a:solidFill>
                <a:highlight>
                  <a:srgbClr val="FFFFFF"/>
                </a:highlight>
                <a:latin typeface="Consolas" panose="020B0609020204030204" pitchFamily="49" charset="0"/>
              </a:rPr>
              <a:t>PS_SOLID</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FF0000"/>
                </a:solidFill>
                <a:highlight>
                  <a:srgbClr val="FFFFFF"/>
                </a:highlight>
                <a:latin typeface="Consolas" panose="020B0609020204030204" pitchFamily="49" charset="0"/>
              </a:rPr>
              <a:t>1</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RGB</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FF0000"/>
                </a:solidFill>
                <a:highlight>
                  <a:srgbClr val="FFFFFF"/>
                </a:highlight>
                <a:latin typeface="Consolas" panose="020B0609020204030204" pitchFamily="49" charset="0"/>
              </a:rPr>
              <a:t>0</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FF0000"/>
                </a:solidFill>
                <a:highlight>
                  <a:srgbClr val="FFFFFF"/>
                </a:highlight>
                <a:latin typeface="Consolas" panose="020B0609020204030204" pitchFamily="49" charset="0"/>
              </a:rPr>
              <a:t>0</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FF0000"/>
                </a:solidFill>
                <a:highlight>
                  <a:srgbClr val="FFFFFF"/>
                </a:highlight>
                <a:latin typeface="Consolas" panose="020B0609020204030204" pitchFamily="49" charset="0"/>
              </a:rPr>
              <a:t>255</a:t>
            </a:r>
            <a:r>
              <a:rPr lang="en-US" altLang="zh-CN" sz="1600" b="0" dirty="0">
                <a:solidFill>
                  <a:srgbClr val="000000"/>
                </a:solidFill>
                <a:highlight>
                  <a:srgbClr val="FFFFFF"/>
                </a:highlight>
                <a:latin typeface="Consolas" panose="020B0609020204030204" pitchFamily="49" charset="0"/>
              </a:rPr>
              <a:t>));</a:t>
            </a:r>
          </a:p>
          <a:p>
            <a:pPr marL="0" indent="0">
              <a:buNone/>
            </a:pP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 get the button's rectangle</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RECT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rect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GetClientRect</a:t>
            </a:r>
            <a:r>
              <a:rPr lang="en-US" altLang="zh-CN" sz="1600" b="0" dirty="0">
                <a:solidFill>
                  <a:srgbClr val="000000"/>
                </a:solidFill>
                <a:highlight>
                  <a:srgbClr val="FFFFFF"/>
                </a:highlight>
                <a:latin typeface="Consolas" panose="020B0609020204030204" pitchFamily="49" charset="0"/>
              </a:rPr>
              <a:t>(&amp;</a:t>
            </a:r>
            <a:r>
              <a:rPr lang="en-US" altLang="zh-CN" sz="1600" b="0" dirty="0" err="1">
                <a:solidFill>
                  <a:srgbClr val="000000"/>
                </a:solidFill>
                <a:highlight>
                  <a:srgbClr val="FFFFFF"/>
                </a:highlight>
                <a:latin typeface="Consolas" panose="020B0609020204030204" pitchFamily="49" charset="0"/>
              </a:rPr>
              <a:t>rect</a:t>
            </a:r>
            <a:r>
              <a:rPr lang="en-US" altLang="zh-CN" sz="1600" b="0" dirty="0">
                <a:solidFill>
                  <a:srgbClr val="000000"/>
                </a:solidFill>
                <a:highlight>
                  <a:srgbClr val="FFFFFF"/>
                </a:highlight>
                <a:latin typeface="Consolas" panose="020B0609020204030204" pitchFamily="49" charset="0"/>
              </a:rPr>
              <a:t>);</a:t>
            </a:r>
            <a:endParaRPr lang="zh-CN" altLang="en-US" sz="1600" b="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2013/4/14</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81</a:t>
            </a:fld>
            <a:endParaRPr lang="en-US" altLang="zh-CN"/>
          </a:p>
        </p:txBody>
      </p:sp>
      <p:sp>
        <p:nvSpPr>
          <p:cNvPr id="6" name="矩形标注 5"/>
          <p:cNvSpPr/>
          <p:nvPr/>
        </p:nvSpPr>
        <p:spPr bwMode="auto">
          <a:xfrm>
            <a:off x="5364088" y="2996952"/>
            <a:ext cx="2736304" cy="432048"/>
          </a:xfrm>
          <a:prstGeom prst="wedgeRectCallout">
            <a:avLst>
              <a:gd name="adj1" fmla="val -61028"/>
              <a:gd name="adj2" fmla="val 535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获取</a:t>
            </a:r>
            <a:r>
              <a:rPr kumimoji="1" lang="en-US" altLang="zh-CN" sz="1600" b="1" i="0" u="none" strike="noStrike" cap="none" normalizeH="0" baseline="0" dirty="0" smtClean="0">
                <a:ln>
                  <a:noFill/>
                </a:ln>
                <a:solidFill>
                  <a:schemeClr val="bg1"/>
                </a:solidFill>
                <a:effectLst/>
                <a:latin typeface="Times New Roman" pitchFamily="18" charset="0"/>
                <a:ea typeface="楷体_GB2312" pitchFamily="49" charset="-122"/>
              </a:rPr>
              <a:t>DC</a:t>
            </a: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用于绘制</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6407696" y="4725144"/>
            <a:ext cx="2736304" cy="432048"/>
          </a:xfrm>
          <a:prstGeom prst="wedgeRectCallout">
            <a:avLst>
              <a:gd name="adj1" fmla="val -40086"/>
              <a:gd name="adj2" fmla="val -73658"/>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定义了两种类型的画笔</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3789464" y="5385792"/>
            <a:ext cx="3014784" cy="432048"/>
          </a:xfrm>
          <a:prstGeom prst="wedgeRectCallout">
            <a:avLst>
              <a:gd name="adj1" fmla="val -55235"/>
              <a:gd name="adj2" fmla="val -14398"/>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获取到了按钮所在的矩形区域</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0587028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2013/4/14</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82</a:t>
            </a:fld>
            <a:endParaRPr lang="en-US" altLang="zh-CN"/>
          </a:p>
        </p:txBody>
      </p:sp>
      <p:sp>
        <p:nvSpPr>
          <p:cNvPr id="3" name="内容占位符 2"/>
          <p:cNvSpPr>
            <a:spLocks noGrp="1"/>
          </p:cNvSpPr>
          <p:nvPr>
            <p:ph idx="4294967295"/>
          </p:nvPr>
        </p:nvSpPr>
        <p:spPr>
          <a:xfrm>
            <a:off x="107504" y="228688"/>
            <a:ext cx="9036496" cy="6444952"/>
          </a:xfrm>
        </p:spPr>
        <p:txBody>
          <a:bodyPr/>
          <a:lstStyle/>
          <a:p>
            <a:pPr marL="0" indent="0">
              <a:buNone/>
            </a:pPr>
            <a:r>
              <a:rPr lang="en-US" altLang="zh-CN" sz="1600" b="0" dirty="0" smtClean="0">
                <a:solidFill>
                  <a:srgbClr val="008000"/>
                </a:solidFill>
                <a:highlight>
                  <a:srgbClr val="FFFFFF"/>
                </a:highlight>
                <a:latin typeface="Consolas" panose="020B0609020204030204" pitchFamily="49" charset="0"/>
              </a:rPr>
              <a:t>    // </a:t>
            </a:r>
            <a:r>
              <a:rPr lang="en-US" altLang="zh-CN" sz="1600" b="0" dirty="0">
                <a:solidFill>
                  <a:srgbClr val="008000"/>
                </a:solidFill>
                <a:highlight>
                  <a:srgbClr val="FFFFFF"/>
                </a:highlight>
                <a:latin typeface="Consolas" panose="020B0609020204030204" pitchFamily="49" charset="0"/>
              </a:rPr>
              <a:t>draw a custom frame</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CPen</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oldPen</a:t>
            </a:r>
            <a:r>
              <a:rPr lang="en-US" altLang="zh-CN" sz="1600" b="0" dirty="0">
                <a:solidFill>
                  <a:srgbClr val="000000"/>
                </a:solidFill>
                <a:highlight>
                  <a:srgbClr val="FFFFFF"/>
                </a:highlight>
                <a:latin typeface="Consolas" panose="020B0609020204030204" pitchFamily="49" charset="0"/>
              </a:rPr>
              <a:t> = </a:t>
            </a:r>
            <a:r>
              <a:rPr lang="en-US" altLang="zh-CN" sz="1600" b="0" dirty="0">
                <a:solidFill>
                  <a:srgbClr val="6F008A"/>
                </a:solidFill>
                <a:highlight>
                  <a:srgbClr val="FFFFFF"/>
                </a:highlight>
                <a:latin typeface="Consolas" panose="020B0609020204030204" pitchFamily="49" charset="0"/>
              </a:rPr>
              <a:t>NULL</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if</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808080"/>
                </a:solidFill>
                <a:highlight>
                  <a:srgbClr val="FFFFFF"/>
                </a:highlight>
                <a:latin typeface="Consolas" panose="020B0609020204030204" pitchFamily="49" charset="0"/>
              </a:rPr>
              <a:t>lpDrawItemStruct</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itemState</a:t>
            </a:r>
            <a:r>
              <a:rPr lang="en-US" altLang="zh-CN" sz="1600" b="0" dirty="0">
                <a:solidFill>
                  <a:srgbClr val="000000"/>
                </a:solidFill>
                <a:highlight>
                  <a:srgbClr val="FFFFFF"/>
                </a:highlight>
                <a:latin typeface="Consolas" panose="020B0609020204030204" pitchFamily="49" charset="0"/>
              </a:rPr>
              <a:t> &amp; </a:t>
            </a:r>
            <a:r>
              <a:rPr lang="en-US" altLang="zh-CN" sz="1600" b="0" dirty="0">
                <a:solidFill>
                  <a:srgbClr val="6F008A"/>
                </a:solidFill>
                <a:highlight>
                  <a:srgbClr val="FFFFFF"/>
                </a:highlight>
                <a:latin typeface="Consolas" panose="020B0609020204030204" pitchFamily="49" charset="0"/>
              </a:rPr>
              <a:t>ODS_SELECTED</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 button pushed</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oldPen</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dc.SelectObject</a:t>
            </a:r>
            <a:r>
              <a:rPr lang="en-US" altLang="zh-CN" sz="1600" b="0" dirty="0">
                <a:solidFill>
                  <a:srgbClr val="000000"/>
                </a:solidFill>
                <a:highlight>
                  <a:srgbClr val="FFFFFF"/>
                </a:highlight>
                <a:latin typeface="Consolas" panose="020B0609020204030204" pitchFamily="49" charset="0"/>
              </a:rPr>
              <a:t>(&amp;</a:t>
            </a:r>
            <a:r>
              <a:rPr lang="en-US" altLang="zh-CN" sz="1600" b="0" dirty="0" err="1">
                <a:solidFill>
                  <a:srgbClr val="000000"/>
                </a:solidFill>
                <a:highlight>
                  <a:srgbClr val="FFFFFF"/>
                </a:highlight>
                <a:latin typeface="Consolas" panose="020B0609020204030204" pitchFamily="49" charset="0"/>
              </a:rPr>
              <a:t>redDashPen</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 use rad dash pen</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00FF"/>
                </a:solidFill>
                <a:highlight>
                  <a:srgbClr val="FFFFFF"/>
                </a:highlight>
                <a:latin typeface="Consolas" panose="020B0609020204030204" pitchFamily="49" charset="0"/>
              </a:rPr>
              <a:t>else</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 normal</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oldPen</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dc.SelectObject</a:t>
            </a:r>
            <a:r>
              <a:rPr lang="en-US" altLang="zh-CN" sz="1600" b="0" dirty="0">
                <a:solidFill>
                  <a:srgbClr val="000000"/>
                </a:solidFill>
                <a:highlight>
                  <a:srgbClr val="FFFFFF"/>
                </a:highlight>
                <a:latin typeface="Consolas" panose="020B0609020204030204" pitchFamily="49" charset="0"/>
              </a:rPr>
              <a:t>(&amp;</a:t>
            </a:r>
            <a:r>
              <a:rPr lang="en-US" altLang="zh-CN" sz="1600" b="0" dirty="0" err="1">
                <a:solidFill>
                  <a:srgbClr val="000000"/>
                </a:solidFill>
                <a:highlight>
                  <a:srgbClr val="FFFFFF"/>
                </a:highlight>
                <a:latin typeface="Consolas" panose="020B0609020204030204" pitchFamily="49" charset="0"/>
              </a:rPr>
              <a:t>blueSolidPen</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 use blue solid pen</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dc.Rectangle</a:t>
            </a:r>
            <a:r>
              <a:rPr lang="en-US" altLang="zh-CN" sz="1600" b="0" dirty="0">
                <a:solidFill>
                  <a:srgbClr val="000000"/>
                </a:solidFill>
                <a:highlight>
                  <a:srgbClr val="FFFFFF"/>
                </a:highlight>
                <a:latin typeface="Consolas" panose="020B0609020204030204" pitchFamily="49" charset="0"/>
              </a:rPr>
              <a:t>(&amp;</a:t>
            </a:r>
            <a:r>
              <a:rPr lang="en-US" altLang="zh-CN" sz="1600" b="0" dirty="0" err="1">
                <a:solidFill>
                  <a:srgbClr val="000000"/>
                </a:solidFill>
                <a:highlight>
                  <a:srgbClr val="FFFFFF"/>
                </a:highlight>
                <a:latin typeface="Consolas" panose="020B0609020204030204" pitchFamily="49" charset="0"/>
              </a:rPr>
              <a:t>rect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dc.SelectObject</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oldPen</a:t>
            </a:r>
            <a:r>
              <a:rPr lang="en-US" altLang="zh-CN" sz="1600" b="0" dirty="0">
                <a:solidFill>
                  <a:srgbClr val="000000"/>
                </a:solidFill>
                <a:highlight>
                  <a:srgbClr val="FFFFFF"/>
                </a:highlight>
                <a:latin typeface="Consolas" panose="020B0609020204030204" pitchFamily="49" charset="0"/>
              </a:rPr>
              <a:t>);</a:t>
            </a:r>
          </a:p>
          <a:p>
            <a:pPr marL="0" indent="0">
              <a:buNone/>
            </a:pP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 get the button's text.</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2B91AF"/>
                </a:solidFill>
                <a:highlight>
                  <a:srgbClr val="FFFFFF"/>
                </a:highlight>
                <a:latin typeface="Consolas" panose="020B0609020204030204" pitchFamily="49" charset="0"/>
              </a:rPr>
              <a:t>CString</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strText</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6F008A"/>
                </a:solidFill>
                <a:highlight>
                  <a:srgbClr val="FFFFFF"/>
                </a:highlight>
                <a:latin typeface="Consolas" panose="020B0609020204030204" pitchFamily="49" charset="0"/>
              </a:rPr>
              <a:t>GetWindowText</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000000"/>
                </a:solidFill>
                <a:highlight>
                  <a:srgbClr val="FFFFFF"/>
                </a:highlight>
                <a:latin typeface="Consolas" panose="020B0609020204030204" pitchFamily="49" charset="0"/>
              </a:rPr>
              <a:t>strText</a:t>
            </a:r>
            <a:r>
              <a:rPr lang="en-US" altLang="zh-CN" sz="1600" b="0" dirty="0">
                <a:solidFill>
                  <a:srgbClr val="000000"/>
                </a:solidFill>
                <a:highlight>
                  <a:srgbClr val="FFFFFF"/>
                </a:highlight>
                <a:latin typeface="Consolas" panose="020B0609020204030204" pitchFamily="49" charset="0"/>
              </a:rPr>
              <a:t>);</a:t>
            </a:r>
          </a:p>
          <a:p>
            <a:pPr marL="0" indent="0">
              <a:buNone/>
            </a:pP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008000"/>
                </a:solidFill>
                <a:highlight>
                  <a:srgbClr val="FFFFFF"/>
                </a:highlight>
                <a:latin typeface="Consolas" panose="020B0609020204030204" pitchFamily="49" charset="0"/>
              </a:rPr>
              <a:t>// draw the button text using the text color red</a:t>
            </a:r>
            <a:endParaRPr lang="en-US" altLang="zh-CN"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2B91AF"/>
                </a:solidFill>
                <a:highlight>
                  <a:srgbClr val="FFFFFF"/>
                </a:highlight>
                <a:latin typeface="Consolas" panose="020B0609020204030204" pitchFamily="49" charset="0"/>
              </a:rPr>
              <a:t>COLORREF</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crOldColor</a:t>
            </a:r>
            <a:r>
              <a:rPr lang="en-US" altLang="zh-CN" sz="1600" b="0" dirty="0">
                <a:solidFill>
                  <a:srgbClr val="000000"/>
                </a:solidFill>
                <a:highlight>
                  <a:srgbClr val="FFFFFF"/>
                </a:highlight>
                <a:latin typeface="Consolas" panose="020B0609020204030204" pitchFamily="49" charset="0"/>
              </a:rPr>
              <a:t> = ::</a:t>
            </a:r>
            <a:r>
              <a:rPr lang="en-US" altLang="zh-CN" sz="1600" b="0" dirty="0" err="1">
                <a:solidFill>
                  <a:srgbClr val="000000"/>
                </a:solidFill>
                <a:highlight>
                  <a:srgbClr val="FFFFFF"/>
                </a:highlight>
                <a:latin typeface="Consolas" panose="020B0609020204030204" pitchFamily="49" charset="0"/>
              </a:rPr>
              <a:t>SetTextColor</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808080"/>
                </a:solidFill>
                <a:highlight>
                  <a:srgbClr val="FFFFFF"/>
                </a:highlight>
                <a:latin typeface="Consolas" panose="020B0609020204030204" pitchFamily="49" charset="0"/>
              </a:rPr>
              <a:t>lpDrawItemStruct</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hDC</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RGB</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FF0000"/>
                </a:solidFill>
                <a:highlight>
                  <a:srgbClr val="FFFFFF"/>
                </a:highlight>
                <a:latin typeface="Consolas" panose="020B0609020204030204" pitchFamily="49" charset="0"/>
              </a:rPr>
              <a:t>255</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FF0000"/>
                </a:solidFill>
                <a:highlight>
                  <a:srgbClr val="FFFFFF"/>
                </a:highlight>
                <a:latin typeface="Consolas" panose="020B0609020204030204" pitchFamily="49" charset="0"/>
              </a:rPr>
              <a:t>0</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FF0000"/>
                </a:solidFill>
                <a:highlight>
                  <a:srgbClr val="FFFFFF"/>
                </a:highlight>
                <a:latin typeface="Consolas" panose="020B0609020204030204" pitchFamily="49" charset="0"/>
              </a:rPr>
              <a:t>0</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6F008A"/>
                </a:solidFill>
                <a:highlight>
                  <a:srgbClr val="FFFFFF"/>
                </a:highlight>
                <a:latin typeface="Consolas" panose="020B0609020204030204" pitchFamily="49" charset="0"/>
              </a:rPr>
              <a:t>DrawText</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808080"/>
                </a:solidFill>
                <a:highlight>
                  <a:srgbClr val="FFFFFF"/>
                </a:highlight>
                <a:latin typeface="Consolas" panose="020B0609020204030204" pitchFamily="49" charset="0"/>
              </a:rPr>
              <a:t>lpDrawItemStruct</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hDC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strText</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strText.GetLength</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&amp;</a:t>
            </a:r>
            <a:r>
              <a:rPr lang="en-US" altLang="zh-CN" sz="1600" b="0" dirty="0" err="1">
                <a:solidFill>
                  <a:srgbClr val="808080"/>
                </a:solidFill>
                <a:highlight>
                  <a:srgbClr val="FFFFFF"/>
                </a:highlight>
                <a:latin typeface="Consolas" panose="020B0609020204030204" pitchFamily="49" charset="0"/>
              </a:rPr>
              <a:t>lpDrawItemStruct</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rcItem</a:t>
            </a:r>
            <a:r>
              <a:rPr lang="en-US" altLang="zh-CN" sz="1600" b="0" dirty="0">
                <a:solidFill>
                  <a:srgbClr val="000000"/>
                </a:solidFill>
                <a:highlight>
                  <a:srgbClr val="FFFFFF"/>
                </a:highlight>
                <a:latin typeface="Consolas" panose="020B0609020204030204" pitchFamily="49" charset="0"/>
              </a:rPr>
              <a:t>, </a:t>
            </a:r>
            <a:r>
              <a:rPr lang="en-US" altLang="zh-CN" sz="1600" b="0" dirty="0">
                <a:solidFill>
                  <a:srgbClr val="6F008A"/>
                </a:solidFill>
                <a:highlight>
                  <a:srgbClr val="FFFFFF"/>
                </a:highlight>
                <a:latin typeface="Consolas" panose="020B0609020204030204" pitchFamily="49" charset="0"/>
              </a:rPr>
              <a:t>DT_SINGLELINE</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6F008A"/>
                </a:solidFill>
                <a:highlight>
                  <a:srgbClr val="FFFFFF"/>
                </a:highlight>
                <a:latin typeface="Consolas" panose="020B0609020204030204" pitchFamily="49" charset="0"/>
              </a:rPr>
              <a:t>DT_VCENTER</a:t>
            </a:r>
            <a:r>
              <a:rPr lang="en-US" altLang="zh-CN" sz="1600" b="0" dirty="0">
                <a:solidFill>
                  <a:srgbClr val="000000"/>
                </a:solidFill>
                <a:highlight>
                  <a:srgbClr val="FFFFFF"/>
                </a:highlight>
                <a:latin typeface="Consolas" panose="020B0609020204030204" pitchFamily="49" charset="0"/>
              </a:rPr>
              <a:t>|</a:t>
            </a:r>
            <a:r>
              <a:rPr lang="en-US" altLang="zh-CN" sz="1600" b="0" dirty="0">
                <a:solidFill>
                  <a:srgbClr val="6F008A"/>
                </a:solidFill>
                <a:highlight>
                  <a:srgbClr val="FFFFFF"/>
                </a:highlight>
                <a:latin typeface="Consolas" panose="020B0609020204030204" pitchFamily="49" charset="0"/>
              </a:rPr>
              <a:t>DT_CENTER</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SetTextColor</a:t>
            </a:r>
            <a:r>
              <a:rPr lang="en-US" altLang="zh-CN" sz="1600" b="0" dirty="0">
                <a:solidFill>
                  <a:srgbClr val="000000"/>
                </a:solidFill>
                <a:highlight>
                  <a:srgbClr val="FFFFFF"/>
                </a:highlight>
                <a:latin typeface="Consolas" panose="020B0609020204030204" pitchFamily="49" charset="0"/>
              </a:rPr>
              <a:t>(</a:t>
            </a:r>
            <a:r>
              <a:rPr lang="en-US" altLang="zh-CN" sz="1600" b="0" dirty="0" err="1">
                <a:solidFill>
                  <a:srgbClr val="808080"/>
                </a:solidFill>
                <a:highlight>
                  <a:srgbClr val="FFFFFF"/>
                </a:highlight>
                <a:latin typeface="Consolas" panose="020B0609020204030204" pitchFamily="49" charset="0"/>
              </a:rPr>
              <a:t>lpDrawItemStruct</a:t>
            </a:r>
            <a:r>
              <a:rPr lang="en-US" altLang="zh-CN" sz="1600" b="0" dirty="0">
                <a:solidFill>
                  <a:srgbClr val="000000"/>
                </a:solidFill>
                <a:highlight>
                  <a:srgbClr val="FFFFFF"/>
                </a:highlight>
                <a:latin typeface="Consolas" panose="020B0609020204030204" pitchFamily="49" charset="0"/>
              </a:rPr>
              <a:t>-&gt;</a:t>
            </a:r>
            <a:r>
              <a:rPr lang="en-US" altLang="zh-CN" sz="1600" b="0" dirty="0" err="1">
                <a:solidFill>
                  <a:srgbClr val="000000"/>
                </a:solidFill>
                <a:highlight>
                  <a:srgbClr val="FFFFFF"/>
                </a:highlight>
                <a:latin typeface="Consolas" panose="020B0609020204030204" pitchFamily="49" charset="0"/>
              </a:rPr>
              <a:t>hDC</a:t>
            </a: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crOldColor</a:t>
            </a:r>
            <a:r>
              <a:rPr lang="en-US" altLang="zh-CN" sz="1600" b="0" dirty="0">
                <a:solidFill>
                  <a:srgbClr val="000000"/>
                </a:solidFill>
                <a:highlight>
                  <a:srgbClr val="FFFFFF"/>
                </a:highlight>
                <a:latin typeface="Consolas" panose="020B0609020204030204" pitchFamily="49" charset="0"/>
              </a:rPr>
              <a:t>);</a:t>
            </a:r>
          </a:p>
          <a:p>
            <a:pPr marL="0" indent="0">
              <a:buNone/>
            </a:pPr>
            <a:endParaRPr lang="zh-CN" altLang="en-US" sz="1600" b="0" dirty="0">
              <a:solidFill>
                <a:srgbClr val="000000"/>
              </a:solidFill>
              <a:highlight>
                <a:srgbClr val="FFFFFF"/>
              </a:highlight>
              <a:latin typeface="Consolas" panose="020B0609020204030204" pitchFamily="49" charset="0"/>
            </a:endParaRPr>
          </a:p>
          <a:p>
            <a:pPr marL="0" indent="0">
              <a:buNone/>
            </a:pPr>
            <a:r>
              <a:rPr lang="en-US" altLang="zh-CN" sz="1600" b="0" dirty="0">
                <a:solidFill>
                  <a:srgbClr val="000000"/>
                </a:solidFill>
                <a:highlight>
                  <a:srgbClr val="FFFFFF"/>
                </a:highlight>
                <a:latin typeface="Consolas" panose="020B0609020204030204" pitchFamily="49" charset="0"/>
              </a:rPr>
              <a:t>    </a:t>
            </a:r>
            <a:r>
              <a:rPr lang="en-US" altLang="zh-CN" sz="1600" b="0" dirty="0" err="1">
                <a:solidFill>
                  <a:srgbClr val="000000"/>
                </a:solidFill>
                <a:highlight>
                  <a:srgbClr val="FFFFFF"/>
                </a:highlight>
                <a:latin typeface="Consolas" panose="020B0609020204030204" pitchFamily="49" charset="0"/>
              </a:rPr>
              <a:t>dc.Detach</a:t>
            </a:r>
            <a:r>
              <a:rPr lang="en-US" altLang="zh-CN" sz="1600" b="0" dirty="0">
                <a:solidFill>
                  <a:srgbClr val="000000"/>
                </a:solidFill>
                <a:highlight>
                  <a:srgbClr val="FFFFFF"/>
                </a:highlight>
                <a:latin typeface="Consolas" panose="020B0609020204030204" pitchFamily="49" charset="0"/>
              </a:rPr>
              <a:t>();</a:t>
            </a:r>
          </a:p>
          <a:p>
            <a:pPr marL="0" indent="0">
              <a:buNone/>
            </a:pPr>
            <a:r>
              <a:rPr lang="en-US" altLang="zh-CN" sz="1600" b="0" dirty="0">
                <a:solidFill>
                  <a:srgbClr val="000000"/>
                </a:solidFill>
                <a:highlight>
                  <a:srgbClr val="FFFFFF"/>
                </a:highlight>
                <a:latin typeface="Consolas" panose="020B0609020204030204" pitchFamily="49" charset="0"/>
              </a:rPr>
              <a:t>}</a:t>
            </a:r>
            <a:endParaRPr lang="zh-CN" altLang="en-US" sz="1600" b="0" dirty="0"/>
          </a:p>
        </p:txBody>
      </p:sp>
      <p:sp>
        <p:nvSpPr>
          <p:cNvPr id="6" name="矩形标注 5"/>
          <p:cNvSpPr/>
          <p:nvPr/>
        </p:nvSpPr>
        <p:spPr bwMode="auto">
          <a:xfrm>
            <a:off x="5185048" y="195984"/>
            <a:ext cx="3059360" cy="576064"/>
          </a:xfrm>
          <a:prstGeom prst="wedgeRectCallout">
            <a:avLst>
              <a:gd name="adj1" fmla="val -59691"/>
              <a:gd name="adj2" fmla="val 3498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根据按钮状态设置边框的颜色</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7" name="矩形标注 6"/>
          <p:cNvSpPr/>
          <p:nvPr/>
        </p:nvSpPr>
        <p:spPr bwMode="auto">
          <a:xfrm>
            <a:off x="3491880" y="3068960"/>
            <a:ext cx="2736304" cy="576064"/>
          </a:xfrm>
          <a:prstGeom prst="wedgeRectCallout">
            <a:avLst>
              <a:gd name="adj1" fmla="val -57018"/>
              <a:gd name="adj2" fmla="val 5356"/>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获取按钮的文本</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8" name="矩形标注 7"/>
          <p:cNvSpPr/>
          <p:nvPr/>
        </p:nvSpPr>
        <p:spPr bwMode="auto">
          <a:xfrm>
            <a:off x="5187696" y="5640376"/>
            <a:ext cx="2736304" cy="576064"/>
          </a:xfrm>
          <a:prstGeom prst="wedgeRectCallout">
            <a:avLst>
              <a:gd name="adj1" fmla="val -29839"/>
              <a:gd name="adj2" fmla="val -68719"/>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绘制按钮的文字</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38421552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运行效果</a:t>
            </a:r>
            <a:endParaRPr lang="zh-CN" altLang="en-US" dirty="0"/>
          </a:p>
        </p:txBody>
      </p:sp>
      <p:pic>
        <p:nvPicPr>
          <p:cNvPr id="6" name="内容占位符 5"/>
          <p:cNvPicPr>
            <a:picLocks noGrp="1" noChangeAspect="1"/>
          </p:cNvPicPr>
          <p:nvPr>
            <p:ph idx="1"/>
          </p:nvPr>
        </p:nvPicPr>
        <p:blipFill>
          <a:blip r:embed="rId2"/>
          <a:stretch>
            <a:fillRect/>
          </a:stretch>
        </p:blipFill>
        <p:spPr>
          <a:xfrm>
            <a:off x="3282752" y="2147887"/>
            <a:ext cx="5486400" cy="3705225"/>
          </a:xfrm>
          <a:prstGeom prst="rect">
            <a:avLst/>
          </a:prstGeom>
        </p:spPr>
      </p:pic>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2013/4/14</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83</a:t>
            </a:fld>
            <a:endParaRPr lang="en-US" altLang="zh-CN"/>
          </a:p>
        </p:txBody>
      </p:sp>
      <p:pic>
        <p:nvPicPr>
          <p:cNvPr id="7" name="图片 6"/>
          <p:cNvPicPr>
            <a:picLocks noChangeAspect="1"/>
          </p:cNvPicPr>
          <p:nvPr/>
        </p:nvPicPr>
        <p:blipFill>
          <a:blip r:embed="rId3"/>
          <a:stretch>
            <a:fillRect/>
          </a:stretch>
        </p:blipFill>
        <p:spPr>
          <a:xfrm>
            <a:off x="548312" y="1752599"/>
            <a:ext cx="5486400" cy="3705225"/>
          </a:xfrm>
          <a:prstGeom prst="rect">
            <a:avLst/>
          </a:prstGeom>
        </p:spPr>
      </p:pic>
      <p:sp>
        <p:nvSpPr>
          <p:cNvPr id="8" name="矩形标注 7"/>
          <p:cNvSpPr/>
          <p:nvPr/>
        </p:nvSpPr>
        <p:spPr bwMode="auto">
          <a:xfrm>
            <a:off x="2123728" y="3605211"/>
            <a:ext cx="2736304" cy="576064"/>
          </a:xfrm>
          <a:prstGeom prst="wedgeRectCallout">
            <a:avLst>
              <a:gd name="adj1" fmla="val 19619"/>
              <a:gd name="adj2" fmla="val -77185"/>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鼠标按下后</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
        <p:nvSpPr>
          <p:cNvPr id="9" name="矩形标注 8"/>
          <p:cNvSpPr/>
          <p:nvPr/>
        </p:nvSpPr>
        <p:spPr bwMode="auto">
          <a:xfrm>
            <a:off x="6407696" y="4000499"/>
            <a:ext cx="2736304" cy="576064"/>
          </a:xfrm>
          <a:prstGeom prst="wedgeRectCallout">
            <a:avLst>
              <a:gd name="adj1" fmla="val -29393"/>
              <a:gd name="adj2" fmla="val -75069"/>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rPr>
              <a:t>正常情况下的按钮</a:t>
            </a:r>
            <a:endParaRPr kumimoji="1" lang="zh-CN" altLang="en-US" sz="1600" b="1" i="0" u="none" strike="noStrike" cap="none" normalizeH="0" baseline="0" dirty="0" smtClean="0">
              <a:ln>
                <a:noFill/>
              </a:ln>
              <a:solidFill>
                <a:schemeClr val="bg1"/>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207794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1DDE6528-A6A8-4D2E-AA0E-60D4CC6A95FE}" type="datetime1">
              <a:rPr lang="zh-CN" altLang="en-US" smtClean="0"/>
              <a:pPr>
                <a:defRPr/>
              </a:pPr>
              <a:t>2013/4/13</a:t>
            </a:fld>
            <a:endParaRPr lang="en-US" altLang="zh-CN"/>
          </a:p>
        </p:txBody>
      </p:sp>
      <p:sp>
        <p:nvSpPr>
          <p:cNvPr id="7"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95D100C0-FD9E-41B0-A1EF-CD4ECA88450D}" type="slidenum">
              <a:rPr lang="en-US" altLang="zh-CN" sz="1400" b="0" smtClean="0">
                <a:ea typeface="宋体" panose="02010600030101010101" pitchFamily="2" charset="-122"/>
              </a:rPr>
              <a:pPr eaLnBrk="1" hangingPunct="1"/>
              <a:t>84</a:t>
            </a:fld>
            <a:endParaRPr lang="en-US" altLang="zh-CN" sz="1400" b="0">
              <a:ea typeface="宋体" panose="02010600030101010101" pitchFamily="2" charset="-122"/>
            </a:endParaRPr>
          </a:p>
        </p:txBody>
      </p:sp>
      <p:sp>
        <p:nvSpPr>
          <p:cNvPr id="65540" name="Rectangle 2"/>
          <p:cNvSpPr>
            <a:spLocks noGrp="1" noChangeArrowheads="1"/>
          </p:cNvSpPr>
          <p:nvPr>
            <p:ph type="title"/>
          </p:nvPr>
        </p:nvSpPr>
        <p:spPr>
          <a:xfrm>
            <a:off x="685800" y="115888"/>
            <a:ext cx="7772400" cy="1143000"/>
          </a:xfrm>
        </p:spPr>
        <p:txBody>
          <a:bodyPr/>
          <a:lstStyle/>
          <a:p>
            <a:pPr eaLnBrk="1" hangingPunct="1"/>
            <a:r>
              <a:rPr lang="zh-CN" altLang="en-US" smtClean="0"/>
              <a:t>作业</a:t>
            </a:r>
          </a:p>
        </p:txBody>
      </p:sp>
      <p:sp>
        <p:nvSpPr>
          <p:cNvPr id="65541" name="Rectangle 3"/>
          <p:cNvSpPr>
            <a:spLocks noGrp="1" noChangeArrowheads="1"/>
          </p:cNvSpPr>
          <p:nvPr>
            <p:ph type="body" idx="1"/>
          </p:nvPr>
        </p:nvSpPr>
        <p:spPr>
          <a:xfrm>
            <a:off x="685800" y="1487488"/>
            <a:ext cx="7772400" cy="3813175"/>
          </a:xfrm>
        </p:spPr>
        <p:txBody>
          <a:bodyPr/>
          <a:lstStyle/>
          <a:p>
            <a:pPr eaLnBrk="1" hangingPunct="1">
              <a:lnSpc>
                <a:spcPct val="90000"/>
              </a:lnSpc>
            </a:pPr>
            <a:endParaRPr lang="zh-CN" altLang="en-US" sz="2400" smtClean="0"/>
          </a:p>
        </p:txBody>
      </p:sp>
      <p:sp>
        <p:nvSpPr>
          <p:cNvPr id="65542" name="Line 4"/>
          <p:cNvSpPr>
            <a:spLocks noChangeShapeType="1"/>
          </p:cNvSpPr>
          <p:nvPr/>
        </p:nvSpPr>
        <p:spPr bwMode="auto">
          <a:xfrm>
            <a:off x="0" y="1258888"/>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3" name="Text Box 5"/>
          <p:cNvSpPr txBox="1">
            <a:spLocks noChangeArrowheads="1"/>
          </p:cNvSpPr>
          <p:nvPr/>
        </p:nvSpPr>
        <p:spPr bwMode="auto">
          <a:xfrm>
            <a:off x="539750" y="5157788"/>
            <a:ext cx="8064500" cy="107950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algn="ctr" eaLnBrk="1" hangingPunct="1">
              <a:lnSpc>
                <a:spcPct val="95000"/>
              </a:lnSpc>
            </a:pPr>
            <a:r>
              <a:rPr lang="zh-CN" altLang="en-US" sz="2800"/>
              <a:t>交作业最后期限</a:t>
            </a:r>
            <a:r>
              <a:rPr lang="en-US" altLang="zh-CN" sz="2800"/>
              <a:t>: 2013</a:t>
            </a:r>
            <a:r>
              <a:rPr lang="zh-CN" altLang="en-US" sz="2800"/>
              <a:t>年</a:t>
            </a:r>
          </a:p>
          <a:p>
            <a:pPr algn="ctr" eaLnBrk="1" hangingPunct="1">
              <a:lnSpc>
                <a:spcPct val="95000"/>
              </a:lnSpc>
            </a:pPr>
            <a:r>
              <a:rPr lang="en-US" altLang="zh-CN" sz="2800"/>
              <a:t>(</a:t>
            </a:r>
            <a:r>
              <a:rPr lang="zh-CN" altLang="en-US" sz="2800"/>
              <a:t>请通过网络学堂</a:t>
            </a:r>
            <a:r>
              <a:rPr lang="en-US" altLang="zh-CN" sz="2800"/>
              <a:t>(http://learn.tsinghua.edu.cn/)</a:t>
            </a:r>
            <a:r>
              <a:rPr lang="zh-CN" altLang="en-US" sz="2800"/>
              <a:t>提交</a:t>
            </a:r>
            <a:r>
              <a:rPr lang="en-US" altLang="zh-CN" sz="2800"/>
              <a: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6A0426D2-70A4-4BE1-93E2-4EFA555E2489}" type="datetime1">
              <a:rPr lang="zh-CN" altLang="en-US" smtClean="0"/>
              <a:pPr>
                <a:defRPr/>
              </a:pPr>
              <a:t>2013/4/13</a:t>
            </a:fld>
            <a:endParaRPr lang="en-US" altLang="zh-CN"/>
          </a:p>
        </p:txBody>
      </p:sp>
      <p:sp>
        <p:nvSpPr>
          <p:cNvPr id="6"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D9653AAA-1371-4A0D-BA4E-3F9AAC04A40B}" type="slidenum">
              <a:rPr lang="en-US" altLang="zh-CN" sz="1400" b="0" smtClean="0">
                <a:ea typeface="宋体" panose="02010600030101010101" pitchFamily="2" charset="-122"/>
              </a:rPr>
              <a:pPr eaLnBrk="1" hangingPunct="1"/>
              <a:t>85</a:t>
            </a:fld>
            <a:endParaRPr lang="en-US" altLang="zh-CN" sz="1400" b="0">
              <a:ea typeface="宋体" panose="02010600030101010101" pitchFamily="2" charset="-122"/>
            </a:endParaRPr>
          </a:p>
        </p:txBody>
      </p:sp>
      <p:sp>
        <p:nvSpPr>
          <p:cNvPr id="66564" name="Rectangle 4"/>
          <p:cNvSpPr>
            <a:spLocks noGrp="1" noChangeArrowheads="1"/>
          </p:cNvSpPr>
          <p:nvPr>
            <p:ph type="title"/>
          </p:nvPr>
        </p:nvSpPr>
        <p:spPr/>
        <p:txBody>
          <a:bodyPr/>
          <a:lstStyle/>
          <a:p>
            <a:pPr eaLnBrk="1" hangingPunct="1"/>
            <a:r>
              <a:rPr lang="en-US" altLang="zh-CN" smtClean="0"/>
              <a:t>Thank You</a:t>
            </a:r>
          </a:p>
        </p:txBody>
      </p:sp>
      <p:sp>
        <p:nvSpPr>
          <p:cNvPr id="66565" name="Rectangle 5"/>
          <p:cNvSpPr>
            <a:spLocks noGrp="1" noChangeArrowheads="1"/>
          </p:cNvSpPr>
          <p:nvPr>
            <p:ph type="body" idx="1"/>
          </p:nvPr>
        </p:nvSpPr>
        <p:spPr/>
        <p:txBody>
          <a:bodyPr/>
          <a:lstStyle/>
          <a:p>
            <a:pPr eaLnBrk="1" hangingPunct="1"/>
            <a:r>
              <a:rPr lang="en-US" altLang="zh-CN" smtClean="0"/>
              <a:t>Because of you and me,</a:t>
            </a:r>
          </a:p>
          <a:p>
            <a:pPr eaLnBrk="1" hangingPunct="1">
              <a:buFontTx/>
              <a:buNone/>
            </a:pPr>
            <a:r>
              <a:rPr lang="en-US" altLang="zh-CN" smtClean="0"/>
              <a:t>	this world becomes so wonderful.</a:t>
            </a:r>
          </a:p>
          <a:p>
            <a:pPr eaLnBrk="1" hangingPunct="1">
              <a:buFontTx/>
              <a:buNone/>
            </a:pPr>
            <a:endParaRPr lang="en-US" altLang="zh-CN" smtClean="0"/>
          </a:p>
          <a:p>
            <a:pPr eaLnBrk="1" hangingPunct="1">
              <a:buFontTx/>
              <a:buNone/>
            </a:pPr>
            <a:endParaRPr lang="en-US" altLang="zh-CN" smtClean="0"/>
          </a:p>
          <a:p>
            <a:pPr eaLnBrk="1" hangingPunct="1">
              <a:buFontTx/>
              <a:buNone/>
            </a:pPr>
            <a:endParaRPr lang="en-US" altLang="zh-CN" smtClean="0"/>
          </a:p>
          <a:p>
            <a:pPr eaLnBrk="1" hangingPunct="1">
              <a:buFontTx/>
              <a:buNone/>
            </a:pPr>
            <a:endParaRPr lang="en-US" altLang="zh-CN" smtClean="0"/>
          </a:p>
          <a:p>
            <a:pPr algn="ctr" eaLnBrk="1" hangingPunct="1">
              <a:buFontTx/>
              <a:buNone/>
            </a:pPr>
            <a:r>
              <a:rPr lang="en-US" altLang="zh-CN" smtClean="0"/>
              <a:t>Have a good day.</a:t>
            </a:r>
          </a:p>
        </p:txBody>
      </p:sp>
      <p:sp>
        <p:nvSpPr>
          <p:cNvPr id="66566" name="Line 6"/>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B444CE61-525E-48BC-AF30-FB9651074315}" type="datetime1">
              <a:rPr lang="zh-CN" altLang="en-US" smtClean="0"/>
              <a:pPr>
                <a:defRPr/>
              </a:pPr>
              <a:t>2013/4/13</a:t>
            </a:fld>
            <a:endParaRPr lang="en-US" altLang="zh-CN"/>
          </a:p>
        </p:txBody>
      </p:sp>
      <p:sp>
        <p:nvSpPr>
          <p:cNvPr id="6"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B6A09A09-1C39-4494-A55C-2C08FA08411E}" type="slidenum">
              <a:rPr lang="en-US" altLang="zh-CN" sz="1400" b="0" smtClean="0">
                <a:ea typeface="宋体" panose="02010600030101010101" pitchFamily="2" charset="-122"/>
              </a:rPr>
              <a:pPr eaLnBrk="1" hangingPunct="1"/>
              <a:t>86</a:t>
            </a:fld>
            <a:endParaRPr lang="en-US" altLang="zh-CN" sz="1400" b="0">
              <a:ea typeface="宋体" panose="02010600030101010101" pitchFamily="2" charset="-122"/>
            </a:endParaRPr>
          </a:p>
        </p:txBody>
      </p:sp>
      <p:sp>
        <p:nvSpPr>
          <p:cNvPr id="67588" name="Rectangle 2"/>
          <p:cNvSpPr>
            <a:spLocks noGrp="1" noChangeArrowheads="1"/>
          </p:cNvSpPr>
          <p:nvPr>
            <p:ph type="title"/>
          </p:nvPr>
        </p:nvSpPr>
        <p:spPr/>
        <p:txBody>
          <a:bodyPr/>
          <a:lstStyle/>
          <a:p>
            <a:pPr eaLnBrk="1" hangingPunct="1"/>
            <a:r>
              <a:rPr lang="zh-CN" altLang="en-US" smtClean="0"/>
              <a:t>雍俊海编写过的教材和教参</a:t>
            </a:r>
          </a:p>
        </p:txBody>
      </p:sp>
      <p:sp>
        <p:nvSpPr>
          <p:cNvPr id="67589" name="Rectangle 3"/>
          <p:cNvSpPr>
            <a:spLocks noGrp="1" noChangeArrowheads="1"/>
          </p:cNvSpPr>
          <p:nvPr>
            <p:ph type="body" idx="1"/>
          </p:nvPr>
        </p:nvSpPr>
        <p:spPr/>
        <p:txBody>
          <a:bodyPr/>
          <a:lstStyle/>
          <a:p>
            <a:pPr marL="381000" indent="-381000" eaLnBrk="1" hangingPunct="1">
              <a:lnSpc>
                <a:spcPct val="80000"/>
              </a:lnSpc>
              <a:buFontTx/>
              <a:buAutoNum type="arabicPeriod"/>
            </a:pPr>
            <a:r>
              <a:rPr lang="zh-CN" altLang="en-US" sz="2400" smtClean="0"/>
              <a:t>雍俊海</a:t>
            </a:r>
            <a:r>
              <a:rPr lang="en-US" altLang="zh-CN" sz="2400" smtClean="0"/>
              <a:t>. </a:t>
            </a:r>
            <a:r>
              <a:rPr lang="zh-CN" altLang="en-US" sz="2400" smtClean="0"/>
              <a:t>计算机动画算法与编程基础</a:t>
            </a:r>
            <a:r>
              <a:rPr lang="en-US" altLang="zh-CN" sz="2400" smtClean="0"/>
              <a:t>. </a:t>
            </a:r>
            <a:r>
              <a:rPr lang="zh-CN" altLang="en-US" sz="2400" smtClean="0"/>
              <a:t>北京</a:t>
            </a:r>
            <a:r>
              <a:rPr lang="en-US" altLang="zh-CN" sz="2400" smtClean="0"/>
              <a:t>: </a:t>
            </a:r>
            <a:r>
              <a:rPr lang="zh-CN" altLang="en-US" sz="2400" smtClean="0"/>
              <a:t>清华大学出版社</a:t>
            </a:r>
            <a:r>
              <a:rPr lang="en-US" altLang="zh-CN" sz="2400" smtClean="0"/>
              <a:t>. 2008. </a:t>
            </a:r>
          </a:p>
          <a:p>
            <a:pPr marL="381000" indent="-381000" eaLnBrk="1" hangingPunct="1">
              <a:lnSpc>
                <a:spcPct val="80000"/>
              </a:lnSpc>
              <a:buFontTx/>
              <a:buAutoNum type="arabicPeriod"/>
            </a:pPr>
            <a:endParaRPr lang="en-US" altLang="zh-CN" sz="2400" smtClean="0"/>
          </a:p>
          <a:p>
            <a:pPr marL="381000" indent="-381000" eaLnBrk="1" hangingPunct="1">
              <a:lnSpc>
                <a:spcPct val="80000"/>
              </a:lnSpc>
              <a:buFontTx/>
              <a:buAutoNum type="arabicPeriod"/>
            </a:pPr>
            <a:r>
              <a:rPr lang="zh-CN" altLang="en-US" sz="2400" smtClean="0"/>
              <a:t>雍俊海</a:t>
            </a:r>
            <a:r>
              <a:rPr lang="en-US" altLang="zh-CN" sz="2400" smtClean="0"/>
              <a:t>. Java</a:t>
            </a:r>
            <a:r>
              <a:rPr lang="zh-CN" altLang="en-US" sz="2400" smtClean="0"/>
              <a:t>程序设计</a:t>
            </a:r>
            <a:r>
              <a:rPr lang="en-US" altLang="zh-CN" sz="2400" smtClean="0"/>
              <a:t>. </a:t>
            </a:r>
            <a:r>
              <a:rPr lang="zh-CN" altLang="en-US" sz="2400" smtClean="0"/>
              <a:t>北京</a:t>
            </a:r>
            <a:r>
              <a:rPr lang="en-US" altLang="zh-CN" sz="2400" smtClean="0"/>
              <a:t>: </a:t>
            </a:r>
            <a:r>
              <a:rPr lang="zh-CN" altLang="en-US" sz="2400" smtClean="0"/>
              <a:t>清华大学出版社</a:t>
            </a:r>
            <a:r>
              <a:rPr lang="en-US" altLang="zh-CN" sz="2400" smtClean="0"/>
              <a:t>. 2008. </a:t>
            </a:r>
          </a:p>
          <a:p>
            <a:pPr marL="381000" indent="-381000" eaLnBrk="1" hangingPunct="1">
              <a:lnSpc>
                <a:spcPct val="80000"/>
              </a:lnSpc>
              <a:buFontTx/>
              <a:buAutoNum type="arabicPeriod"/>
            </a:pPr>
            <a:endParaRPr lang="en-US" altLang="zh-CN" sz="2400" smtClean="0"/>
          </a:p>
          <a:p>
            <a:pPr marL="381000" indent="-381000" eaLnBrk="1" hangingPunct="1">
              <a:lnSpc>
                <a:spcPct val="80000"/>
              </a:lnSpc>
              <a:buFontTx/>
              <a:buAutoNum type="arabicPeriod"/>
            </a:pPr>
            <a:r>
              <a:rPr lang="zh-CN" altLang="en-US" sz="2400" smtClean="0"/>
              <a:t>雍俊海</a:t>
            </a:r>
            <a:r>
              <a:rPr lang="en-US" altLang="zh-CN" sz="2400" smtClean="0"/>
              <a:t>. Java</a:t>
            </a:r>
            <a:r>
              <a:rPr lang="zh-CN" altLang="en-US" sz="2400" smtClean="0"/>
              <a:t>程序设计教程</a:t>
            </a:r>
            <a:r>
              <a:rPr lang="en-US" altLang="zh-CN" sz="2400" smtClean="0"/>
              <a:t>(</a:t>
            </a:r>
            <a:r>
              <a:rPr lang="zh-CN" altLang="en-US" sz="2400" smtClean="0"/>
              <a:t>第</a:t>
            </a:r>
            <a:r>
              <a:rPr lang="en-US" altLang="zh-CN" sz="2400" smtClean="0"/>
              <a:t>2</a:t>
            </a:r>
            <a:r>
              <a:rPr lang="zh-CN" altLang="en-US" sz="2400" smtClean="0"/>
              <a:t>版</a:t>
            </a:r>
            <a:r>
              <a:rPr lang="en-US" altLang="zh-CN" sz="2400" smtClean="0"/>
              <a:t>). </a:t>
            </a:r>
            <a:r>
              <a:rPr lang="zh-CN" altLang="en-US" sz="2400" smtClean="0"/>
              <a:t>北京</a:t>
            </a:r>
            <a:r>
              <a:rPr lang="en-US" altLang="zh-CN" sz="2400" smtClean="0"/>
              <a:t>: </a:t>
            </a:r>
            <a:r>
              <a:rPr lang="zh-CN" altLang="en-US" sz="2400" smtClean="0"/>
              <a:t>清华大学出版社</a:t>
            </a:r>
            <a:r>
              <a:rPr lang="en-US" altLang="zh-CN" sz="2400" smtClean="0"/>
              <a:t>. 2007. </a:t>
            </a:r>
          </a:p>
          <a:p>
            <a:pPr marL="381000" indent="-381000" eaLnBrk="1" hangingPunct="1">
              <a:lnSpc>
                <a:spcPct val="80000"/>
              </a:lnSpc>
              <a:buFontTx/>
              <a:buAutoNum type="arabicPeriod"/>
            </a:pPr>
            <a:endParaRPr lang="en-US" altLang="zh-CN" sz="2400" smtClean="0"/>
          </a:p>
          <a:p>
            <a:pPr marL="381000" indent="-381000" eaLnBrk="1" hangingPunct="1">
              <a:lnSpc>
                <a:spcPct val="80000"/>
              </a:lnSpc>
              <a:buFontTx/>
              <a:buAutoNum type="arabicPeriod"/>
            </a:pPr>
            <a:r>
              <a:rPr lang="zh-CN" altLang="en-US" sz="2400" smtClean="0"/>
              <a:t>雍俊海</a:t>
            </a:r>
            <a:r>
              <a:rPr lang="en-US" altLang="zh-CN" sz="2400" smtClean="0"/>
              <a:t>. Java</a:t>
            </a:r>
            <a:r>
              <a:rPr lang="zh-CN" altLang="en-US" sz="2400" smtClean="0"/>
              <a:t>程序设计习题集</a:t>
            </a:r>
            <a:r>
              <a:rPr lang="en-US" altLang="zh-CN" sz="2400" smtClean="0"/>
              <a:t>(</a:t>
            </a:r>
            <a:r>
              <a:rPr lang="zh-CN" altLang="en-US" sz="2400" smtClean="0"/>
              <a:t>含参考答案</a:t>
            </a:r>
            <a:r>
              <a:rPr lang="en-US" altLang="zh-CN" sz="2400" smtClean="0"/>
              <a:t>). </a:t>
            </a:r>
            <a:r>
              <a:rPr lang="zh-CN" altLang="en-US" sz="2400" smtClean="0"/>
              <a:t>北京</a:t>
            </a:r>
            <a:r>
              <a:rPr lang="en-US" altLang="zh-CN" sz="2400" smtClean="0"/>
              <a:t>: </a:t>
            </a:r>
            <a:r>
              <a:rPr lang="zh-CN" altLang="en-US" sz="2400" smtClean="0"/>
              <a:t>清华大学出版社</a:t>
            </a:r>
            <a:r>
              <a:rPr lang="en-US" altLang="zh-CN" sz="2400" smtClean="0"/>
              <a:t>, 2006. </a:t>
            </a:r>
          </a:p>
          <a:p>
            <a:pPr marL="381000" indent="-381000" eaLnBrk="1" hangingPunct="1">
              <a:lnSpc>
                <a:spcPct val="80000"/>
              </a:lnSpc>
              <a:buFontTx/>
              <a:buAutoNum type="arabicPeriod"/>
            </a:pPr>
            <a:endParaRPr lang="en-US" altLang="zh-CN" sz="2400" smtClean="0"/>
          </a:p>
          <a:p>
            <a:pPr marL="381000" indent="-381000" eaLnBrk="1" hangingPunct="1">
              <a:lnSpc>
                <a:spcPct val="80000"/>
              </a:lnSpc>
              <a:buFontTx/>
              <a:buAutoNum type="arabicPeriod"/>
            </a:pPr>
            <a:r>
              <a:rPr lang="zh-CN" altLang="en-US" sz="2400" smtClean="0"/>
              <a:t>雍俊海</a:t>
            </a:r>
            <a:r>
              <a:rPr lang="en-US" altLang="zh-CN" sz="2400" smtClean="0"/>
              <a:t>. Java</a:t>
            </a:r>
            <a:r>
              <a:rPr lang="zh-CN" altLang="en-US" sz="2400" smtClean="0"/>
              <a:t>程序设计</a:t>
            </a:r>
            <a:r>
              <a:rPr lang="en-US" altLang="zh-CN" sz="2400" smtClean="0"/>
              <a:t>. </a:t>
            </a:r>
            <a:r>
              <a:rPr lang="zh-CN" altLang="en-US" sz="2400" smtClean="0"/>
              <a:t>北京</a:t>
            </a:r>
            <a:r>
              <a:rPr lang="en-US" altLang="zh-CN" sz="2400" smtClean="0"/>
              <a:t>: </a:t>
            </a:r>
            <a:r>
              <a:rPr lang="zh-CN" altLang="en-US" sz="2400" smtClean="0"/>
              <a:t>清华大学出版社</a:t>
            </a:r>
            <a:r>
              <a:rPr lang="en-US" altLang="zh-CN" sz="2400" smtClean="0"/>
              <a:t>. 2004. </a:t>
            </a:r>
          </a:p>
        </p:txBody>
      </p:sp>
      <p:sp>
        <p:nvSpPr>
          <p:cNvPr id="67590"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p:cNvSpPr>
            <a:spLocks noGrp="1"/>
          </p:cNvSpPr>
          <p:nvPr>
            <p:ph type="dt" sz="quarter" idx="10"/>
          </p:nvPr>
        </p:nvSpPr>
        <p:spPr/>
        <p:txBody>
          <a:bodyPr/>
          <a:lstStyle/>
          <a:p>
            <a:pPr>
              <a:defRPr/>
            </a:pPr>
            <a:fld id="{690FDD08-DB1B-4E2B-9E6A-F7467CFBEC08}" type="datetime1">
              <a:rPr lang="zh-CN" altLang="en-US" smtClean="0"/>
              <a:pPr>
                <a:defRPr/>
              </a:pPr>
              <a:t>2013/4/13</a:t>
            </a:fld>
            <a:endParaRPr lang="en-US" altLang="zh-CN"/>
          </a:p>
        </p:txBody>
      </p:sp>
      <p:sp>
        <p:nvSpPr>
          <p:cNvPr id="9" name="灯片编号占位符 6"/>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EB2F27A3-5EEE-4749-8794-2B23659F072A}" type="slidenum">
              <a:rPr lang="en-US" altLang="zh-CN" sz="1400" b="0" smtClean="0">
                <a:ea typeface="宋体" panose="02010600030101010101" pitchFamily="2" charset="-122"/>
              </a:rPr>
              <a:pPr eaLnBrk="1" hangingPunct="1"/>
              <a:t>87</a:t>
            </a:fld>
            <a:endParaRPr lang="en-US" altLang="zh-CN" sz="1400" b="0">
              <a:ea typeface="宋体" panose="02010600030101010101" pitchFamily="2" charset="-122"/>
            </a:endParaRPr>
          </a:p>
        </p:txBody>
      </p:sp>
      <p:sp>
        <p:nvSpPr>
          <p:cNvPr id="68612" name="Rectangle 2"/>
          <p:cNvSpPr>
            <a:spLocks noGrp="1" noChangeArrowheads="1"/>
          </p:cNvSpPr>
          <p:nvPr>
            <p:ph type="title"/>
          </p:nvPr>
        </p:nvSpPr>
        <p:spPr/>
        <p:txBody>
          <a:bodyPr/>
          <a:lstStyle/>
          <a:p>
            <a:pPr eaLnBrk="1" hangingPunct="1"/>
            <a:r>
              <a:rPr lang="zh-CN" altLang="en-US" smtClean="0"/>
              <a:t>雍俊海编写过的教材和教参</a:t>
            </a:r>
          </a:p>
        </p:txBody>
      </p:sp>
      <p:sp>
        <p:nvSpPr>
          <p:cNvPr id="68613" name="Rectangle 3"/>
          <p:cNvSpPr>
            <a:spLocks noGrp="1" noChangeArrowheads="1"/>
          </p:cNvSpPr>
          <p:nvPr>
            <p:ph type="body" sz="half" idx="1"/>
          </p:nvPr>
        </p:nvSpPr>
        <p:spPr>
          <a:xfrm>
            <a:off x="828675" y="1981200"/>
            <a:ext cx="7486650" cy="871538"/>
          </a:xfrm>
        </p:spPr>
        <p:txBody>
          <a:bodyPr/>
          <a:lstStyle/>
          <a:p>
            <a:pPr eaLnBrk="1" hangingPunct="1"/>
            <a:r>
              <a:rPr lang="zh-CN" altLang="zh-CN" sz="2400" smtClean="0"/>
              <a:t>雍俊海. 计算机动画算法与编程基础. 北京: 清华大学出版社. 2008.</a:t>
            </a:r>
            <a:endParaRPr lang="en-US" altLang="zh-CN" sz="2400" smtClean="0"/>
          </a:p>
        </p:txBody>
      </p:sp>
      <p:sp>
        <p:nvSpPr>
          <p:cNvPr id="68614"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8615" name="Group 5"/>
          <p:cNvGrpSpPr>
            <a:grpSpLocks/>
          </p:cNvGrpSpPr>
          <p:nvPr/>
        </p:nvGrpSpPr>
        <p:grpSpPr bwMode="auto">
          <a:xfrm>
            <a:off x="1479550" y="2565400"/>
            <a:ext cx="6184900" cy="3633788"/>
            <a:chOff x="793" y="1616"/>
            <a:chExt cx="3896" cy="2289"/>
          </a:xfrm>
        </p:grpSpPr>
        <p:pic>
          <p:nvPicPr>
            <p:cNvPr id="68616" name="Picture 6" descr="ca_dis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 y="1794"/>
              <a:ext cx="1918" cy="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7" name="Picture 7" descr="ca_c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1" y="1616"/>
              <a:ext cx="1628" cy="2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quarter" idx="10"/>
          </p:nvPr>
        </p:nvSpPr>
        <p:spPr/>
        <p:txBody>
          <a:bodyPr/>
          <a:lstStyle/>
          <a:p>
            <a:pPr>
              <a:defRPr/>
            </a:pPr>
            <a:fld id="{A4114416-AADB-439E-8345-5043583B944D}" type="datetime1">
              <a:rPr lang="zh-CN" altLang="en-US" smtClean="0"/>
              <a:pPr>
                <a:defRPr/>
              </a:pPr>
              <a:t>2013/4/13</a:t>
            </a:fld>
            <a:endParaRPr lang="en-US" altLang="zh-CN"/>
          </a:p>
        </p:txBody>
      </p:sp>
      <p:sp>
        <p:nvSpPr>
          <p:cNvPr id="7" name="灯片编号占位符 6"/>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273F2205-375F-42DB-AC83-399A0E6B2A82}" type="slidenum">
              <a:rPr lang="en-US" altLang="zh-CN" sz="1400" b="0" smtClean="0">
                <a:ea typeface="宋体" panose="02010600030101010101" pitchFamily="2" charset="-122"/>
              </a:rPr>
              <a:pPr eaLnBrk="1" hangingPunct="1"/>
              <a:t>88</a:t>
            </a:fld>
            <a:endParaRPr lang="en-US" altLang="zh-CN" sz="1400" b="0">
              <a:ea typeface="宋体" panose="02010600030101010101" pitchFamily="2" charset="-122"/>
            </a:endParaRPr>
          </a:p>
        </p:txBody>
      </p:sp>
      <p:sp>
        <p:nvSpPr>
          <p:cNvPr id="69636" name="Rectangle 2"/>
          <p:cNvSpPr>
            <a:spLocks noGrp="1" noChangeArrowheads="1"/>
          </p:cNvSpPr>
          <p:nvPr>
            <p:ph type="title"/>
          </p:nvPr>
        </p:nvSpPr>
        <p:spPr/>
        <p:txBody>
          <a:bodyPr/>
          <a:lstStyle/>
          <a:p>
            <a:pPr eaLnBrk="1" hangingPunct="1"/>
            <a:r>
              <a:rPr lang="zh-CN" altLang="en-US" smtClean="0"/>
              <a:t>雍俊海编写过的教材和教参</a:t>
            </a:r>
          </a:p>
        </p:txBody>
      </p:sp>
      <p:sp>
        <p:nvSpPr>
          <p:cNvPr id="69637" name="Rectangle 3"/>
          <p:cNvSpPr>
            <a:spLocks noGrp="1" noChangeArrowheads="1"/>
          </p:cNvSpPr>
          <p:nvPr>
            <p:ph type="body" sz="half" idx="1"/>
          </p:nvPr>
        </p:nvSpPr>
        <p:spPr>
          <a:xfrm>
            <a:off x="828675" y="1981200"/>
            <a:ext cx="7486650" cy="439738"/>
          </a:xfrm>
        </p:spPr>
        <p:txBody>
          <a:bodyPr/>
          <a:lstStyle/>
          <a:p>
            <a:pPr eaLnBrk="1" hangingPunct="1">
              <a:lnSpc>
                <a:spcPct val="90000"/>
              </a:lnSpc>
              <a:spcBef>
                <a:spcPct val="0"/>
              </a:spcBef>
            </a:pPr>
            <a:r>
              <a:rPr lang="zh-CN" altLang="en-US" sz="2400" smtClean="0"/>
              <a:t>雍俊海</a:t>
            </a:r>
            <a:r>
              <a:rPr lang="en-US" altLang="zh-CN" sz="2400" smtClean="0"/>
              <a:t>. Java</a:t>
            </a:r>
            <a:r>
              <a:rPr lang="zh-CN" altLang="en-US" sz="2400" smtClean="0"/>
              <a:t>程序设计</a:t>
            </a:r>
            <a:r>
              <a:rPr lang="en-US" altLang="zh-CN" sz="2400" smtClean="0"/>
              <a:t>. </a:t>
            </a:r>
            <a:r>
              <a:rPr lang="zh-CN" altLang="en-US" sz="2400" smtClean="0"/>
              <a:t>北京</a:t>
            </a:r>
            <a:r>
              <a:rPr lang="en-US" altLang="zh-CN" sz="2400" smtClean="0"/>
              <a:t>: </a:t>
            </a:r>
            <a:r>
              <a:rPr lang="zh-CN" altLang="en-US" sz="2400" smtClean="0"/>
              <a:t>清华大学出版社</a:t>
            </a:r>
            <a:r>
              <a:rPr lang="en-US" altLang="zh-CN" sz="2400" smtClean="0"/>
              <a:t>, 2008.</a:t>
            </a:r>
          </a:p>
        </p:txBody>
      </p:sp>
      <p:sp>
        <p:nvSpPr>
          <p:cNvPr id="69638"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69639" name="Picture 5" descr="java200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219450" y="2430463"/>
            <a:ext cx="2703513" cy="3778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quarter" idx="10"/>
          </p:nvPr>
        </p:nvSpPr>
        <p:spPr/>
        <p:txBody>
          <a:bodyPr/>
          <a:lstStyle/>
          <a:p>
            <a:pPr>
              <a:defRPr/>
            </a:pPr>
            <a:fld id="{74A04E50-C30E-4AE6-A78E-54A369541DB0}" type="datetime1">
              <a:rPr lang="zh-CN" altLang="en-US" smtClean="0"/>
              <a:pPr>
                <a:defRPr/>
              </a:pPr>
              <a:t>2013/4/13</a:t>
            </a:fld>
            <a:endParaRPr lang="en-US" altLang="zh-CN"/>
          </a:p>
        </p:txBody>
      </p:sp>
      <p:sp>
        <p:nvSpPr>
          <p:cNvPr id="11"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1A97A151-55D9-4119-A9BE-FD7E5FC5B4D9}" type="slidenum">
              <a:rPr lang="en-US" altLang="zh-CN" sz="1400" b="0" smtClean="0">
                <a:ea typeface="宋体" panose="02010600030101010101" pitchFamily="2" charset="-122"/>
              </a:rPr>
              <a:pPr eaLnBrk="1" hangingPunct="1"/>
              <a:t>89</a:t>
            </a:fld>
            <a:endParaRPr lang="en-US" altLang="zh-CN" sz="1400" b="0">
              <a:ea typeface="宋体" panose="02010600030101010101" pitchFamily="2" charset="-122"/>
            </a:endParaRPr>
          </a:p>
        </p:txBody>
      </p:sp>
      <p:sp>
        <p:nvSpPr>
          <p:cNvPr id="70660" name="Rectangle 2"/>
          <p:cNvSpPr>
            <a:spLocks noGrp="1" noChangeArrowheads="1"/>
          </p:cNvSpPr>
          <p:nvPr>
            <p:ph type="title"/>
          </p:nvPr>
        </p:nvSpPr>
        <p:spPr/>
        <p:txBody>
          <a:bodyPr/>
          <a:lstStyle/>
          <a:p>
            <a:pPr eaLnBrk="1" hangingPunct="1"/>
            <a:r>
              <a:rPr lang="zh-CN" altLang="en-US" smtClean="0"/>
              <a:t>雍俊海编写过的教材和教参</a:t>
            </a:r>
          </a:p>
        </p:txBody>
      </p:sp>
      <p:sp>
        <p:nvSpPr>
          <p:cNvPr id="70661" name="Rectangle 3"/>
          <p:cNvSpPr>
            <a:spLocks noGrp="1" noChangeArrowheads="1"/>
          </p:cNvSpPr>
          <p:nvPr>
            <p:ph type="body" idx="1"/>
          </p:nvPr>
        </p:nvSpPr>
        <p:spPr>
          <a:xfrm>
            <a:off x="577850" y="1981200"/>
            <a:ext cx="7989888" cy="511175"/>
          </a:xfrm>
        </p:spPr>
        <p:txBody>
          <a:bodyPr/>
          <a:lstStyle/>
          <a:p>
            <a:pPr eaLnBrk="1" hangingPunct="1">
              <a:lnSpc>
                <a:spcPct val="80000"/>
              </a:lnSpc>
              <a:spcBef>
                <a:spcPct val="0"/>
              </a:spcBef>
            </a:pPr>
            <a:r>
              <a:rPr lang="zh-CN" altLang="en-US" sz="2000" smtClean="0"/>
              <a:t>雍俊海</a:t>
            </a:r>
            <a:r>
              <a:rPr lang="en-US" altLang="zh-CN" sz="2000" smtClean="0"/>
              <a:t>. Java</a:t>
            </a:r>
            <a:r>
              <a:rPr lang="zh-CN" altLang="en-US" sz="2000" smtClean="0"/>
              <a:t>程序设计教程（第</a:t>
            </a:r>
            <a:r>
              <a:rPr lang="en-US" altLang="zh-CN" sz="2000" smtClean="0"/>
              <a:t>2</a:t>
            </a:r>
            <a:r>
              <a:rPr lang="zh-CN" altLang="en-US" sz="2000" smtClean="0"/>
              <a:t>版）</a:t>
            </a:r>
            <a:r>
              <a:rPr lang="en-US" altLang="zh-CN" sz="2000" smtClean="0"/>
              <a:t>. </a:t>
            </a:r>
            <a:r>
              <a:rPr lang="zh-CN" altLang="en-US" sz="2000" smtClean="0"/>
              <a:t>北京</a:t>
            </a:r>
            <a:r>
              <a:rPr lang="en-US" altLang="zh-CN" sz="2000" smtClean="0"/>
              <a:t>: </a:t>
            </a:r>
            <a:r>
              <a:rPr lang="zh-CN" altLang="en-US" sz="2000" smtClean="0"/>
              <a:t>清华大学出版社</a:t>
            </a:r>
            <a:r>
              <a:rPr lang="en-US" altLang="zh-CN" sz="2000" smtClean="0"/>
              <a:t>, 2007.</a:t>
            </a:r>
          </a:p>
        </p:txBody>
      </p:sp>
      <p:sp>
        <p:nvSpPr>
          <p:cNvPr id="70662"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25" name="AutoShape 5"/>
          <p:cNvSpPr>
            <a:spLocks noChangeArrowheads="1"/>
          </p:cNvSpPr>
          <p:nvPr/>
        </p:nvSpPr>
        <p:spPr bwMode="auto">
          <a:xfrm>
            <a:off x="539750" y="3530600"/>
            <a:ext cx="4032250" cy="647700"/>
          </a:xfrm>
          <a:prstGeom prst="wedgeRectCallout">
            <a:avLst>
              <a:gd name="adj1" fmla="val 66380"/>
              <a:gd name="adj2" fmla="val -11273"/>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p>
            <a:pPr marL="261938" indent="-261938">
              <a:defRPr/>
            </a:pPr>
            <a:r>
              <a:rPr kumimoji="0" lang="zh-CN" altLang="en-US" sz="2800">
                <a:effectLst>
                  <a:outerShdw blurRad="38100" dist="38100" dir="2700000" algn="tl">
                    <a:srgbClr val="FFFFFF"/>
                  </a:outerShdw>
                </a:effectLst>
                <a:latin typeface="Arial" charset="0"/>
                <a:cs typeface="+mn-cs"/>
              </a:rPr>
              <a:t>普通高等教育精品教材</a:t>
            </a:r>
          </a:p>
        </p:txBody>
      </p:sp>
      <p:sp>
        <p:nvSpPr>
          <p:cNvPr id="184326" name="AutoShape 6"/>
          <p:cNvSpPr>
            <a:spLocks noChangeArrowheads="1"/>
          </p:cNvSpPr>
          <p:nvPr/>
        </p:nvSpPr>
        <p:spPr bwMode="auto">
          <a:xfrm>
            <a:off x="539750" y="4352925"/>
            <a:ext cx="4032250" cy="936625"/>
          </a:xfrm>
          <a:prstGeom prst="wedgeRectCallout">
            <a:avLst>
              <a:gd name="adj1" fmla="val 66931"/>
              <a:gd name="adj2" fmla="val 676"/>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p>
            <a:pPr marL="261938" indent="-261938">
              <a:defRPr/>
            </a:pPr>
            <a:r>
              <a:rPr kumimoji="0" lang="zh-CN" altLang="en-US" sz="2800">
                <a:effectLst>
                  <a:outerShdw blurRad="38100" dist="38100" dir="2700000" algn="tl">
                    <a:srgbClr val="FFFFFF"/>
                  </a:outerShdw>
                </a:effectLst>
                <a:latin typeface="Arial" charset="0"/>
                <a:cs typeface="+mn-cs"/>
              </a:rPr>
              <a:t>普通高等教育“十一五”国家级规划教材</a:t>
            </a:r>
          </a:p>
        </p:txBody>
      </p:sp>
      <p:sp>
        <p:nvSpPr>
          <p:cNvPr id="184327" name="AutoShape 7"/>
          <p:cNvSpPr>
            <a:spLocks noChangeArrowheads="1"/>
          </p:cNvSpPr>
          <p:nvPr/>
        </p:nvSpPr>
        <p:spPr bwMode="auto">
          <a:xfrm>
            <a:off x="539750" y="5464175"/>
            <a:ext cx="4032250" cy="647700"/>
          </a:xfrm>
          <a:prstGeom prst="wedgeRectCallout">
            <a:avLst>
              <a:gd name="adj1" fmla="val 66495"/>
              <a:gd name="adj2" fmla="val 13727"/>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p>
            <a:pPr marL="261938" indent="-261938">
              <a:defRPr/>
            </a:pPr>
            <a:r>
              <a:rPr kumimoji="0" lang="zh-CN" altLang="en-US" sz="2800">
                <a:effectLst>
                  <a:outerShdw blurRad="38100" dist="38100" dir="2700000" algn="tl">
                    <a:srgbClr val="FFFFFF"/>
                  </a:outerShdw>
                </a:effectLst>
                <a:latin typeface="Arial" charset="0"/>
                <a:cs typeface="+mn-cs"/>
              </a:rPr>
              <a:t>北京高等教育精品教材</a:t>
            </a:r>
          </a:p>
        </p:txBody>
      </p:sp>
      <p:pic>
        <p:nvPicPr>
          <p:cNvPr id="70666" name="Picture 8" descr="java2007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7325" y="2492375"/>
            <a:ext cx="2544763"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9" name="AutoShape 9"/>
          <p:cNvSpPr>
            <a:spLocks noChangeArrowheads="1"/>
          </p:cNvSpPr>
          <p:nvPr/>
        </p:nvSpPr>
        <p:spPr bwMode="auto">
          <a:xfrm>
            <a:off x="539750" y="2420938"/>
            <a:ext cx="4032250" cy="936625"/>
          </a:xfrm>
          <a:prstGeom prst="wedgeRectCallout">
            <a:avLst>
              <a:gd name="adj1" fmla="val 65708"/>
              <a:gd name="adj2" fmla="val -16273"/>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p>
            <a:pPr marL="261938" indent="-261938">
              <a:defRPr/>
            </a:pPr>
            <a:r>
              <a:rPr kumimoji="0" lang="zh-CN" altLang="en-US" sz="2800">
                <a:effectLst>
                  <a:outerShdw blurRad="38100" dist="38100" dir="2700000" algn="tl">
                    <a:srgbClr val="FFFFFF"/>
                  </a:outerShdw>
                </a:effectLst>
                <a:ea typeface="楷体_GB2312" pitchFamily="49" charset="-122"/>
                <a:cs typeface="+mn-cs"/>
              </a:rPr>
              <a:t>首届中国大学出版社</a:t>
            </a:r>
          </a:p>
          <a:p>
            <a:pPr marL="261938" indent="-261938" algn="ctr">
              <a:defRPr/>
            </a:pPr>
            <a:r>
              <a:rPr kumimoji="0" lang="zh-CN" altLang="en-US" sz="2800">
                <a:effectLst>
                  <a:outerShdw blurRad="38100" dist="38100" dir="2700000" algn="tl">
                    <a:srgbClr val="FFFFFF"/>
                  </a:outerShdw>
                </a:effectLst>
                <a:ea typeface="楷体_GB2312" pitchFamily="49" charset="-122"/>
                <a:cs typeface="+mn-cs"/>
              </a:rPr>
              <a:t>图书奖一等奖</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a:t>
            </a:r>
            <a:r>
              <a:rPr lang="en-US" altLang="zh-CN" dirty="0" err="1" smtClean="0"/>
              <a:t>CTreeCtrl</a:t>
            </a:r>
            <a:r>
              <a:rPr lang="en-US" altLang="zh-CN" dirty="0" smtClean="0"/>
              <a:t> (MSDN)</a:t>
            </a:r>
            <a:endParaRPr lang="zh-CN" altLang="en-US" dirty="0"/>
          </a:p>
        </p:txBody>
      </p:sp>
      <p:sp>
        <p:nvSpPr>
          <p:cNvPr id="3" name="内容占位符 2"/>
          <p:cNvSpPr>
            <a:spLocks noGrp="1"/>
          </p:cNvSpPr>
          <p:nvPr>
            <p:ph idx="1"/>
          </p:nvPr>
        </p:nvSpPr>
        <p:spPr/>
        <p:txBody>
          <a:bodyPr/>
          <a:lstStyle/>
          <a:p>
            <a:r>
              <a:rPr lang="en-US" altLang="zh-CN" sz="2400" b="0" dirty="0" smtClean="0"/>
              <a:t>The control is created. If the control is specified in a dialog box template or if you're using </a:t>
            </a:r>
            <a:r>
              <a:rPr lang="en-US" altLang="zh-CN" sz="2400" dirty="0" err="1" smtClean="0"/>
              <a:t>CTreeView</a:t>
            </a:r>
            <a:r>
              <a:rPr lang="en-US" altLang="zh-CN" sz="2400" b="0" dirty="0" smtClean="0"/>
              <a:t>, creation is automatic when the dialog box or view is created. If you want to create the tree control as a child window of some other window, use the </a:t>
            </a:r>
            <a:r>
              <a:rPr lang="en-US" altLang="zh-CN" sz="2400" b="0" dirty="0" smtClean="0">
                <a:hlinkClick r:id="rId2"/>
              </a:rPr>
              <a:t>Create</a:t>
            </a:r>
            <a:r>
              <a:rPr lang="en-US" altLang="zh-CN" sz="2400" b="0" dirty="0" smtClean="0"/>
              <a:t> member function.</a:t>
            </a:r>
          </a:p>
          <a:p>
            <a:r>
              <a:rPr lang="en-US" altLang="zh-CN" sz="2400" b="0" dirty="0" smtClean="0"/>
              <a:t>If you want your tree control to use images, set an image list by calling </a:t>
            </a:r>
            <a:r>
              <a:rPr lang="en-US" altLang="zh-CN" sz="2400" b="0" dirty="0" err="1" smtClean="0">
                <a:hlinkClick r:id="rId3"/>
              </a:rPr>
              <a:t>SetImageList</a:t>
            </a:r>
            <a:r>
              <a:rPr lang="en-US" altLang="zh-CN" sz="2400" b="0" dirty="0" smtClean="0"/>
              <a:t>. You can also change the indentation by calling </a:t>
            </a:r>
            <a:r>
              <a:rPr lang="en-US" altLang="zh-CN" sz="2400" b="0" dirty="0" err="1" smtClean="0">
                <a:hlinkClick r:id="rId4"/>
              </a:rPr>
              <a:t>SetIndent</a:t>
            </a:r>
            <a:r>
              <a:rPr lang="en-US" altLang="zh-CN" sz="2400" b="0" dirty="0" smtClean="0"/>
              <a:t>. A good time to do this is in </a:t>
            </a:r>
            <a:r>
              <a:rPr lang="en-US" altLang="zh-CN" sz="2400" b="0" dirty="0" err="1" smtClean="0">
                <a:hlinkClick r:id="rId5"/>
              </a:rPr>
              <a:t>OnInitDialog</a:t>
            </a:r>
            <a:r>
              <a:rPr lang="en-US" altLang="zh-CN" sz="2400" b="0" dirty="0" smtClean="0"/>
              <a:t> (for controls in dialog boxes) </a:t>
            </a:r>
            <a:r>
              <a:rPr lang="en-US" altLang="zh-CN" sz="2400" b="0" dirty="0" err="1" smtClean="0"/>
              <a:t>or</a:t>
            </a:r>
            <a:r>
              <a:rPr lang="en-US" altLang="zh-CN" sz="2400" b="0" dirty="0" err="1" smtClean="0">
                <a:hlinkClick r:id="rId6"/>
              </a:rPr>
              <a:t>OnInitialUpdate</a:t>
            </a:r>
            <a:r>
              <a:rPr lang="en-US" altLang="zh-CN" sz="2400" b="0" dirty="0" smtClean="0"/>
              <a:t> (for views).</a:t>
            </a:r>
            <a:endParaRPr lang="zh-CN" altLang="en-US" sz="2400" dirty="0"/>
          </a:p>
        </p:txBody>
      </p:sp>
      <p:sp>
        <p:nvSpPr>
          <p:cNvPr id="4" name="日期占位符 3"/>
          <p:cNvSpPr>
            <a:spLocks noGrp="1"/>
          </p:cNvSpPr>
          <p:nvPr>
            <p:ph type="dt" sz="half" idx="10"/>
          </p:nvPr>
        </p:nvSpPr>
        <p:spPr/>
        <p:txBody>
          <a:bodyPr/>
          <a:lstStyle/>
          <a:p>
            <a:pPr>
              <a:defRPr/>
            </a:pPr>
            <a:fld id="{18328A1C-74B3-4951-B5AE-66FCAFA8FAC0}" type="datetime1">
              <a:rPr lang="zh-CN" altLang="en-US" smtClean="0"/>
              <a:pPr>
                <a:defRPr/>
              </a:pPr>
              <a:t>2013/4/13</a:t>
            </a:fld>
            <a:endParaRPr lang="en-US" altLang="zh-CN"/>
          </a:p>
        </p:txBody>
      </p:sp>
      <p:sp>
        <p:nvSpPr>
          <p:cNvPr id="5" name="灯片编号占位符 4"/>
          <p:cNvSpPr>
            <a:spLocks noGrp="1"/>
          </p:cNvSpPr>
          <p:nvPr>
            <p:ph type="sldNum" sz="quarter" idx="12"/>
          </p:nvPr>
        </p:nvSpPr>
        <p:spPr/>
        <p:txBody>
          <a:bodyPr/>
          <a:lstStyle/>
          <a:p>
            <a:fld id="{426205E3-BAC6-4A7D-9891-A4DBF00F4E3C}" type="slidenum">
              <a:rPr lang="en-US" altLang="zh-CN" smtClean="0"/>
              <a:pPr/>
              <a:t>9</a:t>
            </a:fld>
            <a:endParaRPr lang="en-US" altLang="zh-CN"/>
          </a:p>
        </p:txBody>
      </p:sp>
    </p:spTree>
    <p:extLst>
      <p:ext uri="{BB962C8B-B14F-4D97-AF65-F5344CB8AC3E}">
        <p14:creationId xmlns:p14="http://schemas.microsoft.com/office/powerpoint/2010/main" val="203693832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474F2077-C115-4C8A-A491-C2AC46F1DE38}" type="datetime1">
              <a:rPr lang="zh-CN" altLang="en-US" smtClean="0"/>
              <a:pPr>
                <a:defRPr/>
              </a:pPr>
              <a:t>2013/4/13</a:t>
            </a:fld>
            <a:endParaRPr lang="en-US" altLang="zh-CN"/>
          </a:p>
        </p:txBody>
      </p:sp>
      <p:sp>
        <p:nvSpPr>
          <p:cNvPr id="7"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5CBA4E78-1D76-463F-9546-1D5124251E0B}" type="slidenum">
              <a:rPr lang="en-US" altLang="zh-CN" sz="1400" b="0" smtClean="0">
                <a:ea typeface="宋体" panose="02010600030101010101" pitchFamily="2" charset="-122"/>
              </a:rPr>
              <a:pPr eaLnBrk="1" hangingPunct="1"/>
              <a:t>90</a:t>
            </a:fld>
            <a:endParaRPr lang="en-US" altLang="zh-CN" sz="1400" b="0">
              <a:ea typeface="宋体" panose="02010600030101010101" pitchFamily="2" charset="-122"/>
            </a:endParaRPr>
          </a:p>
        </p:txBody>
      </p:sp>
      <p:sp>
        <p:nvSpPr>
          <p:cNvPr id="71684" name="Rectangle 2"/>
          <p:cNvSpPr>
            <a:spLocks noGrp="1" noChangeArrowheads="1"/>
          </p:cNvSpPr>
          <p:nvPr>
            <p:ph type="title"/>
          </p:nvPr>
        </p:nvSpPr>
        <p:spPr/>
        <p:txBody>
          <a:bodyPr/>
          <a:lstStyle/>
          <a:p>
            <a:pPr eaLnBrk="1" hangingPunct="1"/>
            <a:r>
              <a:rPr lang="zh-CN" altLang="en-US" smtClean="0"/>
              <a:t>雍俊海编写过的教材和教参</a:t>
            </a:r>
          </a:p>
        </p:txBody>
      </p:sp>
      <p:sp>
        <p:nvSpPr>
          <p:cNvPr id="71685" name="Rectangle 3"/>
          <p:cNvSpPr>
            <a:spLocks noGrp="1" noChangeArrowheads="1"/>
          </p:cNvSpPr>
          <p:nvPr>
            <p:ph type="body" idx="1"/>
          </p:nvPr>
        </p:nvSpPr>
        <p:spPr>
          <a:xfrm>
            <a:off x="685800" y="1981200"/>
            <a:ext cx="4343400" cy="2971800"/>
          </a:xfrm>
        </p:spPr>
        <p:txBody>
          <a:bodyPr/>
          <a:lstStyle/>
          <a:p>
            <a:pPr eaLnBrk="1" hangingPunct="1"/>
            <a:r>
              <a:rPr lang="zh-CN" altLang="en-US" smtClean="0"/>
              <a:t>雍俊海</a:t>
            </a:r>
            <a:r>
              <a:rPr lang="en-US" altLang="zh-CN" smtClean="0"/>
              <a:t>.</a:t>
            </a:r>
          </a:p>
          <a:p>
            <a:pPr eaLnBrk="1" hangingPunct="1">
              <a:buFontTx/>
              <a:buNone/>
            </a:pPr>
            <a:r>
              <a:rPr lang="en-US" altLang="zh-CN" smtClean="0"/>
              <a:t>  《Java</a:t>
            </a:r>
            <a:r>
              <a:rPr lang="zh-CN" altLang="en-US" smtClean="0"/>
              <a:t>程序设计习题集（含参考答案）</a:t>
            </a:r>
            <a:r>
              <a:rPr lang="en-US" altLang="zh-CN" smtClean="0"/>
              <a:t>》.</a:t>
            </a:r>
          </a:p>
          <a:p>
            <a:pPr eaLnBrk="1" hangingPunct="1">
              <a:buFontTx/>
              <a:buNone/>
            </a:pPr>
            <a:r>
              <a:rPr lang="en-US" altLang="zh-CN" smtClean="0"/>
              <a:t>	</a:t>
            </a:r>
            <a:r>
              <a:rPr lang="zh-CN" altLang="en-US" smtClean="0"/>
              <a:t>清华大学出版社</a:t>
            </a:r>
            <a:r>
              <a:rPr lang="en-US" altLang="zh-CN" smtClean="0"/>
              <a:t>,</a:t>
            </a:r>
          </a:p>
          <a:p>
            <a:pPr eaLnBrk="1" hangingPunct="1">
              <a:buFontTx/>
              <a:buNone/>
            </a:pPr>
            <a:r>
              <a:rPr lang="en-US" altLang="zh-CN" smtClean="0"/>
              <a:t>   2006.</a:t>
            </a:r>
          </a:p>
        </p:txBody>
      </p:sp>
      <p:sp>
        <p:nvSpPr>
          <p:cNvPr id="71686"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1687" name="Picture 5" descr="C1_习题集封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828800"/>
            <a:ext cx="3175000"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ADAF7095-DA23-4E9F-80B8-3F7119F11715}" type="datetime1">
              <a:rPr lang="zh-CN" altLang="en-US" smtClean="0"/>
              <a:pPr>
                <a:defRPr/>
              </a:pPr>
              <a:t>2013/4/13</a:t>
            </a:fld>
            <a:endParaRPr lang="en-US" altLang="zh-CN"/>
          </a:p>
        </p:txBody>
      </p:sp>
      <p:sp>
        <p:nvSpPr>
          <p:cNvPr id="7"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56E6BD45-80ED-4CA9-811C-0C3FD0A1FF0A}" type="slidenum">
              <a:rPr lang="en-US" altLang="zh-CN" sz="1400" b="0" smtClean="0">
                <a:ea typeface="宋体" panose="02010600030101010101" pitchFamily="2" charset="-122"/>
              </a:rPr>
              <a:pPr eaLnBrk="1" hangingPunct="1"/>
              <a:t>91</a:t>
            </a:fld>
            <a:endParaRPr lang="en-US" altLang="zh-CN" sz="1400" b="0">
              <a:ea typeface="宋体" panose="02010600030101010101" pitchFamily="2" charset="-122"/>
            </a:endParaRPr>
          </a:p>
        </p:txBody>
      </p:sp>
      <p:sp>
        <p:nvSpPr>
          <p:cNvPr id="72708" name="Rectangle 2"/>
          <p:cNvSpPr>
            <a:spLocks noGrp="1" noChangeArrowheads="1"/>
          </p:cNvSpPr>
          <p:nvPr>
            <p:ph type="title"/>
          </p:nvPr>
        </p:nvSpPr>
        <p:spPr/>
        <p:txBody>
          <a:bodyPr/>
          <a:lstStyle/>
          <a:p>
            <a:pPr eaLnBrk="1" hangingPunct="1"/>
            <a:r>
              <a:rPr lang="zh-CN" altLang="en-US" smtClean="0"/>
              <a:t>雍俊海编写过的教材和教参</a:t>
            </a:r>
          </a:p>
        </p:txBody>
      </p:sp>
      <p:sp>
        <p:nvSpPr>
          <p:cNvPr id="72709" name="Rectangle 3"/>
          <p:cNvSpPr>
            <a:spLocks noGrp="1" noChangeArrowheads="1"/>
          </p:cNvSpPr>
          <p:nvPr>
            <p:ph type="body" idx="1"/>
          </p:nvPr>
        </p:nvSpPr>
        <p:spPr>
          <a:xfrm>
            <a:off x="685800" y="1981200"/>
            <a:ext cx="7772400" cy="511175"/>
          </a:xfrm>
        </p:spPr>
        <p:txBody>
          <a:bodyPr/>
          <a:lstStyle/>
          <a:p>
            <a:pPr eaLnBrk="1" hangingPunct="1">
              <a:lnSpc>
                <a:spcPct val="90000"/>
              </a:lnSpc>
              <a:spcBef>
                <a:spcPct val="0"/>
              </a:spcBef>
            </a:pPr>
            <a:r>
              <a:rPr lang="zh-CN" altLang="en-US" sz="2400" smtClean="0"/>
              <a:t>雍俊海</a:t>
            </a:r>
            <a:r>
              <a:rPr lang="en-US" altLang="zh-CN" sz="2400" smtClean="0"/>
              <a:t>. JAVA</a:t>
            </a:r>
            <a:r>
              <a:rPr lang="zh-CN" altLang="en-US" sz="2400" smtClean="0"/>
              <a:t>程序设计</a:t>
            </a:r>
            <a:r>
              <a:rPr lang="en-US" altLang="zh-CN" sz="2400" smtClean="0"/>
              <a:t>. </a:t>
            </a:r>
            <a:r>
              <a:rPr lang="zh-CN" altLang="en-US" sz="2400" smtClean="0"/>
              <a:t>北京</a:t>
            </a:r>
            <a:r>
              <a:rPr lang="en-US" altLang="zh-CN" sz="2400" smtClean="0"/>
              <a:t>: </a:t>
            </a:r>
            <a:r>
              <a:rPr lang="zh-CN" altLang="en-US" sz="2400" smtClean="0"/>
              <a:t>清华大学出版社</a:t>
            </a:r>
            <a:r>
              <a:rPr lang="en-US" altLang="zh-CN" sz="2400" smtClean="0"/>
              <a:t>. 2004.</a:t>
            </a:r>
          </a:p>
        </p:txBody>
      </p:sp>
      <p:sp>
        <p:nvSpPr>
          <p:cNvPr id="72710"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2711" name="Picture 5" descr="java2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538" y="2492375"/>
            <a:ext cx="2573337"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E504CBC3-68A1-4458-B2EB-C065B3B4F61B}" type="datetime1">
              <a:rPr lang="zh-CN" altLang="en-US" smtClean="0"/>
              <a:pPr>
                <a:defRPr/>
              </a:pPr>
              <a:t>2013/4/13</a:t>
            </a:fld>
            <a:endParaRPr lang="en-US" altLang="zh-CN"/>
          </a:p>
        </p:txBody>
      </p:sp>
      <p:sp>
        <p:nvSpPr>
          <p:cNvPr id="6" name="灯片编号占位符 5"/>
          <p:cNvSpPr>
            <a:spLocks noGrp="1"/>
          </p:cNvSpPr>
          <p:nvPr>
            <p:ph type="sldNum" sz="quarter" idx="12"/>
          </p:nvPr>
        </p:nvSpPr>
        <p:spPr/>
        <p:txBody>
          <a:bodyPr/>
          <a:lstStyle>
            <a:lvl1pPr eaLnBrk="0" hangingPunct="0">
              <a:defRPr kumimoji="1" sz="2400" b="1">
                <a:solidFill>
                  <a:schemeClr val="tx1"/>
                </a:solidFill>
                <a:latin typeface="Times New Roman" panose="02020603050405020304" pitchFamily="18" charset="0"/>
                <a:ea typeface="楷体_GB2312"/>
                <a:cs typeface="楷体_GB2312"/>
              </a:defRPr>
            </a:lvl1pPr>
            <a:lvl2pPr marL="742950" indent="-285750" eaLnBrk="0" hangingPunct="0">
              <a:defRPr kumimoji="1" sz="2400" b="1">
                <a:solidFill>
                  <a:schemeClr val="tx1"/>
                </a:solidFill>
                <a:latin typeface="Times New Roman" panose="02020603050405020304" pitchFamily="18" charset="0"/>
                <a:ea typeface="楷体_GB2312"/>
                <a:cs typeface="楷体_GB2312"/>
              </a:defRPr>
            </a:lvl2pPr>
            <a:lvl3pPr marL="1143000" indent="-228600" eaLnBrk="0" hangingPunct="0">
              <a:defRPr kumimoji="1" sz="2400" b="1">
                <a:solidFill>
                  <a:schemeClr val="tx1"/>
                </a:solidFill>
                <a:latin typeface="Times New Roman" panose="02020603050405020304" pitchFamily="18" charset="0"/>
                <a:ea typeface="楷体_GB2312"/>
                <a:cs typeface="楷体_GB2312"/>
              </a:defRPr>
            </a:lvl3pPr>
            <a:lvl4pPr marL="1600200" indent="-228600" eaLnBrk="0" hangingPunct="0">
              <a:defRPr kumimoji="1" sz="2400" b="1">
                <a:solidFill>
                  <a:schemeClr val="tx1"/>
                </a:solidFill>
                <a:latin typeface="Times New Roman" panose="02020603050405020304" pitchFamily="18" charset="0"/>
                <a:ea typeface="楷体_GB2312"/>
                <a:cs typeface="楷体_GB2312"/>
              </a:defRPr>
            </a:lvl4pPr>
            <a:lvl5pPr marL="2057400" indent="-228600" eaLnBrk="0" hangingPunct="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pPr eaLnBrk="1" hangingPunct="1"/>
            <a:fld id="{66262291-E0AE-4C72-9FE0-A5B968B099CE}" type="slidenum">
              <a:rPr lang="en-US" altLang="zh-CN" sz="1400" b="0" smtClean="0">
                <a:ea typeface="宋体" panose="02010600030101010101" pitchFamily="2" charset="-122"/>
              </a:rPr>
              <a:pPr eaLnBrk="1" hangingPunct="1"/>
              <a:t>92</a:t>
            </a:fld>
            <a:endParaRPr lang="en-US" altLang="zh-CN" sz="1400" b="0">
              <a:ea typeface="宋体" panose="02010600030101010101" pitchFamily="2" charset="-122"/>
            </a:endParaRPr>
          </a:p>
        </p:txBody>
      </p:sp>
      <p:sp>
        <p:nvSpPr>
          <p:cNvPr id="73732" name="Rectangle 2"/>
          <p:cNvSpPr>
            <a:spLocks noGrp="1" noChangeArrowheads="1"/>
          </p:cNvSpPr>
          <p:nvPr>
            <p:ph type="title"/>
          </p:nvPr>
        </p:nvSpPr>
        <p:spPr/>
        <p:txBody>
          <a:bodyPr/>
          <a:lstStyle/>
          <a:p>
            <a:pPr eaLnBrk="1" hangingPunct="1"/>
            <a:r>
              <a:rPr lang="zh-CN" altLang="en-US" smtClean="0"/>
              <a:t>谢谢</a:t>
            </a:r>
          </a:p>
        </p:txBody>
      </p:sp>
      <p:sp>
        <p:nvSpPr>
          <p:cNvPr id="73733" name="Rectangle 3"/>
          <p:cNvSpPr>
            <a:spLocks noGrp="1" noChangeArrowheads="1"/>
          </p:cNvSpPr>
          <p:nvPr>
            <p:ph type="body" idx="1"/>
          </p:nvPr>
        </p:nvSpPr>
        <p:spPr/>
        <p:txBody>
          <a:bodyPr/>
          <a:lstStyle/>
          <a:p>
            <a:pPr eaLnBrk="1" hangingPunct="1"/>
            <a:r>
              <a:rPr lang="zh-CN" altLang="en-US" smtClean="0"/>
              <a:t>请多指教</a:t>
            </a:r>
          </a:p>
        </p:txBody>
      </p:sp>
      <p:sp>
        <p:nvSpPr>
          <p:cNvPr id="73734" name="Line 4"/>
          <p:cNvSpPr>
            <a:spLocks noChangeShapeType="1"/>
          </p:cNvSpPr>
          <p:nvPr/>
        </p:nvSpPr>
        <p:spPr bwMode="auto">
          <a:xfrm>
            <a:off x="0" y="175260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自定义 2">
      <a:dk1>
        <a:sysClr val="windowText" lastClr="000000"/>
      </a:dk1>
      <a:lt1>
        <a:sysClr val="window" lastClr="FFFFFF"/>
      </a:lt1>
      <a:dk2>
        <a:srgbClr val="44546A"/>
      </a:dk2>
      <a:lt2>
        <a:srgbClr val="E7E6E6"/>
      </a:lt2>
      <a:accent1>
        <a:srgbClr val="023160"/>
      </a:accent1>
      <a:accent2>
        <a:srgbClr val="040ECC"/>
      </a:accent2>
      <a:accent3>
        <a:srgbClr val="A5A5A5"/>
      </a:accent3>
      <a:accent4>
        <a:srgbClr val="C00000"/>
      </a:accent4>
      <a:accent5>
        <a:srgbClr val="4472C4"/>
      </a:accent5>
      <a:accent6>
        <a:srgbClr val="538135"/>
      </a:accent6>
      <a:hlink>
        <a:srgbClr val="0563C1"/>
      </a:hlink>
      <a:folHlink>
        <a:srgbClr val="954F7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ex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2400" b="1" i="0" u="none" strike="noStrike" cap="none" normalizeH="0" baseline="0" dirty="0" smtClean="0">
            <a:ln>
              <a:noFill/>
            </a:ln>
            <a:solidFill>
              <a:schemeClr val="bg1"/>
            </a:solidFill>
            <a:effectLst/>
            <a:latin typeface="Times New Roman" pitchFamily="18" charset="0"/>
            <a:ea typeface="楷体_GB2312" pitchFamily="49" charset="-122"/>
          </a:defRPr>
        </a:defPPr>
      </a:lstStyle>
      <a:style>
        <a:lnRef idx="1">
          <a:schemeClr val="accent2"/>
        </a:lnRef>
        <a:fillRef idx="3">
          <a:schemeClr val="accent2"/>
        </a:fillRef>
        <a:effectRef idx="2">
          <a:schemeClr val="accent2"/>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19336</TotalTime>
  <Words>4887</Words>
  <Application>Microsoft Office PowerPoint</Application>
  <PresentationFormat>全屏显示(4:3)</PresentationFormat>
  <Paragraphs>857</Paragraphs>
  <Slides>92</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92</vt:i4>
      </vt:variant>
    </vt:vector>
  </HeadingPairs>
  <TitlesOfParts>
    <vt:vector size="99" baseType="lpstr">
      <vt:lpstr>楷体_GB2312</vt:lpstr>
      <vt:lpstr>宋体</vt:lpstr>
      <vt:lpstr>Arial</vt:lpstr>
      <vt:lpstr>Consolas</vt:lpstr>
      <vt:lpstr>Times New Roman</vt:lpstr>
      <vt:lpstr>默认设计模板</vt:lpstr>
      <vt:lpstr>剪辑</vt:lpstr>
      <vt:lpstr>软件工程 (2) (C++程序设计, C++ Programming)</vt:lpstr>
      <vt:lpstr>助教</vt:lpstr>
      <vt:lpstr>第 4讲   MFC控件及派生</vt:lpstr>
      <vt:lpstr>本章总体纲要</vt:lpstr>
      <vt:lpstr>CTreeCtrl控件</vt:lpstr>
      <vt:lpstr>Step1:通过对话框编辑器添加CTreeCtrl</vt:lpstr>
      <vt:lpstr>Step2:为CTreeCtrl控件添加变量</vt:lpstr>
      <vt:lpstr>Step3:通过属性窗口设置控件属性</vt:lpstr>
      <vt:lpstr>创建CTreeCtrl (MSDN)</vt:lpstr>
      <vt:lpstr>添加节点Item (MSDN)</vt:lpstr>
      <vt:lpstr>设置/获取节点值(MSDN)</vt:lpstr>
      <vt:lpstr>如何添加节点？</vt:lpstr>
      <vt:lpstr>如何获取/修改控件状态？</vt:lpstr>
      <vt:lpstr>如何为节点设置图标？</vt:lpstr>
      <vt:lpstr>Step4:为工程添加位图资源</vt:lpstr>
      <vt:lpstr>Step4:为工程添加位图资源</vt:lpstr>
      <vt:lpstr>Step4:为工程添加位图资源</vt:lpstr>
      <vt:lpstr>CImageList类</vt:lpstr>
      <vt:lpstr>Step5:初始化TreeControl</vt:lpstr>
      <vt:lpstr>为CTreeCtrl添加图标后效果</vt:lpstr>
      <vt:lpstr>Step6:为控件添加事件</vt:lpstr>
      <vt:lpstr>Step6:添加SelectionChanged事件</vt:lpstr>
      <vt:lpstr>选中事件的处理效果</vt:lpstr>
      <vt:lpstr>CTreeCtrl可用于处理的消息类型</vt:lpstr>
      <vt:lpstr>CTreeCtrl vs. CTreeView (MSDN)</vt:lpstr>
      <vt:lpstr>本章总体纲要</vt:lpstr>
      <vt:lpstr>CListCtrl控件</vt:lpstr>
      <vt:lpstr>Step1: 在对话框编辑器中添加CListCtrl/CListBox/ComboBox控件</vt:lpstr>
      <vt:lpstr>Step2:分别为三控件添加变量</vt:lpstr>
      <vt:lpstr>Step3:初始化三控件的值</vt:lpstr>
      <vt:lpstr>Step3:初始化CListCtrl中的值</vt:lpstr>
      <vt:lpstr>当前运行效果</vt:lpstr>
      <vt:lpstr>Step4:为CListCtrl添加ItemChanged事件</vt:lpstr>
      <vt:lpstr>Step4:处理ItemChanged事件</vt:lpstr>
      <vt:lpstr>当前运行效果</vt:lpstr>
      <vt:lpstr>Step5:为ComboBox添加事件</vt:lpstr>
      <vt:lpstr>Step5:处理ComboBox事件</vt:lpstr>
      <vt:lpstr>四种样式的切换</vt:lpstr>
      <vt:lpstr>本章总体纲要</vt:lpstr>
      <vt:lpstr>Step1:添加CTabCtrl控件</vt:lpstr>
      <vt:lpstr>Step2:初始化CTabCtrl的列表和图标</vt:lpstr>
      <vt:lpstr>当前运行效果</vt:lpstr>
      <vt:lpstr>为Tab控件添加内容</vt:lpstr>
      <vt:lpstr>Step3:使用ClassWizard添加Dialog类</vt:lpstr>
      <vt:lpstr>Step3:使用ClassWizard添加Dialog类</vt:lpstr>
      <vt:lpstr>Step3:编辑Dialog的属性</vt:lpstr>
      <vt:lpstr>Step4:在初始化对话框函数中创建4个对话框</vt:lpstr>
      <vt:lpstr>Step4:在初始化对话框函数中创建4个对话框</vt:lpstr>
      <vt:lpstr>Step5:为Tab添加Select Changed事件处理</vt:lpstr>
      <vt:lpstr>Step5:为Tab添加Select Changed事件处理</vt:lpstr>
      <vt:lpstr>Step6:为主对话框重写DestroyWindow虚函数</vt:lpstr>
      <vt:lpstr>Step6:为主对话框重载DestroyWindow虚函数</vt:lpstr>
      <vt:lpstr>Tab切换的效果</vt:lpstr>
      <vt:lpstr>本章总体纲要</vt:lpstr>
      <vt:lpstr>窗口静态分割</vt:lpstr>
      <vt:lpstr>预期效果</vt:lpstr>
      <vt:lpstr>Step1.1.CTreeView派生类</vt:lpstr>
      <vt:lpstr>Step1.2.CFormViewp派生类</vt:lpstr>
      <vt:lpstr>Step1.3.为CFormView中对话框资源绘制控件</vt:lpstr>
      <vt:lpstr>Step1.4.CHtmlView派生类</vt:lpstr>
      <vt:lpstr>Step2.重写框架类的OnCreateClient虚函数</vt:lpstr>
      <vt:lpstr>Step2.重写OnCreateClient虚函数，创建静态分割窗口</vt:lpstr>
      <vt:lpstr>Step3.重写CTreeView::OnInitialUpdate虚函数，初始化数据</vt:lpstr>
      <vt:lpstr>ModifyStyle方法中设置样式可有如下几种选择</vt:lpstr>
      <vt:lpstr>当前运行效果</vt:lpstr>
      <vt:lpstr>Step4.添加用户自定义消息</vt:lpstr>
      <vt:lpstr>Step5.在CMainFrame中重新发送接收到的用户自定义消息</vt:lpstr>
      <vt:lpstr>响应CTreeView事件</vt:lpstr>
      <vt:lpstr>Step6.通过消息映射为CTreeView添加事件处理</vt:lpstr>
      <vt:lpstr>Step7.在CFormView中处理用户消息</vt:lpstr>
      <vt:lpstr>Step8.在CHtmlView中处理用户消息</vt:lpstr>
      <vt:lpstr>运行效果</vt:lpstr>
      <vt:lpstr>本章总体纲要</vt:lpstr>
      <vt:lpstr>用户自定义控件</vt:lpstr>
      <vt:lpstr>Step1.通过类向导新建一个CButton的派生类</vt:lpstr>
      <vt:lpstr>Step2.为控件添加CMyButton类型变量</vt:lpstr>
      <vt:lpstr>Step2.为控件添加CMyButton类型变量</vt:lpstr>
      <vt:lpstr>Step3.通过类向导重写虚函数</vt:lpstr>
      <vt:lpstr>Step3.通过类向导重写虚函数</vt:lpstr>
      <vt:lpstr>Step4.重写虚函数PreSubclassWindow</vt:lpstr>
      <vt:lpstr>Step5.重写虚函数DrawItem</vt:lpstr>
      <vt:lpstr>PowerPoint 演示文稿</vt:lpstr>
      <vt:lpstr>运行效果</vt:lpstr>
      <vt:lpstr>作业</vt:lpstr>
      <vt:lpstr>Thank You</vt:lpstr>
      <vt:lpstr>雍俊海编写过的教材和教参</vt:lpstr>
      <vt:lpstr>雍俊海编写过的教材和教参</vt:lpstr>
      <vt:lpstr>雍俊海编写过的教材和教参</vt:lpstr>
      <vt:lpstr>雍俊海编写过的教材和教参</vt:lpstr>
      <vt:lpstr>雍俊海编写过的教材和教参</vt:lpstr>
      <vt:lpstr>雍俊海编写过的教材和教参</vt:lpstr>
      <vt:lpstr>谢谢</vt:lpstr>
    </vt:vector>
  </TitlesOfParts>
  <Company>清华大学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雍俊海</dc:creator>
  <cp:lastModifiedBy>Hongze Zhao</cp:lastModifiedBy>
  <cp:revision>3339</cp:revision>
  <dcterms:created xsi:type="dcterms:W3CDTF">2003-02-06T01:36:08Z</dcterms:created>
  <dcterms:modified xsi:type="dcterms:W3CDTF">2013-04-13T17:29:46Z</dcterms:modified>
</cp:coreProperties>
</file>