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handoutMasterIdLst>
    <p:handoutMasterId r:id="rId134"/>
  </p:handoutMasterIdLst>
  <p:sldIdLst>
    <p:sldId id="399" r:id="rId2"/>
    <p:sldId id="542" r:id="rId3"/>
    <p:sldId id="262" r:id="rId4"/>
    <p:sldId id="260" r:id="rId5"/>
    <p:sldId id="582" r:id="rId6"/>
    <p:sldId id="543" r:id="rId7"/>
    <p:sldId id="545" r:id="rId8"/>
    <p:sldId id="544" r:id="rId9"/>
    <p:sldId id="546" r:id="rId10"/>
    <p:sldId id="548" r:id="rId11"/>
    <p:sldId id="549" r:id="rId12"/>
    <p:sldId id="547" r:id="rId13"/>
    <p:sldId id="550" r:id="rId14"/>
    <p:sldId id="551" r:id="rId15"/>
    <p:sldId id="552" r:id="rId16"/>
    <p:sldId id="553" r:id="rId17"/>
    <p:sldId id="554" r:id="rId18"/>
    <p:sldId id="568" r:id="rId19"/>
    <p:sldId id="569" r:id="rId20"/>
    <p:sldId id="570" r:id="rId21"/>
    <p:sldId id="571" r:id="rId22"/>
    <p:sldId id="555" r:id="rId23"/>
    <p:sldId id="572" r:id="rId24"/>
    <p:sldId id="574" r:id="rId25"/>
    <p:sldId id="576" r:id="rId26"/>
    <p:sldId id="578" r:id="rId27"/>
    <p:sldId id="579" r:id="rId28"/>
    <p:sldId id="577" r:id="rId29"/>
    <p:sldId id="580" r:id="rId30"/>
    <p:sldId id="556" r:id="rId31"/>
    <p:sldId id="567" r:id="rId32"/>
    <p:sldId id="557" r:id="rId33"/>
    <p:sldId id="559" r:id="rId34"/>
    <p:sldId id="561" r:id="rId35"/>
    <p:sldId id="563" r:id="rId36"/>
    <p:sldId id="562" r:id="rId37"/>
    <p:sldId id="564" r:id="rId38"/>
    <p:sldId id="565" r:id="rId39"/>
    <p:sldId id="566" r:id="rId40"/>
    <p:sldId id="560" r:id="rId41"/>
    <p:sldId id="558" r:id="rId42"/>
    <p:sldId id="596" r:id="rId43"/>
    <p:sldId id="597" r:id="rId44"/>
    <p:sldId id="581" r:id="rId45"/>
    <p:sldId id="583" r:id="rId46"/>
    <p:sldId id="584" r:id="rId47"/>
    <p:sldId id="598" r:id="rId48"/>
    <p:sldId id="586" r:id="rId49"/>
    <p:sldId id="585" r:id="rId50"/>
    <p:sldId id="587" r:id="rId51"/>
    <p:sldId id="589" r:id="rId52"/>
    <p:sldId id="588" r:id="rId53"/>
    <p:sldId id="591" r:id="rId54"/>
    <p:sldId id="590" r:id="rId55"/>
    <p:sldId id="593" r:id="rId56"/>
    <p:sldId id="592" r:id="rId57"/>
    <p:sldId id="594" r:id="rId58"/>
    <p:sldId id="595" r:id="rId59"/>
    <p:sldId id="599" r:id="rId60"/>
    <p:sldId id="682" r:id="rId61"/>
    <p:sldId id="686" r:id="rId62"/>
    <p:sldId id="683" r:id="rId63"/>
    <p:sldId id="684" r:id="rId64"/>
    <p:sldId id="600" r:id="rId65"/>
    <p:sldId id="678" r:id="rId66"/>
    <p:sldId id="679" r:id="rId67"/>
    <p:sldId id="680" r:id="rId68"/>
    <p:sldId id="601" r:id="rId69"/>
    <p:sldId id="604" r:id="rId70"/>
    <p:sldId id="602" r:id="rId71"/>
    <p:sldId id="614" r:id="rId72"/>
    <p:sldId id="613" r:id="rId73"/>
    <p:sldId id="612" r:id="rId74"/>
    <p:sldId id="611" r:id="rId75"/>
    <p:sldId id="610" r:id="rId76"/>
    <p:sldId id="661" r:id="rId77"/>
    <p:sldId id="662" r:id="rId78"/>
    <p:sldId id="643" r:id="rId79"/>
    <p:sldId id="658" r:id="rId80"/>
    <p:sldId id="644" r:id="rId81"/>
    <p:sldId id="660" r:id="rId82"/>
    <p:sldId id="645" r:id="rId83"/>
    <p:sldId id="646" r:id="rId84"/>
    <p:sldId id="663" r:id="rId85"/>
    <p:sldId id="664" r:id="rId86"/>
    <p:sldId id="665" r:id="rId87"/>
    <p:sldId id="609" r:id="rId88"/>
    <p:sldId id="617" r:id="rId89"/>
    <p:sldId id="627" r:id="rId90"/>
    <p:sldId id="631" r:id="rId91"/>
    <p:sldId id="630" r:id="rId92"/>
    <p:sldId id="629" r:id="rId93"/>
    <p:sldId id="667" r:id="rId94"/>
    <p:sldId id="668" r:id="rId95"/>
    <p:sldId id="669" r:id="rId96"/>
    <p:sldId id="670" r:id="rId97"/>
    <p:sldId id="673" r:id="rId98"/>
    <p:sldId id="628" r:id="rId99"/>
    <p:sldId id="632" r:id="rId100"/>
    <p:sldId id="671" r:id="rId101"/>
    <p:sldId id="633" r:id="rId102"/>
    <p:sldId id="672" r:id="rId103"/>
    <p:sldId id="674" r:id="rId104"/>
    <p:sldId id="675" r:id="rId105"/>
    <p:sldId id="676" r:id="rId106"/>
    <p:sldId id="677" r:id="rId107"/>
    <p:sldId id="634" r:id="rId108"/>
    <p:sldId id="620" r:id="rId109"/>
    <p:sldId id="621" r:id="rId110"/>
    <p:sldId id="622" r:id="rId111"/>
    <p:sldId id="649" r:id="rId112"/>
    <p:sldId id="648" r:id="rId113"/>
    <p:sldId id="650" r:id="rId114"/>
    <p:sldId id="651" r:id="rId115"/>
    <p:sldId id="652" r:id="rId116"/>
    <p:sldId id="653" r:id="rId117"/>
    <p:sldId id="654" r:id="rId118"/>
    <p:sldId id="655" r:id="rId119"/>
    <p:sldId id="656" r:id="rId120"/>
    <p:sldId id="623" r:id="rId121"/>
    <p:sldId id="657" r:id="rId122"/>
    <p:sldId id="615" r:id="rId123"/>
    <p:sldId id="472" r:id="rId124"/>
    <p:sldId id="338" r:id="rId125"/>
    <p:sldId id="411" r:id="rId126"/>
    <p:sldId id="412" r:id="rId127"/>
    <p:sldId id="413" r:id="rId128"/>
    <p:sldId id="418" r:id="rId129"/>
    <p:sldId id="415" r:id="rId130"/>
    <p:sldId id="416" r:id="rId131"/>
    <p:sldId id="417" r:id="rId132"/>
  </p:sldIdLst>
  <p:sldSz cx="9144000" cy="6858000" type="screen4x3"/>
  <p:notesSz cx="6669088" cy="9926638"/>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30021"/>
    <a:srgbClr val="339933"/>
    <a:srgbClr val="FF3300"/>
    <a:srgbClr val="FF0000"/>
    <a:srgbClr val="D1E0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1445" autoAdjust="0"/>
  </p:normalViewPr>
  <p:slideViewPr>
    <p:cSldViewPr>
      <p:cViewPr varScale="1">
        <p:scale>
          <a:sx n="73" d="100"/>
          <a:sy n="73" d="100"/>
        </p:scale>
        <p:origin x="438"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9980"/>
    </p:cViewPr>
  </p:sorterViewPr>
  <p:notesViewPr>
    <p:cSldViewPr>
      <p:cViewPr varScale="1">
        <p:scale>
          <a:sx n="47" d="100"/>
          <a:sy n="47" d="100"/>
        </p:scale>
        <p:origin x="-2772" y="-114"/>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8.xml"/><Relationship Id="rId3" Type="http://schemas.openxmlformats.org/officeDocument/2006/relationships/slide" Target="slides/slide4.xml"/><Relationship Id="rId7" Type="http://schemas.openxmlformats.org/officeDocument/2006/relationships/slide" Target="slides/slide127.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26.xml"/><Relationship Id="rId11" Type="http://schemas.openxmlformats.org/officeDocument/2006/relationships/slide" Target="slides/slide131.xml"/><Relationship Id="rId5" Type="http://schemas.openxmlformats.org/officeDocument/2006/relationships/slide" Target="slides/slide125.xml"/><Relationship Id="rId10" Type="http://schemas.openxmlformats.org/officeDocument/2006/relationships/slide" Target="slides/slide130.xml"/><Relationship Id="rId4" Type="http://schemas.openxmlformats.org/officeDocument/2006/relationships/slide" Target="slides/slide124.xml"/><Relationship Id="rId9" Type="http://schemas.openxmlformats.org/officeDocument/2006/relationships/slide" Target="slides/slide1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楷体_GB2312" pitchFamily="49" charset="-122"/>
                <a:cs typeface="+mn-cs"/>
              </a:defRPr>
            </a:lvl1pPr>
          </a:lstStyle>
          <a:p>
            <a:pPr>
              <a:defRPr/>
            </a:pPr>
            <a:endParaRPr lang="en-US" altLang="zh-CN"/>
          </a:p>
        </p:txBody>
      </p:sp>
      <p:sp>
        <p:nvSpPr>
          <p:cNvPr id="156675"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楷体_GB2312" pitchFamily="49" charset="-122"/>
                <a:cs typeface="+mn-cs"/>
              </a:defRPr>
            </a:lvl1pPr>
          </a:lstStyle>
          <a:p>
            <a:pPr>
              <a:defRPr/>
            </a:pPr>
            <a:endParaRPr lang="en-US" altLang="zh-CN"/>
          </a:p>
        </p:txBody>
      </p:sp>
      <p:sp>
        <p:nvSpPr>
          <p:cNvPr id="156676"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楷体_GB2312" pitchFamily="49" charset="-122"/>
                <a:cs typeface="+mn-cs"/>
              </a:defRPr>
            </a:lvl1pPr>
          </a:lstStyle>
          <a:p>
            <a:pPr>
              <a:defRPr/>
            </a:pPr>
            <a:endParaRPr lang="en-US" altLang="zh-CN"/>
          </a:p>
        </p:txBody>
      </p:sp>
      <p:sp>
        <p:nvSpPr>
          <p:cNvPr id="156677"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楷体_GB2312"/>
              </a:defRPr>
            </a:lvl1pPr>
          </a:lstStyle>
          <a:p>
            <a:fld id="{B0F33EED-73FA-44BD-9093-9E2D889D75E8}" type="slidenum">
              <a:rPr lang="en-US" altLang="zh-CN"/>
              <a:pPr/>
              <a:t>‹#›</a:t>
            </a:fld>
            <a:endParaRPr lang="en-US" altLang="zh-CN"/>
          </a:p>
        </p:txBody>
      </p:sp>
    </p:spTree>
    <p:extLst>
      <p:ext uri="{BB962C8B-B14F-4D97-AF65-F5344CB8AC3E}">
        <p14:creationId xmlns:p14="http://schemas.microsoft.com/office/powerpoint/2010/main" val="4185365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a typeface="宋体" pitchFamily="2" charset="-122"/>
                <a:cs typeface="+mn-cs"/>
              </a:defRPr>
            </a:lvl1pPr>
          </a:lstStyle>
          <a:p>
            <a:pPr>
              <a:defRPr/>
            </a:pPr>
            <a:endParaRPr lang="en-US" altLang="zh-CN"/>
          </a:p>
        </p:txBody>
      </p:sp>
      <p:sp>
        <p:nvSpPr>
          <p:cNvPr id="3075" name="Rectangle 3"/>
          <p:cNvSpPr>
            <a:spLocks noGrp="1" noChangeArrowheads="1"/>
          </p:cNvSpPr>
          <p:nvPr>
            <p:ph type="dt"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a typeface="宋体" pitchFamily="2" charset="-122"/>
                <a:cs typeface="+mn-cs"/>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889000" y="4714875"/>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a typeface="宋体" pitchFamily="2" charset="-122"/>
                <a:cs typeface="+mn-cs"/>
              </a:defRPr>
            </a:lvl1pPr>
          </a:lstStyle>
          <a:p>
            <a:pPr>
              <a:defRPr/>
            </a:pPr>
            <a:endParaRPr lang="en-US" altLang="zh-CN"/>
          </a:p>
        </p:txBody>
      </p:sp>
      <p:sp>
        <p:nvSpPr>
          <p:cNvPr id="3079" name="Rectangle 7"/>
          <p:cNvSpPr>
            <a:spLocks noGrp="1" noChangeArrowheads="1"/>
          </p:cNvSpPr>
          <p:nvPr>
            <p:ph type="sldNum" sz="quarter" idx="5"/>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48101198-C2CD-4AF9-A42C-736A6283B455}" type="slidenum">
              <a:rPr lang="en-US" altLang="zh-CN"/>
              <a:pPr/>
              <a:t>‹#›</a:t>
            </a:fld>
            <a:endParaRPr lang="en-US" altLang="zh-CN"/>
          </a:p>
        </p:txBody>
      </p:sp>
    </p:spTree>
    <p:extLst>
      <p:ext uri="{BB962C8B-B14F-4D97-AF65-F5344CB8AC3E}">
        <p14:creationId xmlns:p14="http://schemas.microsoft.com/office/powerpoint/2010/main" val="4261486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E7BD224-53F5-49E4-B84B-98E4A1AA3FD1}" type="slidenum">
              <a:rPr lang="en-US" altLang="zh-CN" sz="1200" b="0">
                <a:ea typeface="宋体" panose="02010600030101010101" pitchFamily="2" charset="-122"/>
              </a:rPr>
              <a:pPr eaLnBrk="1" hangingPunct="1"/>
              <a:t>1</a:t>
            </a:fld>
            <a:endParaRPr lang="en-US" altLang="zh-CN" sz="1200" b="0" dirty="0">
              <a:ea typeface="宋体" panose="02010600030101010101" pitchFamily="2" charset="-122"/>
            </a:endParaRPr>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solidFill>
                <a:srgbClr val="FF3300"/>
              </a:solidFill>
            </a:endParaRPr>
          </a:p>
        </p:txBody>
      </p:sp>
    </p:spTree>
    <p:extLst>
      <p:ext uri="{BB962C8B-B14F-4D97-AF65-F5344CB8AC3E}">
        <p14:creationId xmlns:p14="http://schemas.microsoft.com/office/powerpoint/2010/main" val="56959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1DA0577-8083-43EC-BF81-F2D23871F1BA}" type="datetime1">
              <a:rPr lang="zh-CN" altLang="en-US"/>
              <a:pPr>
                <a:defRPr/>
              </a:pPr>
              <a:t>2013/3/17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C792596E-4566-47B2-A9A4-B99D80B5AA29}" type="slidenum">
              <a:rPr lang="en-US" altLang="zh-CN"/>
              <a:pPr/>
              <a:t>‹#›</a:t>
            </a:fld>
            <a:endParaRPr lang="en-US" altLang="zh-CN"/>
          </a:p>
        </p:txBody>
      </p:sp>
    </p:spTree>
    <p:extLst>
      <p:ext uri="{BB962C8B-B14F-4D97-AF65-F5344CB8AC3E}">
        <p14:creationId xmlns:p14="http://schemas.microsoft.com/office/powerpoint/2010/main" val="4340274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1A2F24A-8367-4AB9-A2FC-47DB7936EAD1}" type="datetime1">
              <a:rPr lang="zh-CN" altLang="en-US"/>
              <a:pPr>
                <a:defRPr/>
              </a:pPr>
              <a:t>2013/3/17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B0F1D1FB-5BF5-44DE-8582-070AC1C80038}" type="slidenum">
              <a:rPr lang="en-US" altLang="zh-CN"/>
              <a:pPr/>
              <a:t>‹#›</a:t>
            </a:fld>
            <a:endParaRPr lang="en-US" altLang="zh-CN"/>
          </a:p>
        </p:txBody>
      </p:sp>
    </p:spTree>
    <p:extLst>
      <p:ext uri="{BB962C8B-B14F-4D97-AF65-F5344CB8AC3E}">
        <p14:creationId xmlns:p14="http://schemas.microsoft.com/office/powerpoint/2010/main" val="10139805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F2A3088-C3EB-4D5E-AD7D-9BB842982CCC}" type="datetime1">
              <a:rPr lang="zh-CN" altLang="en-US"/>
              <a:pPr>
                <a:defRPr/>
              </a:pPr>
              <a:t>2013/3/17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BF042708-3BCD-4AE7-92FF-92BF167D1E3E}" type="slidenum">
              <a:rPr lang="en-US" altLang="zh-CN"/>
              <a:pPr/>
              <a:t>‹#›</a:t>
            </a:fld>
            <a:endParaRPr lang="en-US" altLang="zh-CN"/>
          </a:p>
        </p:txBody>
      </p:sp>
    </p:spTree>
    <p:extLst>
      <p:ext uri="{BB962C8B-B14F-4D97-AF65-F5344CB8AC3E}">
        <p14:creationId xmlns:p14="http://schemas.microsoft.com/office/powerpoint/2010/main" val="2978407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F9FADE45-E177-4EA4-B435-5B2A39047816}" type="datetime1">
              <a:rPr lang="zh-CN" altLang="en-US"/>
              <a:pPr>
                <a:defRPr/>
              </a:pPr>
              <a:t>2013/3/17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5173AAFA-1AD9-4D96-A883-336852332CFF}" type="slidenum">
              <a:rPr lang="en-US" altLang="zh-CN"/>
              <a:pPr/>
              <a:t>‹#›</a:t>
            </a:fld>
            <a:endParaRPr lang="en-US" altLang="zh-CN"/>
          </a:p>
        </p:txBody>
      </p:sp>
    </p:spTree>
    <p:extLst>
      <p:ext uri="{BB962C8B-B14F-4D97-AF65-F5344CB8AC3E}">
        <p14:creationId xmlns:p14="http://schemas.microsoft.com/office/powerpoint/2010/main" val="34565410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8328A1C-74B3-4951-B5AE-66FCAFA8FAC0}" type="datetime1">
              <a:rPr lang="zh-CN" altLang="en-US"/>
              <a:pPr>
                <a:defRPr/>
              </a:pPr>
              <a:t>2013/3/17</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Tsinghua University, Jun-Hai Yong</a:t>
            </a:r>
          </a:p>
        </p:txBody>
      </p:sp>
      <p:sp>
        <p:nvSpPr>
          <p:cNvPr id="7" name="灯片编号占位符 5"/>
          <p:cNvSpPr>
            <a:spLocks noGrp="1"/>
          </p:cNvSpPr>
          <p:nvPr>
            <p:ph type="sldNum" sz="quarter" idx="12"/>
          </p:nvPr>
        </p:nvSpPr>
        <p:spPr/>
        <p:txBody>
          <a:bodyPr/>
          <a:lstStyle>
            <a:lvl1pPr>
              <a:defRPr/>
            </a:lvl1pPr>
          </a:lstStyle>
          <a:p>
            <a:fld id="{426205E3-BAC6-4A7D-9891-A4DBF00F4E3C}" type="slidenum">
              <a:rPr lang="en-US" altLang="zh-CN"/>
              <a:pPr/>
              <a:t>‹#›</a:t>
            </a:fld>
            <a:endParaRPr lang="en-US" altLang="zh-CN"/>
          </a:p>
        </p:txBody>
      </p:sp>
    </p:spTree>
    <p:extLst>
      <p:ext uri="{BB962C8B-B14F-4D97-AF65-F5344CB8AC3E}">
        <p14:creationId xmlns:p14="http://schemas.microsoft.com/office/powerpoint/2010/main" val="3008716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799FB80-EAE1-48B5-81E0-A81E50CDD420}" type="datetime1">
              <a:rPr lang="zh-CN" altLang="en-US"/>
              <a:pPr>
                <a:defRPr/>
              </a:pPr>
              <a:t>2013/3/17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36EDD5A9-490D-44DE-9EA3-CAD7CF3D26A9}" type="slidenum">
              <a:rPr lang="en-US" altLang="zh-CN"/>
              <a:pPr/>
              <a:t>‹#›</a:t>
            </a:fld>
            <a:endParaRPr lang="en-US" altLang="zh-CN"/>
          </a:p>
        </p:txBody>
      </p:sp>
    </p:spTree>
    <p:extLst>
      <p:ext uri="{BB962C8B-B14F-4D97-AF65-F5344CB8AC3E}">
        <p14:creationId xmlns:p14="http://schemas.microsoft.com/office/powerpoint/2010/main" val="39387073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0EE8E53-4F2A-40E7-9DEC-F4218BEB8D3A}" type="datetime1">
              <a:rPr lang="zh-CN" altLang="en-US"/>
              <a:pPr>
                <a:defRPr/>
              </a:pPr>
              <a:t>2013/3/17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B71B6527-E0C4-4C5C-8065-9B1301981B46}" type="slidenum">
              <a:rPr lang="en-US" altLang="zh-CN"/>
              <a:pPr/>
              <a:t>‹#›</a:t>
            </a:fld>
            <a:endParaRPr lang="en-US" altLang="zh-CN"/>
          </a:p>
        </p:txBody>
      </p:sp>
    </p:spTree>
    <p:extLst>
      <p:ext uri="{BB962C8B-B14F-4D97-AF65-F5344CB8AC3E}">
        <p14:creationId xmlns:p14="http://schemas.microsoft.com/office/powerpoint/2010/main" val="37859383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3D9BDB9-5768-4998-92A4-BC3C69440DBB}" type="datetime1">
              <a:rPr lang="zh-CN" altLang="en-US"/>
              <a:pPr>
                <a:defRPr/>
              </a:pPr>
              <a:t>2013/3/17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9" name="Rectangle 6"/>
          <p:cNvSpPr>
            <a:spLocks noGrp="1" noChangeArrowheads="1"/>
          </p:cNvSpPr>
          <p:nvPr>
            <p:ph type="sldNum" sz="quarter" idx="12"/>
          </p:nvPr>
        </p:nvSpPr>
        <p:spPr>
          <a:ln/>
        </p:spPr>
        <p:txBody>
          <a:bodyPr/>
          <a:lstStyle>
            <a:lvl1pPr>
              <a:defRPr/>
            </a:lvl1pPr>
          </a:lstStyle>
          <a:p>
            <a:fld id="{BDD1223F-1A9C-4232-9041-583A09E5516A}" type="slidenum">
              <a:rPr lang="en-US" altLang="zh-CN"/>
              <a:pPr/>
              <a:t>‹#›</a:t>
            </a:fld>
            <a:endParaRPr lang="en-US" altLang="zh-CN"/>
          </a:p>
        </p:txBody>
      </p:sp>
    </p:spTree>
    <p:extLst>
      <p:ext uri="{BB962C8B-B14F-4D97-AF65-F5344CB8AC3E}">
        <p14:creationId xmlns:p14="http://schemas.microsoft.com/office/powerpoint/2010/main" val="17931792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C1B7CBEA-5B2C-4A06-B11E-D9EEFF4DEB23}" type="datetime1">
              <a:rPr lang="zh-CN" altLang="en-US"/>
              <a:pPr>
                <a:defRPr/>
              </a:pPr>
              <a:t>2013/3/17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5" name="Rectangle 6"/>
          <p:cNvSpPr>
            <a:spLocks noGrp="1" noChangeArrowheads="1"/>
          </p:cNvSpPr>
          <p:nvPr>
            <p:ph type="sldNum" sz="quarter" idx="12"/>
          </p:nvPr>
        </p:nvSpPr>
        <p:spPr>
          <a:ln/>
        </p:spPr>
        <p:txBody>
          <a:bodyPr/>
          <a:lstStyle>
            <a:lvl1pPr>
              <a:defRPr/>
            </a:lvl1pPr>
          </a:lstStyle>
          <a:p>
            <a:fld id="{E21BAD88-D395-4A35-9B49-9CD0D09F86F7}" type="slidenum">
              <a:rPr lang="en-US" altLang="zh-CN"/>
              <a:pPr/>
              <a:t>‹#›</a:t>
            </a:fld>
            <a:endParaRPr lang="en-US" altLang="zh-CN"/>
          </a:p>
        </p:txBody>
      </p:sp>
    </p:spTree>
    <p:extLst>
      <p:ext uri="{BB962C8B-B14F-4D97-AF65-F5344CB8AC3E}">
        <p14:creationId xmlns:p14="http://schemas.microsoft.com/office/powerpoint/2010/main" val="10927432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B94B882-FB08-4CBF-9926-CAAC7D0013BE}" type="datetime1">
              <a:rPr lang="zh-CN" altLang="en-US"/>
              <a:pPr>
                <a:defRPr/>
              </a:pPr>
              <a:t>2013/3/17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4" name="Rectangle 6"/>
          <p:cNvSpPr>
            <a:spLocks noGrp="1" noChangeArrowheads="1"/>
          </p:cNvSpPr>
          <p:nvPr>
            <p:ph type="sldNum" sz="quarter" idx="12"/>
          </p:nvPr>
        </p:nvSpPr>
        <p:spPr>
          <a:ln/>
        </p:spPr>
        <p:txBody>
          <a:bodyPr/>
          <a:lstStyle>
            <a:lvl1pPr>
              <a:defRPr/>
            </a:lvl1pPr>
          </a:lstStyle>
          <a:p>
            <a:fld id="{5CB409DC-C632-447B-8E05-FDA65AF45B0C}" type="slidenum">
              <a:rPr lang="en-US" altLang="zh-CN"/>
              <a:pPr/>
              <a:t>‹#›</a:t>
            </a:fld>
            <a:endParaRPr lang="en-US" altLang="zh-CN"/>
          </a:p>
        </p:txBody>
      </p:sp>
    </p:spTree>
    <p:extLst>
      <p:ext uri="{BB962C8B-B14F-4D97-AF65-F5344CB8AC3E}">
        <p14:creationId xmlns:p14="http://schemas.microsoft.com/office/powerpoint/2010/main" val="7635425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AF25494-DBF7-4B76-81D9-D840EF0CDDB8}" type="datetime1">
              <a:rPr lang="zh-CN" altLang="en-US"/>
              <a:pPr>
                <a:defRPr/>
              </a:pPr>
              <a:t>2013/3/17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01E02401-DD95-46E4-82EF-EFF90B00557A}" type="slidenum">
              <a:rPr lang="en-US" altLang="zh-CN"/>
              <a:pPr/>
              <a:t>‹#›</a:t>
            </a:fld>
            <a:endParaRPr lang="en-US" altLang="zh-CN"/>
          </a:p>
        </p:txBody>
      </p:sp>
    </p:spTree>
    <p:extLst>
      <p:ext uri="{BB962C8B-B14F-4D97-AF65-F5344CB8AC3E}">
        <p14:creationId xmlns:p14="http://schemas.microsoft.com/office/powerpoint/2010/main" val="13995434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910DA6E-8395-4541-A2AE-F456CD82AB90}" type="datetime1">
              <a:rPr lang="zh-CN" altLang="en-US"/>
              <a:pPr>
                <a:defRPr/>
              </a:pPr>
              <a:t>2013/3/17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88AE72E7-8FCE-4EAB-87EB-43004B64D443}" type="slidenum">
              <a:rPr lang="en-US" altLang="zh-CN"/>
              <a:pPr/>
              <a:t>‹#›</a:t>
            </a:fld>
            <a:endParaRPr lang="en-US" altLang="zh-CN"/>
          </a:p>
        </p:txBody>
      </p:sp>
    </p:spTree>
    <p:extLst>
      <p:ext uri="{BB962C8B-B14F-4D97-AF65-F5344CB8AC3E}">
        <p14:creationId xmlns:p14="http://schemas.microsoft.com/office/powerpoint/2010/main" val="2217091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fld id="{6FD58869-537D-4A07-B2B4-A9A154C1D4CD}" type="datetime1">
              <a:rPr lang="zh-CN" altLang="en-US"/>
              <a:pPr>
                <a:defRPr/>
              </a:pPr>
              <a:t>2013/3/17</a:t>
            </a:fld>
            <a:endParaRPr lang="en-US" altLang="zh-CN"/>
          </a:p>
        </p:txBody>
      </p:sp>
      <p:sp>
        <p:nvSpPr>
          <p:cNvPr id="1029" name="Rectangle 5"/>
          <p:cNvSpPr>
            <a:spLocks noGrp="1" noChangeArrowheads="1"/>
          </p:cNvSpPr>
          <p:nvPr>
            <p:ph type="ftr" sz="quarter" idx="3"/>
          </p:nvPr>
        </p:nvSpPr>
        <p:spPr bwMode="auto">
          <a:xfrm>
            <a:off x="1908175" y="6524625"/>
            <a:ext cx="5327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r>
              <a:rPr lang="en-US" altLang="zh-CN"/>
              <a:t>Tsinghua University, Jun-Hai Yong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1D4FE781-9F55-4F03-AF4F-CCBFC1A60F4B}" type="slidenum">
              <a:rPr lang="en-US" altLang="zh-CN"/>
              <a:pPr/>
              <a:t>‹#›</a:t>
            </a:fld>
            <a:endParaRPr lang="en-US" altLang="zh-CN"/>
          </a:p>
        </p:txBody>
      </p:sp>
      <p:sp>
        <p:nvSpPr>
          <p:cNvPr id="1031" name="Text Box 8"/>
          <p:cNvSpPr txBox="1">
            <a:spLocks noChangeArrowheads="1"/>
          </p:cNvSpPr>
          <p:nvPr/>
        </p:nvSpPr>
        <p:spPr bwMode="auto">
          <a:xfrm>
            <a:off x="1873250" y="6248400"/>
            <a:ext cx="6011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spcBef>
                <a:spcPct val="50000"/>
              </a:spcBef>
              <a:defRPr/>
            </a:pPr>
            <a:r>
              <a:rPr lang="zh-CN" altLang="zh-CN" sz="1400" smtClean="0">
                <a:cs typeface="+mn-cs"/>
              </a:rPr>
              <a:t>雍俊海:软件工程 (2)——C++程序设计(清华大学)</a:t>
            </a:r>
            <a:endParaRPr lang="en-US" altLang="zh-CN" sz="1400" smtClean="0">
              <a:cs typeface="+mn-cs"/>
            </a:endParaRPr>
          </a:p>
        </p:txBody>
      </p:sp>
    </p:spTree>
  </p:cSld>
  <p:clrMap bg1="lt1" tx1="dk1" bg2="lt2" tx2="dk2" accent1="accent1" accent2="accent2" accent3="accent3" accent4="accent4" accent5="accent5" accent6="accent6" hlink="hlink" folHlink="folHlink"/>
  <p:sldLayoutIdLst>
    <p:sldLayoutId id="2147483688" r:id="rId1"/>
    <p:sldLayoutId id="2147483699"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p:txStyles>
    <p:titleStyle>
      <a:lvl1pPr algn="ctr" rtl="0" eaLnBrk="0" fontAlgn="base" hangingPunct="0">
        <a:spcBef>
          <a:spcPct val="0"/>
        </a:spcBef>
        <a:spcAft>
          <a:spcPct val="0"/>
        </a:spcAft>
        <a:defRPr kumimoji="1" sz="4400" b="1">
          <a:solidFill>
            <a:schemeClr val="accent2"/>
          </a:solidFill>
          <a:latin typeface="+mj-lt"/>
          <a:ea typeface="+mj-ea"/>
          <a:cs typeface="+mj-cs"/>
        </a:defRPr>
      </a:lvl1pPr>
      <a:lvl2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2pPr>
      <a:lvl3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3pPr>
      <a:lvl4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4pPr>
      <a:lvl5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5pPr>
      <a:lvl6pPr marL="457200" algn="ctr" rtl="0" fontAlgn="base">
        <a:spcBef>
          <a:spcPct val="0"/>
        </a:spcBef>
        <a:spcAft>
          <a:spcPct val="0"/>
        </a:spcAft>
        <a:defRPr kumimoji="1" sz="4400" b="1">
          <a:solidFill>
            <a:schemeClr val="accent2"/>
          </a:solidFill>
          <a:latin typeface="Times New Roman" pitchFamily="18" charset="0"/>
          <a:ea typeface="宋体" pitchFamily="2" charset="-122"/>
        </a:defRPr>
      </a:lvl6pPr>
      <a:lvl7pPr marL="914400" algn="ctr" rtl="0" fontAlgn="base">
        <a:spcBef>
          <a:spcPct val="0"/>
        </a:spcBef>
        <a:spcAft>
          <a:spcPct val="0"/>
        </a:spcAft>
        <a:defRPr kumimoji="1" sz="4400" b="1">
          <a:solidFill>
            <a:schemeClr val="accent2"/>
          </a:solidFill>
          <a:latin typeface="Times New Roman" pitchFamily="18" charset="0"/>
          <a:ea typeface="宋体" pitchFamily="2" charset="-122"/>
        </a:defRPr>
      </a:lvl7pPr>
      <a:lvl8pPr marL="1371600" algn="ctr" rtl="0" fontAlgn="base">
        <a:spcBef>
          <a:spcPct val="0"/>
        </a:spcBef>
        <a:spcAft>
          <a:spcPct val="0"/>
        </a:spcAft>
        <a:defRPr kumimoji="1" sz="4400" b="1">
          <a:solidFill>
            <a:schemeClr val="accent2"/>
          </a:solidFill>
          <a:latin typeface="Times New Roman" pitchFamily="18" charset="0"/>
          <a:ea typeface="宋体" pitchFamily="2" charset="-122"/>
        </a:defRPr>
      </a:lvl8pPr>
      <a:lvl9pPr marL="1828800" algn="ctr" rtl="0" fontAlgn="base">
        <a:spcBef>
          <a:spcPct val="0"/>
        </a:spcBef>
        <a:spcAft>
          <a:spcPct val="0"/>
        </a:spcAft>
        <a:defRPr kumimoji="1" sz="4400" b="1">
          <a:solidFill>
            <a:schemeClr val="accent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zh-cn/library/aa248291.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aike.baidu.com/view/608068.htm" TargetMode="External"/><Relationship Id="rId7" Type="http://schemas.openxmlformats.org/officeDocument/2006/relationships/hyperlink" Target="http://baike.baidu.com/view/1437305.htm" TargetMode="External"/><Relationship Id="rId2" Type="http://schemas.openxmlformats.org/officeDocument/2006/relationships/hyperlink" Target="http://baike.baidu.com/view/1562794.htm" TargetMode="External"/><Relationship Id="rId1" Type="http://schemas.openxmlformats.org/officeDocument/2006/relationships/slideLayout" Target="../slideLayouts/slideLayout2.xml"/><Relationship Id="rId6" Type="http://schemas.openxmlformats.org/officeDocument/2006/relationships/hyperlink" Target="http://baike.baidu.com/view/8957335.htm" TargetMode="External"/><Relationship Id="rId5" Type="http://schemas.openxmlformats.org/officeDocument/2006/relationships/hyperlink" Target="http://baike.baidu.com/view/8963160.htm" TargetMode="External"/><Relationship Id="rId4" Type="http://schemas.openxmlformats.org/officeDocument/2006/relationships/hyperlink" Target="http://baike.baidu.com/view/8963163.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7ED2F74C-C72B-42D7-8C92-65765C1D6C78}" type="datetime1">
              <a:rPr lang="zh-CN" altLang="en-US"/>
              <a:pPr>
                <a:defRPr/>
              </a:pPr>
              <a:t>2013/3/17</a:t>
            </a:fld>
            <a:endParaRPr lang="en-US" altLang="zh-CN" dirty="0"/>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D20F3CF2-3364-4D53-BF36-A7AFB6AE215A}" type="slidenum">
              <a:rPr lang="en-US" altLang="zh-CN" sz="1400" b="0">
                <a:ea typeface="宋体" panose="02010600030101010101" pitchFamily="2" charset="-122"/>
              </a:rPr>
              <a:pPr eaLnBrk="1" hangingPunct="1"/>
              <a:t>1</a:t>
            </a:fld>
            <a:endParaRPr lang="en-US" altLang="zh-CN" sz="1400" b="0" dirty="0">
              <a:ea typeface="宋体" panose="02010600030101010101" pitchFamily="2" charset="-122"/>
            </a:endParaRPr>
          </a:p>
        </p:txBody>
      </p:sp>
      <p:sp>
        <p:nvSpPr>
          <p:cNvPr id="3076" name="Rectangle 2"/>
          <p:cNvSpPr>
            <a:spLocks noGrp="1" noChangeArrowheads="1"/>
          </p:cNvSpPr>
          <p:nvPr>
            <p:ph type="ctrTitle"/>
          </p:nvPr>
        </p:nvSpPr>
        <p:spPr>
          <a:xfrm>
            <a:off x="0" y="1066800"/>
            <a:ext cx="9144000" cy="2133600"/>
          </a:xfrm>
        </p:spPr>
        <p:txBody>
          <a:bodyPr/>
          <a:lstStyle/>
          <a:p>
            <a:pPr eaLnBrk="1" hangingPunct="1"/>
            <a:r>
              <a:rPr lang="zh-CN" altLang="en-US" smtClean="0"/>
              <a:t>软件工程 </a:t>
            </a:r>
            <a:r>
              <a:rPr lang="en-US" altLang="zh-CN" dirty="0" smtClean="0"/>
              <a:t>(2)</a:t>
            </a:r>
            <a:br>
              <a:rPr lang="en-US" altLang="zh-CN" dirty="0" smtClean="0"/>
            </a:br>
            <a:r>
              <a:rPr lang="en-US" altLang="zh-CN" dirty="0" smtClean="0">
                <a:solidFill>
                  <a:srgbClr val="339933"/>
                </a:solidFill>
              </a:rPr>
              <a:t>(C++</a:t>
            </a:r>
            <a:r>
              <a:rPr lang="zh-CN" altLang="en-US" smtClean="0">
                <a:solidFill>
                  <a:srgbClr val="339933"/>
                </a:solidFill>
              </a:rPr>
              <a:t>程序设计</a:t>
            </a:r>
            <a:r>
              <a:rPr lang="en-US" altLang="zh-CN" dirty="0" smtClean="0">
                <a:solidFill>
                  <a:srgbClr val="339933"/>
                </a:solidFill>
              </a:rPr>
              <a:t>, C++ Programming)</a:t>
            </a:r>
          </a:p>
        </p:txBody>
      </p:sp>
      <p:sp>
        <p:nvSpPr>
          <p:cNvPr id="3077" name="Rectangle 3"/>
          <p:cNvSpPr>
            <a:spLocks noGrp="1" noChangeArrowheads="1"/>
          </p:cNvSpPr>
          <p:nvPr>
            <p:ph type="subTitle" idx="1"/>
          </p:nvPr>
        </p:nvSpPr>
        <p:spPr>
          <a:xfrm>
            <a:off x="114300" y="3505200"/>
            <a:ext cx="8915400" cy="2362200"/>
          </a:xfrm>
        </p:spPr>
        <p:txBody>
          <a:bodyPr/>
          <a:lstStyle/>
          <a:p>
            <a:pPr eaLnBrk="1" hangingPunct="1"/>
            <a:r>
              <a:rPr lang="zh-CN" altLang="en-US" smtClean="0">
                <a:ea typeface="楷体_GB2312"/>
                <a:cs typeface="楷体_GB2312"/>
              </a:rPr>
              <a:t>雍俊海</a:t>
            </a:r>
          </a:p>
          <a:p>
            <a:pPr eaLnBrk="1" hangingPunct="1"/>
            <a:r>
              <a:rPr lang="zh-CN" altLang="en-US" i="1" smtClean="0">
                <a:ea typeface="楷体_GB2312"/>
                <a:cs typeface="楷体_GB2312"/>
              </a:rPr>
              <a:t>清华大学软件学院</a:t>
            </a:r>
          </a:p>
          <a:p>
            <a:pPr eaLnBrk="1" hangingPunct="1"/>
            <a:r>
              <a:rPr lang="en-US" altLang="zh-CN" i="1" dirty="0" smtClean="0">
                <a:ea typeface="楷体_GB2312"/>
                <a:cs typeface="楷体_GB2312"/>
              </a:rPr>
              <a:t>School of Software , Tsinghua University</a:t>
            </a:r>
          </a:p>
          <a:p>
            <a:pPr eaLnBrk="1" hangingPunct="1"/>
            <a:r>
              <a:rPr lang="en-US" altLang="zh-CN" dirty="0" smtClean="0">
                <a:ea typeface="楷体_GB2312"/>
                <a:cs typeface="楷体_GB2312"/>
              </a:rPr>
              <a:t>yongjunhai@tsinghua.org.cn</a:t>
            </a:r>
          </a:p>
        </p:txBody>
      </p:sp>
      <p:sp>
        <p:nvSpPr>
          <p:cNvPr id="3078" name="Line 4"/>
          <p:cNvSpPr>
            <a:spLocks noChangeShapeType="1"/>
          </p:cNvSpPr>
          <p:nvPr/>
        </p:nvSpPr>
        <p:spPr bwMode="auto">
          <a:xfrm>
            <a:off x="0" y="33528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配置控件属性</a:t>
            </a:r>
            <a:endParaRPr lang="zh-CN" altLang="en-US" dirty="0"/>
          </a:p>
        </p:txBody>
      </p:sp>
      <p:sp>
        <p:nvSpPr>
          <p:cNvPr id="3" name="内容占位符 2"/>
          <p:cNvSpPr>
            <a:spLocks noGrp="1"/>
          </p:cNvSpPr>
          <p:nvPr>
            <p:ph idx="1"/>
          </p:nvPr>
        </p:nvSpPr>
        <p:spPr>
          <a:xfrm>
            <a:off x="685800" y="1981200"/>
            <a:ext cx="4966320" cy="4114800"/>
          </a:xfrm>
        </p:spPr>
        <p:txBody>
          <a:bodyPr/>
          <a:lstStyle/>
          <a:p>
            <a:r>
              <a:rPr lang="zh-CN" altLang="en-US" sz="2400" dirty="0" smtClean="0"/>
              <a:t>如图所示：</a:t>
            </a:r>
            <a:endParaRPr lang="en-US" altLang="zh-CN" sz="2400" dirty="0"/>
          </a:p>
          <a:p>
            <a:pPr lvl="1"/>
            <a:r>
              <a:rPr lang="zh-CN" altLang="en-US" sz="2000" dirty="0" smtClean="0"/>
              <a:t>将“</a:t>
            </a:r>
            <a:r>
              <a:rPr lang="en-US" altLang="zh-CN" sz="2000" dirty="0" smtClean="0"/>
              <a:t>+</a:t>
            </a:r>
            <a:r>
              <a:rPr lang="zh-CN" altLang="en-US" sz="2000" dirty="0" smtClean="0"/>
              <a:t>”左侧输入框的</a:t>
            </a:r>
            <a:r>
              <a:rPr lang="en-US" altLang="zh-CN" sz="2000" dirty="0" smtClean="0"/>
              <a:t>ID</a:t>
            </a:r>
            <a:r>
              <a:rPr lang="zh-CN" altLang="en-US" sz="2000" dirty="0" smtClean="0"/>
              <a:t>属性</a:t>
            </a:r>
            <a:endParaRPr lang="en-US" altLang="zh-CN" sz="2000" dirty="0" smtClean="0"/>
          </a:p>
          <a:p>
            <a:pPr lvl="1"/>
            <a:r>
              <a:rPr lang="zh-CN" altLang="en-US" sz="2000" dirty="0" smtClean="0"/>
              <a:t>为</a:t>
            </a:r>
            <a:r>
              <a:rPr lang="en-US" altLang="zh-CN" sz="2000" dirty="0" smtClean="0"/>
              <a:t>IDC_EDIT_A; </a:t>
            </a:r>
            <a:br>
              <a:rPr lang="en-US" altLang="zh-CN" sz="2000" dirty="0" smtClean="0"/>
            </a:br>
            <a:r>
              <a:rPr lang="zh-CN" altLang="en-US" sz="2000" dirty="0" smtClean="0"/>
              <a:t>同样将右侧</a:t>
            </a:r>
            <a:r>
              <a:rPr lang="en-US" altLang="zh-CN" sz="2000" dirty="0" smtClean="0"/>
              <a:t>ID</a:t>
            </a:r>
            <a:r>
              <a:rPr lang="zh-CN" altLang="en-US" sz="2000" dirty="0" smtClean="0"/>
              <a:t>的改为</a:t>
            </a:r>
            <a:r>
              <a:rPr lang="en-US" altLang="zh-CN" sz="2000" dirty="0" smtClean="0"/>
              <a:t>IDC_EDIT_B;</a:t>
            </a:r>
            <a:endParaRPr lang="en-US" altLang="zh-CN" sz="2000" dirty="0"/>
          </a:p>
          <a:p>
            <a:pPr lvl="1"/>
            <a:r>
              <a:rPr lang="zh-CN" altLang="en-US" sz="2000" dirty="0" smtClean="0"/>
              <a:t>将“</a:t>
            </a:r>
            <a:r>
              <a:rPr lang="en-US" altLang="zh-CN" sz="2000" dirty="0" smtClean="0"/>
              <a:t>=</a:t>
            </a:r>
            <a:r>
              <a:rPr lang="zh-CN" altLang="en-US" sz="2000" dirty="0" smtClean="0"/>
              <a:t>”右侧的输入框</a:t>
            </a:r>
            <a:r>
              <a:rPr lang="en-US" altLang="zh-CN" sz="2000" dirty="0" smtClean="0"/>
              <a:t>ID</a:t>
            </a:r>
            <a:r>
              <a:rPr lang="zh-CN" altLang="en-US" sz="2000" dirty="0" smtClean="0"/>
              <a:t>改为</a:t>
            </a:r>
            <a:r>
              <a:rPr lang="en-US" altLang="zh-CN" sz="2000" dirty="0" smtClean="0"/>
              <a:t>IDC_EDIT_RESULT;</a:t>
            </a:r>
            <a:r>
              <a:rPr lang="zh-CN" altLang="en-US" sz="2000" dirty="0" smtClean="0"/>
              <a:t>将其“</a:t>
            </a:r>
            <a:r>
              <a:rPr lang="en-US" altLang="zh-CN" sz="2000" dirty="0" smtClean="0"/>
              <a:t>Read Only</a:t>
            </a:r>
            <a:r>
              <a:rPr lang="zh-CN" altLang="en-US" sz="2000" dirty="0" smtClean="0"/>
              <a:t>”属性设置为</a:t>
            </a:r>
            <a:r>
              <a:rPr lang="en-US" altLang="zh-CN" sz="2000" dirty="0" smtClean="0"/>
              <a:t>true</a:t>
            </a:r>
            <a:r>
              <a:rPr lang="zh-CN" altLang="en-US" sz="2000" dirty="0" smtClean="0"/>
              <a:t>，即只读</a:t>
            </a:r>
            <a:endParaRPr lang="en-US" altLang="zh-CN" sz="2000" dirty="0" smtClean="0"/>
          </a:p>
          <a:p>
            <a:pPr lvl="1"/>
            <a:r>
              <a:rPr lang="zh-CN" altLang="en-US" sz="2000" dirty="0" smtClean="0"/>
              <a:t>将“计算”按钮修改为</a:t>
            </a:r>
            <a:r>
              <a:rPr lang="en-US" altLang="zh-CN" sz="2000" dirty="0" smtClean="0"/>
              <a:t>ID_CALCULATE</a:t>
            </a:r>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a:t>
            </a:fld>
            <a:endParaRPr lang="en-US" altLang="zh-CN"/>
          </a:p>
        </p:txBody>
      </p:sp>
      <p:pic>
        <p:nvPicPr>
          <p:cNvPr id="7" name="图片 6"/>
          <p:cNvPicPr>
            <a:picLocks noChangeAspect="1"/>
          </p:cNvPicPr>
          <p:nvPr/>
        </p:nvPicPr>
        <p:blipFill>
          <a:blip r:embed="rId2"/>
          <a:stretch>
            <a:fillRect/>
          </a:stretch>
        </p:blipFill>
        <p:spPr>
          <a:xfrm>
            <a:off x="6156176" y="2060848"/>
            <a:ext cx="2019300" cy="3419475"/>
          </a:xfrm>
          <a:prstGeom prst="rect">
            <a:avLst/>
          </a:prstGeom>
        </p:spPr>
      </p:pic>
    </p:spTree>
    <p:extLst>
      <p:ext uri="{BB962C8B-B14F-4D97-AF65-F5344CB8AC3E}">
        <p14:creationId xmlns:p14="http://schemas.microsoft.com/office/powerpoint/2010/main" val="4527163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MySketchBoard.h</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CView</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8000"/>
                </a:solidFill>
                <a:highlight>
                  <a:srgbClr val="FFFFFF"/>
                </a:highlight>
                <a:latin typeface="Consolas" panose="020B0609020204030204" pitchFamily="49" charset="0"/>
              </a:rPr>
              <a:t>// </a:t>
            </a:r>
            <a:r>
              <a:rPr lang="zh-CN" altLang="en-US" sz="1600" b="0" dirty="0">
                <a:solidFill>
                  <a:srgbClr val="008000"/>
                </a:solidFill>
                <a:highlight>
                  <a:srgbClr val="FFFFFF"/>
                </a:highlight>
                <a:latin typeface="Consolas" panose="020B0609020204030204" pitchFamily="49" charset="0"/>
              </a:rPr>
              <a:t>特性</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err="1">
                <a:solidFill>
                  <a:srgbClr val="000000"/>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GetDocument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GeometryType</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bool</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m_isLeftButtonDown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m_ptLastPosition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CObject*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COLORREF </a:t>
            </a:r>
            <a:r>
              <a:rPr lang="en-US" altLang="zh-CN" sz="1600" b="0" dirty="0" err="1">
                <a:solidFill>
                  <a:srgbClr val="000000"/>
                </a:solidFill>
                <a:highlight>
                  <a:srgbClr val="FFFFFF"/>
                </a:highlight>
                <a:latin typeface="Consolas" panose="020B0609020204030204" pitchFamily="49" charset="0"/>
              </a:rPr>
              <a:t>m_PenColor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100</a:t>
            </a:fld>
            <a:endParaRPr lang="en-US" altLang="zh-CN"/>
          </a:p>
        </p:txBody>
      </p:sp>
      <p:sp>
        <p:nvSpPr>
          <p:cNvPr id="6" name="矩形 5"/>
          <p:cNvSpPr/>
          <p:nvPr/>
        </p:nvSpPr>
        <p:spPr bwMode="auto">
          <a:xfrm>
            <a:off x="1115616" y="3751920"/>
            <a:ext cx="2952328" cy="901216"/>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4390864" y="3861048"/>
            <a:ext cx="3744416" cy="1008112"/>
          </a:xfrm>
          <a:prstGeom prst="wedgeRectCallout">
            <a:avLst>
              <a:gd name="adj1" fmla="val -57312"/>
              <a:gd name="adj2" fmla="val -1294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b="0" dirty="0" smtClean="0">
                <a:solidFill>
                  <a:schemeClr val="bg1"/>
                </a:solidFill>
                <a:latin typeface="Times New Roman" pitchFamily="18" charset="0"/>
                <a:ea typeface="楷体_GB2312" pitchFamily="49" charset="-122"/>
              </a:rPr>
              <a:t>在</a:t>
            </a:r>
            <a:r>
              <a:rPr lang="en-US" altLang="zh-CN" sz="1600" b="0" dirty="0" smtClean="0">
                <a:solidFill>
                  <a:schemeClr val="bg1"/>
                </a:solidFill>
                <a:latin typeface="Times New Roman" pitchFamily="18" charset="0"/>
                <a:ea typeface="楷体_GB2312" pitchFamily="49" charset="-122"/>
              </a:rPr>
              <a:t>View</a:t>
            </a:r>
            <a:r>
              <a:rPr lang="zh-CN" altLang="en-US" sz="1600" b="0" dirty="0" smtClean="0">
                <a:solidFill>
                  <a:schemeClr val="bg1"/>
                </a:solidFill>
                <a:latin typeface="Times New Roman" pitchFamily="18" charset="0"/>
                <a:ea typeface="楷体_GB2312" pitchFamily="49" charset="-122"/>
              </a:rPr>
              <a:t>类中添加如下属性，记录鼠标是否按下、以及鼠标坐标、当前几何形体指针</a:t>
            </a:r>
            <a:r>
              <a:rPr lang="zh-CN" altLang="en-US" sz="1600" b="0" dirty="0">
                <a:solidFill>
                  <a:schemeClr val="bg1"/>
                </a:solidFill>
                <a:latin typeface="Times New Roman" pitchFamily="18" charset="0"/>
                <a:ea typeface="楷体_GB2312" pitchFamily="49" charset="-122"/>
              </a:rPr>
              <a:t>等信息</a:t>
            </a:r>
            <a:r>
              <a:rPr lang="zh-CN" altLang="en-US" sz="1600" b="0" dirty="0" smtClean="0">
                <a:solidFill>
                  <a:schemeClr val="bg1"/>
                </a:solidFill>
                <a:latin typeface="Times New Roman" pitchFamily="18" charset="0"/>
                <a:ea typeface="楷体_GB2312" pitchFamily="49" charset="-122"/>
              </a:rPr>
              <a:t>。（变量的初始化略）</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2774035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OnLButtonDown</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UINT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nFlags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m_isLeftButtonDown</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0000FF"/>
                </a:solidFill>
                <a:highlight>
                  <a:srgbClr val="FFFFFF"/>
                </a:highlight>
                <a:latin typeface="Consolas" panose="020B0609020204030204" pitchFamily="49" charset="0"/>
              </a:rPr>
              <a:t>true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AddGeometry</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SetCurrentGeometry</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m_ptLastPosition</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OnLButtonDown</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nFlags</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101</a:t>
            </a:fld>
            <a:endParaRPr lang="en-US" altLang="zh-CN"/>
          </a:p>
        </p:txBody>
      </p:sp>
      <p:sp>
        <p:nvSpPr>
          <p:cNvPr id="6" name="矩形标注 5"/>
          <p:cNvSpPr/>
          <p:nvPr/>
        </p:nvSpPr>
        <p:spPr bwMode="auto">
          <a:xfrm>
            <a:off x="5399584" y="2564904"/>
            <a:ext cx="3744416" cy="1008112"/>
          </a:xfrm>
          <a:prstGeom prst="wedgeRectCallout">
            <a:avLst>
              <a:gd name="adj1" fmla="val -55992"/>
              <a:gd name="adj2" fmla="val -313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AddGeometry</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a:t>
            </a:r>
            <a:r>
              <a:rPr lang="zh-CN" altLang="en-US" sz="1600" b="0" dirty="0" smtClean="0">
                <a:solidFill>
                  <a:schemeClr val="bg1"/>
                </a:solidFill>
                <a:latin typeface="Times New Roman" pitchFamily="18" charset="0"/>
                <a:ea typeface="楷体_GB2312" pitchFamily="49" charset="-122"/>
              </a:rPr>
              <a:t>创建一个新的几何形体，为其分配内存，并添加到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2195736" y="4406652"/>
            <a:ext cx="3744416" cy="1008112"/>
          </a:xfrm>
          <a:prstGeom prst="wedgeRectCallout">
            <a:avLst>
              <a:gd name="adj1" fmla="val -60282"/>
              <a:gd name="adj2" fmla="val -4113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鼠标左键按下时，添加几何形体，并记录初始点的坐标信息，保存于</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m_ptLastPosition</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属性中</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1115616" y="2940528"/>
            <a:ext cx="4176464" cy="56048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465255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OnLButtonUp</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UINT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nFlags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m_isLeftButtonDown</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0000FF"/>
                </a:solidFill>
                <a:highlight>
                  <a:srgbClr val="FFFFFF"/>
                </a:highlight>
                <a:latin typeface="Consolas" panose="020B0609020204030204" pitchFamily="49" charset="0"/>
              </a:rPr>
              <a:t>false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SetCurrentGeometry</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m_ptLastPosition</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OnLButtonUp</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nFlags</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OnMouseMove</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UINT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nFlags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m_isLeftButtonDown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SetCurrentGeometry</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m_ptLastPosition</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2B91AF"/>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OnMouseMove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nFlags</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point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102</a:t>
            </a:fld>
            <a:endParaRPr lang="en-US" altLang="zh-CN"/>
          </a:p>
        </p:txBody>
      </p:sp>
      <p:sp>
        <p:nvSpPr>
          <p:cNvPr id="6" name="矩形标注 5"/>
          <p:cNvSpPr/>
          <p:nvPr/>
        </p:nvSpPr>
        <p:spPr bwMode="auto">
          <a:xfrm>
            <a:off x="5077036" y="2420888"/>
            <a:ext cx="2952328" cy="432048"/>
          </a:xfrm>
          <a:prstGeom prst="wedgeRectCallout">
            <a:avLst>
              <a:gd name="adj1" fmla="val -55992"/>
              <a:gd name="adj2" fmla="val -3277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鼠标左键抬起，绘制结束</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102945" y="4365104"/>
            <a:ext cx="3599420" cy="648072"/>
          </a:xfrm>
          <a:prstGeom prst="wedgeRectCallout">
            <a:avLst>
              <a:gd name="adj1" fmla="val -55992"/>
              <a:gd name="adj2" fmla="val -3277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鼠标移动，绘制过程中，更新当前的几何对象形状</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1897755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2B91AF"/>
                </a:solidFill>
                <a:highlight>
                  <a:srgbClr val="FFFFFF"/>
                </a:highlight>
                <a:latin typeface="Consolas" panose="020B0609020204030204" pitchFamily="49" charset="0"/>
              </a:rPr>
              <a:t>CObject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dirty="0" err="1">
                <a:solidFill>
                  <a:srgbClr val="000000"/>
                </a:solidFill>
                <a:highlight>
                  <a:srgbClr val="FFFFFF"/>
                </a:highlight>
                <a:latin typeface="Consolas" panose="020B0609020204030204" pitchFamily="49" charset="0"/>
              </a:rPr>
              <a:t>AddGeometry</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GetDocument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ASSERT_VALID</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NULL</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switch</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case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F4F4F"/>
                </a:solidFill>
                <a:highlight>
                  <a:srgbClr val="FFFFFF"/>
                </a:highlight>
                <a:latin typeface="Consolas" panose="020B0609020204030204" pitchFamily="49" charset="0"/>
              </a:rPr>
              <a:t>GT_LINE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new</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break</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case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F4F4F"/>
                </a:solidFill>
                <a:highlight>
                  <a:srgbClr val="FFFFFF"/>
                </a:highlight>
                <a:latin typeface="Consolas" panose="020B0609020204030204" pitchFamily="49" charset="0"/>
              </a:rPr>
              <a:t>GT_CIRCLE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new</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break</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103</a:t>
            </a:fld>
            <a:endParaRPr lang="en-US" altLang="zh-CN"/>
          </a:p>
        </p:txBody>
      </p:sp>
      <p:sp>
        <p:nvSpPr>
          <p:cNvPr id="8" name="矩形标注 7"/>
          <p:cNvSpPr/>
          <p:nvPr/>
        </p:nvSpPr>
        <p:spPr bwMode="auto">
          <a:xfrm>
            <a:off x="5868144" y="1981200"/>
            <a:ext cx="2952328" cy="1224136"/>
          </a:xfrm>
          <a:prstGeom prst="wedgeRectCallout">
            <a:avLst>
              <a:gd name="adj1" fmla="val -55992"/>
              <a:gd name="adj2" fmla="val -3277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根据当前选定的几何类型来创建相应的几何形体，并添加到</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Doc</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类维护的几何形体数组中</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3772427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smtClean="0">
                <a:solidFill>
                  <a:srgbClr val="0000FF"/>
                </a:solidFill>
                <a:highlight>
                  <a:srgbClr val="FFFFFF"/>
                </a:highlight>
                <a:latin typeface="Consolas" panose="020B0609020204030204" pitchFamily="49" charset="0"/>
              </a:rPr>
              <a:t>    case</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2F4F4F"/>
                </a:solidFill>
                <a:highlight>
                  <a:srgbClr val="FFFFFF"/>
                </a:highlight>
                <a:latin typeface="Consolas" panose="020B0609020204030204" pitchFamily="49" charset="0"/>
              </a:rPr>
              <a:t>GT_RECTANGLE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new</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break</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default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NULL</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NULL</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SetPenColor</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m_PenColor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m_arrayGeometries.Add</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104</a:t>
            </a:fld>
            <a:endParaRPr lang="en-US" altLang="zh-CN"/>
          </a:p>
        </p:txBody>
      </p:sp>
    </p:spTree>
    <p:extLst>
      <p:ext uri="{BB962C8B-B14F-4D97-AF65-F5344CB8AC3E}">
        <p14:creationId xmlns:p14="http://schemas.microsoft.com/office/powerpoint/2010/main" val="20950373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MySketchBoard.cpp</a:t>
            </a:r>
            <a:endParaRPr lang="zh-CN" altLang="en-US" dirty="0"/>
          </a:p>
        </p:txBody>
      </p:sp>
      <p:sp>
        <p:nvSpPr>
          <p:cNvPr id="3" name="内容占位符 2"/>
          <p:cNvSpPr>
            <a:spLocks noGrp="1"/>
          </p:cNvSpPr>
          <p:nvPr>
            <p:ph idx="1"/>
          </p:nvPr>
        </p:nvSpPr>
        <p:spPr>
          <a:xfrm>
            <a:off x="395536" y="1981200"/>
            <a:ext cx="8424936"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dirty="0" err="1">
                <a:solidFill>
                  <a:srgbClr val="000000"/>
                </a:solidFill>
                <a:highlight>
                  <a:srgbClr val="FFFFFF"/>
                </a:highlight>
                <a:latin typeface="Consolas" panose="020B0609020204030204" pitchFamily="49" charset="0"/>
              </a:rPr>
              <a:t>SetCurrentGeometry</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start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end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switch</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case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F4F4F"/>
                </a:solidFill>
                <a:highlight>
                  <a:srgbClr val="FFFFFF"/>
                </a:highlight>
                <a:latin typeface="Consolas" panose="020B0609020204030204" pitchFamily="49" charset="0"/>
              </a:rPr>
              <a:t>GT_LINE</a:t>
            </a: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SetStartPoint</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808080"/>
                </a:solidFill>
                <a:highlight>
                  <a:srgbClr val="FFFFFF"/>
                </a:highlight>
                <a:latin typeface="Consolas" panose="020B0609020204030204" pitchFamily="49" charset="0"/>
              </a:rPr>
              <a: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SetEndPoint</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808080"/>
                </a:solidFill>
                <a:highlight>
                  <a:srgbClr val="FFFFFF"/>
                </a:highlight>
                <a:latin typeface="Consolas" panose="020B0609020204030204" pitchFamily="49" charset="0"/>
              </a:rPr>
              <a:t>end</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break</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case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F4F4F"/>
                </a:solidFill>
                <a:highlight>
                  <a:srgbClr val="FFFFFF"/>
                </a:highlight>
                <a:latin typeface="Consolas" panose="020B0609020204030204" pitchFamily="49" charset="0"/>
              </a:rPr>
              <a:t>GT_CIRCLE</a:t>
            </a: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radius2 = (</a:t>
            </a:r>
            <a:r>
              <a:rPr lang="en-US" altLang="zh-CN" sz="1600" b="0" dirty="0" err="1">
                <a:solidFill>
                  <a:srgbClr val="808080"/>
                </a:solidFill>
                <a:highlight>
                  <a:srgbClr val="FFFFFF"/>
                </a:highlight>
                <a:latin typeface="Consolas" panose="020B0609020204030204" pitchFamily="49" charset="0"/>
              </a:rPr>
              <a:t>start</a:t>
            </a:r>
            <a:r>
              <a:rPr lang="en-US" altLang="zh-CN" sz="1600" b="0" dirty="0" err="1">
                <a:solidFill>
                  <a:srgbClr val="000000"/>
                </a:solidFill>
                <a:highlight>
                  <a:srgbClr val="FFFFFF"/>
                </a:highlight>
                <a:latin typeface="Consolas" panose="020B0609020204030204" pitchFamily="49" charset="0"/>
              </a:rPr>
              <a:t>.x</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end</a:t>
            </a:r>
            <a:r>
              <a:rPr lang="en-US" altLang="zh-CN" sz="1600" b="0" dirty="0" err="1">
                <a:solidFill>
                  <a:srgbClr val="000000"/>
                </a:solidFill>
                <a:highlight>
                  <a:srgbClr val="FFFFFF"/>
                </a:highlight>
                <a:latin typeface="Consolas" panose="020B0609020204030204" pitchFamily="49" charset="0"/>
              </a:rPr>
              <a:t>.x</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start</a:t>
            </a:r>
            <a:r>
              <a:rPr lang="en-US" altLang="zh-CN" sz="1600" b="0" dirty="0" err="1">
                <a:solidFill>
                  <a:srgbClr val="000000"/>
                </a:solidFill>
                <a:highlight>
                  <a:srgbClr val="FFFFFF"/>
                </a:highlight>
                <a:latin typeface="Consolas" panose="020B0609020204030204" pitchFamily="49" charset="0"/>
              </a:rPr>
              <a:t>.x</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end</a:t>
            </a:r>
            <a:r>
              <a:rPr lang="en-US" altLang="zh-CN" sz="1600" b="0" dirty="0" err="1">
                <a:solidFill>
                  <a:srgbClr val="000000"/>
                </a:solidFill>
                <a:highlight>
                  <a:srgbClr val="FFFFFF"/>
                </a:highlight>
                <a:latin typeface="Consolas" panose="020B0609020204030204" pitchFamily="49" charset="0"/>
              </a:rPr>
              <a:t>.x</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start</a:t>
            </a:r>
            <a:r>
              <a:rPr lang="en-US" altLang="zh-CN" sz="1600" b="0" dirty="0" err="1">
                <a:solidFill>
                  <a:srgbClr val="000000"/>
                </a:solidFill>
                <a:highlight>
                  <a:srgbClr val="FFFFFF"/>
                </a:highlight>
                <a:latin typeface="Consolas" panose="020B0609020204030204" pitchFamily="49" charset="0"/>
              </a:rPr>
              <a:t>.y</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end</a:t>
            </a:r>
            <a:r>
              <a:rPr lang="en-US" altLang="zh-CN" sz="1600" b="0" dirty="0" err="1">
                <a:solidFill>
                  <a:srgbClr val="000000"/>
                </a:solidFill>
                <a:highlight>
                  <a:srgbClr val="FFFFFF"/>
                </a:highlight>
                <a:latin typeface="Consolas" panose="020B0609020204030204" pitchFamily="49" charset="0"/>
              </a:rPr>
              <a:t>.y</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start</a:t>
            </a:r>
            <a:r>
              <a:rPr lang="en-US" altLang="zh-CN" sz="1600" b="0" dirty="0" err="1">
                <a:solidFill>
                  <a:srgbClr val="000000"/>
                </a:solidFill>
                <a:highlight>
                  <a:srgbClr val="FFFFFF"/>
                </a:highlight>
                <a:latin typeface="Consolas" panose="020B0609020204030204" pitchFamily="49" charset="0"/>
              </a:rPr>
              <a:t>.y</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end</a:t>
            </a:r>
            <a:r>
              <a:rPr lang="en-US" altLang="zh-CN" sz="1600" b="0" dirty="0" err="1">
                <a:solidFill>
                  <a:srgbClr val="000000"/>
                </a:solidFill>
                <a:highlight>
                  <a:srgbClr val="FFFFFF"/>
                </a:highlight>
                <a:latin typeface="Consolas" panose="020B0609020204030204" pitchFamily="49" charset="0"/>
              </a:rPr>
              <a:t>.y</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radius =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sqrt</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0000FF"/>
                </a:solidFill>
                <a:highlight>
                  <a:srgbClr val="FFFFFF"/>
                </a:highlight>
                <a:latin typeface="Consolas" panose="020B0609020204030204" pitchFamily="49" charset="0"/>
              </a:rPr>
              <a:t>float</a:t>
            </a:r>
            <a:r>
              <a:rPr lang="en-US" altLang="zh-CN" sz="1600" b="0" dirty="0">
                <a:solidFill>
                  <a:srgbClr val="000000"/>
                </a:solidFill>
                <a:highlight>
                  <a:srgbClr val="FFFFFF"/>
                </a:highlight>
                <a:latin typeface="Consolas" panose="020B0609020204030204" pitchFamily="49" charset="0"/>
              </a:rPr>
              <a:t>)radius2</a:t>
            </a:r>
            <a:r>
              <a:rPr lang="en-US" altLang="zh-CN" sz="1600" b="0" dirty="0" smtClean="0">
                <a:solidFill>
                  <a:srgbClr val="000000"/>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105</a:t>
            </a:fld>
            <a:endParaRPr lang="en-US" altLang="zh-CN"/>
          </a:p>
        </p:txBody>
      </p:sp>
      <p:sp>
        <p:nvSpPr>
          <p:cNvPr id="6" name="矩形标注 5"/>
          <p:cNvSpPr/>
          <p:nvPr/>
        </p:nvSpPr>
        <p:spPr bwMode="auto">
          <a:xfrm>
            <a:off x="4788024" y="2420888"/>
            <a:ext cx="3312368" cy="576064"/>
          </a:xfrm>
          <a:prstGeom prst="wedgeRectCallout">
            <a:avLst>
              <a:gd name="adj1" fmla="val -55992"/>
              <a:gd name="adj2" fmla="val -3277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更新当前绘制的几何形体的信息</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671065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MySketchBoard.cpp</a:t>
            </a:r>
            <a:endParaRPr lang="zh-CN" altLang="en-US" dirty="0"/>
          </a:p>
        </p:txBody>
      </p:sp>
      <p:sp>
        <p:nvSpPr>
          <p:cNvPr id="3" name="内容占位符 2"/>
          <p:cNvSpPr>
            <a:spLocks noGrp="1"/>
          </p:cNvSpPr>
          <p:nvPr>
            <p:ph idx="1"/>
          </p:nvPr>
        </p:nvSpPr>
        <p:spPr>
          <a:xfrm>
            <a:off x="395536" y="1981200"/>
            <a:ext cx="8424936" cy="4114800"/>
          </a:xfrm>
        </p:spPr>
        <p:txBody>
          <a:bodyPr/>
          <a:lstStyle/>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SetCenter</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808080"/>
                </a:solidFill>
                <a:highlight>
                  <a:srgbClr val="FFFFFF"/>
                </a:highlight>
                <a:latin typeface="Consolas" panose="020B0609020204030204" pitchFamily="49" charset="0"/>
              </a:rPr>
              <a: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SetRadius</a:t>
            </a:r>
            <a:r>
              <a:rPr lang="en-US" altLang="zh-CN" sz="1600" b="0" dirty="0">
                <a:solidFill>
                  <a:srgbClr val="000000"/>
                </a:solidFill>
                <a:highlight>
                  <a:srgbClr val="FFFFFF"/>
                </a:highlight>
                <a:latin typeface="Consolas" panose="020B0609020204030204" pitchFamily="49" charset="0"/>
              </a:rPr>
              <a:t>(radius);</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break</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case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F4F4F"/>
                </a:solidFill>
                <a:highlight>
                  <a:srgbClr val="FFFFFF"/>
                </a:highlight>
                <a:latin typeface="Consolas" panose="020B0609020204030204" pitchFamily="49" charset="0"/>
              </a:rPr>
              <a:t>GT_RECTANGLE</a:t>
            </a:r>
            <a:r>
              <a:rPr lang="en-US" altLang="zh-CN" sz="1600" b="0" dirty="0">
                <a:solidFill>
                  <a:srgbClr val="000000"/>
                </a:solidFill>
                <a:highlight>
                  <a:srgbClr val="FFFFFF"/>
                </a:highlight>
                <a:latin typeface="Consolas" panose="020B0609020204030204" pitchFamily="49" charset="0"/>
              </a:rPr>
              <a:t>: {</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SetLeftTop</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808080"/>
                </a:solidFill>
                <a:highlight>
                  <a:srgbClr val="FFFFFF"/>
                </a:highlight>
                <a:latin typeface="Consolas" panose="020B0609020204030204" pitchFamily="49" charset="0"/>
              </a:rPr>
              <a: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pCurGeometry</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SetRightBottom</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808080"/>
                </a:solidFill>
                <a:highlight>
                  <a:srgbClr val="FFFFFF"/>
                </a:highlight>
                <a:latin typeface="Consolas" panose="020B0609020204030204" pitchFamily="49" charset="0"/>
              </a:rPr>
              <a:t>end</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break</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default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break</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Invalidate();</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106</a:t>
            </a:fld>
            <a:endParaRPr lang="en-US" altLang="zh-CN"/>
          </a:p>
        </p:txBody>
      </p:sp>
      <p:sp>
        <p:nvSpPr>
          <p:cNvPr id="6" name="矩形标注 5"/>
          <p:cNvSpPr/>
          <p:nvPr/>
        </p:nvSpPr>
        <p:spPr bwMode="auto">
          <a:xfrm>
            <a:off x="3203848" y="4941168"/>
            <a:ext cx="5400600" cy="576064"/>
          </a:xfrm>
          <a:prstGeom prst="wedgeRectCallout">
            <a:avLst>
              <a:gd name="adj1" fmla="val -55992"/>
              <a:gd name="adj2" fmla="val -3277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更新后调用</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Invalidate()</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函数，告诉系统当前绘制区域失效，促使调用</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OnDraw</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函数，更新视图的显示内容。</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 6"/>
          <p:cNvSpPr/>
          <p:nvPr/>
        </p:nvSpPr>
        <p:spPr bwMode="auto">
          <a:xfrm>
            <a:off x="1259632" y="4805171"/>
            <a:ext cx="1584176" cy="56048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6199935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MySketchBoard.cpp</a:t>
            </a:r>
            <a:endParaRPr lang="zh-CN" altLang="en-US" dirty="0"/>
          </a:p>
        </p:txBody>
      </p:sp>
      <p:sp>
        <p:nvSpPr>
          <p:cNvPr id="3" name="内容占位符 2"/>
          <p:cNvSpPr>
            <a:spLocks noGrp="1"/>
          </p:cNvSpPr>
          <p:nvPr>
            <p:ph idx="1"/>
          </p:nvPr>
        </p:nvSpPr>
        <p:spPr>
          <a:xfrm>
            <a:off x="539552" y="1981200"/>
            <a:ext cx="8208912"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400050" lvl="1" indent="0">
              <a:buNone/>
            </a:pPr>
            <a:r>
              <a:rPr lang="en-US" altLang="zh-CN" sz="1600" b="0" dirty="0" err="1">
                <a:solidFill>
                  <a:srgbClr val="2B91AF"/>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GetDocument</a:t>
            </a:r>
            <a:r>
              <a:rPr lang="en-US" altLang="zh-CN" sz="1600" b="0" dirty="0">
                <a:solidFill>
                  <a:srgbClr val="000000"/>
                </a:solidFill>
                <a:highlight>
                  <a:srgbClr val="FFFFFF"/>
                </a:highlight>
                <a:latin typeface="Consolas" panose="020B0609020204030204" pitchFamily="49" charset="0"/>
              </a:rPr>
              <a:t>();</a:t>
            </a:r>
          </a:p>
          <a:p>
            <a:pPr marL="400050" lvl="1" indent="0">
              <a:buNone/>
            </a:pPr>
            <a:r>
              <a:rPr lang="en-US" altLang="zh-CN" sz="1600" b="0" dirty="0">
                <a:solidFill>
                  <a:srgbClr val="6F008A"/>
                </a:solidFill>
                <a:highlight>
                  <a:srgbClr val="FFFFFF"/>
                </a:highlight>
                <a:latin typeface="Consolas" panose="020B0609020204030204" pitchFamily="49" charset="0"/>
              </a:rPr>
              <a:t>ASSERT_VALID</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a:t>
            </a:r>
          </a:p>
          <a:p>
            <a:pPr marL="400050" lvl="1" indent="0">
              <a:buNone/>
            </a:pP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a:t>
            </a:r>
          </a:p>
          <a:p>
            <a:pPr marL="400050" lvl="1" indent="0">
              <a:buNone/>
            </a:pP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CObArray</a:t>
            </a:r>
            <a:r>
              <a:rPr lang="en-US" altLang="zh-CN" sz="1600" b="0" dirty="0">
                <a:solidFill>
                  <a:srgbClr val="000000"/>
                </a:solidFill>
                <a:highlight>
                  <a:srgbClr val="FFFFFF"/>
                </a:highlight>
                <a:latin typeface="Consolas" panose="020B0609020204030204" pitchFamily="49" charset="0"/>
              </a:rPr>
              <a:t>&amp; geometries = </a:t>
            </a:r>
            <a:r>
              <a:rPr lang="en-US" altLang="zh-CN" sz="1600" b="0" dirty="0" err="1">
                <a:solidFill>
                  <a:srgbClr val="000000"/>
                </a:solidFill>
                <a:highlight>
                  <a:srgbClr val="FFFFFF"/>
                </a:highlight>
                <a:latin typeface="Consolas" panose="020B0609020204030204" pitchFamily="49" charset="0"/>
              </a:rPr>
              <a:t>pDoc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m_arrayGeometries</a:t>
            </a:r>
            <a:r>
              <a:rPr lang="en-US" altLang="zh-CN" sz="1600" b="0" dirty="0">
                <a:solidFill>
                  <a:srgbClr val="000000"/>
                </a:solidFill>
                <a:highlight>
                  <a:srgbClr val="FFFFFF"/>
                </a:highlight>
                <a:latin typeface="Consolas" panose="020B0609020204030204" pitchFamily="49" charset="0"/>
              </a:rPr>
              <a:t>;</a:t>
            </a:r>
          </a:p>
          <a:p>
            <a:pPr marL="0" indent="0">
              <a:buNone/>
            </a:pPr>
            <a:r>
              <a:rPr lang="nn-NO" altLang="zh-CN" sz="1600" b="0" dirty="0" smtClean="0">
                <a:solidFill>
                  <a:srgbClr val="0000FF"/>
                </a:solidFill>
                <a:highlight>
                  <a:srgbClr val="FFFFFF"/>
                </a:highlight>
                <a:latin typeface="Consolas" panose="020B0609020204030204" pitchFamily="49" charset="0"/>
              </a:rPr>
              <a:t>    for</a:t>
            </a:r>
            <a:r>
              <a:rPr lang="nn-NO" altLang="zh-CN" sz="1600" b="0" dirty="0" smtClean="0">
                <a:solidFill>
                  <a:srgbClr val="000000"/>
                </a:solidFill>
                <a:highlight>
                  <a:srgbClr val="FFFFFF"/>
                </a:highlight>
                <a:latin typeface="Consolas" panose="020B0609020204030204" pitchFamily="49" charset="0"/>
              </a:rPr>
              <a:t> </a:t>
            </a:r>
            <a:r>
              <a:rPr lang="nn-NO" altLang="zh-CN" sz="1600" b="0" dirty="0">
                <a:solidFill>
                  <a:srgbClr val="000000"/>
                </a:solidFill>
                <a:highlight>
                  <a:srgbClr val="FFFFFF"/>
                </a:highlight>
                <a:latin typeface="Consolas" panose="020B0609020204030204" pitchFamily="49" charset="0"/>
              </a:rPr>
              <a:t>(</a:t>
            </a:r>
            <a:r>
              <a:rPr lang="nn-NO" altLang="zh-CN" sz="1600" b="0" dirty="0">
                <a:solidFill>
                  <a:srgbClr val="0000FF"/>
                </a:solidFill>
                <a:highlight>
                  <a:srgbClr val="FFFFFF"/>
                </a:highlight>
                <a:latin typeface="Consolas" panose="020B0609020204030204" pitchFamily="49" charset="0"/>
              </a:rPr>
              <a:t>int</a:t>
            </a:r>
            <a:r>
              <a:rPr lang="nn-NO" altLang="zh-CN" sz="1600" b="0" dirty="0">
                <a:solidFill>
                  <a:srgbClr val="000000"/>
                </a:solidFill>
                <a:highlight>
                  <a:srgbClr val="FFFFFF"/>
                </a:highlight>
                <a:latin typeface="Consolas" panose="020B0609020204030204" pitchFamily="49" charset="0"/>
              </a:rPr>
              <a:t> i = </a:t>
            </a:r>
            <a:r>
              <a:rPr lang="nn-NO" altLang="zh-CN" sz="1600" b="0" dirty="0">
                <a:solidFill>
                  <a:srgbClr val="FF0000"/>
                </a:solidFill>
                <a:highlight>
                  <a:srgbClr val="FFFFFF"/>
                </a:highlight>
                <a:latin typeface="Consolas" panose="020B0609020204030204" pitchFamily="49" charset="0"/>
              </a:rPr>
              <a:t>0</a:t>
            </a:r>
            <a:r>
              <a:rPr lang="nn-NO" altLang="zh-CN" sz="1600" b="0" dirty="0">
                <a:solidFill>
                  <a:srgbClr val="000000"/>
                </a:solidFill>
                <a:highlight>
                  <a:srgbClr val="FFFFFF"/>
                </a:highlight>
                <a:latin typeface="Consolas" panose="020B0609020204030204" pitchFamily="49" charset="0"/>
              </a:rPr>
              <a:t>; i &lt; geometries.GetSize(); i++)</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pGeometry</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*)geometries[</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pGeometry</a:t>
            </a:r>
            <a:r>
              <a:rPr lang="en-US" altLang="zh-CN" sz="1600" b="0" dirty="0">
                <a:solidFill>
                  <a:srgbClr val="000000"/>
                </a:solidFill>
                <a:highlight>
                  <a:srgbClr val="FFFFFF"/>
                </a:highlight>
                <a:latin typeface="Consolas" panose="020B0609020204030204" pitchFamily="49" charset="0"/>
              </a:rPr>
              <a:t>-&gt;</a:t>
            </a:r>
            <a:r>
              <a:rPr lang="en-US" altLang="zh-CN" sz="160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107</a:t>
            </a:fld>
            <a:endParaRPr lang="en-US" altLang="zh-CN"/>
          </a:p>
        </p:txBody>
      </p:sp>
      <p:sp>
        <p:nvSpPr>
          <p:cNvPr id="6" name="矩形标注 5"/>
          <p:cNvSpPr/>
          <p:nvPr/>
        </p:nvSpPr>
        <p:spPr bwMode="auto">
          <a:xfrm>
            <a:off x="3977308" y="3429000"/>
            <a:ext cx="3528392" cy="432048"/>
          </a:xfrm>
          <a:prstGeom prst="wedgeRectCallout">
            <a:avLst>
              <a:gd name="adj1" fmla="val -45947"/>
              <a:gd name="adj2" fmla="val 8448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绘制</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Doc</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类中保存的所有几何形体</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4283968" y="5316720"/>
            <a:ext cx="4174232" cy="432048"/>
          </a:xfrm>
          <a:prstGeom prst="wedgeRectCallout">
            <a:avLst>
              <a:gd name="adj1" fmla="val -55403"/>
              <a:gd name="adj2" fmla="val -2133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调用</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CGeometry</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类的统一接口：</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OnDraw</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3131840" y="1536576"/>
            <a:ext cx="4896544" cy="432048"/>
          </a:xfrm>
          <a:prstGeom prst="wedgeRectCallout">
            <a:avLst>
              <a:gd name="adj1" fmla="val -29649"/>
              <a:gd name="adj2" fmla="val 6732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所有</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View</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类的的显示都通过</a:t>
            </a:r>
            <a:r>
              <a:rPr kumimoji="1" lang="zh-CN" altLang="en-US" sz="1600" i="0" u="none" strike="noStrike" cap="none" normalizeH="0" baseline="0" dirty="0" smtClean="0">
                <a:ln>
                  <a:noFill/>
                </a:ln>
                <a:solidFill>
                  <a:schemeClr val="bg1"/>
                </a:solidFill>
                <a:effectLst/>
                <a:latin typeface="Times New Roman" pitchFamily="18" charset="0"/>
                <a:ea typeface="楷体_GB2312" pitchFamily="49" charset="-122"/>
              </a:rPr>
              <a:t>重写</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此绘制函数来实现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1394866" y="5229200"/>
            <a:ext cx="2592288" cy="30354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 9"/>
          <p:cNvSpPr/>
          <p:nvPr/>
        </p:nvSpPr>
        <p:spPr bwMode="auto">
          <a:xfrm>
            <a:off x="1043608" y="4065138"/>
            <a:ext cx="7632848" cy="181213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9165179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当前运行效果</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108</a:t>
            </a:fld>
            <a:endParaRPr lang="en-US" altLang="zh-CN"/>
          </a:p>
        </p:txBody>
      </p:sp>
      <p:pic>
        <p:nvPicPr>
          <p:cNvPr id="8" name="内容占位符 7"/>
          <p:cNvPicPr>
            <a:picLocks noGrp="1" noChangeAspect="1"/>
          </p:cNvPicPr>
          <p:nvPr>
            <p:ph idx="1"/>
          </p:nvPr>
        </p:nvPicPr>
        <p:blipFill>
          <a:blip r:embed="rId2"/>
          <a:stretch>
            <a:fillRect/>
          </a:stretch>
        </p:blipFill>
        <p:spPr>
          <a:xfrm>
            <a:off x="1780391" y="1981200"/>
            <a:ext cx="5583218" cy="4114800"/>
          </a:xfrm>
          <a:prstGeom prst="rect">
            <a:avLst/>
          </a:prstGeom>
        </p:spPr>
      </p:pic>
    </p:spTree>
    <p:extLst>
      <p:ext uri="{BB962C8B-B14F-4D97-AF65-F5344CB8AC3E}">
        <p14:creationId xmlns:p14="http://schemas.microsoft.com/office/powerpoint/2010/main" val="7861603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添加序列化支持</a:t>
            </a:r>
            <a:endParaRPr lang="zh-CN" altLang="en-US" dirty="0"/>
          </a:p>
        </p:txBody>
      </p:sp>
      <p:sp>
        <p:nvSpPr>
          <p:cNvPr id="3" name="内容占位符 2"/>
          <p:cNvSpPr>
            <a:spLocks noGrp="1"/>
          </p:cNvSpPr>
          <p:nvPr>
            <p:ph idx="1"/>
          </p:nvPr>
        </p:nvSpPr>
        <p:spPr/>
        <p:txBody>
          <a:bodyPr/>
          <a:lstStyle/>
          <a:p>
            <a:r>
              <a:rPr lang="zh-CN" altLang="en-US" sz="2800" dirty="0" smtClean="0"/>
              <a:t>实现</a:t>
            </a:r>
            <a:r>
              <a:rPr lang="en-US" altLang="zh-CN" sz="2800" dirty="0" smtClean="0"/>
              <a:t>MFC</a:t>
            </a:r>
            <a:r>
              <a:rPr lang="zh-CN" altLang="en-US" sz="2800" dirty="0" smtClean="0"/>
              <a:t>的序列化支持，可利用</a:t>
            </a:r>
            <a:r>
              <a:rPr lang="en-US" altLang="zh-CN" sz="2800" dirty="0" err="1" smtClean="0"/>
              <a:t>CArchive</a:t>
            </a:r>
            <a:r>
              <a:rPr lang="zh-CN" altLang="en-US" sz="2800" dirty="0" smtClean="0"/>
              <a:t>类方便的存储和读取文件。</a:t>
            </a:r>
            <a:endParaRPr lang="en-US" altLang="zh-CN" sz="2800" dirty="0" smtClean="0"/>
          </a:p>
          <a:p>
            <a:pPr lvl="1"/>
            <a:r>
              <a:rPr lang="zh-CN" altLang="en-US" sz="2400" dirty="0" smtClean="0"/>
              <a:t>对于继承自</a:t>
            </a:r>
            <a:r>
              <a:rPr lang="en-US" altLang="zh-CN" sz="2400" dirty="0" smtClean="0"/>
              <a:t>CObject</a:t>
            </a:r>
            <a:r>
              <a:rPr lang="zh-CN" altLang="en-US" sz="2400" dirty="0" smtClean="0"/>
              <a:t>的类的实现序列化步骤：</a:t>
            </a:r>
            <a:endParaRPr lang="en-US" altLang="zh-CN" sz="2400" dirty="0" smtClean="0"/>
          </a:p>
          <a:p>
            <a:pPr lvl="1"/>
            <a:r>
              <a:rPr lang="en-US" altLang="zh-CN" sz="2400" dirty="0" smtClean="0"/>
              <a:t>1</a:t>
            </a:r>
            <a:r>
              <a:rPr lang="en-US" altLang="zh-CN" sz="2400" dirty="0"/>
              <a:t>.</a:t>
            </a:r>
            <a:r>
              <a:rPr lang="zh-CN" altLang="en-US" sz="2400" dirty="0" smtClean="0"/>
              <a:t>在类的声明中添加</a:t>
            </a:r>
            <a:r>
              <a:rPr lang="en-US" altLang="zh-CN" sz="2400" dirty="0" smtClean="0"/>
              <a:t>DECLARE_SERIAL</a:t>
            </a:r>
            <a:r>
              <a:rPr lang="zh-CN" altLang="en-US" sz="2400" dirty="0" smtClean="0"/>
              <a:t>宏</a:t>
            </a:r>
            <a:endParaRPr lang="en-US" altLang="zh-CN" sz="2400" dirty="0" smtClean="0"/>
          </a:p>
          <a:p>
            <a:pPr lvl="1"/>
            <a:r>
              <a:rPr lang="en-US" altLang="zh-CN" sz="2400" dirty="0" smtClean="0"/>
              <a:t>2.</a:t>
            </a:r>
            <a:r>
              <a:rPr lang="zh-CN" altLang="en-US" sz="2400" dirty="0" smtClean="0"/>
              <a:t>在类的实现文件中添加</a:t>
            </a:r>
            <a:r>
              <a:rPr lang="en-US" altLang="zh-CN" sz="2400" dirty="0" smtClean="0"/>
              <a:t>IMPLEMENT_SERIAL</a:t>
            </a:r>
            <a:r>
              <a:rPr lang="zh-CN" altLang="en-US" sz="2400" dirty="0" smtClean="0"/>
              <a:t>宏</a:t>
            </a:r>
            <a:endParaRPr lang="en-US" altLang="zh-CN" sz="2400" dirty="0" smtClean="0"/>
          </a:p>
          <a:p>
            <a:pPr lvl="1"/>
            <a:r>
              <a:rPr lang="en-US" altLang="zh-CN" sz="2400" dirty="0" smtClean="0"/>
              <a:t>3.</a:t>
            </a:r>
            <a:r>
              <a:rPr lang="zh-CN" altLang="en-US" sz="2400" dirty="0" smtClean="0"/>
              <a:t>重写</a:t>
            </a:r>
            <a:r>
              <a:rPr lang="en-US" altLang="zh-CN" sz="2400" dirty="0" smtClean="0"/>
              <a:t>Serialize</a:t>
            </a:r>
            <a:r>
              <a:rPr lang="zh-CN" altLang="en-US" sz="2400" dirty="0" smtClean="0"/>
              <a:t>方法</a:t>
            </a:r>
            <a:endParaRPr lang="en-US" altLang="zh-CN" sz="2400" dirty="0" smtClean="0"/>
          </a:p>
          <a:p>
            <a:pPr lvl="2"/>
            <a:r>
              <a:rPr lang="zh-CN" altLang="en-US" sz="2000" dirty="0" smtClean="0"/>
              <a:t>调用父类的</a:t>
            </a:r>
            <a:r>
              <a:rPr lang="en-US" altLang="zh-CN" sz="2000" dirty="0" smtClean="0"/>
              <a:t>Serialize</a:t>
            </a:r>
            <a:r>
              <a:rPr lang="zh-CN" altLang="en-US" sz="2000" dirty="0" smtClean="0"/>
              <a:t>方法</a:t>
            </a:r>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109</a:t>
            </a:fld>
            <a:endParaRPr lang="en-US" altLang="zh-CN"/>
          </a:p>
        </p:txBody>
      </p:sp>
    </p:spTree>
    <p:extLst>
      <p:ext uri="{BB962C8B-B14F-4D97-AF65-F5344CB8AC3E}">
        <p14:creationId xmlns:p14="http://schemas.microsoft.com/office/powerpoint/2010/main" val="235242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为控件添加变量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a:t>
            </a:fld>
            <a:endParaRPr lang="en-US" altLang="zh-CN"/>
          </a:p>
        </p:txBody>
      </p:sp>
      <p:grpSp>
        <p:nvGrpSpPr>
          <p:cNvPr id="9" name="组合 8"/>
          <p:cNvGrpSpPr/>
          <p:nvPr/>
        </p:nvGrpSpPr>
        <p:grpSpPr>
          <a:xfrm>
            <a:off x="2309812" y="2276475"/>
            <a:ext cx="4524375" cy="3524250"/>
            <a:chOff x="2309812" y="2276475"/>
            <a:chExt cx="4524375" cy="3524250"/>
          </a:xfrm>
        </p:grpSpPr>
        <p:pic>
          <p:nvPicPr>
            <p:cNvPr id="6" name="图片 5"/>
            <p:cNvPicPr>
              <a:picLocks noChangeAspect="1"/>
            </p:cNvPicPr>
            <p:nvPr/>
          </p:nvPicPr>
          <p:blipFill>
            <a:blip r:embed="rId2"/>
            <a:stretch>
              <a:fillRect/>
            </a:stretch>
          </p:blipFill>
          <p:spPr>
            <a:xfrm>
              <a:off x="2309812" y="2276475"/>
              <a:ext cx="4524375" cy="3524250"/>
            </a:xfrm>
            <a:prstGeom prst="rect">
              <a:avLst/>
            </a:prstGeom>
          </p:spPr>
        </p:pic>
        <p:sp>
          <p:nvSpPr>
            <p:cNvPr id="7" name="椭圆 6"/>
            <p:cNvSpPr/>
            <p:nvPr/>
          </p:nvSpPr>
          <p:spPr bwMode="auto">
            <a:xfrm>
              <a:off x="3779912" y="3140968"/>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椭圆 7"/>
            <p:cNvSpPr/>
            <p:nvPr/>
          </p:nvSpPr>
          <p:spPr bwMode="auto">
            <a:xfrm>
              <a:off x="3275856" y="5013176"/>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24373009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CGeometry.h</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a:t>
            </a:r>
            <a:r>
              <a:rPr lang="en-US" altLang="zh-CN" sz="1600" b="0" dirty="0" smtClean="0">
                <a:solidFill>
                  <a:srgbClr val="0000FF"/>
                </a:solidFill>
                <a:highlight>
                  <a:srgbClr val="FFFFFF"/>
                </a:highlight>
                <a:latin typeface="Consolas" panose="020B0609020204030204" pitchFamily="49" charset="0"/>
              </a:rPr>
              <a:t>public</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2B91AF"/>
                </a:solidFill>
                <a:highlight>
                  <a:srgbClr val="FFFFFF"/>
                </a:highlight>
                <a:latin typeface="Consolas" panose="020B0609020204030204" pitchFamily="49" charset="0"/>
              </a:rPr>
              <a:t>CObject</a:t>
            </a:r>
            <a:r>
              <a:rPr lang="en-US" altLang="zh-CN" sz="1600" b="0" dirty="0" smtClean="0">
                <a:solidFill>
                  <a:srgbClr val="000000"/>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protected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COLORREF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m_colorPen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m_nLineWidth</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virtual</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0;</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virtual</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Serialize(</a:t>
            </a:r>
            <a:r>
              <a:rPr lang="en-US" altLang="zh-CN" sz="1600" b="0" dirty="0" err="1">
                <a:solidFill>
                  <a:srgbClr val="2B91AF"/>
                </a:solidFill>
                <a:highlight>
                  <a:srgbClr val="FFFFFF"/>
                </a:highlight>
                <a:latin typeface="Consolas" panose="020B0609020204030204" pitchFamily="49" charset="0"/>
              </a:rPr>
              <a:t>CArchive</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ar</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6F008A"/>
                </a:solidFill>
                <a:highlight>
                  <a:srgbClr val="FFFFFF"/>
                </a:highlight>
                <a:latin typeface="Consolas" panose="020B0609020204030204" pitchFamily="49" charset="0"/>
              </a:rPr>
              <a:t>DECLARE_DYNAMIC</a:t>
            </a:r>
            <a:r>
              <a:rPr lang="en-US" altLang="zh-CN" sz="1600" b="0" dirty="0" smtClean="0">
                <a:solidFill>
                  <a:srgbClr val="000000"/>
                </a:solidFill>
                <a:highlight>
                  <a:srgbClr val="FFFFFF"/>
                </a:highlight>
                <a:latin typeface="Consolas" panose="020B0609020204030204" pitchFamily="49" charset="0"/>
              </a:rPr>
              <a:t>(</a:t>
            </a:r>
            <a:r>
              <a:rPr lang="en-US" altLang="zh-CN" sz="1600" b="0" dirty="0" err="1" smtClean="0">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110</a:t>
            </a:fld>
            <a:endParaRPr lang="en-US" altLang="zh-CN"/>
          </a:p>
        </p:txBody>
      </p:sp>
      <p:sp>
        <p:nvSpPr>
          <p:cNvPr id="6" name="矩形标注 5"/>
          <p:cNvSpPr/>
          <p:nvPr/>
        </p:nvSpPr>
        <p:spPr bwMode="auto">
          <a:xfrm>
            <a:off x="2411760" y="5157192"/>
            <a:ext cx="4896544" cy="720080"/>
          </a:xfrm>
          <a:prstGeom prst="wedgeRectCallout">
            <a:avLst>
              <a:gd name="adj1" fmla="val -32930"/>
              <a:gd name="adj2" fmla="val -8139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CGeometry</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类是一个</a:t>
            </a:r>
            <a:r>
              <a:rPr lang="zh-CN" altLang="en-US" sz="1600" b="0" dirty="0" smtClean="0">
                <a:solidFill>
                  <a:schemeClr val="bg1"/>
                </a:solidFill>
                <a:latin typeface="Times New Roman" pitchFamily="18" charset="0"/>
                <a:ea typeface="楷体_GB2312" pitchFamily="49" charset="-122"/>
              </a:rPr>
              <a:t>抽象类，不可实例化，这里仅实现一个动态类信息查询。也可以选择不实现。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 6"/>
          <p:cNvSpPr/>
          <p:nvPr/>
        </p:nvSpPr>
        <p:spPr bwMode="auto">
          <a:xfrm>
            <a:off x="971600" y="4653136"/>
            <a:ext cx="3240360" cy="275456"/>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4692882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CGeometry.cpp</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stdafx.h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Geometry.h</a:t>
            </a:r>
            <a:r>
              <a:rPr lang="en-US" altLang="zh-CN" sz="1600" b="0" dirty="0" smtClean="0">
                <a:solidFill>
                  <a:srgbClr val="A31515"/>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6F008A"/>
                </a:solidFill>
                <a:highlight>
                  <a:srgbClr val="FFFFFF"/>
                </a:highlight>
                <a:latin typeface="Consolas" panose="020B0609020204030204" pitchFamily="49" charset="0"/>
              </a:rPr>
              <a:t>IMPLEMENT_DYNAMIC</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CObject</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void</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smtClean="0">
                <a:solidFill>
                  <a:srgbClr val="2B91AF"/>
                </a:solidFill>
                <a:highlight>
                  <a:srgbClr val="FFFFFF"/>
                </a:highlight>
                <a:latin typeface="Consolas" panose="020B0609020204030204" pitchFamily="49" charset="0"/>
              </a:rPr>
              <a:t>CGeometry</a:t>
            </a:r>
            <a:r>
              <a:rPr lang="en-US" altLang="zh-CN" sz="1600" b="0" dirty="0" smtClean="0">
                <a:solidFill>
                  <a:srgbClr val="000000"/>
                </a:solidFill>
                <a:highlight>
                  <a:srgbClr val="FFFFFF"/>
                </a:highlight>
                <a:latin typeface="Consolas" panose="020B0609020204030204" pitchFamily="49" charset="0"/>
              </a:rPr>
              <a:t>::Serialize(</a:t>
            </a:r>
            <a:r>
              <a:rPr lang="en-US" altLang="zh-CN" sz="1600" b="0" dirty="0" err="1" smtClean="0">
                <a:solidFill>
                  <a:srgbClr val="2B91AF"/>
                </a:solidFill>
                <a:highlight>
                  <a:srgbClr val="FFFFFF"/>
                </a:highlight>
                <a:latin typeface="Consolas" panose="020B0609020204030204" pitchFamily="49" charset="0"/>
              </a:rPr>
              <a:t>CArchive</a:t>
            </a:r>
            <a:r>
              <a:rPr lang="en-US" altLang="zh-CN" sz="1600" b="0" dirty="0" smtClean="0">
                <a:solidFill>
                  <a:srgbClr val="000000"/>
                </a:solidFill>
                <a:highlight>
                  <a:srgbClr val="FFFFFF"/>
                </a:highlight>
                <a:latin typeface="Consolas" panose="020B0609020204030204" pitchFamily="49" charset="0"/>
              </a:rPr>
              <a:t>&amp; </a:t>
            </a:r>
            <a:r>
              <a:rPr lang="en-US" altLang="zh-CN" sz="1600" b="0" dirty="0" err="1" smtClean="0">
                <a:solidFill>
                  <a:srgbClr val="808080"/>
                </a:solidFill>
                <a:highlight>
                  <a:srgbClr val="FFFFFF"/>
                </a:highlight>
                <a:latin typeface="Consolas" panose="020B0609020204030204" pitchFamily="49" charset="0"/>
              </a:rPr>
              <a:t>ar</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CObject</a:t>
            </a:r>
            <a:r>
              <a:rPr lang="en-US" altLang="zh-CN" sz="1600" b="0" dirty="0">
                <a:solidFill>
                  <a:srgbClr val="000000"/>
                </a:solidFill>
                <a:highlight>
                  <a:srgbClr val="FFFFFF"/>
                </a:highlight>
                <a:latin typeface="Consolas" panose="020B0609020204030204" pitchFamily="49" charset="0"/>
              </a:rPr>
              <a:t>::Serialize(</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err="1">
                <a:solidFill>
                  <a:srgbClr val="000000"/>
                </a:solidFill>
                <a:highlight>
                  <a:srgbClr val="FFFFFF"/>
                </a:highlight>
                <a:latin typeface="Consolas" panose="020B0609020204030204" pitchFamily="49" charset="0"/>
              </a:rPr>
              <a:t>.IsStoring</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storing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m_colorPen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m_nLineWidth</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else</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loading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m_colorPen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m_nLineWidth</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smtClean="0">
              <a:solidFill>
                <a:srgbClr val="000000"/>
              </a:solidFill>
              <a:highlight>
                <a:srgbClr val="FFFFFF"/>
              </a:highlight>
              <a:latin typeface="Consolas" panose="020B0609020204030204" pitchFamily="49" charset="0"/>
            </a:endParaRPr>
          </a:p>
          <a:p>
            <a:pPr marL="0" indent="0">
              <a:buNone/>
            </a:pP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111</a:t>
            </a:fld>
            <a:endParaRPr lang="en-US" altLang="zh-CN"/>
          </a:p>
        </p:txBody>
      </p:sp>
      <p:sp>
        <p:nvSpPr>
          <p:cNvPr id="6" name="矩形标注 5"/>
          <p:cNvSpPr/>
          <p:nvPr/>
        </p:nvSpPr>
        <p:spPr bwMode="auto">
          <a:xfrm>
            <a:off x="4104928" y="1905000"/>
            <a:ext cx="4896544" cy="720080"/>
          </a:xfrm>
          <a:prstGeom prst="wedgeRectCallout">
            <a:avLst>
              <a:gd name="adj1" fmla="val -38229"/>
              <a:gd name="adj2" fmla="val 8677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由于</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CGeometry</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类中包含子类的部分图形信息，因此需要实现</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Serialize</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方法以便子类调用。</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4185247" y="3280420"/>
            <a:ext cx="3843137" cy="436612"/>
          </a:xfrm>
          <a:prstGeom prst="wedgeRectCallout">
            <a:avLst>
              <a:gd name="adj1" fmla="val -63980"/>
              <a:gd name="adj2" fmla="val 2746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调用父类</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CObect</a:t>
            </a:r>
            <a:r>
              <a:rPr lang="zh-CN" altLang="en-US" sz="1600" b="0" dirty="0" smtClean="0">
                <a:solidFill>
                  <a:schemeClr val="bg1"/>
                </a:solidFill>
                <a:latin typeface="Times New Roman" pitchFamily="18" charset="0"/>
                <a:ea typeface="楷体_GB2312" pitchFamily="49" charset="-122"/>
              </a:rPr>
              <a:t>的</a:t>
            </a:r>
            <a:r>
              <a:rPr lang="en-US" altLang="zh-CN" sz="1600" b="0" dirty="0" smtClean="0">
                <a:solidFill>
                  <a:schemeClr val="bg1"/>
                </a:solidFill>
                <a:latin typeface="Times New Roman" pitchFamily="18" charset="0"/>
                <a:ea typeface="楷体_GB2312" pitchFamily="49" charset="-122"/>
              </a:rPr>
              <a:t>Serialize</a:t>
            </a:r>
            <a:r>
              <a:rPr lang="zh-CN" altLang="en-US" sz="1600" b="0" dirty="0" smtClean="0">
                <a:solidFill>
                  <a:schemeClr val="bg1"/>
                </a:solidFill>
                <a:latin typeface="Times New Roman" pitchFamily="18" charset="0"/>
                <a:ea typeface="楷体_GB2312" pitchFamily="49" charset="-122"/>
              </a:rPr>
              <a:t>方法</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4202687" y="4154066"/>
            <a:ext cx="2817586" cy="436612"/>
          </a:xfrm>
          <a:prstGeom prst="wedgeRectCallout">
            <a:avLst>
              <a:gd name="adj1" fmla="val -63980"/>
              <a:gd name="adj2" fmla="val 2746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使用</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CArchive</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类保存信息</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4186444" y="4853120"/>
            <a:ext cx="2817586" cy="436612"/>
          </a:xfrm>
          <a:prstGeom prst="wedgeRectCallout">
            <a:avLst>
              <a:gd name="adj1" fmla="val -63980"/>
              <a:gd name="adj2" fmla="val 2746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使用</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CArchive</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类读取信息</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 9"/>
          <p:cNvSpPr/>
          <p:nvPr/>
        </p:nvSpPr>
        <p:spPr bwMode="auto">
          <a:xfrm>
            <a:off x="827584" y="3472249"/>
            <a:ext cx="2880320" cy="269497"/>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 10"/>
          <p:cNvSpPr/>
          <p:nvPr/>
        </p:nvSpPr>
        <p:spPr bwMode="auto">
          <a:xfrm>
            <a:off x="467544" y="2625079"/>
            <a:ext cx="4176464" cy="239373"/>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109020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CLine.h</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a:t>
            </a:r>
            <a:r>
              <a:rPr lang="en-US" altLang="zh-CN" sz="1600" b="0" dirty="0" smtClean="0">
                <a:solidFill>
                  <a:srgbClr val="0000FF"/>
                </a:solidFill>
                <a:highlight>
                  <a:srgbClr val="FFFFFF"/>
                </a:highlight>
                <a:latin typeface="Consolas" panose="020B0609020204030204" pitchFamily="49" charset="0"/>
              </a:rPr>
              <a:t>public</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FF"/>
                </a:solidFill>
                <a:highlight>
                  <a:srgbClr val="FFFFFF"/>
                </a:highlight>
                <a:latin typeface="Consolas" panose="020B0609020204030204" pitchFamily="49" charset="0"/>
              </a:rPr>
              <a:t>private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m_ptEnd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virtual</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Serialize(</a:t>
            </a:r>
            <a:r>
              <a:rPr lang="en-US" altLang="zh-CN" sz="1600" b="0" dirty="0" err="1">
                <a:solidFill>
                  <a:srgbClr val="2B91AF"/>
                </a:solidFill>
                <a:highlight>
                  <a:srgbClr val="FFFFFF"/>
                </a:highlight>
                <a:latin typeface="Consolas" panose="020B0609020204030204" pitchFamily="49" charset="0"/>
              </a:rPr>
              <a:t>CArchive</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ar</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DECLARE_SERIAL</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smtClean="0">
              <a:solidFill>
                <a:srgbClr val="000000"/>
              </a:solidFill>
              <a:highlight>
                <a:srgbClr val="FFFFFF"/>
              </a:highlight>
              <a:latin typeface="Consolas" panose="020B0609020204030204" pitchFamily="49" charset="0"/>
            </a:endParaRPr>
          </a:p>
          <a:p>
            <a:pPr marL="0" indent="0">
              <a:buNone/>
            </a:pP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112</a:t>
            </a:fld>
            <a:endParaRPr lang="en-US" altLang="zh-CN"/>
          </a:p>
        </p:txBody>
      </p:sp>
      <p:sp>
        <p:nvSpPr>
          <p:cNvPr id="6" name="矩形标注 5"/>
          <p:cNvSpPr/>
          <p:nvPr/>
        </p:nvSpPr>
        <p:spPr bwMode="auto">
          <a:xfrm>
            <a:off x="2411760" y="5157192"/>
            <a:ext cx="5184576" cy="432048"/>
          </a:xfrm>
          <a:prstGeom prst="wedgeRectCallout">
            <a:avLst>
              <a:gd name="adj1" fmla="val -32930"/>
              <a:gd name="adj2" fmla="val -8139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b="0" dirty="0" smtClean="0">
                <a:solidFill>
                  <a:schemeClr val="bg1"/>
                </a:solidFill>
                <a:latin typeface="Times New Roman" pitchFamily="18" charset="0"/>
                <a:ea typeface="楷体_GB2312" pitchFamily="49" charset="-122"/>
              </a:rPr>
              <a:t>需要对</a:t>
            </a:r>
            <a:r>
              <a:rPr lang="en-US" altLang="zh-CN" sz="1600" b="0" dirty="0" err="1" smtClean="0">
                <a:solidFill>
                  <a:schemeClr val="bg1"/>
                </a:solidFill>
                <a:latin typeface="Times New Roman" pitchFamily="18" charset="0"/>
                <a:ea typeface="楷体_GB2312" pitchFamily="49" charset="-122"/>
              </a:rPr>
              <a:t>CLine</a:t>
            </a:r>
            <a:r>
              <a:rPr lang="zh-CN" altLang="en-US" sz="1600" b="0" dirty="0" smtClean="0">
                <a:solidFill>
                  <a:schemeClr val="bg1"/>
                </a:solidFill>
                <a:latin typeface="Times New Roman" pitchFamily="18" charset="0"/>
                <a:ea typeface="楷体_GB2312" pitchFamily="49" charset="-122"/>
              </a:rPr>
              <a:t>类进行序列化，添加</a:t>
            </a:r>
            <a:r>
              <a:rPr lang="en-US" altLang="zh-CN" sz="1600" b="0" dirty="0" smtClean="0">
                <a:solidFill>
                  <a:schemeClr val="bg1"/>
                </a:solidFill>
                <a:latin typeface="Times New Roman" pitchFamily="18" charset="0"/>
                <a:ea typeface="楷体_GB2312" pitchFamily="49" charset="-122"/>
              </a:rPr>
              <a:t>DECLARE_SERIAL</a:t>
            </a:r>
            <a:r>
              <a:rPr lang="zh-CN" altLang="en-US" sz="1600" b="0" dirty="0" smtClean="0">
                <a:solidFill>
                  <a:schemeClr val="bg1"/>
                </a:solidFill>
                <a:latin typeface="Times New Roman" pitchFamily="18" charset="0"/>
                <a:ea typeface="楷体_GB2312" pitchFamily="49" charset="-122"/>
              </a:rPr>
              <a:t>宏</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 6"/>
          <p:cNvSpPr/>
          <p:nvPr/>
        </p:nvSpPr>
        <p:spPr bwMode="auto">
          <a:xfrm>
            <a:off x="971600" y="4650432"/>
            <a:ext cx="2520280" cy="2781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4926631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CLine.cpp</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stdafx.h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Line.h</a:t>
            </a:r>
            <a:r>
              <a:rPr lang="en-US" altLang="zh-CN" sz="1600" b="0" dirty="0" smtClean="0">
                <a:solidFill>
                  <a:srgbClr val="A31515"/>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6F008A"/>
                </a:solidFill>
                <a:highlight>
                  <a:srgbClr val="FFFFFF"/>
                </a:highlight>
                <a:latin typeface="Consolas" panose="020B0609020204030204" pitchFamily="49" charset="0"/>
              </a:rPr>
              <a:t>IMPLEMENT_SERIAL</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CObject</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VERSIONABLE_SCHEMA</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FF0000"/>
                </a:solidFill>
                <a:highlight>
                  <a:srgbClr val="FFFFFF"/>
                </a:highlight>
                <a:latin typeface="Consolas" panose="020B0609020204030204" pitchFamily="49" charset="0"/>
              </a:rPr>
              <a:t>2</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FF"/>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void</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::Serialize(</a:t>
            </a:r>
            <a:r>
              <a:rPr lang="en-US" altLang="zh-CN" sz="1600" b="0" dirty="0" err="1">
                <a:solidFill>
                  <a:srgbClr val="2B91AF"/>
                </a:solidFill>
                <a:highlight>
                  <a:srgbClr val="FFFFFF"/>
                </a:highlight>
                <a:latin typeface="Consolas" panose="020B0609020204030204" pitchFamily="49" charset="0"/>
              </a:rPr>
              <a:t>CArchive</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::Serialize(</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err="1">
                <a:solidFill>
                  <a:srgbClr val="000000"/>
                </a:solidFill>
                <a:highlight>
                  <a:srgbClr val="FFFFFF"/>
                </a:highlight>
                <a:latin typeface="Consolas" panose="020B0609020204030204" pitchFamily="49" charset="0"/>
              </a:rPr>
              <a:t>.IsStoring</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storing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m_ptStart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m_ptEnd</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else</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loading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m_ptStart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m_ptEnd</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113</a:t>
            </a:fld>
            <a:endParaRPr lang="en-US" altLang="zh-CN"/>
          </a:p>
        </p:txBody>
      </p:sp>
      <p:sp>
        <p:nvSpPr>
          <p:cNvPr id="6" name="矩形 5"/>
          <p:cNvSpPr/>
          <p:nvPr/>
        </p:nvSpPr>
        <p:spPr bwMode="auto">
          <a:xfrm>
            <a:off x="467544" y="2589837"/>
            <a:ext cx="6408712" cy="275456"/>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3203848" y="1556792"/>
            <a:ext cx="5184576" cy="813188"/>
          </a:xfrm>
          <a:prstGeom prst="wedgeRectCallout">
            <a:avLst>
              <a:gd name="adj1" fmla="val -21966"/>
              <a:gd name="adj2" fmla="val 7376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b="0" dirty="0" smtClean="0"/>
              <a:t>最后一个参数为在</a:t>
            </a:r>
            <a:r>
              <a:rPr lang="zh-CN" altLang="en-US" sz="1600" b="0" dirty="0"/>
              <a:t>存档要编码使一反序列化程序标识和更早的版本程序所创建的处理数据的 </a:t>
            </a:r>
            <a:r>
              <a:rPr lang="en-US" altLang="zh-CN" sz="1600" dirty="0"/>
              <a:t>UINT</a:t>
            </a:r>
            <a:r>
              <a:rPr lang="zh-CN" altLang="en-US" sz="1600" b="0" dirty="0"/>
              <a:t> “版本号”</a:t>
            </a:r>
            <a:r>
              <a:rPr lang="zh-CN" altLang="en-US" sz="1600" b="0" dirty="0" smtClean="0"/>
              <a:t>。类</a:t>
            </a:r>
            <a:r>
              <a:rPr lang="zh-CN" altLang="en-US" sz="1600" b="0" dirty="0"/>
              <a:t>模式</a:t>
            </a:r>
            <a:r>
              <a:rPr lang="zh-CN" altLang="en-US" sz="1600" b="0" dirty="0" smtClean="0"/>
              <a:t>数字给任意值即可，但不</a:t>
            </a:r>
            <a:r>
              <a:rPr lang="zh-CN" altLang="en-US" sz="1600" b="0" dirty="0"/>
              <a:t>能为 </a:t>
            </a:r>
            <a:r>
              <a:rPr lang="en-US" altLang="zh-CN" sz="1600" b="0" dirty="0"/>
              <a:t>– 1</a:t>
            </a:r>
            <a:r>
              <a:rPr lang="zh-CN" altLang="en-US" sz="1600" b="0" dirty="0" smtClean="0"/>
              <a:t>。</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8673742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CCircle.h</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a:t>
            </a:r>
            <a:r>
              <a:rPr lang="en-US" altLang="zh-CN" sz="1600" b="0" dirty="0" smtClean="0">
                <a:solidFill>
                  <a:srgbClr val="0000FF"/>
                </a:solidFill>
                <a:highlight>
                  <a:srgbClr val="FFFFFF"/>
                </a:highlight>
                <a:latin typeface="Consolas" panose="020B0609020204030204" pitchFamily="49" charset="0"/>
              </a:rPr>
              <a:t>public</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FF"/>
                </a:solidFill>
                <a:highlight>
                  <a:srgbClr val="FFFFFF"/>
                </a:highlight>
                <a:latin typeface="Consolas" panose="020B0609020204030204" pitchFamily="49" charset="0"/>
              </a:rPr>
              <a:t>private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m_ptCenter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a:t>
            </a:r>
            <a:endParaRPr lang="en-US" altLang="zh-CN" sz="1600" b="0" dirty="0" smtClean="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virtual</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void</a:t>
            </a:r>
            <a:r>
              <a:rPr lang="en-US" altLang="zh-CN" sz="1600" b="0" dirty="0" smtClean="0">
                <a:solidFill>
                  <a:srgbClr val="000000"/>
                </a:solidFill>
                <a:highlight>
                  <a:srgbClr val="FFFFFF"/>
                </a:highlight>
                <a:latin typeface="Consolas" panose="020B0609020204030204" pitchFamily="49" charset="0"/>
              </a:rPr>
              <a:t> Serialize(</a:t>
            </a:r>
            <a:r>
              <a:rPr lang="en-US" altLang="zh-CN" sz="1600" b="0" dirty="0" err="1" smtClean="0">
                <a:solidFill>
                  <a:srgbClr val="2B91AF"/>
                </a:solidFill>
                <a:highlight>
                  <a:srgbClr val="FFFFFF"/>
                </a:highlight>
                <a:latin typeface="Consolas" panose="020B0609020204030204" pitchFamily="49" charset="0"/>
              </a:rPr>
              <a:t>CArchive</a:t>
            </a:r>
            <a:r>
              <a:rPr lang="en-US" altLang="zh-CN" sz="1600" b="0" dirty="0" smtClean="0">
                <a:solidFill>
                  <a:srgbClr val="000000"/>
                </a:solidFill>
                <a:highlight>
                  <a:srgbClr val="FFFFFF"/>
                </a:highlight>
                <a:latin typeface="Consolas" panose="020B0609020204030204" pitchFamily="49" charset="0"/>
              </a:rPr>
              <a:t>&amp; </a:t>
            </a:r>
            <a:r>
              <a:rPr lang="en-US" altLang="zh-CN" sz="1600" b="0" dirty="0" err="1" smtClean="0">
                <a:solidFill>
                  <a:srgbClr val="000000"/>
                </a:solidFill>
                <a:highlight>
                  <a:srgbClr val="FFFFFF"/>
                </a:highlight>
                <a:latin typeface="Consolas" panose="020B0609020204030204" pitchFamily="49" charset="0"/>
              </a:rPr>
              <a:t>ar</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smtClean="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DECLARE_SERIAL</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114</a:t>
            </a:fld>
            <a:endParaRPr lang="en-US" altLang="zh-CN"/>
          </a:p>
        </p:txBody>
      </p:sp>
    </p:spTree>
    <p:extLst>
      <p:ext uri="{BB962C8B-B14F-4D97-AF65-F5344CB8AC3E}">
        <p14:creationId xmlns:p14="http://schemas.microsoft.com/office/powerpoint/2010/main" val="32694842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CCircle.cpp</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stdafx.h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Circle.h</a:t>
            </a:r>
            <a:r>
              <a:rPr lang="en-US" altLang="zh-CN" sz="1600" b="0" dirty="0" smtClean="0">
                <a:solidFill>
                  <a:srgbClr val="A31515"/>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6F008A"/>
                </a:solidFill>
                <a:highlight>
                  <a:srgbClr val="FFFFFF"/>
                </a:highlight>
                <a:latin typeface="Consolas" panose="020B0609020204030204" pitchFamily="49" charset="0"/>
              </a:rPr>
              <a:t>IMPLEMENT_SERIAL</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CObject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VERSIONABLE_SCHEMA</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FF0000"/>
                </a:solidFill>
                <a:highlight>
                  <a:srgbClr val="FFFFFF"/>
                </a:highlight>
                <a:latin typeface="Consolas" panose="020B0609020204030204" pitchFamily="49" charset="0"/>
              </a:rPr>
              <a:t>2</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::Serialize(</a:t>
            </a:r>
            <a:r>
              <a:rPr lang="en-US" altLang="zh-CN" sz="1600" b="0" dirty="0" err="1">
                <a:solidFill>
                  <a:srgbClr val="2B91AF"/>
                </a:solidFill>
                <a:highlight>
                  <a:srgbClr val="FFFFFF"/>
                </a:highlight>
                <a:latin typeface="Consolas" panose="020B0609020204030204" pitchFamily="49" charset="0"/>
              </a:rPr>
              <a:t>CArchive</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::Serialize(</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err="1">
                <a:solidFill>
                  <a:srgbClr val="000000"/>
                </a:solidFill>
                <a:highlight>
                  <a:srgbClr val="FFFFFF"/>
                </a:highlight>
                <a:latin typeface="Consolas" panose="020B0609020204030204" pitchFamily="49" charset="0"/>
              </a:rPr>
              <a:t>.IsStoring</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storing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m_ptCenter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else</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loading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m_ptCenter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115</a:t>
            </a:fld>
            <a:endParaRPr lang="en-US" altLang="zh-CN"/>
          </a:p>
        </p:txBody>
      </p:sp>
    </p:spTree>
    <p:extLst>
      <p:ext uri="{BB962C8B-B14F-4D97-AF65-F5344CB8AC3E}">
        <p14:creationId xmlns:p14="http://schemas.microsoft.com/office/powerpoint/2010/main" val="37083730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CRectangle.h</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 :</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FF"/>
                </a:solidFill>
                <a:highlight>
                  <a:srgbClr val="FFFFFF"/>
                </a:highlight>
                <a:latin typeface="Consolas" panose="020B0609020204030204" pitchFamily="49" charset="0"/>
              </a:rPr>
              <a:t>private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m_ptLeftTop</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m_ptRightBottom</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virtual</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Serialize(</a:t>
            </a:r>
            <a:r>
              <a:rPr lang="en-US" altLang="zh-CN" sz="1600" b="0" dirty="0" err="1">
                <a:solidFill>
                  <a:srgbClr val="2B91AF"/>
                </a:solidFill>
                <a:highlight>
                  <a:srgbClr val="FFFFFF"/>
                </a:highlight>
                <a:latin typeface="Consolas" panose="020B0609020204030204" pitchFamily="49" charset="0"/>
              </a:rPr>
              <a:t>CArchive</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ar</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DECLARE_SERIAL</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116</a:t>
            </a:fld>
            <a:endParaRPr lang="en-US" altLang="zh-CN"/>
          </a:p>
        </p:txBody>
      </p:sp>
    </p:spTree>
    <p:extLst>
      <p:ext uri="{BB962C8B-B14F-4D97-AF65-F5344CB8AC3E}">
        <p14:creationId xmlns:p14="http://schemas.microsoft.com/office/powerpoint/2010/main" val="38273733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CRectangle.cpp</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stdafx.h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Rectangle.h</a:t>
            </a:r>
            <a:r>
              <a:rPr lang="en-US" altLang="zh-CN" sz="1600" b="0" dirty="0" smtClean="0">
                <a:solidFill>
                  <a:srgbClr val="A31515"/>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6F008A"/>
                </a:solidFill>
                <a:highlight>
                  <a:srgbClr val="FFFFFF"/>
                </a:highlight>
                <a:latin typeface="Consolas" panose="020B0609020204030204" pitchFamily="49" charset="0"/>
              </a:rPr>
              <a:t>IMPLEMENT_SERIAL</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CObject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VERSIONABLE_SCHEMA</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FF0000"/>
                </a:solidFill>
                <a:highlight>
                  <a:srgbClr val="FFFFFF"/>
                </a:highlight>
                <a:latin typeface="Consolas" panose="020B0609020204030204" pitchFamily="49" charset="0"/>
              </a:rPr>
              <a:t>2</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::Serialize(</a:t>
            </a:r>
            <a:r>
              <a:rPr lang="en-US" altLang="zh-CN" sz="1600" b="0" dirty="0" err="1">
                <a:solidFill>
                  <a:srgbClr val="2B91AF"/>
                </a:solidFill>
                <a:highlight>
                  <a:srgbClr val="FFFFFF"/>
                </a:highlight>
                <a:latin typeface="Consolas" panose="020B0609020204030204" pitchFamily="49" charset="0"/>
              </a:rPr>
              <a:t>CArchive</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::Serialize(</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err="1">
                <a:solidFill>
                  <a:srgbClr val="000000"/>
                </a:solidFill>
                <a:highlight>
                  <a:srgbClr val="FFFFFF"/>
                </a:highlight>
                <a:latin typeface="Consolas" panose="020B0609020204030204" pitchFamily="49" charset="0"/>
              </a:rPr>
              <a:t>.IsStoring</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storing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m_ptLeftTop</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m_ptRightBottom</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else</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8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loading code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m_ptLeftTop</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&gt;&gt; </a:t>
            </a:r>
            <a:r>
              <a:rPr lang="en-US" altLang="zh-CN" sz="1600" b="0" dirty="0" err="1">
                <a:solidFill>
                  <a:srgbClr val="000000"/>
                </a:solidFill>
                <a:highlight>
                  <a:srgbClr val="FFFFFF"/>
                </a:highlight>
                <a:latin typeface="Consolas" panose="020B0609020204030204" pitchFamily="49" charset="0"/>
              </a:rPr>
              <a:t>m_ptRightBottom</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117</a:t>
            </a:fld>
            <a:endParaRPr lang="en-US" altLang="zh-CN"/>
          </a:p>
        </p:txBody>
      </p:sp>
    </p:spTree>
    <p:extLst>
      <p:ext uri="{BB962C8B-B14F-4D97-AF65-F5344CB8AC3E}">
        <p14:creationId xmlns:p14="http://schemas.microsoft.com/office/powerpoint/2010/main" val="218131889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MySketchBoardDoc.cpp</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smtClean="0">
                <a:solidFill>
                  <a:srgbClr val="0000FF"/>
                </a:solidFill>
                <a:highlight>
                  <a:srgbClr val="FFFFFF"/>
                </a:highlight>
                <a:latin typeface="Consolas" panose="020B0609020204030204" pitchFamily="49" charset="0"/>
              </a:rPr>
              <a:t>void</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a:t>
            </a:r>
            <a:r>
              <a:rPr lang="en-US" altLang="zh-CN" sz="1600" dirty="0">
                <a:solidFill>
                  <a:srgbClr val="000000"/>
                </a:solidFill>
                <a:highlight>
                  <a:srgbClr val="FFFFFF"/>
                </a:highlight>
                <a:latin typeface="Consolas" panose="020B0609020204030204" pitchFamily="49" charset="0"/>
              </a:rPr>
              <a:t>Serialize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CArchive</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ar</a:t>
            </a: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FF"/>
                </a:solidFill>
                <a:highlight>
                  <a:srgbClr val="FFFFFF"/>
                </a:highlight>
                <a:latin typeface="Consolas" panose="020B0609020204030204" pitchFamily="49" charset="0"/>
              </a:rPr>
              <a:t>    if</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ar.IsStoring</a:t>
            </a: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ar.WriteCount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m_arrayGeometries.GetSize</a:t>
            </a:r>
            <a:r>
              <a:rPr lang="en-US" altLang="zh-CN" sz="1600" b="0" dirty="0">
                <a:solidFill>
                  <a:srgbClr val="000000"/>
                </a:solidFill>
                <a:highlight>
                  <a:srgbClr val="FFFFFF"/>
                </a:highlight>
                <a:latin typeface="Consolas" panose="020B0609020204030204" pitchFamily="49" charset="0"/>
              </a:rPr>
              <a:t>());</a:t>
            </a:r>
          </a:p>
          <a:p>
            <a:pPr marL="0" indent="0">
              <a:buNone/>
            </a:pPr>
            <a:r>
              <a:rPr lang="nn-NO" altLang="zh-CN" sz="1600" b="0" dirty="0" smtClean="0">
                <a:solidFill>
                  <a:srgbClr val="0000FF"/>
                </a:solidFill>
                <a:highlight>
                  <a:srgbClr val="FFFFFF"/>
                </a:highlight>
                <a:latin typeface="Consolas" panose="020B0609020204030204" pitchFamily="49" charset="0"/>
              </a:rPr>
              <a:t>        for</a:t>
            </a:r>
            <a:r>
              <a:rPr lang="nn-NO" altLang="zh-CN" sz="1600" b="0" dirty="0" smtClean="0">
                <a:solidFill>
                  <a:srgbClr val="000000"/>
                </a:solidFill>
                <a:highlight>
                  <a:srgbClr val="FFFFFF"/>
                </a:highlight>
                <a:latin typeface="Consolas" panose="020B0609020204030204" pitchFamily="49" charset="0"/>
              </a:rPr>
              <a:t> </a:t>
            </a:r>
            <a:r>
              <a:rPr lang="nn-NO" altLang="zh-CN" sz="1600" b="0" dirty="0">
                <a:solidFill>
                  <a:srgbClr val="000000"/>
                </a:solidFill>
                <a:highlight>
                  <a:srgbClr val="FFFFFF"/>
                </a:highlight>
                <a:latin typeface="Consolas" panose="020B0609020204030204" pitchFamily="49" charset="0"/>
              </a:rPr>
              <a:t>(</a:t>
            </a:r>
            <a:r>
              <a:rPr lang="nn-NO" altLang="zh-CN" sz="1600" b="0" dirty="0">
                <a:solidFill>
                  <a:srgbClr val="0000FF"/>
                </a:solidFill>
                <a:highlight>
                  <a:srgbClr val="FFFFFF"/>
                </a:highlight>
                <a:latin typeface="Consolas" panose="020B0609020204030204" pitchFamily="49" charset="0"/>
              </a:rPr>
              <a:t>int</a:t>
            </a:r>
            <a:r>
              <a:rPr lang="nn-NO" altLang="zh-CN" sz="1600" b="0" dirty="0">
                <a:solidFill>
                  <a:srgbClr val="000000"/>
                </a:solidFill>
                <a:highlight>
                  <a:srgbClr val="FFFFFF"/>
                </a:highlight>
                <a:latin typeface="Consolas" panose="020B0609020204030204" pitchFamily="49" charset="0"/>
              </a:rPr>
              <a:t> i = </a:t>
            </a:r>
            <a:r>
              <a:rPr lang="nn-NO" altLang="zh-CN" sz="1600" b="0" dirty="0">
                <a:solidFill>
                  <a:srgbClr val="FF0000"/>
                </a:solidFill>
                <a:highlight>
                  <a:srgbClr val="FFFFFF"/>
                </a:highlight>
                <a:latin typeface="Consolas" panose="020B0609020204030204" pitchFamily="49" charset="0"/>
              </a:rPr>
              <a:t>0</a:t>
            </a:r>
            <a:r>
              <a:rPr lang="nn-NO" altLang="zh-CN" sz="1600" b="0" dirty="0">
                <a:solidFill>
                  <a:srgbClr val="000000"/>
                </a:solidFill>
                <a:highlight>
                  <a:srgbClr val="FFFFFF"/>
                </a:highlight>
                <a:latin typeface="Consolas" panose="020B0609020204030204" pitchFamily="49" charset="0"/>
              </a:rPr>
              <a:t>; i &lt; m_arrayGeometries.GetSize(); i++)</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ar</a:t>
            </a:r>
            <a:r>
              <a:rPr lang="en-US" altLang="zh-CN" sz="1600" b="0" dirty="0">
                <a:solidFill>
                  <a:srgbClr val="000000"/>
                </a:solidFill>
                <a:highlight>
                  <a:srgbClr val="FFFFFF"/>
                </a:highlight>
                <a:latin typeface="Consolas" panose="020B0609020204030204" pitchFamily="49" charset="0"/>
              </a:rPr>
              <a:t> &lt;&lt; </a:t>
            </a:r>
            <a:r>
              <a:rPr lang="en-US" altLang="zh-CN" sz="1600" b="0" dirty="0" err="1">
                <a:solidFill>
                  <a:srgbClr val="000000"/>
                </a:solidFill>
                <a:highlight>
                  <a:srgbClr val="FFFFFF"/>
                </a:highlight>
                <a:latin typeface="Consolas" panose="020B0609020204030204" pitchFamily="49" charset="0"/>
              </a:rPr>
              <a:t>m_arrayGeometries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    } </a:t>
            </a:r>
            <a:r>
              <a:rPr lang="en-US" altLang="zh-CN" sz="1600" b="0" dirty="0" smtClean="0">
                <a:solidFill>
                  <a:srgbClr val="0000FF"/>
                </a:solidFill>
                <a:highlight>
                  <a:srgbClr val="FFFFFF"/>
                </a:highlight>
                <a:latin typeface="Consolas" panose="020B0609020204030204" pitchFamily="49" charset="0"/>
              </a:rPr>
              <a:t>else</a:t>
            </a: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ClearData</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        CObject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pObj</a:t>
            </a:r>
            <a:r>
              <a:rPr lang="en-US" altLang="zh-CN" sz="1600" b="0" dirty="0">
                <a:solidFill>
                  <a:srgbClr val="000000"/>
                </a:solidFill>
                <a:highlight>
                  <a:srgbClr val="FFFFFF"/>
                </a:highlight>
                <a:latin typeface="Consolas" panose="020B0609020204030204" pitchFamily="49" charset="0"/>
              </a:rPr>
              <a:t> = NULL;</a:t>
            </a:r>
          </a:p>
          <a:p>
            <a:pPr marL="0" indent="0">
              <a:buNone/>
            </a:pPr>
            <a:r>
              <a:rPr lang="en-US" altLang="zh-CN" sz="1600" b="0" dirty="0" smtClean="0">
                <a:solidFill>
                  <a:srgbClr val="000000"/>
                </a:solidFill>
                <a:highlight>
                  <a:srgbClr val="FFFFFF"/>
                </a:highlight>
                <a:latin typeface="Consolas" panose="020B0609020204030204" pitchFamily="49" charset="0"/>
              </a:rPr>
              <a:t>        DWORD_PTR </a:t>
            </a:r>
            <a:r>
              <a:rPr lang="en-US" altLang="zh-CN" sz="1600" b="0" dirty="0">
                <a:solidFill>
                  <a:srgbClr val="000000"/>
                </a:solidFill>
                <a:highlight>
                  <a:srgbClr val="FFFFFF"/>
                </a:highlight>
                <a:latin typeface="Consolas" panose="020B0609020204030204" pitchFamily="49" charset="0"/>
              </a:rPr>
              <a:t>count = </a:t>
            </a:r>
            <a:r>
              <a:rPr lang="en-US" altLang="zh-CN" sz="1600" b="0" dirty="0" err="1">
                <a:solidFill>
                  <a:srgbClr val="000000"/>
                </a:solidFill>
                <a:highlight>
                  <a:srgbClr val="FFFFFF"/>
                </a:highlight>
                <a:latin typeface="Consolas" panose="020B0609020204030204" pitchFamily="49" charset="0"/>
              </a:rPr>
              <a:t>ar.ReadCount</a:t>
            </a:r>
            <a:r>
              <a:rPr lang="en-US" altLang="zh-CN" sz="1600" b="0" dirty="0">
                <a:solidFill>
                  <a:srgbClr val="000000"/>
                </a:solidFill>
                <a:highlight>
                  <a:srgbClr val="FFFFFF"/>
                </a:highlight>
                <a:latin typeface="Consolas" panose="020B0609020204030204" pitchFamily="49" charset="0"/>
              </a:rPr>
              <a:t>();</a:t>
            </a:r>
          </a:p>
          <a:p>
            <a:pPr marL="0" indent="0">
              <a:buNone/>
            </a:pPr>
            <a:r>
              <a:rPr lang="nn-NO" altLang="zh-CN" sz="1600" b="0" dirty="0" smtClean="0">
                <a:solidFill>
                  <a:srgbClr val="0000FF"/>
                </a:solidFill>
                <a:highlight>
                  <a:srgbClr val="FFFFFF"/>
                </a:highlight>
                <a:latin typeface="Consolas" panose="020B0609020204030204" pitchFamily="49" charset="0"/>
              </a:rPr>
              <a:t>        for</a:t>
            </a:r>
            <a:r>
              <a:rPr lang="nn-NO" altLang="zh-CN" sz="1600" b="0" dirty="0" smtClean="0">
                <a:solidFill>
                  <a:srgbClr val="000000"/>
                </a:solidFill>
                <a:highlight>
                  <a:srgbClr val="FFFFFF"/>
                </a:highlight>
                <a:latin typeface="Consolas" panose="020B0609020204030204" pitchFamily="49" charset="0"/>
              </a:rPr>
              <a:t> </a:t>
            </a:r>
            <a:r>
              <a:rPr lang="nn-NO" altLang="zh-CN" sz="1600" b="0" dirty="0">
                <a:solidFill>
                  <a:srgbClr val="000000"/>
                </a:solidFill>
                <a:highlight>
                  <a:srgbClr val="FFFFFF"/>
                </a:highlight>
                <a:latin typeface="Consolas" panose="020B0609020204030204" pitchFamily="49" charset="0"/>
              </a:rPr>
              <a:t>(</a:t>
            </a:r>
            <a:r>
              <a:rPr lang="nn-NO" altLang="zh-CN" sz="1600" b="0" dirty="0">
                <a:solidFill>
                  <a:srgbClr val="0000FF"/>
                </a:solidFill>
                <a:highlight>
                  <a:srgbClr val="FFFFFF"/>
                </a:highlight>
                <a:latin typeface="Consolas" panose="020B0609020204030204" pitchFamily="49" charset="0"/>
              </a:rPr>
              <a:t>int</a:t>
            </a:r>
            <a:r>
              <a:rPr lang="nn-NO" altLang="zh-CN" sz="1600" b="0" dirty="0">
                <a:solidFill>
                  <a:srgbClr val="000000"/>
                </a:solidFill>
                <a:highlight>
                  <a:srgbClr val="FFFFFF"/>
                </a:highlight>
                <a:latin typeface="Consolas" panose="020B0609020204030204" pitchFamily="49" charset="0"/>
              </a:rPr>
              <a:t> i = </a:t>
            </a:r>
            <a:r>
              <a:rPr lang="nn-NO" altLang="zh-CN" sz="1600" b="0" dirty="0">
                <a:solidFill>
                  <a:srgbClr val="FF0000"/>
                </a:solidFill>
                <a:highlight>
                  <a:srgbClr val="FFFFFF"/>
                </a:highlight>
                <a:latin typeface="Consolas" panose="020B0609020204030204" pitchFamily="49" charset="0"/>
              </a:rPr>
              <a:t>0</a:t>
            </a:r>
            <a:r>
              <a:rPr lang="nn-NO" altLang="zh-CN" sz="1600" b="0" dirty="0">
                <a:solidFill>
                  <a:srgbClr val="000000"/>
                </a:solidFill>
                <a:highlight>
                  <a:srgbClr val="FFFFFF"/>
                </a:highlight>
                <a:latin typeface="Consolas" panose="020B0609020204030204" pitchFamily="49" charset="0"/>
              </a:rPr>
              <a:t>; i &lt; count; i</a:t>
            </a:r>
            <a:r>
              <a:rPr lang="nn-NO"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smtClean="0">
                <a:solidFill>
                  <a:srgbClr val="000000"/>
                </a:solidFill>
                <a:highlight>
                  <a:srgbClr val="FFFFFF"/>
                </a:highlight>
                <a:latin typeface="Consolas" panose="020B0609020204030204" pitchFamily="49" charset="0"/>
              </a:rPr>
              <a:t>ar</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&gt;&gt; </a:t>
            </a:r>
            <a:r>
              <a:rPr lang="en-US" altLang="zh-CN" sz="1600" b="0" dirty="0" err="1">
                <a:solidFill>
                  <a:srgbClr val="000000"/>
                </a:solidFill>
                <a:highlight>
                  <a:srgbClr val="FFFFFF"/>
                </a:highlight>
                <a:latin typeface="Consolas" panose="020B0609020204030204" pitchFamily="49" charset="0"/>
              </a:rPr>
              <a:t>pObj</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if</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pObj</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smtClean="0">
                <a:solidFill>
                  <a:srgbClr val="000000"/>
                </a:solidFill>
                <a:highlight>
                  <a:srgbClr val="FFFFFF"/>
                </a:highlight>
                <a:latin typeface="Consolas" panose="020B0609020204030204" pitchFamily="49" charset="0"/>
              </a:rPr>
              <a:t>m_arrayGeometries.Add</a:t>
            </a:r>
            <a:r>
              <a:rPr lang="en-US" altLang="zh-CN" sz="1600" b="0" dirty="0" smtClean="0">
                <a:solidFill>
                  <a:srgbClr val="000000"/>
                </a:solidFill>
                <a:highlight>
                  <a:srgbClr val="FFFFFF"/>
                </a:highlight>
                <a:latin typeface="Consolas" panose="020B0609020204030204" pitchFamily="49" charset="0"/>
              </a:rPr>
              <a:t>(</a:t>
            </a:r>
            <a:r>
              <a:rPr lang="en-US" altLang="zh-CN" sz="1600" b="0" dirty="0" err="1" smtClean="0">
                <a:solidFill>
                  <a:srgbClr val="000000"/>
                </a:solidFill>
                <a:highlight>
                  <a:srgbClr val="FFFFFF"/>
                </a:highlight>
                <a:latin typeface="Consolas" panose="020B0609020204030204" pitchFamily="49" charset="0"/>
              </a:rPr>
              <a:t>pObj</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118</a:t>
            </a:fld>
            <a:endParaRPr lang="en-US" altLang="zh-CN"/>
          </a:p>
        </p:txBody>
      </p:sp>
      <p:sp>
        <p:nvSpPr>
          <p:cNvPr id="6" name="矩形标注 5"/>
          <p:cNvSpPr/>
          <p:nvPr/>
        </p:nvSpPr>
        <p:spPr bwMode="auto">
          <a:xfrm>
            <a:off x="1979712" y="1577546"/>
            <a:ext cx="5184576" cy="360040"/>
          </a:xfrm>
          <a:prstGeom prst="wedgeRectCallout">
            <a:avLst>
              <a:gd name="adj1" fmla="val -13624"/>
              <a:gd name="adj2" fmla="val 8075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点击文件</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-&gt;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打开</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保存</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另存为</a:t>
            </a:r>
            <a:r>
              <a:rPr lang="zh-CN" altLang="en-US" sz="1600" b="0" dirty="0" smtClean="0">
                <a:solidFill>
                  <a:schemeClr val="bg1"/>
                </a:solidFill>
                <a:latin typeface="Times New Roman" pitchFamily="18" charset="0"/>
                <a:ea typeface="楷体_GB2312" pitchFamily="49" charset="-122"/>
              </a:rPr>
              <a:t>等会调用此函数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6065215" y="2183057"/>
            <a:ext cx="3060848" cy="360040"/>
          </a:xfrm>
          <a:prstGeom prst="wedgeRectCallout">
            <a:avLst>
              <a:gd name="adj1" fmla="val -38654"/>
              <a:gd name="adj2" fmla="val 841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标记一共写入多少个实例对象</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1259632" y="2564904"/>
            <a:ext cx="5112568" cy="3114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5148064" y="3149440"/>
            <a:ext cx="3816424" cy="639600"/>
          </a:xfrm>
          <a:prstGeom prst="wedgeRectCallout">
            <a:avLst>
              <a:gd name="adj1" fmla="val -56425"/>
              <a:gd name="adj2" fmla="val -1792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将所有的几何类写到文件中。注意</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&lt;&lt;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运算符接的数据类型为</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CObject*</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5169330" y="4215363"/>
            <a:ext cx="3060848" cy="360040"/>
          </a:xfrm>
          <a:prstGeom prst="wedgeRectCallout">
            <a:avLst>
              <a:gd name="adj1" fmla="val -52784"/>
              <a:gd name="adj2" fmla="val 1555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b="0" dirty="0" smtClean="0">
                <a:solidFill>
                  <a:schemeClr val="bg1"/>
                </a:solidFill>
                <a:latin typeface="Times New Roman" pitchFamily="18" charset="0"/>
                <a:ea typeface="楷体_GB2312" pitchFamily="49" charset="-122"/>
              </a:rPr>
              <a:t>读取总共要读的实例对象总数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标注 10"/>
          <p:cNvSpPr/>
          <p:nvPr/>
        </p:nvSpPr>
        <p:spPr bwMode="auto">
          <a:xfrm>
            <a:off x="3492352" y="4901519"/>
            <a:ext cx="4248000" cy="360040"/>
          </a:xfrm>
          <a:prstGeom prst="wedgeRectCallout">
            <a:avLst>
              <a:gd name="adj1" fmla="val -54008"/>
              <a:gd name="adj2" fmla="val -504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调用</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&gt;&gt;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运算符会</a:t>
            </a:r>
            <a:r>
              <a:rPr kumimoji="1" lang="zh-CN" altLang="en-US" sz="1600" i="0" u="none" strike="noStrike" cap="none" normalizeH="0" baseline="0" dirty="0" smtClean="0">
                <a:ln>
                  <a:noFill/>
                </a:ln>
                <a:solidFill>
                  <a:schemeClr val="bg1"/>
                </a:solidFill>
                <a:effectLst/>
                <a:latin typeface="Times New Roman" pitchFamily="18" charset="0"/>
                <a:ea typeface="楷体_GB2312" pitchFamily="49" charset="-122"/>
              </a:rPr>
              <a:t>动态创建</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相应的对象</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2" name="矩形 11"/>
          <p:cNvSpPr/>
          <p:nvPr/>
        </p:nvSpPr>
        <p:spPr bwMode="auto">
          <a:xfrm>
            <a:off x="1259632" y="3777508"/>
            <a:ext cx="1728192" cy="3114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3" name="矩形 12"/>
          <p:cNvSpPr/>
          <p:nvPr/>
        </p:nvSpPr>
        <p:spPr bwMode="auto">
          <a:xfrm>
            <a:off x="1259632" y="4342151"/>
            <a:ext cx="3909698" cy="3114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4" name="矩形 13"/>
          <p:cNvSpPr/>
          <p:nvPr/>
        </p:nvSpPr>
        <p:spPr bwMode="auto">
          <a:xfrm>
            <a:off x="1763687" y="4937085"/>
            <a:ext cx="1450793" cy="3114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5" name="矩形标注 14"/>
          <p:cNvSpPr/>
          <p:nvPr/>
        </p:nvSpPr>
        <p:spPr bwMode="auto">
          <a:xfrm>
            <a:off x="0" y="3734203"/>
            <a:ext cx="1098057" cy="360040"/>
          </a:xfrm>
          <a:prstGeom prst="wedgeRectCallout">
            <a:avLst>
              <a:gd name="adj1" fmla="val 63291"/>
              <a:gd name="adj2" fmla="val 868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清理内存</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05197567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MySketchBoardDoc.cpp</a:t>
            </a:r>
            <a:endParaRPr lang="zh-CN" altLang="en-US" dirty="0"/>
          </a:p>
        </p:txBody>
      </p:sp>
      <p:sp>
        <p:nvSpPr>
          <p:cNvPr id="3" name="内容占位符 2"/>
          <p:cNvSpPr>
            <a:spLocks noGrp="1"/>
          </p:cNvSpPr>
          <p:nvPr>
            <p:ph idx="1"/>
          </p:nvPr>
        </p:nvSpPr>
        <p:spPr>
          <a:xfrm>
            <a:off x="467544" y="1981200"/>
            <a:ext cx="8496944"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ClearData</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nn-NO" altLang="zh-CN" sz="1600" b="0" dirty="0">
                <a:solidFill>
                  <a:srgbClr val="000000"/>
                </a:solidFill>
                <a:highlight>
                  <a:srgbClr val="FFFFFF"/>
                </a:highlight>
                <a:latin typeface="Consolas" panose="020B0609020204030204" pitchFamily="49" charset="0"/>
              </a:rPr>
              <a:t>    </a:t>
            </a:r>
            <a:r>
              <a:rPr lang="nn-NO" altLang="zh-CN" sz="1600" b="0" dirty="0">
                <a:solidFill>
                  <a:srgbClr val="0000FF"/>
                </a:solidFill>
                <a:highlight>
                  <a:srgbClr val="FFFFFF"/>
                </a:highlight>
                <a:latin typeface="Consolas" panose="020B0609020204030204" pitchFamily="49" charset="0"/>
              </a:rPr>
              <a:t>for</a:t>
            </a:r>
            <a:r>
              <a:rPr lang="nn-NO" altLang="zh-CN" sz="1600" b="0" dirty="0">
                <a:solidFill>
                  <a:srgbClr val="000000"/>
                </a:solidFill>
                <a:highlight>
                  <a:srgbClr val="FFFFFF"/>
                </a:highlight>
                <a:latin typeface="Consolas" panose="020B0609020204030204" pitchFamily="49" charset="0"/>
              </a:rPr>
              <a:t> (</a:t>
            </a:r>
            <a:r>
              <a:rPr lang="nn-NO" altLang="zh-CN" sz="1600" b="0" dirty="0">
                <a:solidFill>
                  <a:srgbClr val="0000FF"/>
                </a:solidFill>
                <a:highlight>
                  <a:srgbClr val="FFFFFF"/>
                </a:highlight>
                <a:latin typeface="Consolas" panose="020B0609020204030204" pitchFamily="49" charset="0"/>
              </a:rPr>
              <a:t>int</a:t>
            </a:r>
            <a:r>
              <a:rPr lang="nn-NO" altLang="zh-CN" sz="1600" b="0" dirty="0">
                <a:solidFill>
                  <a:srgbClr val="000000"/>
                </a:solidFill>
                <a:highlight>
                  <a:srgbClr val="FFFFFF"/>
                </a:highlight>
                <a:latin typeface="Consolas" panose="020B0609020204030204" pitchFamily="49" charset="0"/>
              </a:rPr>
              <a:t> i = </a:t>
            </a:r>
            <a:r>
              <a:rPr lang="nn-NO" altLang="zh-CN" sz="1600" b="0" dirty="0">
                <a:solidFill>
                  <a:srgbClr val="FF0000"/>
                </a:solidFill>
                <a:highlight>
                  <a:srgbClr val="FFFFFF"/>
                </a:highlight>
                <a:latin typeface="Consolas" panose="020B0609020204030204" pitchFamily="49" charset="0"/>
              </a:rPr>
              <a:t>0</a:t>
            </a:r>
            <a:r>
              <a:rPr lang="nn-NO" altLang="zh-CN" sz="1600" b="0" dirty="0">
                <a:solidFill>
                  <a:srgbClr val="000000"/>
                </a:solidFill>
                <a:highlight>
                  <a:srgbClr val="FFFFFF"/>
                </a:highlight>
                <a:latin typeface="Consolas" panose="020B0609020204030204" pitchFamily="49" charset="0"/>
              </a:rPr>
              <a:t>; i &lt; m_arrayGeometries.GetSize(); i++)</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m_arrayGeometries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delete</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m_arrayGeometries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m_arrayGeometries.RemoveAll</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p>
          <a:p>
            <a:pPr marL="0" indent="0">
              <a:buNone/>
            </a:pP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err="1">
                <a:solidFill>
                  <a:srgbClr val="2B91AF"/>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ClearData</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119</a:t>
            </a:fld>
            <a:endParaRPr lang="en-US" altLang="zh-CN"/>
          </a:p>
        </p:txBody>
      </p:sp>
      <p:sp>
        <p:nvSpPr>
          <p:cNvPr id="6" name="矩形 5"/>
          <p:cNvSpPr/>
          <p:nvPr/>
        </p:nvSpPr>
        <p:spPr bwMode="auto">
          <a:xfrm>
            <a:off x="1835696" y="3501008"/>
            <a:ext cx="3240360" cy="3114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220072" y="3284984"/>
            <a:ext cx="3060848" cy="648072"/>
          </a:xfrm>
          <a:prstGeom prst="wedgeRectCallout">
            <a:avLst>
              <a:gd name="adj1" fmla="val -52784"/>
              <a:gd name="adj2" fmla="val 1555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CObArray</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只保存指针，不负责释放内存，需要手动清理。</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2577128" y="5452864"/>
            <a:ext cx="5401580" cy="374413"/>
          </a:xfrm>
          <a:prstGeom prst="wedgeRectCallout">
            <a:avLst>
              <a:gd name="adj1" fmla="val -52784"/>
              <a:gd name="adj2" fmla="val 1555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b="0" dirty="0" smtClean="0">
                <a:solidFill>
                  <a:schemeClr val="bg1"/>
                </a:solidFill>
                <a:latin typeface="Times New Roman" pitchFamily="18" charset="0"/>
                <a:ea typeface="楷体_GB2312" pitchFamily="49" charset="-122"/>
              </a:rPr>
              <a:t>关闭一个文档时会调用析构函数，此时清理已分配的内存</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503109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选择添加</a:t>
            </a:r>
            <a:r>
              <a:rPr lang="en-US" altLang="zh-CN" dirty="0" smtClean="0"/>
              <a:t>Value</a:t>
            </a:r>
            <a:r>
              <a:rPr lang="zh-CN" altLang="en-US" dirty="0" smtClean="0"/>
              <a:t>类别的变量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12</a:t>
            </a:fld>
            <a:endParaRPr lang="en-US" altLang="zh-CN"/>
          </a:p>
        </p:txBody>
      </p:sp>
      <p:grpSp>
        <p:nvGrpSpPr>
          <p:cNvPr id="11" name="组合 10"/>
          <p:cNvGrpSpPr/>
          <p:nvPr/>
        </p:nvGrpSpPr>
        <p:grpSpPr>
          <a:xfrm>
            <a:off x="971600" y="1981200"/>
            <a:ext cx="6534100" cy="4101617"/>
            <a:chOff x="971600" y="1981200"/>
            <a:chExt cx="6534100" cy="4101617"/>
          </a:xfrm>
        </p:grpSpPr>
        <p:pic>
          <p:nvPicPr>
            <p:cNvPr id="6" name="图片 5"/>
            <p:cNvPicPr>
              <a:picLocks noChangeAspect="1"/>
            </p:cNvPicPr>
            <p:nvPr/>
          </p:nvPicPr>
          <p:blipFill>
            <a:blip r:embed="rId2"/>
            <a:stretch>
              <a:fillRect/>
            </a:stretch>
          </p:blipFill>
          <p:spPr>
            <a:xfrm>
              <a:off x="1795116" y="1981200"/>
              <a:ext cx="5710584" cy="4101617"/>
            </a:xfrm>
            <a:prstGeom prst="rect">
              <a:avLst/>
            </a:prstGeom>
          </p:spPr>
        </p:pic>
        <p:sp>
          <p:nvSpPr>
            <p:cNvPr id="7" name="矩形标注 6"/>
            <p:cNvSpPr/>
            <p:nvPr/>
          </p:nvSpPr>
          <p:spPr bwMode="auto">
            <a:xfrm>
              <a:off x="971600" y="4293096"/>
              <a:ext cx="5581600" cy="792088"/>
            </a:xfrm>
            <a:prstGeom prst="wedgeRectCallout">
              <a:avLst>
                <a:gd name="adj1" fmla="val -16469"/>
                <a:gd name="adj2" fmla="val -6205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dirty="0" smtClean="0">
                  <a:solidFill>
                    <a:schemeClr val="bg1"/>
                  </a:solidFill>
                  <a:latin typeface="Times New Roman" pitchFamily="18" charset="0"/>
                  <a:ea typeface="楷体_GB2312" pitchFamily="49" charset="-122"/>
                </a:rPr>
                <a:t>为对话框添加一个属性变量，使之与对话框资源中的输入框关联：</a:t>
              </a:r>
              <a:r>
                <a:rPr lang="en-US" altLang="zh-CN" sz="2000" dirty="0" err="1" smtClean="0">
                  <a:solidFill>
                    <a:schemeClr val="bg1"/>
                  </a:solidFill>
                  <a:latin typeface="Times New Roman" pitchFamily="18" charset="0"/>
                  <a:ea typeface="楷体_GB2312" pitchFamily="49" charset="-122"/>
                </a:rPr>
                <a:t>m_fA</a:t>
              </a:r>
              <a:r>
                <a:rPr lang="zh-CN" altLang="en-US" sz="2000" dirty="0" smtClean="0">
                  <a:solidFill>
                    <a:schemeClr val="bg1"/>
                  </a:solidFill>
                  <a:latin typeface="Times New Roman" pitchFamily="18" charset="0"/>
                  <a:ea typeface="楷体_GB2312" pitchFamily="49" charset="-122"/>
                </a:rPr>
                <a:t>变量表示是控件内的值</a:t>
              </a:r>
              <a:endPar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椭圆 7"/>
            <p:cNvSpPr/>
            <p:nvPr/>
          </p:nvSpPr>
          <p:spPr bwMode="auto">
            <a:xfrm>
              <a:off x="5292080" y="3106080"/>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椭圆 8"/>
            <p:cNvSpPr/>
            <p:nvPr/>
          </p:nvSpPr>
          <p:spPr bwMode="auto">
            <a:xfrm>
              <a:off x="3402360" y="3106080"/>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椭圆 9"/>
            <p:cNvSpPr/>
            <p:nvPr/>
          </p:nvSpPr>
          <p:spPr bwMode="auto">
            <a:xfrm>
              <a:off x="3402360" y="3905382"/>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3</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179745615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打开文档效果</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120</a:t>
            </a:fld>
            <a:endParaRPr lang="en-US" altLang="zh-CN"/>
          </a:p>
        </p:txBody>
      </p:sp>
      <p:pic>
        <p:nvPicPr>
          <p:cNvPr id="9" name="内容占位符 8"/>
          <p:cNvPicPr>
            <a:picLocks noGrp="1" noChangeAspect="1"/>
          </p:cNvPicPr>
          <p:nvPr>
            <p:ph idx="1"/>
          </p:nvPr>
        </p:nvPicPr>
        <p:blipFill>
          <a:blip r:embed="rId2"/>
          <a:stretch>
            <a:fillRect/>
          </a:stretch>
        </p:blipFill>
        <p:spPr>
          <a:xfrm>
            <a:off x="1770864" y="1981200"/>
            <a:ext cx="5602271" cy="4114800"/>
          </a:xfrm>
          <a:prstGeom prst="rect">
            <a:avLst/>
          </a:prstGeom>
        </p:spPr>
      </p:pic>
    </p:spTree>
    <p:extLst>
      <p:ext uri="{BB962C8B-B14F-4D97-AF65-F5344CB8AC3E}">
        <p14:creationId xmlns:p14="http://schemas.microsoft.com/office/powerpoint/2010/main" val="22550963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读取所保存的文档效果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780391" y="1981200"/>
            <a:ext cx="55832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121</a:t>
            </a:fld>
            <a:endParaRPr lang="en-US" altLang="zh-CN"/>
          </a:p>
        </p:txBody>
      </p:sp>
    </p:spTree>
    <p:extLst>
      <p:ext uri="{BB962C8B-B14F-4D97-AF65-F5344CB8AC3E}">
        <p14:creationId xmlns:p14="http://schemas.microsoft.com/office/powerpoint/2010/main" val="18069375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http://msdn.microsoft.com/zh-cn/library/cc468197(v=vs.71).aspx</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122</a:t>
            </a:fld>
            <a:endParaRPr lang="en-US" altLang="zh-CN"/>
          </a:p>
        </p:txBody>
      </p:sp>
    </p:spTree>
    <p:extLst>
      <p:ext uri="{BB962C8B-B14F-4D97-AF65-F5344CB8AC3E}">
        <p14:creationId xmlns:p14="http://schemas.microsoft.com/office/powerpoint/2010/main" val="40989227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1DDE6528-A6A8-4D2E-AA0E-60D4CC6A95FE}" type="datetime1">
              <a:rPr lang="zh-CN" altLang="en-US"/>
              <a:pPr>
                <a:defRPr/>
              </a:pPr>
              <a:t>2013/3/17</a:t>
            </a:fld>
            <a:endParaRPr lang="en-US" altLang="zh-CN"/>
          </a:p>
        </p:txBody>
      </p:sp>
      <p:sp>
        <p:nvSpPr>
          <p:cNvPr id="7"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95D100C0-FD9E-41B0-A1EF-CD4ECA88450D}" type="slidenum">
              <a:rPr lang="en-US" altLang="zh-CN" sz="1400" b="0">
                <a:ea typeface="宋体" panose="02010600030101010101" pitchFamily="2" charset="-122"/>
              </a:rPr>
              <a:pPr eaLnBrk="1" hangingPunct="1"/>
              <a:t>123</a:t>
            </a:fld>
            <a:endParaRPr lang="en-US" altLang="zh-CN" sz="1400" b="0">
              <a:ea typeface="宋体" panose="02010600030101010101" pitchFamily="2" charset="-122"/>
            </a:endParaRPr>
          </a:p>
        </p:txBody>
      </p:sp>
      <p:sp>
        <p:nvSpPr>
          <p:cNvPr id="65540" name="Rectangle 2"/>
          <p:cNvSpPr>
            <a:spLocks noGrp="1" noChangeArrowheads="1"/>
          </p:cNvSpPr>
          <p:nvPr>
            <p:ph type="title"/>
          </p:nvPr>
        </p:nvSpPr>
        <p:spPr>
          <a:xfrm>
            <a:off x="685800" y="115888"/>
            <a:ext cx="7772400" cy="1143000"/>
          </a:xfrm>
        </p:spPr>
        <p:txBody>
          <a:bodyPr/>
          <a:lstStyle/>
          <a:p>
            <a:pPr eaLnBrk="1" hangingPunct="1"/>
            <a:r>
              <a:rPr lang="zh-CN" altLang="en-US" smtClean="0"/>
              <a:t>作业</a:t>
            </a:r>
          </a:p>
        </p:txBody>
      </p:sp>
      <p:sp>
        <p:nvSpPr>
          <p:cNvPr id="65541" name="Rectangle 3"/>
          <p:cNvSpPr>
            <a:spLocks noGrp="1" noChangeArrowheads="1"/>
          </p:cNvSpPr>
          <p:nvPr>
            <p:ph type="body" idx="1"/>
          </p:nvPr>
        </p:nvSpPr>
        <p:spPr>
          <a:xfrm>
            <a:off x="685800" y="1487488"/>
            <a:ext cx="7772400" cy="3813175"/>
          </a:xfrm>
        </p:spPr>
        <p:txBody>
          <a:bodyPr/>
          <a:lstStyle/>
          <a:p>
            <a:pPr eaLnBrk="1" hangingPunct="1">
              <a:lnSpc>
                <a:spcPct val="90000"/>
              </a:lnSpc>
            </a:pPr>
            <a:endParaRPr lang="zh-CN" altLang="en-US" sz="2400" smtClean="0"/>
          </a:p>
        </p:txBody>
      </p:sp>
      <p:sp>
        <p:nvSpPr>
          <p:cNvPr id="65542" name="Line 4"/>
          <p:cNvSpPr>
            <a:spLocks noChangeShapeType="1"/>
          </p:cNvSpPr>
          <p:nvPr/>
        </p:nvSpPr>
        <p:spPr bwMode="auto">
          <a:xfrm>
            <a:off x="0" y="125888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3" name="Text Box 5"/>
          <p:cNvSpPr txBox="1">
            <a:spLocks noChangeArrowheads="1"/>
          </p:cNvSpPr>
          <p:nvPr/>
        </p:nvSpPr>
        <p:spPr bwMode="auto">
          <a:xfrm>
            <a:off x="539750" y="5157788"/>
            <a:ext cx="8064500" cy="10795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algn="ctr" eaLnBrk="1" hangingPunct="1">
              <a:lnSpc>
                <a:spcPct val="95000"/>
              </a:lnSpc>
            </a:pPr>
            <a:r>
              <a:rPr lang="zh-CN" altLang="en-US" sz="2800"/>
              <a:t>交作业最后期限</a:t>
            </a:r>
            <a:r>
              <a:rPr lang="en-US" altLang="zh-CN" sz="2800"/>
              <a:t>: 2013</a:t>
            </a:r>
            <a:r>
              <a:rPr lang="zh-CN" altLang="en-US" sz="2800"/>
              <a:t>年</a:t>
            </a:r>
          </a:p>
          <a:p>
            <a:pPr algn="ctr" eaLnBrk="1" hangingPunct="1">
              <a:lnSpc>
                <a:spcPct val="95000"/>
              </a:lnSpc>
            </a:pPr>
            <a:r>
              <a:rPr lang="en-US" altLang="zh-CN" sz="2800"/>
              <a:t>(</a:t>
            </a:r>
            <a:r>
              <a:rPr lang="zh-CN" altLang="en-US" sz="2800"/>
              <a:t>请通过网络学堂</a:t>
            </a:r>
            <a:r>
              <a:rPr lang="en-US" altLang="zh-CN" sz="2800"/>
              <a:t>(http://learn.tsinghua.edu.cn/)</a:t>
            </a:r>
            <a:r>
              <a:rPr lang="zh-CN" altLang="en-US" sz="2800"/>
              <a:t>提交</a:t>
            </a:r>
            <a:r>
              <a:rPr lang="en-US" altLang="zh-CN" sz="2800"/>
              <a: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6A0426D2-70A4-4BE1-93E2-4EFA555E2489}" type="datetime1">
              <a:rPr lang="zh-CN" altLang="en-US"/>
              <a:pPr>
                <a:defRPr/>
              </a:pPr>
              <a:t>2013/3/17</a:t>
            </a:fld>
            <a:endParaRPr lang="en-US" altLang="zh-CN"/>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D9653AAA-1371-4A0D-BA4E-3F9AAC04A40B}" type="slidenum">
              <a:rPr lang="en-US" altLang="zh-CN" sz="1400" b="0">
                <a:ea typeface="宋体" panose="02010600030101010101" pitchFamily="2" charset="-122"/>
              </a:rPr>
              <a:pPr eaLnBrk="1" hangingPunct="1"/>
              <a:t>124</a:t>
            </a:fld>
            <a:endParaRPr lang="en-US" altLang="zh-CN" sz="1400" b="0">
              <a:ea typeface="宋体" panose="02010600030101010101" pitchFamily="2" charset="-122"/>
            </a:endParaRPr>
          </a:p>
        </p:txBody>
      </p:sp>
      <p:sp>
        <p:nvSpPr>
          <p:cNvPr id="66564" name="Rectangle 4"/>
          <p:cNvSpPr>
            <a:spLocks noGrp="1" noChangeArrowheads="1"/>
          </p:cNvSpPr>
          <p:nvPr>
            <p:ph type="title"/>
          </p:nvPr>
        </p:nvSpPr>
        <p:spPr/>
        <p:txBody>
          <a:bodyPr/>
          <a:lstStyle/>
          <a:p>
            <a:pPr eaLnBrk="1" hangingPunct="1"/>
            <a:r>
              <a:rPr lang="en-US" altLang="zh-CN" smtClean="0"/>
              <a:t>Thank You</a:t>
            </a:r>
          </a:p>
        </p:txBody>
      </p:sp>
      <p:sp>
        <p:nvSpPr>
          <p:cNvPr id="66565" name="Rectangle 5"/>
          <p:cNvSpPr>
            <a:spLocks noGrp="1" noChangeArrowheads="1"/>
          </p:cNvSpPr>
          <p:nvPr>
            <p:ph type="body" idx="1"/>
          </p:nvPr>
        </p:nvSpPr>
        <p:spPr/>
        <p:txBody>
          <a:bodyPr/>
          <a:lstStyle/>
          <a:p>
            <a:pPr eaLnBrk="1" hangingPunct="1"/>
            <a:r>
              <a:rPr lang="en-US" altLang="zh-CN" smtClean="0"/>
              <a:t>Because of you and me,</a:t>
            </a:r>
          </a:p>
          <a:p>
            <a:pPr eaLnBrk="1" hangingPunct="1">
              <a:buFontTx/>
              <a:buNone/>
            </a:pPr>
            <a:r>
              <a:rPr lang="en-US" altLang="zh-CN" smtClean="0"/>
              <a:t>	this world becomes so wonderful.</a:t>
            </a:r>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a:p>
            <a:pPr algn="ctr" eaLnBrk="1" hangingPunct="1">
              <a:buFontTx/>
              <a:buNone/>
            </a:pPr>
            <a:r>
              <a:rPr lang="en-US" altLang="zh-CN" smtClean="0"/>
              <a:t>Have a good day.</a:t>
            </a:r>
          </a:p>
        </p:txBody>
      </p:sp>
      <p:sp>
        <p:nvSpPr>
          <p:cNvPr id="66566" name="Line 6"/>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444CE61-525E-48BC-AF30-FB9651074315}" type="datetime1">
              <a:rPr lang="zh-CN" altLang="en-US"/>
              <a:pPr>
                <a:defRPr/>
              </a:pPr>
              <a:t>2013/3/17</a:t>
            </a:fld>
            <a:endParaRPr lang="en-US" altLang="zh-CN"/>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B6A09A09-1C39-4494-A55C-2C08FA08411E}" type="slidenum">
              <a:rPr lang="en-US" altLang="zh-CN" sz="1400" b="0">
                <a:ea typeface="宋体" panose="02010600030101010101" pitchFamily="2" charset="-122"/>
              </a:rPr>
              <a:pPr eaLnBrk="1" hangingPunct="1"/>
              <a:t>125</a:t>
            </a:fld>
            <a:endParaRPr lang="en-US" altLang="zh-CN" sz="1400" b="0">
              <a:ea typeface="宋体" panose="02010600030101010101" pitchFamily="2" charset="-122"/>
            </a:endParaRPr>
          </a:p>
        </p:txBody>
      </p:sp>
      <p:sp>
        <p:nvSpPr>
          <p:cNvPr id="67588"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67589" name="Rectangle 3"/>
          <p:cNvSpPr>
            <a:spLocks noGrp="1" noChangeArrowheads="1"/>
          </p:cNvSpPr>
          <p:nvPr>
            <p:ph type="body" idx="1"/>
          </p:nvPr>
        </p:nvSpPr>
        <p:spPr/>
        <p:txBody>
          <a:bodyPr/>
          <a:lstStyle/>
          <a:p>
            <a:pPr marL="381000" indent="-381000" eaLnBrk="1" hangingPunct="1">
              <a:lnSpc>
                <a:spcPct val="80000"/>
              </a:lnSpc>
              <a:buFontTx/>
              <a:buAutoNum type="arabicPeriod"/>
            </a:pPr>
            <a:r>
              <a:rPr lang="zh-CN" altLang="en-US" sz="2400" smtClean="0"/>
              <a:t>雍俊海</a:t>
            </a:r>
            <a:r>
              <a:rPr lang="en-US" altLang="zh-CN" sz="2400" smtClean="0"/>
              <a:t>. </a:t>
            </a:r>
            <a:r>
              <a:rPr lang="zh-CN" altLang="en-US" sz="2400" smtClean="0"/>
              <a:t>计算机动画算法与编程基础</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2008.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2008.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程序设计教程</a:t>
            </a:r>
            <a:r>
              <a:rPr lang="en-US" altLang="zh-CN" sz="2400" smtClean="0"/>
              <a:t>(</a:t>
            </a:r>
            <a:r>
              <a:rPr lang="zh-CN" altLang="en-US" sz="2400" smtClean="0"/>
              <a:t>第</a:t>
            </a:r>
            <a:r>
              <a:rPr lang="en-US" altLang="zh-CN" sz="2400" smtClean="0"/>
              <a:t>2</a:t>
            </a:r>
            <a:r>
              <a:rPr lang="zh-CN" altLang="en-US" sz="2400" smtClean="0"/>
              <a:t>版</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2007.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程序设计习题集</a:t>
            </a:r>
            <a:r>
              <a:rPr lang="en-US" altLang="zh-CN" sz="2400" smtClean="0"/>
              <a:t>(</a:t>
            </a:r>
            <a:r>
              <a:rPr lang="zh-CN" altLang="en-US" sz="2400" smtClean="0"/>
              <a:t>含参考答案</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2006.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2004. </a:t>
            </a:r>
          </a:p>
        </p:txBody>
      </p:sp>
      <p:sp>
        <p:nvSpPr>
          <p:cNvPr id="6759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quarter" idx="10"/>
          </p:nvPr>
        </p:nvSpPr>
        <p:spPr/>
        <p:txBody>
          <a:bodyPr/>
          <a:lstStyle/>
          <a:p>
            <a:pPr>
              <a:defRPr/>
            </a:pPr>
            <a:fld id="{690FDD08-DB1B-4E2B-9E6A-F7467CFBEC08}" type="datetime1">
              <a:rPr lang="zh-CN" altLang="en-US"/>
              <a:pPr>
                <a:defRPr/>
              </a:pPr>
              <a:t>2013/3/17</a:t>
            </a:fld>
            <a:endParaRPr lang="en-US" altLang="zh-CN"/>
          </a:p>
        </p:txBody>
      </p:sp>
      <p:sp>
        <p:nvSpPr>
          <p:cNvPr id="9" name="灯片编号占位符 6"/>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EB2F27A3-5EEE-4749-8794-2B23659F072A}" type="slidenum">
              <a:rPr lang="en-US" altLang="zh-CN" sz="1400" b="0">
                <a:ea typeface="宋体" panose="02010600030101010101" pitchFamily="2" charset="-122"/>
              </a:rPr>
              <a:pPr eaLnBrk="1" hangingPunct="1"/>
              <a:t>126</a:t>
            </a:fld>
            <a:endParaRPr lang="en-US" altLang="zh-CN" sz="1400" b="0">
              <a:ea typeface="宋体" panose="02010600030101010101" pitchFamily="2" charset="-122"/>
            </a:endParaRPr>
          </a:p>
        </p:txBody>
      </p:sp>
      <p:sp>
        <p:nvSpPr>
          <p:cNvPr id="68612"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68613" name="Rectangle 3"/>
          <p:cNvSpPr>
            <a:spLocks noGrp="1" noChangeArrowheads="1"/>
          </p:cNvSpPr>
          <p:nvPr>
            <p:ph type="body" sz="half" idx="1"/>
          </p:nvPr>
        </p:nvSpPr>
        <p:spPr>
          <a:xfrm>
            <a:off x="828675" y="1981200"/>
            <a:ext cx="7486650" cy="871538"/>
          </a:xfrm>
        </p:spPr>
        <p:txBody>
          <a:bodyPr/>
          <a:lstStyle/>
          <a:p>
            <a:pPr eaLnBrk="1" hangingPunct="1"/>
            <a:r>
              <a:rPr lang="zh-CN" altLang="zh-CN" sz="2400" smtClean="0"/>
              <a:t>雍俊海. 计算机动画算法与编程基础. 北京: 清华大学出版社. 2008.</a:t>
            </a:r>
            <a:endParaRPr lang="en-US" altLang="zh-CN" sz="2400" smtClean="0"/>
          </a:p>
        </p:txBody>
      </p:sp>
      <p:sp>
        <p:nvSpPr>
          <p:cNvPr id="68614"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615" name="Group 5"/>
          <p:cNvGrpSpPr>
            <a:grpSpLocks/>
          </p:cNvGrpSpPr>
          <p:nvPr/>
        </p:nvGrpSpPr>
        <p:grpSpPr bwMode="auto">
          <a:xfrm>
            <a:off x="1479550" y="2565400"/>
            <a:ext cx="6184900" cy="3633788"/>
            <a:chOff x="793" y="1616"/>
            <a:chExt cx="3896" cy="2289"/>
          </a:xfrm>
        </p:grpSpPr>
        <p:pic>
          <p:nvPicPr>
            <p:cNvPr id="68616" name="Picture 6" descr="ca_d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7" descr="ca_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quarter" idx="10"/>
          </p:nvPr>
        </p:nvSpPr>
        <p:spPr/>
        <p:txBody>
          <a:bodyPr/>
          <a:lstStyle/>
          <a:p>
            <a:pPr>
              <a:defRPr/>
            </a:pPr>
            <a:fld id="{A4114416-AADB-439E-8345-5043583B944D}" type="datetime1">
              <a:rPr lang="zh-CN" altLang="en-US"/>
              <a:pPr>
                <a:defRPr/>
              </a:pPr>
              <a:t>2013/3/17</a:t>
            </a:fld>
            <a:endParaRPr lang="en-US" altLang="zh-CN"/>
          </a:p>
        </p:txBody>
      </p:sp>
      <p:sp>
        <p:nvSpPr>
          <p:cNvPr id="7" name="灯片编号占位符 6"/>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273F2205-375F-42DB-AC83-399A0E6B2A82}" type="slidenum">
              <a:rPr lang="en-US" altLang="zh-CN" sz="1400" b="0">
                <a:ea typeface="宋体" panose="02010600030101010101" pitchFamily="2" charset="-122"/>
              </a:rPr>
              <a:pPr eaLnBrk="1" hangingPunct="1"/>
              <a:t>127</a:t>
            </a:fld>
            <a:endParaRPr lang="en-US" altLang="zh-CN" sz="1400" b="0">
              <a:ea typeface="宋体" panose="02010600030101010101" pitchFamily="2" charset="-122"/>
            </a:endParaRPr>
          </a:p>
        </p:txBody>
      </p:sp>
      <p:sp>
        <p:nvSpPr>
          <p:cNvPr id="69636"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69637" name="Rectangle 3"/>
          <p:cNvSpPr>
            <a:spLocks noGrp="1" noChangeArrowheads="1"/>
          </p:cNvSpPr>
          <p:nvPr>
            <p:ph type="body" sz="half" idx="1"/>
          </p:nvPr>
        </p:nvSpPr>
        <p:spPr>
          <a:xfrm>
            <a:off x="828675" y="1981200"/>
            <a:ext cx="7486650" cy="439738"/>
          </a:xfrm>
        </p:spPr>
        <p:txBody>
          <a:bodyPr/>
          <a:lstStyle/>
          <a:p>
            <a:pPr eaLnBrk="1" hangingPunct="1">
              <a:lnSpc>
                <a:spcPct val="90000"/>
              </a:lnSpc>
              <a:spcBef>
                <a:spcPct val="0"/>
              </a:spcBef>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2008.</a:t>
            </a:r>
          </a:p>
        </p:txBody>
      </p:sp>
      <p:sp>
        <p:nvSpPr>
          <p:cNvPr id="69638"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9639" name="Picture 5" descr="java200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19450" y="2430463"/>
            <a:ext cx="2703513" cy="377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74A04E50-C30E-4AE6-A78E-54A369541DB0}" type="datetime1">
              <a:rPr lang="zh-CN" altLang="en-US"/>
              <a:pPr>
                <a:defRPr/>
              </a:pPr>
              <a:t>2013/3/17</a:t>
            </a:fld>
            <a:endParaRPr lang="en-US" altLang="zh-CN"/>
          </a:p>
        </p:txBody>
      </p:sp>
      <p:sp>
        <p:nvSpPr>
          <p:cNvPr id="11"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1A97A151-55D9-4119-A9BE-FD7E5FC5B4D9}" type="slidenum">
              <a:rPr lang="en-US" altLang="zh-CN" sz="1400" b="0">
                <a:ea typeface="宋体" panose="02010600030101010101" pitchFamily="2" charset="-122"/>
              </a:rPr>
              <a:pPr eaLnBrk="1" hangingPunct="1"/>
              <a:t>128</a:t>
            </a:fld>
            <a:endParaRPr lang="en-US" altLang="zh-CN" sz="1400" b="0">
              <a:ea typeface="宋体" panose="02010600030101010101" pitchFamily="2" charset="-122"/>
            </a:endParaRPr>
          </a:p>
        </p:txBody>
      </p:sp>
      <p:sp>
        <p:nvSpPr>
          <p:cNvPr id="70660"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70661" name="Rectangle 3"/>
          <p:cNvSpPr>
            <a:spLocks noGrp="1" noChangeArrowheads="1"/>
          </p:cNvSpPr>
          <p:nvPr>
            <p:ph type="body" idx="1"/>
          </p:nvPr>
        </p:nvSpPr>
        <p:spPr>
          <a:xfrm>
            <a:off x="577850" y="1981200"/>
            <a:ext cx="7989888" cy="511175"/>
          </a:xfrm>
        </p:spPr>
        <p:txBody>
          <a:bodyPr/>
          <a:lstStyle/>
          <a:p>
            <a:pPr eaLnBrk="1" hangingPunct="1">
              <a:lnSpc>
                <a:spcPct val="80000"/>
              </a:lnSpc>
              <a:spcBef>
                <a:spcPct val="0"/>
              </a:spcBef>
            </a:pPr>
            <a:r>
              <a:rPr lang="zh-CN" altLang="en-US" sz="2000" smtClean="0"/>
              <a:t>雍俊海</a:t>
            </a:r>
            <a:r>
              <a:rPr lang="en-US" altLang="zh-CN" sz="2000" smtClean="0"/>
              <a:t>. Java</a:t>
            </a:r>
            <a:r>
              <a:rPr lang="zh-CN" altLang="en-US" sz="2000" smtClean="0"/>
              <a:t>程序设计教程（第</a:t>
            </a:r>
            <a:r>
              <a:rPr lang="en-US" altLang="zh-CN" sz="2000" smtClean="0"/>
              <a:t>2</a:t>
            </a:r>
            <a:r>
              <a:rPr lang="zh-CN" altLang="en-US" sz="2000" smtClean="0"/>
              <a:t>版）</a:t>
            </a:r>
            <a:r>
              <a:rPr lang="en-US" altLang="zh-CN" sz="2000" smtClean="0"/>
              <a:t>. </a:t>
            </a:r>
            <a:r>
              <a:rPr lang="zh-CN" altLang="en-US" sz="2000" smtClean="0"/>
              <a:t>北京</a:t>
            </a:r>
            <a:r>
              <a:rPr lang="en-US" altLang="zh-CN" sz="2000" smtClean="0"/>
              <a:t>: </a:t>
            </a:r>
            <a:r>
              <a:rPr lang="zh-CN" altLang="en-US" sz="2000" smtClean="0"/>
              <a:t>清华大学出版社</a:t>
            </a:r>
            <a:r>
              <a:rPr lang="en-US" altLang="zh-CN" sz="2000" smtClean="0"/>
              <a:t>, 2007.</a:t>
            </a:r>
          </a:p>
        </p:txBody>
      </p:sp>
      <p:sp>
        <p:nvSpPr>
          <p:cNvPr id="70662"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5" name="AutoShape 5"/>
          <p:cNvSpPr>
            <a:spLocks noChangeArrowheads="1"/>
          </p:cNvSpPr>
          <p:nvPr/>
        </p:nvSpPr>
        <p:spPr bwMode="auto">
          <a:xfrm>
            <a:off x="539750" y="3530600"/>
            <a:ext cx="4032250" cy="647700"/>
          </a:xfrm>
          <a:prstGeom prst="wedgeRectCallout">
            <a:avLst>
              <a:gd name="adj1" fmla="val 66380"/>
              <a:gd name="adj2" fmla="val -11273"/>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latin typeface="Arial" charset="0"/>
                <a:cs typeface="+mn-cs"/>
              </a:rPr>
              <a:t>普通高等教育精品教材</a:t>
            </a:r>
          </a:p>
        </p:txBody>
      </p:sp>
      <p:sp>
        <p:nvSpPr>
          <p:cNvPr id="184326" name="AutoShape 6"/>
          <p:cNvSpPr>
            <a:spLocks noChangeArrowheads="1"/>
          </p:cNvSpPr>
          <p:nvPr/>
        </p:nvSpPr>
        <p:spPr bwMode="auto">
          <a:xfrm>
            <a:off x="539750" y="4352925"/>
            <a:ext cx="4032250" cy="936625"/>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latin typeface="Arial" charset="0"/>
                <a:cs typeface="+mn-cs"/>
              </a:rPr>
              <a:t>普通高等教育“十一五”国家级规划教材</a:t>
            </a:r>
          </a:p>
        </p:txBody>
      </p:sp>
      <p:sp>
        <p:nvSpPr>
          <p:cNvPr id="184327" name="AutoShape 7"/>
          <p:cNvSpPr>
            <a:spLocks noChangeArrowheads="1"/>
          </p:cNvSpPr>
          <p:nvPr/>
        </p:nvSpPr>
        <p:spPr bwMode="auto">
          <a:xfrm>
            <a:off x="539750" y="5464175"/>
            <a:ext cx="4032250" cy="6477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latin typeface="Arial" charset="0"/>
                <a:cs typeface="+mn-cs"/>
              </a:rPr>
              <a:t>北京高等教育精品教材</a:t>
            </a:r>
          </a:p>
        </p:txBody>
      </p:sp>
      <p:pic>
        <p:nvPicPr>
          <p:cNvPr id="70666" name="Picture 8" descr="java2007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325" y="2492375"/>
            <a:ext cx="25447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9" name="AutoShape 9"/>
          <p:cNvSpPr>
            <a:spLocks noChangeArrowheads="1"/>
          </p:cNvSpPr>
          <p:nvPr/>
        </p:nvSpPr>
        <p:spPr bwMode="auto">
          <a:xfrm>
            <a:off x="539750" y="2420938"/>
            <a:ext cx="4032250" cy="936625"/>
          </a:xfrm>
          <a:prstGeom prst="wedgeRectCallout">
            <a:avLst>
              <a:gd name="adj1" fmla="val 65708"/>
              <a:gd name="adj2" fmla="val -16273"/>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ea typeface="楷体_GB2312" pitchFamily="49" charset="-122"/>
                <a:cs typeface="+mn-cs"/>
              </a:rPr>
              <a:t>首届中国大学出版社</a:t>
            </a:r>
          </a:p>
          <a:p>
            <a:pPr marL="261938" indent="-261938" algn="ctr">
              <a:defRPr/>
            </a:pPr>
            <a:r>
              <a:rPr kumimoji="0" lang="zh-CN" altLang="en-US" sz="2800">
                <a:effectLst>
                  <a:outerShdw blurRad="38100" dist="38100" dir="2700000" algn="tl">
                    <a:srgbClr val="FFFFFF"/>
                  </a:outerShdw>
                </a:effectLst>
                <a:ea typeface="楷体_GB2312" pitchFamily="49" charset="-122"/>
                <a:cs typeface="+mn-cs"/>
              </a:rPr>
              <a:t>图书奖一等奖</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474F2077-C115-4C8A-A491-C2AC46F1DE38}" type="datetime1">
              <a:rPr lang="zh-CN" altLang="en-US"/>
              <a:pPr>
                <a:defRPr/>
              </a:pPr>
              <a:t>2013/3/17</a:t>
            </a:fld>
            <a:endParaRPr lang="en-US" altLang="zh-CN"/>
          </a:p>
        </p:txBody>
      </p:sp>
      <p:sp>
        <p:nvSpPr>
          <p:cNvPr id="7"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5CBA4E78-1D76-463F-9546-1D5124251E0B}" type="slidenum">
              <a:rPr lang="en-US" altLang="zh-CN" sz="1400" b="0">
                <a:ea typeface="宋体" panose="02010600030101010101" pitchFamily="2" charset="-122"/>
              </a:rPr>
              <a:pPr eaLnBrk="1" hangingPunct="1"/>
              <a:t>129</a:t>
            </a:fld>
            <a:endParaRPr lang="en-US" altLang="zh-CN" sz="1400" b="0">
              <a:ea typeface="宋体" panose="02010600030101010101" pitchFamily="2" charset="-122"/>
            </a:endParaRPr>
          </a:p>
        </p:txBody>
      </p:sp>
      <p:sp>
        <p:nvSpPr>
          <p:cNvPr id="71684"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71685" name="Rectangle 3"/>
          <p:cNvSpPr>
            <a:spLocks noGrp="1" noChangeArrowheads="1"/>
          </p:cNvSpPr>
          <p:nvPr>
            <p:ph type="body" idx="1"/>
          </p:nvPr>
        </p:nvSpPr>
        <p:spPr>
          <a:xfrm>
            <a:off x="685800" y="1981200"/>
            <a:ext cx="4343400" cy="2971800"/>
          </a:xfrm>
        </p:spPr>
        <p:txBody>
          <a:bodyPr/>
          <a:lstStyle/>
          <a:p>
            <a:pPr eaLnBrk="1" hangingPunct="1"/>
            <a:r>
              <a:rPr lang="zh-CN" altLang="en-US" smtClean="0"/>
              <a:t>雍俊海</a:t>
            </a:r>
            <a:r>
              <a:rPr lang="en-US" altLang="zh-CN" smtClean="0"/>
              <a:t>.</a:t>
            </a:r>
          </a:p>
          <a:p>
            <a:pPr eaLnBrk="1" hangingPunct="1">
              <a:buFontTx/>
              <a:buNone/>
            </a:pPr>
            <a:r>
              <a:rPr lang="en-US" altLang="zh-CN" smtClean="0"/>
              <a:t>  《Java</a:t>
            </a:r>
            <a:r>
              <a:rPr lang="zh-CN" altLang="en-US" smtClean="0"/>
              <a:t>程序设计习题集（含参考答案）</a:t>
            </a:r>
            <a:r>
              <a:rPr lang="en-US" altLang="zh-CN" smtClean="0"/>
              <a:t>》.</a:t>
            </a:r>
          </a:p>
          <a:p>
            <a:pPr eaLnBrk="1" hangingPunct="1">
              <a:buFontTx/>
              <a:buNone/>
            </a:pPr>
            <a:r>
              <a:rPr lang="en-US" altLang="zh-CN" smtClean="0"/>
              <a:t>	</a:t>
            </a:r>
            <a:r>
              <a:rPr lang="zh-CN" altLang="en-US" smtClean="0"/>
              <a:t>清华大学出版社</a:t>
            </a:r>
            <a:r>
              <a:rPr lang="en-US" altLang="zh-CN" smtClean="0"/>
              <a:t>,</a:t>
            </a:r>
          </a:p>
          <a:p>
            <a:pPr eaLnBrk="1" hangingPunct="1">
              <a:buFontTx/>
              <a:buNone/>
            </a:pPr>
            <a:r>
              <a:rPr lang="en-US" altLang="zh-CN" smtClean="0"/>
              <a:t>   2006.</a:t>
            </a:r>
          </a:p>
        </p:txBody>
      </p:sp>
      <p:sp>
        <p:nvSpPr>
          <p:cNvPr id="71686"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1687" name="Picture 5" descr="C1_习题集封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在代码中的变化</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13</a:t>
            </a:fld>
            <a:endParaRPr lang="en-US" altLang="zh-CN"/>
          </a:p>
        </p:txBody>
      </p:sp>
      <p:pic>
        <p:nvPicPr>
          <p:cNvPr id="6" name="图片 5"/>
          <p:cNvPicPr>
            <a:picLocks noChangeAspect="1"/>
          </p:cNvPicPr>
          <p:nvPr/>
        </p:nvPicPr>
        <p:blipFill>
          <a:blip r:embed="rId2"/>
          <a:stretch>
            <a:fillRect/>
          </a:stretch>
        </p:blipFill>
        <p:spPr>
          <a:xfrm>
            <a:off x="685800" y="1787830"/>
            <a:ext cx="2686050" cy="1238250"/>
          </a:xfrm>
          <a:prstGeom prst="rect">
            <a:avLst/>
          </a:prstGeom>
        </p:spPr>
        <p:style>
          <a:lnRef idx="2">
            <a:schemeClr val="accent4"/>
          </a:lnRef>
          <a:fillRef idx="1">
            <a:schemeClr val="lt1"/>
          </a:fillRef>
          <a:effectRef idx="0">
            <a:schemeClr val="accent4"/>
          </a:effectRef>
          <a:fontRef idx="minor">
            <a:schemeClr val="dk1"/>
          </a:fontRef>
        </p:style>
      </p:pic>
      <p:sp>
        <p:nvSpPr>
          <p:cNvPr id="9" name="椭圆 8"/>
          <p:cNvSpPr/>
          <p:nvPr/>
        </p:nvSpPr>
        <p:spPr bwMode="auto">
          <a:xfrm>
            <a:off x="3191830" y="1606327"/>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grpSp>
        <p:nvGrpSpPr>
          <p:cNvPr id="13" name="组合 12"/>
          <p:cNvGrpSpPr/>
          <p:nvPr/>
        </p:nvGrpSpPr>
        <p:grpSpPr>
          <a:xfrm>
            <a:off x="3224746" y="3045080"/>
            <a:ext cx="5661318" cy="1701051"/>
            <a:chOff x="683985" y="2890552"/>
            <a:chExt cx="5661318" cy="1701051"/>
          </a:xfrm>
        </p:grpSpPr>
        <p:pic>
          <p:nvPicPr>
            <p:cNvPr id="7" name="图片 6"/>
            <p:cNvPicPr>
              <a:picLocks noChangeAspect="1"/>
            </p:cNvPicPr>
            <p:nvPr/>
          </p:nvPicPr>
          <p:blipFill>
            <a:blip r:embed="rId3"/>
            <a:stretch>
              <a:fillRect/>
            </a:stretch>
          </p:blipFill>
          <p:spPr>
            <a:xfrm>
              <a:off x="683985" y="3048553"/>
              <a:ext cx="5495925" cy="1543050"/>
            </a:xfrm>
            <a:prstGeom prst="rect">
              <a:avLst/>
            </a:prstGeom>
          </p:spPr>
          <p:style>
            <a:lnRef idx="2">
              <a:schemeClr val="accent4"/>
            </a:lnRef>
            <a:fillRef idx="1">
              <a:schemeClr val="lt1"/>
            </a:fillRef>
            <a:effectRef idx="0">
              <a:schemeClr val="accent4"/>
            </a:effectRef>
            <a:fontRef idx="minor">
              <a:schemeClr val="dk1"/>
            </a:fontRef>
          </p:style>
        </p:pic>
        <p:sp>
          <p:nvSpPr>
            <p:cNvPr id="10" name="椭圆 9"/>
            <p:cNvSpPr/>
            <p:nvPr/>
          </p:nvSpPr>
          <p:spPr bwMode="auto">
            <a:xfrm>
              <a:off x="5985263" y="2890552"/>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grpSp>
      <p:grpSp>
        <p:nvGrpSpPr>
          <p:cNvPr id="14" name="组合 13"/>
          <p:cNvGrpSpPr/>
          <p:nvPr/>
        </p:nvGrpSpPr>
        <p:grpSpPr>
          <a:xfrm>
            <a:off x="3347447" y="4601404"/>
            <a:ext cx="5249849" cy="1529394"/>
            <a:chOff x="3131840" y="4455798"/>
            <a:chExt cx="5249849" cy="1529394"/>
          </a:xfrm>
        </p:grpSpPr>
        <p:pic>
          <p:nvPicPr>
            <p:cNvPr id="8" name="图片 7"/>
            <p:cNvPicPr>
              <a:picLocks noChangeAspect="1"/>
            </p:cNvPicPr>
            <p:nvPr/>
          </p:nvPicPr>
          <p:blipFill>
            <a:blip r:embed="rId4"/>
            <a:stretch>
              <a:fillRect/>
            </a:stretch>
          </p:blipFill>
          <p:spPr>
            <a:xfrm>
              <a:off x="3131840" y="4604067"/>
              <a:ext cx="5133975" cy="1381125"/>
            </a:xfrm>
            <a:prstGeom prst="rect">
              <a:avLst/>
            </a:prstGeom>
          </p:spPr>
          <p:style>
            <a:lnRef idx="2">
              <a:schemeClr val="accent4"/>
            </a:lnRef>
            <a:fillRef idx="1">
              <a:schemeClr val="lt1"/>
            </a:fillRef>
            <a:effectRef idx="0">
              <a:schemeClr val="accent4"/>
            </a:effectRef>
            <a:fontRef idx="minor">
              <a:schemeClr val="dk1"/>
            </a:fontRef>
          </p:style>
        </p:pic>
        <p:sp>
          <p:nvSpPr>
            <p:cNvPr id="11" name="椭圆 10"/>
            <p:cNvSpPr/>
            <p:nvPr/>
          </p:nvSpPr>
          <p:spPr bwMode="auto">
            <a:xfrm>
              <a:off x="8021649" y="4455798"/>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3</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grpSp>
      <p:sp>
        <p:nvSpPr>
          <p:cNvPr id="12" name="矩形标注 11"/>
          <p:cNvSpPr/>
          <p:nvPr/>
        </p:nvSpPr>
        <p:spPr bwMode="auto">
          <a:xfrm>
            <a:off x="4211960" y="1782527"/>
            <a:ext cx="3816424" cy="710369"/>
          </a:xfrm>
          <a:prstGeom prst="wedgeRectCallout">
            <a:avLst>
              <a:gd name="adj1" fmla="val -71290"/>
              <a:gd name="adj2" fmla="val 1846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bg1"/>
                </a:solidFill>
                <a:effectLst/>
                <a:latin typeface="Times New Roman" pitchFamily="18" charset="0"/>
                <a:ea typeface="楷体_GB2312" pitchFamily="49" charset="-122"/>
              </a:rPr>
              <a:t>**</a:t>
            </a:r>
            <a:r>
              <a:rPr kumimoji="1" lang="en-US" altLang="zh-CN" sz="1800" b="1" i="0" u="none" strike="noStrike" cap="none" normalizeH="0" baseline="0" dirty="0" err="1" smtClean="0">
                <a:ln>
                  <a:noFill/>
                </a:ln>
                <a:solidFill>
                  <a:schemeClr val="bg1"/>
                </a:solidFill>
                <a:effectLst/>
                <a:latin typeface="Times New Roman" pitchFamily="18" charset="0"/>
                <a:ea typeface="楷体_GB2312" pitchFamily="49" charset="-122"/>
              </a:rPr>
              <a:t>Dlg.h</a:t>
            </a:r>
            <a:r>
              <a:rPr lang="en-US" altLang="zh-CN" sz="1800" dirty="0">
                <a:solidFill>
                  <a:schemeClr val="bg1"/>
                </a:solidFill>
                <a:latin typeface="Times New Roman" pitchFamily="18" charset="0"/>
                <a:ea typeface="楷体_GB2312" pitchFamily="49" charset="-122"/>
              </a:rPr>
              <a:t/>
            </a:r>
            <a:br>
              <a:rPr lang="en-US" altLang="zh-CN" sz="1800" dirty="0">
                <a:solidFill>
                  <a:schemeClr val="bg1"/>
                </a:solidFill>
                <a:latin typeface="Times New Roman" pitchFamily="18" charset="0"/>
                <a:ea typeface="楷体_GB2312" pitchFamily="49" charset="-122"/>
              </a:rPr>
            </a:br>
            <a:r>
              <a:rPr lang="zh-CN" altLang="en-US" sz="1800" dirty="0" smtClean="0">
                <a:solidFill>
                  <a:schemeClr val="bg1"/>
                </a:solidFill>
                <a:latin typeface="Times New Roman" pitchFamily="18" charset="0"/>
                <a:ea typeface="楷体_GB2312" pitchFamily="49" charset="-122"/>
              </a:rPr>
              <a:t>头文件中添加了三个</a:t>
            </a:r>
            <a:r>
              <a:rPr lang="en-US" altLang="zh-CN" sz="1800" dirty="0" smtClean="0">
                <a:solidFill>
                  <a:schemeClr val="bg1"/>
                </a:solidFill>
                <a:latin typeface="Times New Roman" pitchFamily="18" charset="0"/>
                <a:ea typeface="楷体_GB2312" pitchFamily="49" charset="-122"/>
              </a:rPr>
              <a:t>float</a:t>
            </a:r>
            <a:r>
              <a:rPr lang="zh-CN" altLang="en-US" sz="1800" dirty="0" smtClean="0">
                <a:solidFill>
                  <a:schemeClr val="bg1"/>
                </a:solidFill>
                <a:latin typeface="Times New Roman" pitchFamily="18" charset="0"/>
                <a:ea typeface="楷体_GB2312" pitchFamily="49" charset="-122"/>
              </a:rPr>
              <a:t>属性</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6" name="矩形标注 15"/>
          <p:cNvSpPr/>
          <p:nvPr/>
        </p:nvSpPr>
        <p:spPr bwMode="auto">
          <a:xfrm>
            <a:off x="0" y="3450181"/>
            <a:ext cx="2732267" cy="857622"/>
          </a:xfrm>
          <a:prstGeom prst="wedgeRectCallout">
            <a:avLst>
              <a:gd name="adj1" fmla="val 66710"/>
              <a:gd name="adj2" fmla="val 322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bg1"/>
                </a:solidFill>
                <a:effectLst/>
                <a:latin typeface="Times New Roman" pitchFamily="18" charset="0"/>
                <a:ea typeface="楷体_GB2312" pitchFamily="49" charset="-122"/>
              </a:rPr>
              <a:t>**Dlg.cpp</a:t>
            </a:r>
            <a:r>
              <a:rPr lang="en-US" altLang="zh-CN" sz="1800" dirty="0">
                <a:solidFill>
                  <a:schemeClr val="bg1"/>
                </a:solidFill>
                <a:latin typeface="Times New Roman" pitchFamily="18" charset="0"/>
                <a:ea typeface="楷体_GB2312" pitchFamily="49" charset="-122"/>
              </a:rPr>
              <a:t/>
            </a:r>
            <a:br>
              <a:rPr lang="en-US" altLang="zh-CN" sz="1800" dirty="0">
                <a:solidFill>
                  <a:schemeClr val="bg1"/>
                </a:solidFill>
                <a:latin typeface="Times New Roman" pitchFamily="18" charset="0"/>
                <a:ea typeface="楷体_GB2312" pitchFamily="49" charset="-122"/>
              </a:rPr>
            </a:br>
            <a:r>
              <a:rPr lang="zh-CN" altLang="en-US" sz="1800" dirty="0" smtClean="0">
                <a:solidFill>
                  <a:schemeClr val="bg1"/>
                </a:solidFill>
                <a:latin typeface="Times New Roman" pitchFamily="18" charset="0"/>
                <a:ea typeface="楷体_GB2312" pitchFamily="49" charset="-122"/>
              </a:rPr>
              <a:t>构造函数中对属性初始化</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7" name="矩形标注 16"/>
          <p:cNvSpPr/>
          <p:nvPr/>
        </p:nvSpPr>
        <p:spPr bwMode="auto">
          <a:xfrm>
            <a:off x="107504" y="4746131"/>
            <a:ext cx="2732267" cy="1259253"/>
          </a:xfrm>
          <a:prstGeom prst="wedgeRectCallout">
            <a:avLst>
              <a:gd name="adj1" fmla="val 66710"/>
              <a:gd name="adj2" fmla="val 322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bg1"/>
                </a:solidFill>
                <a:effectLst/>
                <a:latin typeface="Times New Roman" pitchFamily="18" charset="0"/>
                <a:ea typeface="楷体_GB2312" pitchFamily="49" charset="-122"/>
              </a:rPr>
              <a:t>**Dlg.cpp</a:t>
            </a:r>
            <a:r>
              <a:rPr lang="en-US" altLang="zh-CN" sz="1800" dirty="0">
                <a:solidFill>
                  <a:schemeClr val="bg1"/>
                </a:solidFill>
                <a:latin typeface="Times New Roman" pitchFamily="18" charset="0"/>
                <a:ea typeface="楷体_GB2312" pitchFamily="49" charset="-122"/>
              </a:rPr>
              <a:t/>
            </a:r>
            <a:br>
              <a:rPr lang="en-US" altLang="zh-CN" sz="1800" dirty="0">
                <a:solidFill>
                  <a:schemeClr val="bg1"/>
                </a:solidFill>
                <a:latin typeface="Times New Roman" pitchFamily="18" charset="0"/>
                <a:ea typeface="楷体_GB2312" pitchFamily="49" charset="-122"/>
              </a:rPr>
            </a:br>
            <a:r>
              <a:rPr lang="zh-CN" altLang="en-US" sz="1800" dirty="0" smtClean="0">
                <a:solidFill>
                  <a:schemeClr val="bg1"/>
                </a:solidFill>
                <a:latin typeface="Times New Roman" pitchFamily="18" charset="0"/>
                <a:ea typeface="楷体_GB2312" pitchFamily="49" charset="-122"/>
              </a:rPr>
              <a:t>利用</a:t>
            </a:r>
            <a:r>
              <a:rPr lang="en-US" altLang="zh-CN" sz="1800" dirty="0" err="1" smtClean="0">
                <a:solidFill>
                  <a:schemeClr val="bg1"/>
                </a:solidFill>
                <a:latin typeface="Times New Roman" pitchFamily="18" charset="0"/>
                <a:ea typeface="楷体_GB2312" pitchFamily="49" charset="-122"/>
              </a:rPr>
              <a:t>DDX_Text</a:t>
            </a:r>
            <a:r>
              <a:rPr lang="zh-CN" altLang="en-US" sz="1800" dirty="0" smtClean="0">
                <a:solidFill>
                  <a:schemeClr val="bg1"/>
                </a:solidFill>
                <a:latin typeface="Times New Roman" pitchFamily="18" charset="0"/>
                <a:ea typeface="楷体_GB2312" pitchFamily="49" charset="-122"/>
              </a:rPr>
              <a:t>函数关联了控件的</a:t>
            </a:r>
            <a:r>
              <a:rPr lang="en-US" altLang="zh-CN" sz="1800" dirty="0" smtClean="0">
                <a:solidFill>
                  <a:schemeClr val="bg1"/>
                </a:solidFill>
                <a:latin typeface="Times New Roman" pitchFamily="18" charset="0"/>
                <a:ea typeface="楷体_GB2312" pitchFamily="49" charset="-122"/>
              </a:rPr>
              <a:t>ID</a:t>
            </a:r>
            <a:r>
              <a:rPr lang="zh-CN" altLang="en-US" sz="1800" dirty="0" smtClean="0">
                <a:solidFill>
                  <a:schemeClr val="bg1"/>
                </a:solidFill>
                <a:latin typeface="Times New Roman" pitchFamily="18" charset="0"/>
                <a:ea typeface="楷体_GB2312" pitchFamily="49" charset="-122"/>
              </a:rPr>
              <a:t>与属性变量</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94146087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DAF7095-DA23-4E9F-80B8-3F7119F11715}" type="datetime1">
              <a:rPr lang="zh-CN" altLang="en-US"/>
              <a:pPr>
                <a:defRPr/>
              </a:pPr>
              <a:t>2013/3/17</a:t>
            </a:fld>
            <a:endParaRPr lang="en-US" altLang="zh-CN"/>
          </a:p>
        </p:txBody>
      </p:sp>
      <p:sp>
        <p:nvSpPr>
          <p:cNvPr id="7"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56E6BD45-80ED-4CA9-811C-0C3FD0A1FF0A}" type="slidenum">
              <a:rPr lang="en-US" altLang="zh-CN" sz="1400" b="0">
                <a:ea typeface="宋体" panose="02010600030101010101" pitchFamily="2" charset="-122"/>
              </a:rPr>
              <a:pPr eaLnBrk="1" hangingPunct="1"/>
              <a:t>130</a:t>
            </a:fld>
            <a:endParaRPr lang="en-US" altLang="zh-CN" sz="1400" b="0">
              <a:ea typeface="宋体" panose="02010600030101010101" pitchFamily="2" charset="-122"/>
            </a:endParaRPr>
          </a:p>
        </p:txBody>
      </p:sp>
      <p:sp>
        <p:nvSpPr>
          <p:cNvPr id="72708"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72709" name="Rectangle 3"/>
          <p:cNvSpPr>
            <a:spLocks noGrp="1" noChangeArrowheads="1"/>
          </p:cNvSpPr>
          <p:nvPr>
            <p:ph type="body" idx="1"/>
          </p:nvPr>
        </p:nvSpPr>
        <p:spPr>
          <a:xfrm>
            <a:off x="685800" y="1981200"/>
            <a:ext cx="7772400" cy="511175"/>
          </a:xfrm>
        </p:spPr>
        <p:txBody>
          <a:bodyPr/>
          <a:lstStyle/>
          <a:p>
            <a:pPr eaLnBrk="1" hangingPunct="1">
              <a:lnSpc>
                <a:spcPct val="90000"/>
              </a:lnSpc>
              <a:spcBef>
                <a:spcPct val="0"/>
              </a:spcBef>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2004.</a:t>
            </a:r>
          </a:p>
        </p:txBody>
      </p:sp>
      <p:sp>
        <p:nvSpPr>
          <p:cNvPr id="7271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2711" name="Picture 5" descr="java2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538" y="2492375"/>
            <a:ext cx="2573337"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504CBC3-68A1-4458-B2EB-C065B3B4F61B}" type="datetime1">
              <a:rPr lang="zh-CN" altLang="en-US"/>
              <a:pPr>
                <a:defRPr/>
              </a:pPr>
              <a:t>2013/3/17</a:t>
            </a:fld>
            <a:endParaRPr lang="en-US" altLang="zh-CN"/>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66262291-E0AE-4C72-9FE0-A5B968B099CE}" type="slidenum">
              <a:rPr lang="en-US" altLang="zh-CN" sz="1400" b="0">
                <a:ea typeface="宋体" panose="02010600030101010101" pitchFamily="2" charset="-122"/>
              </a:rPr>
              <a:pPr eaLnBrk="1" hangingPunct="1"/>
              <a:t>131</a:t>
            </a:fld>
            <a:endParaRPr lang="en-US" altLang="zh-CN" sz="1400" b="0">
              <a:ea typeface="宋体" panose="02010600030101010101" pitchFamily="2" charset="-122"/>
            </a:endParaRPr>
          </a:p>
        </p:txBody>
      </p:sp>
      <p:sp>
        <p:nvSpPr>
          <p:cNvPr id="73732" name="Rectangle 2"/>
          <p:cNvSpPr>
            <a:spLocks noGrp="1" noChangeArrowheads="1"/>
          </p:cNvSpPr>
          <p:nvPr>
            <p:ph type="title"/>
          </p:nvPr>
        </p:nvSpPr>
        <p:spPr/>
        <p:txBody>
          <a:bodyPr/>
          <a:lstStyle/>
          <a:p>
            <a:pPr eaLnBrk="1" hangingPunct="1"/>
            <a:r>
              <a:rPr lang="zh-CN" altLang="en-US" smtClean="0"/>
              <a:t>谢谢</a:t>
            </a:r>
          </a:p>
        </p:txBody>
      </p:sp>
      <p:sp>
        <p:nvSpPr>
          <p:cNvPr id="73733" name="Rectangle 3"/>
          <p:cNvSpPr>
            <a:spLocks noGrp="1" noChangeArrowheads="1"/>
          </p:cNvSpPr>
          <p:nvPr>
            <p:ph type="body" idx="1"/>
          </p:nvPr>
        </p:nvSpPr>
        <p:spPr/>
        <p:txBody>
          <a:bodyPr/>
          <a:lstStyle/>
          <a:p>
            <a:pPr eaLnBrk="1" hangingPunct="1"/>
            <a:r>
              <a:rPr lang="zh-CN" altLang="en-US" smtClean="0"/>
              <a:t>请多指教</a:t>
            </a:r>
          </a:p>
        </p:txBody>
      </p:sp>
      <p:sp>
        <p:nvSpPr>
          <p:cNvPr id="73734"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为按钮添加事件处理</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14</a:t>
            </a:fld>
            <a:endParaRPr lang="en-US" altLang="zh-CN"/>
          </a:p>
        </p:txBody>
      </p:sp>
      <p:pic>
        <p:nvPicPr>
          <p:cNvPr id="6" name="图片 5"/>
          <p:cNvPicPr>
            <a:picLocks noChangeAspect="1"/>
          </p:cNvPicPr>
          <p:nvPr/>
        </p:nvPicPr>
        <p:blipFill>
          <a:blip r:embed="rId2"/>
          <a:stretch>
            <a:fillRect/>
          </a:stretch>
        </p:blipFill>
        <p:spPr>
          <a:xfrm>
            <a:off x="1704975" y="2390775"/>
            <a:ext cx="5734050" cy="3705225"/>
          </a:xfrm>
          <a:prstGeom prst="rect">
            <a:avLst/>
          </a:prstGeom>
        </p:spPr>
      </p:pic>
      <p:sp>
        <p:nvSpPr>
          <p:cNvPr id="7" name="椭圆 6"/>
          <p:cNvSpPr/>
          <p:nvPr/>
        </p:nvSpPr>
        <p:spPr bwMode="auto">
          <a:xfrm>
            <a:off x="3563888" y="5229200"/>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椭圆 7"/>
          <p:cNvSpPr/>
          <p:nvPr/>
        </p:nvSpPr>
        <p:spPr bwMode="auto">
          <a:xfrm>
            <a:off x="4213775" y="3573016"/>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48791" y="5261302"/>
            <a:ext cx="3382561" cy="710369"/>
          </a:xfrm>
          <a:prstGeom prst="wedgeRectCallout">
            <a:avLst>
              <a:gd name="adj1" fmla="val 58894"/>
              <a:gd name="adj2" fmla="val 2185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右键单击按钮，打开下拉菜单</a:t>
            </a:r>
          </a:p>
        </p:txBody>
      </p:sp>
      <p:sp>
        <p:nvSpPr>
          <p:cNvPr id="10" name="矩形标注 9"/>
          <p:cNvSpPr/>
          <p:nvPr/>
        </p:nvSpPr>
        <p:spPr bwMode="auto">
          <a:xfrm>
            <a:off x="701461" y="2862647"/>
            <a:ext cx="3382561" cy="710369"/>
          </a:xfrm>
          <a:prstGeom prst="wedgeRectCallout">
            <a:avLst>
              <a:gd name="adj1" fmla="val 58894"/>
              <a:gd name="adj2" fmla="val 2185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选择添加事件处理程序</a:t>
            </a:r>
          </a:p>
        </p:txBody>
      </p:sp>
    </p:spTree>
    <p:extLst>
      <p:ext uri="{BB962C8B-B14F-4D97-AF65-F5344CB8AC3E}">
        <p14:creationId xmlns:p14="http://schemas.microsoft.com/office/powerpoint/2010/main" val="2482686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为按钮添加事件处理</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15</a:t>
            </a:fld>
            <a:endParaRPr lang="en-US" altLang="zh-CN"/>
          </a:p>
        </p:txBody>
      </p:sp>
      <p:pic>
        <p:nvPicPr>
          <p:cNvPr id="6" name="图片 5"/>
          <p:cNvPicPr>
            <a:picLocks noChangeAspect="1"/>
          </p:cNvPicPr>
          <p:nvPr/>
        </p:nvPicPr>
        <p:blipFill>
          <a:blip r:embed="rId2"/>
          <a:stretch>
            <a:fillRect/>
          </a:stretch>
        </p:blipFill>
        <p:spPr>
          <a:xfrm>
            <a:off x="2123728" y="1994382"/>
            <a:ext cx="5710584" cy="4101617"/>
          </a:xfrm>
          <a:prstGeom prst="rect">
            <a:avLst/>
          </a:prstGeom>
        </p:spPr>
      </p:pic>
      <p:sp>
        <p:nvSpPr>
          <p:cNvPr id="7" name="椭圆 6"/>
          <p:cNvSpPr/>
          <p:nvPr/>
        </p:nvSpPr>
        <p:spPr bwMode="auto">
          <a:xfrm>
            <a:off x="7020272" y="3212976"/>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椭圆 7"/>
          <p:cNvSpPr/>
          <p:nvPr/>
        </p:nvSpPr>
        <p:spPr bwMode="auto">
          <a:xfrm>
            <a:off x="2051720" y="3212976"/>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椭圆 8"/>
          <p:cNvSpPr/>
          <p:nvPr/>
        </p:nvSpPr>
        <p:spPr bwMode="auto">
          <a:xfrm>
            <a:off x="5508104" y="5373216"/>
            <a:ext cx="360040" cy="352400"/>
          </a:xfrm>
          <a:prstGeom prst="ellipse">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3</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5184068" y="4246273"/>
            <a:ext cx="3672408" cy="442775"/>
          </a:xfrm>
          <a:prstGeom prst="wedgeRectCallout">
            <a:avLst>
              <a:gd name="adj1" fmla="val -18292"/>
              <a:gd name="adj2" fmla="val -8485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添加事件处理函数到对话框类中</a:t>
            </a:r>
          </a:p>
        </p:txBody>
      </p:sp>
      <p:sp>
        <p:nvSpPr>
          <p:cNvPr id="11" name="矩形标注 10"/>
          <p:cNvSpPr/>
          <p:nvPr/>
        </p:nvSpPr>
        <p:spPr bwMode="auto">
          <a:xfrm>
            <a:off x="639246" y="4166525"/>
            <a:ext cx="4076770" cy="442775"/>
          </a:xfrm>
          <a:prstGeom prst="wedgeRectCallout">
            <a:avLst>
              <a:gd name="adj1" fmla="val 19057"/>
              <a:gd name="adj2" fmla="val -12833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bg1"/>
                </a:solidFill>
                <a:latin typeface="Times New Roman" pitchFamily="18" charset="0"/>
                <a:ea typeface="楷体_GB2312" pitchFamily="49" charset="-122"/>
              </a:rPr>
              <a:t>选择</a:t>
            </a:r>
            <a:r>
              <a:rPr lang="en-US" altLang="zh-CN" sz="1800" dirty="0" smtClean="0">
                <a:solidFill>
                  <a:schemeClr val="bg1"/>
                </a:solidFill>
                <a:latin typeface="Times New Roman" pitchFamily="18" charset="0"/>
                <a:ea typeface="楷体_GB2312" pitchFamily="49" charset="-122"/>
              </a:rPr>
              <a:t>BN_CLICKED</a:t>
            </a:r>
            <a:r>
              <a:rPr lang="zh-CN" altLang="en-US" sz="1800" dirty="0" smtClean="0">
                <a:solidFill>
                  <a:schemeClr val="bg1"/>
                </a:solidFill>
                <a:latin typeface="Times New Roman" pitchFamily="18" charset="0"/>
                <a:ea typeface="楷体_GB2312" pitchFamily="49" charset="-122"/>
              </a:rPr>
              <a:t>，即按下按钮事件</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964981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事件处理函数源码</a:t>
            </a:r>
            <a:endParaRPr lang="zh-CN" altLang="en-US" dirty="0"/>
          </a:p>
        </p:txBody>
      </p:sp>
      <p:sp>
        <p:nvSpPr>
          <p:cNvPr id="3" name="内容占位符 2"/>
          <p:cNvSpPr>
            <a:spLocks noGrp="1"/>
          </p:cNvSpPr>
          <p:nvPr>
            <p:ph idx="1"/>
          </p:nvPr>
        </p:nvSpPr>
        <p:spPr/>
        <p:txBody>
          <a:bodyPr/>
          <a:lstStyle/>
          <a:p>
            <a:pPr marL="0" indent="0">
              <a:buNone/>
            </a:pPr>
            <a:r>
              <a:rPr lang="en-US" altLang="zh-CN" sz="1800" b="0" dirty="0">
                <a:solidFill>
                  <a:srgbClr val="0000FF"/>
                </a:solidFill>
                <a:highlight>
                  <a:srgbClr val="FFFFFF"/>
                </a:highlight>
                <a:latin typeface="Verdana" panose="020B0604030504040204" pitchFamily="34" charset="0"/>
              </a:rPr>
              <a:t>void</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2B91AF"/>
                </a:solidFill>
                <a:highlight>
                  <a:srgbClr val="FFFFFF"/>
                </a:highlight>
                <a:latin typeface="Verdana" panose="020B0604030504040204" pitchFamily="34" charset="0"/>
              </a:rPr>
              <a:t>CMFCApplication2Dlg</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OnBnClickedCalculate</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8000"/>
                </a:solidFill>
                <a:highlight>
                  <a:srgbClr val="FFFFFF"/>
                </a:highlight>
                <a:latin typeface="Verdana" panose="020B0604030504040204" pitchFamily="34" charset="0"/>
              </a:rPr>
              <a:t>// </a:t>
            </a:r>
            <a:r>
              <a:rPr lang="zh-CN" altLang="en-US" sz="1800" b="0" dirty="0">
                <a:solidFill>
                  <a:srgbClr val="008000"/>
                </a:solidFill>
                <a:highlight>
                  <a:srgbClr val="FFFFFF"/>
                </a:highlight>
                <a:latin typeface="Verdana" panose="020B0604030504040204" pitchFamily="34" charset="0"/>
              </a:rPr>
              <a:t>将界面中的值同步到属性变量中</a:t>
            </a:r>
            <a:endParaRPr lang="zh-CN" altLang="en-US" sz="1800" b="0" dirty="0">
              <a:solidFill>
                <a:srgbClr val="000000"/>
              </a:solidFill>
              <a:highlight>
                <a:srgbClr val="FFFFFF"/>
              </a:highlight>
              <a:latin typeface="Verdana" panose="020B0604030504040204" pitchFamily="34" charset="0"/>
            </a:endParaRPr>
          </a:p>
          <a:p>
            <a:pPr marL="0" indent="0">
              <a:buNone/>
            </a:pPr>
            <a:r>
              <a:rPr lang="en-US" altLang="zh-CN" sz="1800" b="0" dirty="0" err="1">
                <a:solidFill>
                  <a:srgbClr val="000000"/>
                </a:solidFill>
                <a:highlight>
                  <a:srgbClr val="FFFFFF"/>
                </a:highlight>
                <a:latin typeface="Verdana" panose="020B0604030504040204" pitchFamily="34" charset="0"/>
              </a:rPr>
              <a:t>UpdateData</a:t>
            </a:r>
            <a:r>
              <a:rPr lang="en-US" altLang="zh-CN" sz="1800" b="0" dirty="0">
                <a:solidFill>
                  <a:srgbClr val="000000"/>
                </a:solidFill>
                <a:highlight>
                  <a:srgbClr val="FFFFFF"/>
                </a:highlight>
                <a:latin typeface="Verdana" panose="020B0604030504040204" pitchFamily="34" charset="0"/>
              </a:rPr>
              <a:t>(</a:t>
            </a:r>
            <a:r>
              <a:rPr lang="en-US" altLang="zh-CN" sz="1800" b="0" dirty="0">
                <a:solidFill>
                  <a:srgbClr val="6F008A"/>
                </a:solidFill>
                <a:highlight>
                  <a:srgbClr val="FFFFFF"/>
                </a:highlight>
                <a:latin typeface="Verdana" panose="020B0604030504040204" pitchFamily="34" charset="0"/>
              </a:rPr>
              <a:t>TRUE</a:t>
            </a:r>
            <a:r>
              <a:rPr lang="en-US" altLang="zh-CN" sz="1800" b="0" dirty="0">
                <a:solidFill>
                  <a:srgbClr val="000000"/>
                </a:solidFill>
                <a:highlight>
                  <a:srgbClr val="FFFFFF"/>
                </a:highlight>
                <a:latin typeface="Verdana" panose="020B0604030504040204" pitchFamily="34" charset="0"/>
              </a:rPr>
              <a:t>);</a:t>
            </a:r>
          </a:p>
          <a:p>
            <a:pPr marL="0" indent="0">
              <a:buNone/>
            </a:pPr>
            <a:endParaRPr lang="en-US" altLang="zh-CN" sz="1800" b="0" dirty="0" smtClean="0">
              <a:solidFill>
                <a:srgbClr val="008000"/>
              </a:solidFill>
              <a:highlight>
                <a:srgbClr val="FFFFFF"/>
              </a:highlight>
              <a:latin typeface="Verdana" panose="020B0604030504040204" pitchFamily="34" charset="0"/>
            </a:endParaRPr>
          </a:p>
          <a:p>
            <a:pPr marL="0" indent="0">
              <a:buNone/>
            </a:pPr>
            <a:r>
              <a:rPr lang="en-US" altLang="zh-CN" sz="1800" b="0" dirty="0" smtClean="0">
                <a:solidFill>
                  <a:srgbClr val="008000"/>
                </a:solidFill>
                <a:highlight>
                  <a:srgbClr val="FFFFFF"/>
                </a:highlight>
                <a:latin typeface="Verdana" panose="020B0604030504040204" pitchFamily="34" charset="0"/>
              </a:rPr>
              <a:t>// </a:t>
            </a:r>
            <a:r>
              <a:rPr lang="zh-CN" altLang="en-US" sz="1800" b="0" dirty="0">
                <a:solidFill>
                  <a:srgbClr val="008000"/>
                </a:solidFill>
                <a:highlight>
                  <a:srgbClr val="FFFFFF"/>
                </a:highlight>
                <a:latin typeface="Verdana" panose="020B0604030504040204" pitchFamily="34" charset="0"/>
              </a:rPr>
              <a:t>加法计算逻辑</a:t>
            </a:r>
            <a:endParaRPr lang="zh-CN" altLang="en-US" sz="1800" b="0" dirty="0">
              <a:solidFill>
                <a:srgbClr val="000000"/>
              </a:solidFill>
              <a:highlight>
                <a:srgbClr val="FFFFFF"/>
              </a:highlight>
              <a:latin typeface="Verdana" panose="020B0604030504040204" pitchFamily="34" charset="0"/>
            </a:endParaRPr>
          </a:p>
          <a:p>
            <a:pPr marL="0" indent="0">
              <a:buNone/>
            </a:pPr>
            <a:r>
              <a:rPr lang="en-US" altLang="zh-CN" sz="1800" b="0" dirty="0" err="1">
                <a:solidFill>
                  <a:srgbClr val="000000"/>
                </a:solidFill>
                <a:highlight>
                  <a:srgbClr val="FFFFFF"/>
                </a:highlight>
                <a:latin typeface="Verdana" panose="020B0604030504040204" pitchFamily="34" charset="0"/>
              </a:rPr>
              <a:t>m_fResult</a:t>
            </a:r>
            <a:r>
              <a:rPr lang="en-US" altLang="zh-CN" sz="1800" b="0" dirty="0">
                <a:solidFill>
                  <a:srgbClr val="000000"/>
                </a:solidFill>
                <a:highlight>
                  <a:srgbClr val="FFFFFF"/>
                </a:highlight>
                <a:latin typeface="Verdana" panose="020B0604030504040204" pitchFamily="34" charset="0"/>
              </a:rPr>
              <a:t> = </a:t>
            </a:r>
            <a:r>
              <a:rPr lang="en-US" altLang="zh-CN" sz="1800" b="0" dirty="0" err="1">
                <a:solidFill>
                  <a:srgbClr val="000000"/>
                </a:solidFill>
                <a:highlight>
                  <a:srgbClr val="FFFFFF"/>
                </a:highlight>
                <a:latin typeface="Verdana" panose="020B0604030504040204" pitchFamily="34" charset="0"/>
              </a:rPr>
              <a:t>m_fA</a:t>
            </a:r>
            <a:r>
              <a:rPr lang="en-US" altLang="zh-CN" sz="1800" b="0" dirty="0">
                <a:solidFill>
                  <a:srgbClr val="000000"/>
                </a:solidFill>
                <a:highlight>
                  <a:srgbClr val="FFFFFF"/>
                </a:highlight>
                <a:latin typeface="Verdana" panose="020B0604030504040204" pitchFamily="34" charset="0"/>
              </a:rPr>
              <a:t> + </a:t>
            </a:r>
            <a:r>
              <a:rPr lang="en-US" altLang="zh-CN" sz="1800" b="0" dirty="0" err="1">
                <a:solidFill>
                  <a:srgbClr val="000000"/>
                </a:solidFill>
                <a:highlight>
                  <a:srgbClr val="FFFFFF"/>
                </a:highlight>
                <a:latin typeface="Verdana" panose="020B0604030504040204" pitchFamily="34" charset="0"/>
              </a:rPr>
              <a:t>m_fB</a:t>
            </a:r>
            <a:r>
              <a:rPr lang="en-US" altLang="zh-CN" sz="1800" b="0" dirty="0">
                <a:solidFill>
                  <a:srgbClr val="000000"/>
                </a:solidFill>
                <a:highlight>
                  <a:srgbClr val="FFFFFF"/>
                </a:highlight>
                <a:latin typeface="Verdana" panose="020B0604030504040204" pitchFamily="34" charset="0"/>
              </a:rPr>
              <a:t>;</a:t>
            </a:r>
          </a:p>
          <a:p>
            <a:pPr marL="0" indent="0">
              <a:buNone/>
            </a:pPr>
            <a:endParaRPr lang="en-US" altLang="zh-CN" sz="1800" b="0" dirty="0" smtClean="0">
              <a:solidFill>
                <a:srgbClr val="008000"/>
              </a:solidFill>
              <a:highlight>
                <a:srgbClr val="FFFFFF"/>
              </a:highlight>
              <a:latin typeface="Verdana" panose="020B0604030504040204" pitchFamily="34" charset="0"/>
            </a:endParaRPr>
          </a:p>
          <a:p>
            <a:pPr marL="0" indent="0">
              <a:buNone/>
            </a:pPr>
            <a:r>
              <a:rPr lang="en-US" altLang="zh-CN" sz="1800" b="0" dirty="0" smtClean="0">
                <a:solidFill>
                  <a:srgbClr val="008000"/>
                </a:solidFill>
                <a:highlight>
                  <a:srgbClr val="FFFFFF"/>
                </a:highlight>
                <a:latin typeface="Verdana" panose="020B0604030504040204" pitchFamily="34" charset="0"/>
              </a:rPr>
              <a:t>// </a:t>
            </a:r>
            <a:r>
              <a:rPr lang="zh-CN" altLang="en-US" sz="1800" b="0" dirty="0">
                <a:solidFill>
                  <a:srgbClr val="008000"/>
                </a:solidFill>
                <a:highlight>
                  <a:srgbClr val="FFFFFF"/>
                </a:highlight>
                <a:latin typeface="Verdana" panose="020B0604030504040204" pitchFamily="34" charset="0"/>
              </a:rPr>
              <a:t>将属性变量的值同步到界面中</a:t>
            </a:r>
            <a:endParaRPr lang="zh-CN" altLang="en-US" sz="1800" b="0" dirty="0">
              <a:solidFill>
                <a:srgbClr val="000000"/>
              </a:solidFill>
              <a:highlight>
                <a:srgbClr val="FFFFFF"/>
              </a:highlight>
              <a:latin typeface="Verdana" panose="020B0604030504040204" pitchFamily="34" charset="0"/>
            </a:endParaRPr>
          </a:p>
          <a:p>
            <a:pPr marL="0" indent="0">
              <a:buNone/>
            </a:pPr>
            <a:r>
              <a:rPr lang="en-US" altLang="zh-CN" sz="1800" b="0" dirty="0" err="1">
                <a:solidFill>
                  <a:srgbClr val="000000"/>
                </a:solidFill>
                <a:highlight>
                  <a:srgbClr val="FFFFFF"/>
                </a:highlight>
                <a:latin typeface="Verdana" panose="020B0604030504040204" pitchFamily="34" charset="0"/>
              </a:rPr>
              <a:t>UpdateData</a:t>
            </a:r>
            <a:r>
              <a:rPr lang="en-US" altLang="zh-CN" sz="1800" b="0" dirty="0">
                <a:solidFill>
                  <a:srgbClr val="000000"/>
                </a:solidFill>
                <a:highlight>
                  <a:srgbClr val="FFFFFF"/>
                </a:highlight>
                <a:latin typeface="Verdana" panose="020B0604030504040204" pitchFamily="34" charset="0"/>
              </a:rPr>
              <a:t>(</a:t>
            </a:r>
            <a:r>
              <a:rPr lang="en-US" altLang="zh-CN" sz="1800" b="0" dirty="0">
                <a:solidFill>
                  <a:srgbClr val="6F008A"/>
                </a:solidFill>
                <a:highlight>
                  <a:srgbClr val="FFFFFF"/>
                </a:highlight>
                <a:latin typeface="Verdana" panose="020B0604030504040204" pitchFamily="34" charset="0"/>
              </a:rPr>
              <a:t>FALSE</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16</a:t>
            </a:fld>
            <a:endParaRPr lang="en-US" altLang="zh-CN"/>
          </a:p>
        </p:txBody>
      </p:sp>
      <p:sp>
        <p:nvSpPr>
          <p:cNvPr id="6" name="矩形标注 5"/>
          <p:cNvSpPr/>
          <p:nvPr/>
        </p:nvSpPr>
        <p:spPr bwMode="auto">
          <a:xfrm>
            <a:off x="4860032" y="2771596"/>
            <a:ext cx="3888432"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在内部调用了</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DoDataExchange</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函数</a:t>
            </a:r>
          </a:p>
        </p:txBody>
      </p:sp>
      <p:sp>
        <p:nvSpPr>
          <p:cNvPr id="7" name="矩形标注 6"/>
          <p:cNvSpPr/>
          <p:nvPr/>
        </p:nvSpPr>
        <p:spPr bwMode="auto">
          <a:xfrm>
            <a:off x="4569768" y="4931836"/>
            <a:ext cx="3888432"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在内部调用了</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DoDataExchange</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函数</a:t>
            </a:r>
          </a:p>
        </p:txBody>
      </p:sp>
      <p:sp>
        <p:nvSpPr>
          <p:cNvPr id="8" name="矩形标注 7"/>
          <p:cNvSpPr/>
          <p:nvPr/>
        </p:nvSpPr>
        <p:spPr bwMode="auto">
          <a:xfrm>
            <a:off x="5205436" y="3957024"/>
            <a:ext cx="3543028"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简单的逻辑处理</a:t>
            </a:r>
          </a:p>
        </p:txBody>
      </p:sp>
    </p:spTree>
    <p:extLst>
      <p:ext uri="{BB962C8B-B14F-4D97-AF65-F5344CB8AC3E}">
        <p14:creationId xmlns:p14="http://schemas.microsoft.com/office/powerpoint/2010/main" val="211248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运行效果</a:t>
            </a:r>
            <a:endParaRPr lang="zh-CN" altLang="en-US" dirty="0"/>
          </a:p>
        </p:txBody>
      </p:sp>
      <p:sp>
        <p:nvSpPr>
          <p:cNvPr id="3" name="内容占位符 2"/>
          <p:cNvSpPr>
            <a:spLocks noGrp="1"/>
          </p:cNvSpPr>
          <p:nvPr>
            <p:ph idx="1"/>
          </p:nvPr>
        </p:nvSpPr>
        <p:spPr/>
        <p:txBody>
          <a:bodyPr/>
          <a:lstStyle/>
          <a:p>
            <a:r>
              <a:rPr lang="zh-CN" altLang="en-US" sz="2400" dirty="0" smtClean="0"/>
              <a:t>输入值后点击“计算”按钮，如图所示</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17</a:t>
            </a:fld>
            <a:endParaRPr lang="en-US" altLang="zh-CN"/>
          </a:p>
        </p:txBody>
      </p:sp>
      <p:pic>
        <p:nvPicPr>
          <p:cNvPr id="7" name="图片 6"/>
          <p:cNvPicPr>
            <a:picLocks noChangeAspect="1"/>
          </p:cNvPicPr>
          <p:nvPr/>
        </p:nvPicPr>
        <p:blipFill>
          <a:blip r:embed="rId2"/>
          <a:stretch>
            <a:fillRect/>
          </a:stretch>
        </p:blipFill>
        <p:spPr>
          <a:xfrm>
            <a:off x="2400300" y="2924944"/>
            <a:ext cx="4152900" cy="2914650"/>
          </a:xfrm>
          <a:prstGeom prst="rect">
            <a:avLst/>
          </a:prstGeom>
        </p:spPr>
      </p:pic>
    </p:spTree>
    <p:extLst>
      <p:ext uri="{BB962C8B-B14F-4D97-AF65-F5344CB8AC3E}">
        <p14:creationId xmlns:p14="http://schemas.microsoft.com/office/powerpoint/2010/main" val="1114703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我们的程序是怎样运行的？</a:t>
            </a:r>
            <a:endParaRPr lang="zh-CN" altLang="en-US" dirty="0"/>
          </a:p>
        </p:txBody>
      </p:sp>
      <p:sp>
        <p:nvSpPr>
          <p:cNvPr id="3" name="内容占位符 2"/>
          <p:cNvSpPr>
            <a:spLocks noGrp="1"/>
          </p:cNvSpPr>
          <p:nvPr>
            <p:ph idx="1"/>
          </p:nvPr>
        </p:nvSpPr>
        <p:spPr/>
        <p:txBody>
          <a:bodyPr/>
          <a:lstStyle/>
          <a:p>
            <a:r>
              <a:rPr lang="en-US" altLang="zh-CN" dirty="0" smtClean="0"/>
              <a:t>MFC</a:t>
            </a:r>
            <a:r>
              <a:rPr lang="zh-CN" altLang="en-US" dirty="0" smtClean="0"/>
              <a:t>程序入口函数是什么？</a:t>
            </a:r>
            <a:endParaRPr lang="en-US" altLang="zh-CN" dirty="0" smtClean="0"/>
          </a:p>
          <a:p>
            <a:r>
              <a:rPr lang="zh-CN" altLang="en-US" dirty="0" smtClean="0"/>
              <a:t>我们通过对话框编辑器画的对话框存储在哪里？它是代码吗？</a:t>
            </a:r>
            <a:endParaRPr lang="en-US" altLang="zh-CN" dirty="0" smtClean="0"/>
          </a:p>
          <a:p>
            <a:r>
              <a:rPr lang="zh-CN" altLang="en-US" dirty="0" smtClean="0"/>
              <a:t>对话框又是怎样与</a:t>
            </a:r>
            <a:r>
              <a:rPr lang="en-US" altLang="zh-CN" dirty="0" smtClean="0"/>
              <a:t>C++</a:t>
            </a:r>
            <a:r>
              <a:rPr lang="zh-CN" altLang="en-US" dirty="0" smtClean="0"/>
              <a:t>代码相结合的？</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18</a:t>
            </a:fld>
            <a:endParaRPr lang="en-US" altLang="zh-CN"/>
          </a:p>
        </p:txBody>
      </p:sp>
    </p:spTree>
    <p:extLst>
      <p:ext uri="{BB962C8B-B14F-4D97-AF65-F5344CB8AC3E}">
        <p14:creationId xmlns:p14="http://schemas.microsoft.com/office/powerpoint/2010/main" val="314370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MFC</a:t>
            </a:r>
            <a:r>
              <a:rPr lang="zh-CN" altLang="en-US" dirty="0" smtClean="0"/>
              <a:t>中的文件</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19</a:t>
            </a:fld>
            <a:endParaRPr lang="en-US" altLang="zh-CN"/>
          </a:p>
        </p:txBody>
      </p:sp>
      <p:pic>
        <p:nvPicPr>
          <p:cNvPr id="6" name="图片 5"/>
          <p:cNvPicPr>
            <a:picLocks noChangeAspect="1"/>
          </p:cNvPicPr>
          <p:nvPr/>
        </p:nvPicPr>
        <p:blipFill>
          <a:blip r:embed="rId2"/>
          <a:stretch>
            <a:fillRect/>
          </a:stretch>
        </p:blipFill>
        <p:spPr>
          <a:xfrm>
            <a:off x="690649" y="2204864"/>
            <a:ext cx="3019425" cy="3409950"/>
          </a:xfrm>
          <a:prstGeom prst="rect">
            <a:avLst/>
          </a:prstGeom>
        </p:spPr>
      </p:pic>
      <p:sp>
        <p:nvSpPr>
          <p:cNvPr id="7" name="矩形 6"/>
          <p:cNvSpPr/>
          <p:nvPr/>
        </p:nvSpPr>
        <p:spPr bwMode="auto">
          <a:xfrm>
            <a:off x="899592" y="2780928"/>
            <a:ext cx="2304256" cy="165618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891810" y="4437112"/>
            <a:ext cx="2312038" cy="72008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899592" y="2580692"/>
            <a:ext cx="2304256" cy="200236"/>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4347936" y="2491457"/>
            <a:ext cx="3543028"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使用的系统的一些库</a:t>
            </a:r>
          </a:p>
        </p:txBody>
      </p:sp>
      <p:sp>
        <p:nvSpPr>
          <p:cNvPr id="11" name="矩形标注 10"/>
          <p:cNvSpPr/>
          <p:nvPr/>
        </p:nvSpPr>
        <p:spPr bwMode="auto">
          <a:xfrm>
            <a:off x="4351403" y="3450109"/>
            <a:ext cx="3543028"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程序的源代码：头文件和实现文件</a:t>
            </a:r>
          </a:p>
        </p:txBody>
      </p:sp>
      <p:sp>
        <p:nvSpPr>
          <p:cNvPr id="12" name="矩形标注 11"/>
          <p:cNvSpPr/>
          <p:nvPr/>
        </p:nvSpPr>
        <p:spPr bwMode="auto">
          <a:xfrm>
            <a:off x="4347936" y="4228151"/>
            <a:ext cx="3543028" cy="1468511"/>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程序的资源文件：程序的图标、菜单、位图</a:t>
            </a:r>
            <a:r>
              <a:rPr lang="zh-CN" altLang="en-US" sz="1600" dirty="0" smtClean="0">
                <a:solidFill>
                  <a:schemeClr val="bg1"/>
                </a:solidFill>
                <a:latin typeface="Times New Roman" pitchFamily="18" charset="0"/>
                <a:ea typeface="楷体_GB2312" pitchFamily="49" charset="-122"/>
              </a:rPr>
              <a:t>、对话框等。</a:t>
            </a:r>
            <a:r>
              <a:rPr lang="en-US" altLang="zh-CN" sz="1600" dirty="0" smtClean="0">
                <a:solidFill>
                  <a:schemeClr val="bg1"/>
                </a:solidFill>
                <a:latin typeface="Times New Roman" pitchFamily="18" charset="0"/>
                <a:ea typeface="楷体_GB2312" pitchFamily="49" charset="-122"/>
              </a:rPr>
              <a:t>MFC</a:t>
            </a:r>
            <a:r>
              <a:rPr lang="zh-CN" altLang="en-US" sz="1600" dirty="0" smtClean="0">
                <a:solidFill>
                  <a:schemeClr val="bg1"/>
                </a:solidFill>
                <a:latin typeface="Times New Roman" pitchFamily="18" charset="0"/>
                <a:ea typeface="楷体_GB2312" pitchFamily="49" charset="-122"/>
              </a:rPr>
              <a:t>将这些文件打包为一个资源文件包（</a:t>
            </a:r>
            <a:r>
              <a:rPr lang="en-US" altLang="zh-CN" sz="1600" dirty="0" smtClean="0">
                <a:solidFill>
                  <a:schemeClr val="bg1"/>
                </a:solidFill>
                <a:latin typeface="Times New Roman" pitchFamily="18" charset="0"/>
                <a:ea typeface="楷体_GB2312" pitchFamily="49" charset="-122"/>
              </a:rPr>
              <a:t>.RC</a:t>
            </a:r>
            <a:r>
              <a:rPr lang="zh-CN" altLang="en-US" sz="1600" dirty="0" smtClean="0">
                <a:solidFill>
                  <a:schemeClr val="bg1"/>
                </a:solidFill>
                <a:latin typeface="Times New Roman" pitchFamily="18" charset="0"/>
                <a:ea typeface="楷体_GB2312" pitchFamily="49" charset="-122"/>
              </a:rPr>
              <a:t>）集中管理。它们可生成二进制代码，作为</a:t>
            </a:r>
            <a:r>
              <a:rPr lang="en-US" altLang="zh-CN" sz="1600" dirty="0" smtClean="0">
                <a:solidFill>
                  <a:schemeClr val="bg1"/>
                </a:solidFill>
                <a:latin typeface="Times New Roman" pitchFamily="18" charset="0"/>
                <a:ea typeface="楷体_GB2312" pitchFamily="49" charset="-122"/>
              </a:rPr>
              <a:t>.EXE</a:t>
            </a:r>
            <a:r>
              <a:rPr lang="zh-CN" altLang="en-US" sz="1600" dirty="0" smtClean="0">
                <a:solidFill>
                  <a:schemeClr val="bg1"/>
                </a:solidFill>
                <a:latin typeface="Times New Roman" pitchFamily="18" charset="0"/>
                <a:ea typeface="楷体_GB2312" pitchFamily="49" charset="-122"/>
              </a:rPr>
              <a:t>文件的一部分。</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6061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2451F99-1FF3-4694-AA70-7D1FC293C74F}" type="datetime1">
              <a:rPr lang="zh-CN" altLang="en-US"/>
              <a:pPr>
                <a:defRPr/>
              </a:pPr>
              <a:t>2013/3/17</a:t>
            </a:fld>
            <a:endParaRPr lang="en-US" altLang="zh-CN" dirty="0"/>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00063C90-97E2-477B-8B43-0804825DB76D}" type="slidenum">
              <a:rPr lang="en-US" altLang="zh-CN" sz="1400" b="0">
                <a:ea typeface="宋体" panose="02010600030101010101" pitchFamily="2" charset="-122"/>
              </a:rPr>
              <a:pPr eaLnBrk="1" hangingPunct="1"/>
              <a:t>2</a:t>
            </a:fld>
            <a:endParaRPr lang="en-US" altLang="zh-CN" sz="1400" b="0" dirty="0">
              <a:ea typeface="宋体" panose="02010600030101010101" pitchFamily="2" charset="-122"/>
            </a:endParaRPr>
          </a:p>
        </p:txBody>
      </p:sp>
      <p:sp>
        <p:nvSpPr>
          <p:cNvPr id="4100" name="Rectangle 2"/>
          <p:cNvSpPr>
            <a:spLocks noGrp="1" noChangeArrowheads="1"/>
          </p:cNvSpPr>
          <p:nvPr>
            <p:ph type="title"/>
          </p:nvPr>
        </p:nvSpPr>
        <p:spPr/>
        <p:txBody>
          <a:bodyPr/>
          <a:lstStyle/>
          <a:p>
            <a:pPr eaLnBrk="1" hangingPunct="1"/>
            <a:r>
              <a:rPr lang="zh-CN" altLang="en-US" smtClean="0"/>
              <a:t>助教</a:t>
            </a:r>
          </a:p>
        </p:txBody>
      </p:sp>
      <p:sp>
        <p:nvSpPr>
          <p:cNvPr id="4101" name="Rectangle 3"/>
          <p:cNvSpPr>
            <a:spLocks noGrp="1" noChangeArrowheads="1"/>
          </p:cNvSpPr>
          <p:nvPr>
            <p:ph type="body" idx="1"/>
          </p:nvPr>
        </p:nvSpPr>
        <p:spPr/>
        <p:txBody>
          <a:bodyPr/>
          <a:lstStyle/>
          <a:p>
            <a:pPr eaLnBrk="1" hangingPunct="1"/>
            <a:r>
              <a:rPr lang="zh-CN" altLang="en-US" smtClean="0"/>
              <a:t>赵鸿泽</a:t>
            </a:r>
          </a:p>
          <a:p>
            <a:pPr lvl="1" eaLnBrk="1" hangingPunct="1"/>
            <a:r>
              <a:rPr lang="zh-CN" altLang="en-US" smtClean="0"/>
              <a:t>电话</a:t>
            </a:r>
            <a:r>
              <a:rPr lang="en-US" altLang="zh-CN" dirty="0" smtClean="0"/>
              <a:t>: 15120071667</a:t>
            </a:r>
          </a:p>
          <a:p>
            <a:pPr lvl="1" eaLnBrk="1" hangingPunct="1"/>
            <a:r>
              <a:rPr lang="en-US" altLang="zh-CN" dirty="0" smtClean="0"/>
              <a:t>Emails: hongze.zhao@gmail.com</a:t>
            </a:r>
          </a:p>
          <a:p>
            <a:pPr lvl="1" eaLnBrk="1" hangingPunct="1"/>
            <a:r>
              <a:rPr lang="zh-CN" altLang="en-US" smtClean="0"/>
              <a:t>对于课程的任何意见、建议，或不明白的问题均可</a:t>
            </a:r>
            <a:r>
              <a:rPr lang="zh-CN" altLang="zh-CN" smtClean="0"/>
              <a:t>咨询</a:t>
            </a:r>
            <a:r>
              <a:rPr lang="zh-CN" altLang="en-US" smtClean="0"/>
              <a:t>助教</a:t>
            </a:r>
          </a:p>
        </p:txBody>
      </p:sp>
      <p:sp>
        <p:nvSpPr>
          <p:cNvPr id="4102"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类视图</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20</a:t>
            </a:fld>
            <a:endParaRPr lang="en-US" altLang="zh-CN"/>
          </a:p>
        </p:txBody>
      </p:sp>
      <p:pic>
        <p:nvPicPr>
          <p:cNvPr id="6" name="图片 5"/>
          <p:cNvPicPr>
            <a:picLocks noChangeAspect="1"/>
          </p:cNvPicPr>
          <p:nvPr/>
        </p:nvPicPr>
        <p:blipFill>
          <a:blip r:embed="rId2"/>
          <a:stretch>
            <a:fillRect/>
          </a:stretch>
        </p:blipFill>
        <p:spPr>
          <a:xfrm>
            <a:off x="1043608" y="2780928"/>
            <a:ext cx="2362200" cy="1619250"/>
          </a:xfrm>
          <a:prstGeom prst="rect">
            <a:avLst/>
          </a:prstGeom>
        </p:spPr>
      </p:pic>
      <p:sp>
        <p:nvSpPr>
          <p:cNvPr id="7" name="矩形标注 6"/>
          <p:cNvSpPr/>
          <p:nvPr/>
        </p:nvSpPr>
        <p:spPr bwMode="auto">
          <a:xfrm>
            <a:off x="2800486" y="2832181"/>
            <a:ext cx="3543028" cy="378705"/>
          </a:xfrm>
          <a:prstGeom prst="wedgeRectCallout">
            <a:avLst>
              <a:gd name="adj1" fmla="val -60941"/>
              <a:gd name="adj2" fmla="val 11539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“关于”对话框类</a:t>
            </a:r>
          </a:p>
        </p:txBody>
      </p:sp>
      <p:sp>
        <p:nvSpPr>
          <p:cNvPr id="8" name="矩形标注 7"/>
          <p:cNvSpPr/>
          <p:nvPr/>
        </p:nvSpPr>
        <p:spPr bwMode="auto">
          <a:xfrm>
            <a:off x="3036493" y="3439486"/>
            <a:ext cx="5421707" cy="378705"/>
          </a:xfrm>
          <a:prstGeom prst="wedgeRectCallout">
            <a:avLst>
              <a:gd name="adj1" fmla="val -52713"/>
              <a:gd name="adj2" fmla="val 2817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应用程序类，一个</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MFC</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程序实际上是一个</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**App</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类的实例</a:t>
            </a:r>
          </a:p>
        </p:txBody>
      </p:sp>
      <p:sp>
        <p:nvSpPr>
          <p:cNvPr id="9" name="矩形标注 8"/>
          <p:cNvSpPr/>
          <p:nvPr/>
        </p:nvSpPr>
        <p:spPr bwMode="auto">
          <a:xfrm>
            <a:off x="2252239" y="4137758"/>
            <a:ext cx="4991336" cy="378705"/>
          </a:xfrm>
          <a:prstGeom prst="wedgeRectCallout">
            <a:avLst>
              <a:gd name="adj1" fmla="val -41281"/>
              <a:gd name="adj2" fmla="val -8471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a:solidFill>
                  <a:schemeClr val="bg1"/>
                </a:solidFill>
                <a:latin typeface="Times New Roman" pitchFamily="18" charset="0"/>
                <a:ea typeface="楷体_GB2312" pitchFamily="49" charset="-122"/>
              </a:rPr>
              <a:t>主</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对话框类，这就是我们画界面的对话框对应的类</a:t>
            </a:r>
          </a:p>
        </p:txBody>
      </p:sp>
      <p:sp>
        <p:nvSpPr>
          <p:cNvPr id="10" name="矩形 9"/>
          <p:cNvSpPr/>
          <p:nvPr/>
        </p:nvSpPr>
        <p:spPr bwMode="auto">
          <a:xfrm>
            <a:off x="1215149" y="3462809"/>
            <a:ext cx="1691208" cy="184055"/>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 10"/>
          <p:cNvSpPr/>
          <p:nvPr/>
        </p:nvSpPr>
        <p:spPr bwMode="auto">
          <a:xfrm>
            <a:off x="1215149" y="3641489"/>
            <a:ext cx="1691208" cy="184055"/>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2" name="矩形 11"/>
          <p:cNvSpPr/>
          <p:nvPr/>
        </p:nvSpPr>
        <p:spPr bwMode="auto">
          <a:xfrm>
            <a:off x="1223941" y="3825544"/>
            <a:ext cx="1691208" cy="184055"/>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025093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MFC</a:t>
            </a:r>
            <a:r>
              <a:rPr lang="zh-CN" altLang="en-US" dirty="0" smtClean="0"/>
              <a:t>资源</a:t>
            </a:r>
            <a:endParaRPr lang="zh-CN" altLang="en-US" dirty="0"/>
          </a:p>
        </p:txBody>
      </p:sp>
      <p:sp>
        <p:nvSpPr>
          <p:cNvPr id="3" name="内容占位符 2"/>
          <p:cNvSpPr>
            <a:spLocks noGrp="1"/>
          </p:cNvSpPr>
          <p:nvPr>
            <p:ph idx="1"/>
          </p:nvPr>
        </p:nvSpPr>
        <p:spPr/>
        <p:txBody>
          <a:bodyPr/>
          <a:lstStyle/>
          <a:p>
            <a:r>
              <a:rPr lang="zh-CN" altLang="en-US" sz="2800" dirty="0" smtClean="0"/>
              <a:t>资源：</a:t>
            </a:r>
            <a:r>
              <a:rPr lang="en-US" altLang="zh-CN" sz="2800" dirty="0" smtClean="0"/>
              <a:t>MFC</a:t>
            </a:r>
            <a:r>
              <a:rPr lang="zh-CN" altLang="en-US" sz="2800" dirty="0" smtClean="0"/>
              <a:t>中位图、图标、对话框等</a:t>
            </a:r>
            <a:endParaRPr lang="en-US" altLang="zh-CN" sz="2800" dirty="0" smtClean="0"/>
          </a:p>
          <a:p>
            <a:pPr lvl="1"/>
            <a:r>
              <a:rPr lang="zh-CN" altLang="en-US" sz="2400" dirty="0" smtClean="0"/>
              <a:t>它们可以独立编译，每个资源有唯一的</a:t>
            </a:r>
            <a:r>
              <a:rPr lang="en-US" altLang="zh-CN" sz="2400" dirty="0" smtClean="0"/>
              <a:t>ID</a:t>
            </a:r>
          </a:p>
          <a:p>
            <a:pPr lvl="1"/>
            <a:r>
              <a:rPr lang="zh-CN" altLang="en-US" sz="2400" dirty="0" smtClean="0"/>
              <a:t>这些</a:t>
            </a:r>
            <a:r>
              <a:rPr lang="en-US" altLang="zh-CN" sz="2400" dirty="0" smtClean="0"/>
              <a:t>ID</a:t>
            </a:r>
            <a:r>
              <a:rPr lang="zh-CN" altLang="en-US" sz="2400" dirty="0" smtClean="0"/>
              <a:t>定义在</a:t>
            </a:r>
            <a:r>
              <a:rPr lang="en-US" altLang="zh-CN" sz="2400" dirty="0" err="1" smtClean="0"/>
              <a:t>Resource.h</a:t>
            </a:r>
            <a:r>
              <a:rPr lang="zh-CN" altLang="en-US" sz="2400" dirty="0" smtClean="0"/>
              <a:t>头文件中，由资源编辑器维护</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21</a:t>
            </a:fld>
            <a:endParaRPr lang="en-US" altLang="zh-CN"/>
          </a:p>
        </p:txBody>
      </p:sp>
      <p:grpSp>
        <p:nvGrpSpPr>
          <p:cNvPr id="20" name="组合 19"/>
          <p:cNvGrpSpPr/>
          <p:nvPr/>
        </p:nvGrpSpPr>
        <p:grpSpPr>
          <a:xfrm>
            <a:off x="1223628" y="3478768"/>
            <a:ext cx="6696744" cy="2617232"/>
            <a:chOff x="1187624" y="3404056"/>
            <a:chExt cx="6696744" cy="2617232"/>
          </a:xfrm>
        </p:grpSpPr>
        <p:grpSp>
          <p:nvGrpSpPr>
            <p:cNvPr id="16" name="组合 15"/>
            <p:cNvGrpSpPr/>
            <p:nvPr/>
          </p:nvGrpSpPr>
          <p:grpSpPr>
            <a:xfrm>
              <a:off x="1187624" y="3861048"/>
              <a:ext cx="6450853" cy="2019300"/>
              <a:chOff x="827584" y="2420888"/>
              <a:chExt cx="6450853" cy="2019300"/>
            </a:xfrm>
          </p:grpSpPr>
          <p:pic>
            <p:nvPicPr>
              <p:cNvPr id="6" name="图片 5"/>
              <p:cNvPicPr>
                <a:picLocks noChangeAspect="1"/>
              </p:cNvPicPr>
              <p:nvPr/>
            </p:nvPicPr>
            <p:blipFill>
              <a:blip r:embed="rId2"/>
              <a:stretch>
                <a:fillRect/>
              </a:stretch>
            </p:blipFill>
            <p:spPr>
              <a:xfrm>
                <a:off x="827584" y="2420888"/>
                <a:ext cx="3143250" cy="2019300"/>
              </a:xfrm>
              <a:prstGeom prst="rect">
                <a:avLst/>
              </a:prstGeom>
            </p:spPr>
          </p:pic>
          <p:sp>
            <p:nvSpPr>
              <p:cNvPr id="7" name="矩形 6"/>
              <p:cNvSpPr/>
              <p:nvPr/>
            </p:nvSpPr>
            <p:spPr bwMode="auto">
              <a:xfrm>
                <a:off x="1187624" y="2780928"/>
                <a:ext cx="2448272" cy="504056"/>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1187624" y="3423682"/>
                <a:ext cx="2448272" cy="22134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1189552" y="3756109"/>
                <a:ext cx="2448272" cy="22134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 9"/>
              <p:cNvSpPr/>
              <p:nvPr/>
            </p:nvSpPr>
            <p:spPr bwMode="auto">
              <a:xfrm>
                <a:off x="1175073" y="4098148"/>
                <a:ext cx="2448272" cy="22134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标注 10"/>
              <p:cNvSpPr/>
              <p:nvPr/>
            </p:nvSpPr>
            <p:spPr bwMode="auto">
              <a:xfrm>
                <a:off x="4112618" y="2876466"/>
                <a:ext cx="3163563" cy="312979"/>
              </a:xfrm>
              <a:prstGeom prst="wedgeRectCallout">
                <a:avLst>
                  <a:gd name="adj1" fmla="val -64275"/>
                  <a:gd name="adj2" fmla="val -401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对话框资源</a:t>
                </a:r>
              </a:p>
            </p:txBody>
          </p:sp>
          <p:sp>
            <p:nvSpPr>
              <p:cNvPr id="12" name="矩形标注 11"/>
              <p:cNvSpPr/>
              <p:nvPr/>
            </p:nvSpPr>
            <p:spPr bwMode="auto">
              <a:xfrm>
                <a:off x="4112618" y="3377670"/>
                <a:ext cx="3163563" cy="312979"/>
              </a:xfrm>
              <a:prstGeom prst="wedgeRectCallout">
                <a:avLst>
                  <a:gd name="adj1" fmla="val -64275"/>
                  <a:gd name="adj2" fmla="val -401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图标资源</a:t>
                </a:r>
              </a:p>
            </p:txBody>
          </p:sp>
          <p:sp>
            <p:nvSpPr>
              <p:cNvPr id="13" name="矩形标注 12"/>
              <p:cNvSpPr/>
              <p:nvPr/>
            </p:nvSpPr>
            <p:spPr bwMode="auto">
              <a:xfrm>
                <a:off x="4112618" y="3768205"/>
                <a:ext cx="3163563" cy="312979"/>
              </a:xfrm>
              <a:prstGeom prst="wedgeRectCallout">
                <a:avLst>
                  <a:gd name="adj1" fmla="val -64275"/>
                  <a:gd name="adj2" fmla="val -401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字符表资源（本地化）</a:t>
                </a:r>
              </a:p>
            </p:txBody>
          </p:sp>
          <p:sp>
            <p:nvSpPr>
              <p:cNvPr id="14" name="矩形标注 13"/>
              <p:cNvSpPr/>
              <p:nvPr/>
            </p:nvSpPr>
            <p:spPr bwMode="auto">
              <a:xfrm>
                <a:off x="4114874" y="4121867"/>
                <a:ext cx="3163563" cy="312979"/>
              </a:xfrm>
              <a:prstGeom prst="wedgeRectCallout">
                <a:avLst>
                  <a:gd name="adj1" fmla="val -64275"/>
                  <a:gd name="adj2" fmla="val -401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版本信息资源</a:t>
                </a:r>
              </a:p>
            </p:txBody>
          </p:sp>
        </p:grpSp>
        <p:sp>
          <p:nvSpPr>
            <p:cNvPr id="17" name="剪去同侧角的矩形 16"/>
            <p:cNvSpPr/>
            <p:nvPr/>
          </p:nvSpPr>
          <p:spPr bwMode="auto">
            <a:xfrm>
              <a:off x="6660232" y="3404056"/>
              <a:ext cx="1224136" cy="360040"/>
            </a:xfrm>
            <a:prstGeom prst="snip2SameRect">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a:solidFill>
                    <a:schemeClr val="bg1"/>
                  </a:solidFill>
                  <a:latin typeface="Times New Roman" pitchFamily="18" charset="0"/>
                  <a:ea typeface="楷体_GB2312" pitchFamily="49" charset="-122"/>
                </a:rPr>
                <a:t>资源视图</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9" name="矩形 18"/>
            <p:cNvSpPr/>
            <p:nvPr/>
          </p:nvSpPr>
          <p:spPr bwMode="auto">
            <a:xfrm>
              <a:off x="1187624" y="3764096"/>
              <a:ext cx="6696744" cy="225719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33604104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MFC</a:t>
            </a:r>
            <a:r>
              <a:rPr lang="zh-CN" altLang="en-US" dirty="0" smtClean="0"/>
              <a:t>应用程序编译过程</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22</a:t>
            </a:fld>
            <a:endParaRPr lang="en-US" altLang="zh-CN"/>
          </a:p>
        </p:txBody>
      </p:sp>
      <p:grpSp>
        <p:nvGrpSpPr>
          <p:cNvPr id="79" name="组合 78"/>
          <p:cNvGrpSpPr/>
          <p:nvPr/>
        </p:nvGrpSpPr>
        <p:grpSpPr>
          <a:xfrm>
            <a:off x="433728" y="4914103"/>
            <a:ext cx="1629352" cy="1042539"/>
            <a:chOff x="794196" y="4892564"/>
            <a:chExt cx="1629352" cy="1042539"/>
          </a:xfrm>
        </p:grpSpPr>
        <p:sp>
          <p:nvSpPr>
            <p:cNvPr id="73" name="圆角矩形 72"/>
            <p:cNvSpPr/>
            <p:nvPr/>
          </p:nvSpPr>
          <p:spPr bwMode="auto">
            <a:xfrm>
              <a:off x="794196" y="4892564"/>
              <a:ext cx="562298" cy="308245"/>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4" name="矩形 73"/>
            <p:cNvSpPr/>
            <p:nvPr/>
          </p:nvSpPr>
          <p:spPr bwMode="auto">
            <a:xfrm>
              <a:off x="809722" y="5281057"/>
              <a:ext cx="546772" cy="288514"/>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5" name="矩形 74"/>
            <p:cNvSpPr/>
            <p:nvPr/>
          </p:nvSpPr>
          <p:spPr bwMode="auto">
            <a:xfrm>
              <a:off x="809814" y="5646589"/>
              <a:ext cx="546772" cy="288514"/>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6" name="文本框 75"/>
            <p:cNvSpPr txBox="1"/>
            <p:nvPr/>
          </p:nvSpPr>
          <p:spPr>
            <a:xfrm>
              <a:off x="1440156" y="4893418"/>
              <a:ext cx="828578" cy="307777"/>
            </a:xfrm>
            <a:prstGeom prst="rect">
              <a:avLst/>
            </a:prstGeom>
            <a:noFill/>
          </p:spPr>
          <p:txBody>
            <a:bodyPr wrap="square" rtlCol="0">
              <a:spAutoFit/>
            </a:bodyPr>
            <a:lstStyle/>
            <a:p>
              <a:r>
                <a:rPr lang="en-US" altLang="zh-CN" sz="1400" dirty="0" smtClean="0"/>
                <a:t>tool</a:t>
              </a:r>
              <a:endParaRPr lang="zh-CN" altLang="en-US" sz="1400" dirty="0"/>
            </a:p>
          </p:txBody>
        </p:sp>
        <p:sp>
          <p:nvSpPr>
            <p:cNvPr id="77" name="文本框 76"/>
            <p:cNvSpPr txBox="1"/>
            <p:nvPr/>
          </p:nvSpPr>
          <p:spPr>
            <a:xfrm>
              <a:off x="1440156" y="5271425"/>
              <a:ext cx="828578" cy="307777"/>
            </a:xfrm>
            <a:prstGeom prst="rect">
              <a:avLst/>
            </a:prstGeom>
            <a:noFill/>
          </p:spPr>
          <p:txBody>
            <a:bodyPr wrap="square" rtlCol="0">
              <a:spAutoFit/>
            </a:bodyPr>
            <a:lstStyle/>
            <a:p>
              <a:r>
                <a:rPr lang="en-US" altLang="zh-CN" sz="1400" dirty="0" smtClean="0"/>
                <a:t>text file</a:t>
              </a:r>
              <a:endParaRPr lang="zh-CN" altLang="en-US" sz="1400" dirty="0"/>
            </a:p>
          </p:txBody>
        </p:sp>
        <p:sp>
          <p:nvSpPr>
            <p:cNvPr id="78" name="文本框 77"/>
            <p:cNvSpPr txBox="1"/>
            <p:nvPr/>
          </p:nvSpPr>
          <p:spPr>
            <a:xfrm>
              <a:off x="1445093" y="5625125"/>
              <a:ext cx="978455" cy="307777"/>
            </a:xfrm>
            <a:prstGeom prst="rect">
              <a:avLst/>
            </a:prstGeom>
            <a:noFill/>
          </p:spPr>
          <p:txBody>
            <a:bodyPr wrap="square" rtlCol="0">
              <a:spAutoFit/>
            </a:bodyPr>
            <a:lstStyle/>
            <a:p>
              <a:r>
                <a:rPr lang="en-US" altLang="zh-CN" sz="1400" dirty="0" smtClean="0"/>
                <a:t>binary file</a:t>
              </a:r>
              <a:endParaRPr lang="zh-CN" altLang="en-US" sz="1400" dirty="0"/>
            </a:p>
          </p:txBody>
        </p:sp>
      </p:grpSp>
      <p:grpSp>
        <p:nvGrpSpPr>
          <p:cNvPr id="83" name="组合 82"/>
          <p:cNvGrpSpPr/>
          <p:nvPr/>
        </p:nvGrpSpPr>
        <p:grpSpPr>
          <a:xfrm>
            <a:off x="2317025" y="2055311"/>
            <a:ext cx="6118448" cy="3967336"/>
            <a:chOff x="2317025" y="2055311"/>
            <a:chExt cx="6118448" cy="3967336"/>
          </a:xfrm>
        </p:grpSpPr>
        <p:grpSp>
          <p:nvGrpSpPr>
            <p:cNvPr id="72" name="组合 71"/>
            <p:cNvGrpSpPr/>
            <p:nvPr/>
          </p:nvGrpSpPr>
          <p:grpSpPr>
            <a:xfrm>
              <a:off x="2317025" y="2055311"/>
              <a:ext cx="6118448" cy="3967336"/>
              <a:chOff x="1008720" y="2276872"/>
              <a:chExt cx="5544480" cy="4557574"/>
            </a:xfrm>
          </p:grpSpPr>
          <p:sp>
            <p:nvSpPr>
              <p:cNvPr id="6" name="圆角矩形 5"/>
              <p:cNvSpPr/>
              <p:nvPr/>
            </p:nvSpPr>
            <p:spPr bwMode="auto">
              <a:xfrm>
                <a:off x="1008720" y="2276872"/>
                <a:ext cx="1512168" cy="576064"/>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Dialog Editor</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圆角矩形 6"/>
              <p:cNvSpPr/>
              <p:nvPr/>
            </p:nvSpPr>
            <p:spPr bwMode="auto">
              <a:xfrm>
                <a:off x="2843808" y="2276872"/>
                <a:ext cx="1512168" cy="576064"/>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bg1"/>
                    </a:solidFill>
                    <a:latin typeface="Times New Roman" pitchFamily="18" charset="0"/>
                    <a:ea typeface="楷体_GB2312" pitchFamily="49" charset="-122"/>
                  </a:rPr>
                  <a:t>Image</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 Editor</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圆角矩形 7"/>
              <p:cNvSpPr/>
              <p:nvPr/>
            </p:nvSpPr>
            <p:spPr bwMode="auto">
              <a:xfrm>
                <a:off x="4572000" y="2276872"/>
                <a:ext cx="1512168" cy="576064"/>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bg1"/>
                    </a:solidFill>
                    <a:latin typeface="Times New Roman" pitchFamily="18" charset="0"/>
                    <a:ea typeface="楷体_GB2312" pitchFamily="49" charset="-122"/>
                  </a:rPr>
                  <a:t>Font</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 Editor</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1400681" y="3284984"/>
                <a:ext cx="720080" cy="432048"/>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.DLG</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 9"/>
              <p:cNvSpPr/>
              <p:nvPr/>
            </p:nvSpPr>
            <p:spPr bwMode="auto">
              <a:xfrm>
                <a:off x="2549841" y="3284984"/>
                <a:ext cx="720080" cy="432048"/>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.BMP</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 10"/>
              <p:cNvSpPr/>
              <p:nvPr/>
            </p:nvSpPr>
            <p:spPr bwMode="auto">
              <a:xfrm>
                <a:off x="3408002" y="3284984"/>
                <a:ext cx="720080" cy="432048"/>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.ICO</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2" name="矩形 11"/>
              <p:cNvSpPr/>
              <p:nvPr/>
            </p:nvSpPr>
            <p:spPr bwMode="auto">
              <a:xfrm>
                <a:off x="4266163" y="3284984"/>
                <a:ext cx="720080" cy="432048"/>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.CUR</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3" name="矩形 12"/>
              <p:cNvSpPr/>
              <p:nvPr/>
            </p:nvSpPr>
            <p:spPr bwMode="auto">
              <a:xfrm>
                <a:off x="5328084" y="3284984"/>
                <a:ext cx="720080" cy="432048"/>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.FON</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4" name="矩形 13"/>
              <p:cNvSpPr/>
              <p:nvPr/>
            </p:nvSpPr>
            <p:spPr bwMode="auto">
              <a:xfrm>
                <a:off x="3768042" y="4156720"/>
                <a:ext cx="720080" cy="432048"/>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.RC</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5" name="矩形 14"/>
              <p:cNvSpPr/>
              <p:nvPr/>
            </p:nvSpPr>
            <p:spPr bwMode="auto">
              <a:xfrm>
                <a:off x="2590800" y="4149080"/>
                <a:ext cx="720080" cy="432048"/>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.H</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6" name="矩形 15"/>
              <p:cNvSpPr/>
              <p:nvPr/>
            </p:nvSpPr>
            <p:spPr bwMode="auto">
              <a:xfrm>
                <a:off x="1413558" y="4149080"/>
                <a:ext cx="720080" cy="432048"/>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.CPP</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7" name="圆角矩形 16"/>
              <p:cNvSpPr/>
              <p:nvPr/>
            </p:nvSpPr>
            <p:spPr bwMode="auto">
              <a:xfrm>
                <a:off x="1021878" y="4987707"/>
                <a:ext cx="1512168" cy="576064"/>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C++ Compiler</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8" name="矩形 17"/>
              <p:cNvSpPr/>
              <p:nvPr/>
            </p:nvSpPr>
            <p:spPr bwMode="auto">
              <a:xfrm>
                <a:off x="1415523" y="5863678"/>
                <a:ext cx="720080" cy="432048"/>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.OBJ</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0" name="矩形 19"/>
              <p:cNvSpPr/>
              <p:nvPr/>
            </p:nvSpPr>
            <p:spPr bwMode="auto">
              <a:xfrm>
                <a:off x="3643538" y="5059715"/>
                <a:ext cx="720080" cy="432048"/>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.DEF</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1" name="矩形 20"/>
              <p:cNvSpPr/>
              <p:nvPr/>
            </p:nvSpPr>
            <p:spPr bwMode="auto">
              <a:xfrm>
                <a:off x="5357533" y="5059715"/>
                <a:ext cx="720080" cy="432048"/>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.RES</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2" name="圆角矩形 21"/>
              <p:cNvSpPr/>
              <p:nvPr/>
            </p:nvSpPr>
            <p:spPr bwMode="auto">
              <a:xfrm>
                <a:off x="4999512" y="4077072"/>
                <a:ext cx="1444695" cy="576064"/>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Resource Compiler</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3" name="矩形 22"/>
              <p:cNvSpPr/>
              <p:nvPr/>
            </p:nvSpPr>
            <p:spPr bwMode="auto">
              <a:xfrm>
                <a:off x="1415523" y="6402398"/>
                <a:ext cx="720080" cy="432048"/>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smtClean="0">
                    <a:solidFill>
                      <a:schemeClr val="bg1"/>
                    </a:solidFill>
                    <a:latin typeface="Times New Roman" pitchFamily="18" charset="0"/>
                    <a:ea typeface="楷体_GB2312" pitchFamily="49" charset="-122"/>
                  </a:rPr>
                  <a:t>.LIB</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4" name="圆角矩形 23"/>
              <p:cNvSpPr/>
              <p:nvPr/>
            </p:nvSpPr>
            <p:spPr bwMode="auto">
              <a:xfrm>
                <a:off x="3245822" y="6030236"/>
                <a:ext cx="1512168" cy="576064"/>
              </a:xfrm>
              <a:prstGeom prst="round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Linker</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5" name="剪去对角的矩形 24"/>
              <p:cNvSpPr/>
              <p:nvPr/>
            </p:nvSpPr>
            <p:spPr bwMode="auto">
              <a:xfrm>
                <a:off x="5376356" y="6045038"/>
                <a:ext cx="1176844" cy="538720"/>
              </a:xfrm>
              <a:prstGeom prst="snip2DiagRect">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.EXE</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cxnSp>
            <p:nvCxnSpPr>
              <p:cNvPr id="27" name="直接箭头连接符 26"/>
              <p:cNvCxnSpPr>
                <a:stCxn id="6" idx="2"/>
                <a:endCxn id="9" idx="0"/>
              </p:cNvCxnSpPr>
              <p:nvPr/>
            </p:nvCxnSpPr>
            <p:spPr bwMode="auto">
              <a:xfrm flipH="1">
                <a:off x="1760721" y="2852936"/>
                <a:ext cx="4083"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a:stCxn id="7" idx="2"/>
                <a:endCxn id="10" idx="0"/>
              </p:cNvCxnSpPr>
              <p:nvPr/>
            </p:nvCxnSpPr>
            <p:spPr bwMode="auto">
              <a:xfrm flipH="1">
                <a:off x="2909881" y="2852936"/>
                <a:ext cx="690011"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a:stCxn id="7" idx="2"/>
                <a:endCxn id="11" idx="0"/>
              </p:cNvCxnSpPr>
              <p:nvPr/>
            </p:nvCxnSpPr>
            <p:spPr bwMode="auto">
              <a:xfrm>
                <a:off x="3599892" y="2852936"/>
                <a:ext cx="168150"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a:stCxn id="7" idx="2"/>
                <a:endCxn id="12" idx="0"/>
              </p:cNvCxnSpPr>
              <p:nvPr/>
            </p:nvCxnSpPr>
            <p:spPr bwMode="auto">
              <a:xfrm>
                <a:off x="3599892" y="2852936"/>
                <a:ext cx="1026311"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a:endCxn id="13" idx="0"/>
              </p:cNvCxnSpPr>
              <p:nvPr/>
            </p:nvCxnSpPr>
            <p:spPr bwMode="auto">
              <a:xfrm>
                <a:off x="5376356" y="2852936"/>
                <a:ext cx="311768" cy="4320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a:stCxn id="15" idx="1"/>
                <a:endCxn id="16" idx="3"/>
              </p:cNvCxnSpPr>
              <p:nvPr/>
            </p:nvCxnSpPr>
            <p:spPr bwMode="auto">
              <a:xfrm flipH="1">
                <a:off x="2133638" y="4365104"/>
                <a:ext cx="45716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a:stCxn id="15" idx="3"/>
                <a:endCxn id="14" idx="1"/>
              </p:cNvCxnSpPr>
              <p:nvPr/>
            </p:nvCxnSpPr>
            <p:spPr bwMode="auto">
              <a:xfrm>
                <a:off x="3310880" y="4365104"/>
                <a:ext cx="457162" cy="7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a:stCxn id="14" idx="3"/>
                <a:endCxn id="22" idx="1"/>
              </p:cNvCxnSpPr>
              <p:nvPr/>
            </p:nvCxnSpPr>
            <p:spPr bwMode="auto">
              <a:xfrm flipV="1">
                <a:off x="4488122" y="4365104"/>
                <a:ext cx="511390" cy="76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a:stCxn id="16" idx="2"/>
                <a:endCxn id="17" idx="0"/>
              </p:cNvCxnSpPr>
              <p:nvPr/>
            </p:nvCxnSpPr>
            <p:spPr bwMode="auto">
              <a:xfrm>
                <a:off x="1773598" y="4581128"/>
                <a:ext cx="4364" cy="4065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a:stCxn id="17" idx="2"/>
                <a:endCxn id="18" idx="0"/>
              </p:cNvCxnSpPr>
              <p:nvPr/>
            </p:nvCxnSpPr>
            <p:spPr bwMode="auto">
              <a:xfrm flipH="1">
                <a:off x="1775563" y="5563771"/>
                <a:ext cx="2399" cy="2999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a:stCxn id="20" idx="2"/>
                <a:endCxn id="24" idx="0"/>
              </p:cNvCxnSpPr>
              <p:nvPr/>
            </p:nvCxnSpPr>
            <p:spPr bwMode="auto">
              <a:xfrm flipH="1">
                <a:off x="4001906" y="5491763"/>
                <a:ext cx="1672" cy="5384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a:stCxn id="18" idx="3"/>
                <a:endCxn id="24" idx="1"/>
              </p:cNvCxnSpPr>
              <p:nvPr/>
            </p:nvCxnSpPr>
            <p:spPr bwMode="auto">
              <a:xfrm>
                <a:off x="2135603" y="6079702"/>
                <a:ext cx="1110219" cy="2385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a:stCxn id="23" idx="3"/>
                <a:endCxn id="24" idx="1"/>
              </p:cNvCxnSpPr>
              <p:nvPr/>
            </p:nvCxnSpPr>
            <p:spPr bwMode="auto">
              <a:xfrm flipV="1">
                <a:off x="2135603" y="6318268"/>
                <a:ext cx="1110219" cy="3001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a:stCxn id="21" idx="1"/>
                <a:endCxn id="24" idx="0"/>
              </p:cNvCxnSpPr>
              <p:nvPr/>
            </p:nvCxnSpPr>
            <p:spPr bwMode="auto">
              <a:xfrm flipH="1">
                <a:off x="4001906" y="5275740"/>
                <a:ext cx="1355627" cy="7544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a:stCxn id="24" idx="3"/>
                <a:endCxn id="25" idx="2"/>
              </p:cNvCxnSpPr>
              <p:nvPr/>
            </p:nvCxnSpPr>
            <p:spPr bwMode="auto">
              <a:xfrm flipV="1">
                <a:off x="4757990" y="6314398"/>
                <a:ext cx="618366" cy="38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p:cNvCxnSpPr>
                <a:stCxn id="9" idx="2"/>
                <a:endCxn id="14" idx="0"/>
              </p:cNvCxnSpPr>
              <p:nvPr/>
            </p:nvCxnSpPr>
            <p:spPr bwMode="auto">
              <a:xfrm>
                <a:off x="1760721" y="3717032"/>
                <a:ext cx="2367361" cy="4396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p:cNvCxnSpPr>
                <a:stCxn id="10" idx="2"/>
                <a:endCxn id="14" idx="0"/>
              </p:cNvCxnSpPr>
              <p:nvPr/>
            </p:nvCxnSpPr>
            <p:spPr bwMode="auto">
              <a:xfrm>
                <a:off x="2909881" y="3717032"/>
                <a:ext cx="1218201" cy="4396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p:cNvCxnSpPr>
                <a:stCxn id="11" idx="2"/>
                <a:endCxn id="14" idx="0"/>
              </p:cNvCxnSpPr>
              <p:nvPr/>
            </p:nvCxnSpPr>
            <p:spPr bwMode="auto">
              <a:xfrm>
                <a:off x="3768042" y="3717032"/>
                <a:ext cx="360040" cy="4396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p:cNvCxnSpPr>
                <a:stCxn id="12" idx="2"/>
                <a:endCxn id="14" idx="0"/>
              </p:cNvCxnSpPr>
              <p:nvPr/>
            </p:nvCxnSpPr>
            <p:spPr bwMode="auto">
              <a:xfrm flipH="1">
                <a:off x="4128082" y="3717032"/>
                <a:ext cx="498121" cy="4396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p:cNvCxnSpPr>
                <a:stCxn id="13" idx="2"/>
                <a:endCxn id="14" idx="0"/>
              </p:cNvCxnSpPr>
              <p:nvPr/>
            </p:nvCxnSpPr>
            <p:spPr bwMode="auto">
              <a:xfrm flipH="1">
                <a:off x="4128082" y="3717032"/>
                <a:ext cx="1560042" cy="4396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82" name="直接箭头连接符 81"/>
            <p:cNvCxnSpPr>
              <a:stCxn id="22" idx="2"/>
              <a:endCxn id="21" idx="0"/>
            </p:cNvCxnSpPr>
            <p:nvPr/>
          </p:nvCxnSpPr>
          <p:spPr bwMode="auto">
            <a:xfrm flipH="1">
              <a:off x="7513342" y="4123832"/>
              <a:ext cx="4730" cy="3539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23739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对话框类的层次结构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23</a:t>
            </a:fld>
            <a:endParaRPr lang="en-US" altLang="zh-CN"/>
          </a:p>
        </p:txBody>
      </p:sp>
      <p:grpSp>
        <p:nvGrpSpPr>
          <p:cNvPr id="27" name="组合 26"/>
          <p:cNvGrpSpPr/>
          <p:nvPr/>
        </p:nvGrpSpPr>
        <p:grpSpPr>
          <a:xfrm>
            <a:off x="826604" y="2132856"/>
            <a:ext cx="3528392" cy="3426033"/>
            <a:chOff x="1403648" y="2164099"/>
            <a:chExt cx="3528392" cy="3426033"/>
          </a:xfrm>
        </p:grpSpPr>
        <p:sp>
          <p:nvSpPr>
            <p:cNvPr id="6" name="矩形 5"/>
            <p:cNvSpPr/>
            <p:nvPr/>
          </p:nvSpPr>
          <p:spPr bwMode="auto">
            <a:xfrm>
              <a:off x="1403648" y="2164099"/>
              <a:ext cx="3528392" cy="297554"/>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CObject</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 6"/>
            <p:cNvSpPr/>
            <p:nvPr/>
          </p:nvSpPr>
          <p:spPr bwMode="auto">
            <a:xfrm>
              <a:off x="1813208" y="2614053"/>
              <a:ext cx="3118832" cy="297554"/>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CCmdTarget</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2245256" y="3064007"/>
              <a:ext cx="2686784" cy="297554"/>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CWinThread</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2590800" y="3513961"/>
              <a:ext cx="2341240" cy="297554"/>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CWinApp</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 9"/>
            <p:cNvSpPr/>
            <p:nvPr/>
          </p:nvSpPr>
          <p:spPr bwMode="auto">
            <a:xfrm>
              <a:off x="2987824" y="3963915"/>
              <a:ext cx="1944216" cy="297554"/>
            </a:xfrm>
            <a:prstGeom prst="rect">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CMyWinApp</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 10"/>
            <p:cNvSpPr/>
            <p:nvPr/>
          </p:nvSpPr>
          <p:spPr bwMode="auto">
            <a:xfrm>
              <a:off x="2245256" y="4413869"/>
              <a:ext cx="2686784" cy="297554"/>
            </a:xfrm>
            <a:prstGeom prst="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CWnd</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3" name="矩形 12"/>
            <p:cNvSpPr/>
            <p:nvPr/>
          </p:nvSpPr>
          <p:spPr bwMode="auto">
            <a:xfrm>
              <a:off x="2590800" y="4859242"/>
              <a:ext cx="2341240" cy="297554"/>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CDialog</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(Ex)</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4" name="矩形 13"/>
            <p:cNvSpPr/>
            <p:nvPr/>
          </p:nvSpPr>
          <p:spPr bwMode="auto">
            <a:xfrm>
              <a:off x="2987824" y="5292578"/>
              <a:ext cx="1944216" cy="297554"/>
            </a:xfrm>
            <a:prstGeom prst="rect">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CMyWinDlg</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cxnSp>
          <p:nvCxnSpPr>
            <p:cNvPr id="16" name="肘形连接符 15"/>
            <p:cNvCxnSpPr>
              <a:stCxn id="7" idx="1"/>
            </p:cNvCxnSpPr>
            <p:nvPr/>
          </p:nvCxnSpPr>
          <p:spPr bwMode="auto">
            <a:xfrm rot="10800000">
              <a:off x="1547664" y="2461654"/>
              <a:ext cx="265544" cy="301177"/>
            </a:xfrm>
            <a:prstGeom prst="bentConnector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肘形连接符 16"/>
            <p:cNvCxnSpPr/>
            <p:nvPr/>
          </p:nvCxnSpPr>
          <p:spPr bwMode="auto">
            <a:xfrm rot="10800000">
              <a:off x="1979712" y="2911607"/>
              <a:ext cx="265544" cy="301177"/>
            </a:xfrm>
            <a:prstGeom prst="bentConnector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肘形连接符 17"/>
            <p:cNvCxnSpPr/>
            <p:nvPr/>
          </p:nvCxnSpPr>
          <p:spPr bwMode="auto">
            <a:xfrm rot="16200000" flipV="1">
              <a:off x="1436469" y="3752404"/>
              <a:ext cx="1355297" cy="268812"/>
            </a:xfrm>
            <a:prstGeom prst="bentConnector3">
              <a:avLst>
                <a:gd name="adj1" fmla="val -37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肘形连接符 20"/>
            <p:cNvCxnSpPr>
              <a:stCxn id="9" idx="1"/>
            </p:cNvCxnSpPr>
            <p:nvPr/>
          </p:nvCxnSpPr>
          <p:spPr bwMode="auto">
            <a:xfrm rot="10800000">
              <a:off x="2352630" y="3361562"/>
              <a:ext cx="238170" cy="301176"/>
            </a:xfrm>
            <a:prstGeom prst="bentConnector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肘形连接符 21"/>
            <p:cNvCxnSpPr>
              <a:stCxn id="13" idx="1"/>
            </p:cNvCxnSpPr>
            <p:nvPr/>
          </p:nvCxnSpPr>
          <p:spPr bwMode="auto">
            <a:xfrm rot="10800000">
              <a:off x="2355148" y="4705433"/>
              <a:ext cx="235653" cy="302586"/>
            </a:xfrm>
            <a:prstGeom prst="bentConnector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肘形连接符 24"/>
            <p:cNvCxnSpPr/>
            <p:nvPr/>
          </p:nvCxnSpPr>
          <p:spPr bwMode="auto">
            <a:xfrm rot="10800000">
              <a:off x="2749654" y="3811515"/>
              <a:ext cx="238170" cy="301176"/>
            </a:xfrm>
            <a:prstGeom prst="bentConnector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肘形连接符 25"/>
            <p:cNvCxnSpPr/>
            <p:nvPr/>
          </p:nvCxnSpPr>
          <p:spPr bwMode="auto">
            <a:xfrm rot="10800000">
              <a:off x="2749653" y="5154027"/>
              <a:ext cx="238170" cy="301176"/>
            </a:xfrm>
            <a:prstGeom prst="bentConnector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 name="矩形标注 27"/>
          <p:cNvSpPr/>
          <p:nvPr/>
        </p:nvSpPr>
        <p:spPr bwMode="auto">
          <a:xfrm>
            <a:off x="4814880" y="3936558"/>
            <a:ext cx="3163563" cy="312979"/>
          </a:xfrm>
          <a:prstGeom prst="wedgeRectCallout">
            <a:avLst>
              <a:gd name="adj1" fmla="val -64275"/>
              <a:gd name="adj2" fmla="val -4017"/>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我们的程序类</a:t>
            </a:r>
          </a:p>
        </p:txBody>
      </p:sp>
      <p:sp>
        <p:nvSpPr>
          <p:cNvPr id="29" name="矩形标注 28"/>
          <p:cNvSpPr/>
          <p:nvPr/>
        </p:nvSpPr>
        <p:spPr bwMode="auto">
          <a:xfrm>
            <a:off x="4824816" y="5245910"/>
            <a:ext cx="3163563" cy="312979"/>
          </a:xfrm>
          <a:prstGeom prst="wedgeRectCallout">
            <a:avLst>
              <a:gd name="adj1" fmla="val -64275"/>
              <a:gd name="adj2" fmla="val -4017"/>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我们的对话框类</a:t>
            </a:r>
          </a:p>
        </p:txBody>
      </p:sp>
      <p:sp>
        <p:nvSpPr>
          <p:cNvPr id="24" name="矩形标注 23"/>
          <p:cNvSpPr/>
          <p:nvPr/>
        </p:nvSpPr>
        <p:spPr bwMode="auto">
          <a:xfrm>
            <a:off x="4856125" y="1752600"/>
            <a:ext cx="3602075" cy="2027672"/>
          </a:xfrm>
          <a:prstGeom prst="wedgeRectCallout">
            <a:avLst>
              <a:gd name="adj1" fmla="val -63655"/>
              <a:gd name="adj2" fmla="val 42282"/>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zh-CN" sz="1600" dirty="0">
                <a:solidFill>
                  <a:schemeClr val="bg1"/>
                </a:solidFill>
                <a:latin typeface="Times New Roman" pitchFamily="18" charset="0"/>
                <a:ea typeface="楷体_GB2312" pitchFamily="49" charset="-122"/>
              </a:rPr>
              <a:t>The </a:t>
            </a:r>
            <a:r>
              <a:rPr lang="en-US" altLang="zh-CN" sz="1600" i="1" dirty="0" err="1">
                <a:solidFill>
                  <a:schemeClr val="bg1"/>
                </a:solidFill>
                <a:latin typeface="Times New Roman" pitchFamily="18" charset="0"/>
                <a:ea typeface="楷体_GB2312" pitchFamily="49" charset="-122"/>
              </a:rPr>
              <a:t>CWinApp</a:t>
            </a:r>
            <a:r>
              <a:rPr lang="en-US" altLang="zh-CN" sz="1600" dirty="0">
                <a:solidFill>
                  <a:schemeClr val="bg1"/>
                </a:solidFill>
                <a:latin typeface="Times New Roman" pitchFamily="18" charset="0"/>
                <a:ea typeface="楷体_GB2312" pitchFamily="49" charset="-122"/>
              </a:rPr>
              <a:t> class is the base class from which you </a:t>
            </a:r>
            <a:r>
              <a:rPr lang="en-US" altLang="zh-CN" sz="1800" u="sng" dirty="0">
                <a:solidFill>
                  <a:schemeClr val="bg1"/>
                </a:solidFill>
                <a:latin typeface="Times New Roman" pitchFamily="18" charset="0"/>
                <a:ea typeface="楷体_GB2312" pitchFamily="49" charset="-122"/>
              </a:rPr>
              <a:t>derive a Windows application object</a:t>
            </a:r>
            <a:r>
              <a:rPr lang="en-US" altLang="zh-CN" sz="1600" dirty="0">
                <a:solidFill>
                  <a:schemeClr val="bg1"/>
                </a:solidFill>
                <a:latin typeface="Times New Roman" pitchFamily="18" charset="0"/>
                <a:ea typeface="楷体_GB2312" pitchFamily="49" charset="-122"/>
              </a:rPr>
              <a:t>. An application object provides member functions for </a:t>
            </a:r>
            <a:r>
              <a:rPr lang="en-US" altLang="zh-CN" sz="1800" i="1" u="sng" dirty="0">
                <a:solidFill>
                  <a:schemeClr val="bg1"/>
                </a:solidFill>
                <a:latin typeface="Times New Roman" pitchFamily="18" charset="0"/>
                <a:ea typeface="楷体_GB2312" pitchFamily="49" charset="-122"/>
              </a:rPr>
              <a:t>initializing</a:t>
            </a:r>
            <a:r>
              <a:rPr lang="en-US" altLang="zh-CN" sz="1600" dirty="0">
                <a:solidFill>
                  <a:schemeClr val="bg1"/>
                </a:solidFill>
                <a:latin typeface="Times New Roman" pitchFamily="18" charset="0"/>
                <a:ea typeface="楷体_GB2312" pitchFamily="49" charset="-122"/>
              </a:rPr>
              <a:t> your application (and each instance of it) and for </a:t>
            </a:r>
            <a:r>
              <a:rPr lang="en-US" altLang="zh-CN" sz="1800" i="1" u="sng" dirty="0">
                <a:solidFill>
                  <a:schemeClr val="bg1"/>
                </a:solidFill>
                <a:latin typeface="Times New Roman" pitchFamily="18" charset="0"/>
                <a:ea typeface="楷体_GB2312" pitchFamily="49" charset="-122"/>
              </a:rPr>
              <a:t>running</a:t>
            </a:r>
            <a:r>
              <a:rPr lang="en-US" altLang="zh-CN" sz="1600" dirty="0">
                <a:solidFill>
                  <a:schemeClr val="bg1"/>
                </a:solidFill>
                <a:latin typeface="Times New Roman" pitchFamily="18" charset="0"/>
                <a:ea typeface="楷体_GB2312" pitchFamily="49" charset="-122"/>
              </a:rPr>
              <a:t> the application</a:t>
            </a:r>
            <a:r>
              <a:rPr lang="en-US" altLang="zh-CN" sz="1600" dirty="0" smtClean="0">
                <a:solidFill>
                  <a:schemeClr val="bg1"/>
                </a:solidFill>
                <a:latin typeface="Times New Roman" pitchFamily="18" charset="0"/>
                <a:ea typeface="楷体_GB2312" pitchFamily="49" charset="-122"/>
              </a:rPr>
              <a:t>. (MSDN)</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514320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MFC</a:t>
            </a:r>
            <a:r>
              <a:rPr lang="zh-CN" altLang="en-US" sz="4000" dirty="0" smtClean="0"/>
              <a:t>应用程序结构</a:t>
            </a:r>
            <a:r>
              <a:rPr lang="en-US" altLang="zh-CN" sz="4000" dirty="0" smtClean="0"/>
              <a:t>(MyWin.cpp)</a:t>
            </a:r>
            <a:endParaRPr lang="zh-CN" altLang="en-US" sz="4000"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Verdana" panose="020B0604030504040204" pitchFamily="34" charset="0"/>
              </a:rPr>
              <a:t>#include</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A31515"/>
                </a:solidFill>
                <a:highlight>
                  <a:srgbClr val="FFFFFF"/>
                </a:highlight>
                <a:latin typeface="Verdana" panose="020B0604030504040204" pitchFamily="34" charset="0"/>
              </a:rPr>
              <a:t>"</a:t>
            </a:r>
            <a:r>
              <a:rPr lang="en-US" altLang="zh-CN" sz="1600" b="0" dirty="0" err="1" smtClean="0">
                <a:solidFill>
                  <a:srgbClr val="A31515"/>
                </a:solidFill>
                <a:highlight>
                  <a:srgbClr val="FFFFFF"/>
                </a:highlight>
                <a:latin typeface="Verdana" panose="020B0604030504040204" pitchFamily="34" charset="0"/>
              </a:rPr>
              <a:t>stdafx.h</a:t>
            </a:r>
            <a:r>
              <a:rPr lang="en-US" altLang="zh-CN" sz="1600" b="0" dirty="0" smtClean="0">
                <a:solidFill>
                  <a:srgbClr val="A31515"/>
                </a:solidFill>
                <a:highlight>
                  <a:srgbClr val="FFFFFF"/>
                </a:highlight>
                <a:latin typeface="Verdana" panose="020B0604030504040204" pitchFamily="34" charset="0"/>
              </a:rPr>
              <a:t>“ </a:t>
            </a:r>
            <a:r>
              <a:rPr lang="en-US" altLang="zh-CN" sz="1600" b="0" dirty="0" smtClean="0">
                <a:solidFill>
                  <a:srgbClr val="0000FF"/>
                </a:solidFill>
                <a:highlight>
                  <a:srgbClr val="FFFFFF"/>
                </a:highlight>
                <a:latin typeface="Verdana" panose="020B0604030504040204" pitchFamily="34" charset="0"/>
              </a:rPr>
              <a:t>#</a:t>
            </a:r>
            <a:r>
              <a:rPr lang="en-US" altLang="zh-CN" sz="1600" b="0" dirty="0">
                <a:solidFill>
                  <a:srgbClr val="0000FF"/>
                </a:solidFill>
                <a:highlight>
                  <a:srgbClr val="FFFFFF"/>
                </a:highlight>
                <a:latin typeface="Verdana" panose="020B0604030504040204" pitchFamily="34" charset="0"/>
              </a:rPr>
              <a:t>include</a:t>
            </a:r>
            <a:r>
              <a:rPr lang="en-US" altLang="zh-CN" sz="1600" b="0" dirty="0">
                <a:solidFill>
                  <a:srgbClr val="000000"/>
                </a:solidFill>
                <a:highlight>
                  <a:srgbClr val="FFFFFF"/>
                </a:highlight>
                <a:latin typeface="Verdana" panose="020B0604030504040204" pitchFamily="34" charset="0"/>
              </a:rPr>
              <a:t> </a:t>
            </a:r>
            <a:r>
              <a:rPr lang="en-US" altLang="zh-CN" sz="1600" b="0" dirty="0" smtClean="0">
                <a:solidFill>
                  <a:srgbClr val="A31515"/>
                </a:solidFill>
                <a:highlight>
                  <a:srgbClr val="FFFFFF"/>
                </a:highlight>
                <a:latin typeface="Verdana" panose="020B0604030504040204" pitchFamily="34" charset="0"/>
              </a:rPr>
              <a:t>“</a:t>
            </a:r>
            <a:r>
              <a:rPr lang="en-US" altLang="zh-CN" sz="1600" b="0" dirty="0" err="1" smtClean="0">
                <a:solidFill>
                  <a:srgbClr val="A31515"/>
                </a:solidFill>
                <a:highlight>
                  <a:srgbClr val="FFFFFF"/>
                </a:highlight>
                <a:latin typeface="Verdana" panose="020B0604030504040204" pitchFamily="34" charset="0"/>
              </a:rPr>
              <a:t>MyWinDlg.h</a:t>
            </a:r>
            <a:r>
              <a:rPr lang="en-US" altLang="zh-CN" sz="1600" b="0" dirty="0">
                <a:solidFill>
                  <a:srgbClr val="A31515"/>
                </a:solidFill>
                <a:highlight>
                  <a:srgbClr val="FFFFFF"/>
                </a:highlight>
                <a:latin typeface="Verdana" panose="020B0604030504040204" pitchFamily="34" charset="0"/>
              </a:rPr>
              <a:t>“ </a:t>
            </a:r>
            <a:r>
              <a:rPr lang="en-US" altLang="zh-CN" sz="1600" b="0" dirty="0" smtClean="0">
                <a:solidFill>
                  <a:srgbClr val="000000"/>
                </a:solidFill>
                <a:highlight>
                  <a:srgbClr val="FFFFFF"/>
                </a:highlight>
                <a:latin typeface="Verdana" panose="020B0604030504040204" pitchFamily="34" charset="0"/>
              </a:rPr>
              <a:t>...</a:t>
            </a:r>
            <a:endParaRPr lang="en-US" altLang="zh-CN" sz="1600" b="0" dirty="0" smtClean="0">
              <a:solidFill>
                <a:srgbClr val="6F008A"/>
              </a:solidFill>
              <a:highlight>
                <a:srgbClr val="FFFFFF"/>
              </a:highlight>
              <a:latin typeface="Verdana" panose="020B0604030504040204" pitchFamily="34" charset="0"/>
            </a:endParaRPr>
          </a:p>
          <a:p>
            <a:pPr marL="0" indent="0">
              <a:buNone/>
            </a:pPr>
            <a:r>
              <a:rPr lang="en-US" altLang="zh-CN" sz="1600" b="0" dirty="0" smtClean="0">
                <a:solidFill>
                  <a:srgbClr val="6F008A"/>
                </a:solidFill>
                <a:highlight>
                  <a:srgbClr val="FFFFFF"/>
                </a:highlight>
                <a:latin typeface="Verdana" panose="020B0604030504040204" pitchFamily="34" charset="0"/>
              </a:rPr>
              <a:t>BEGIN_MESSAGE_MAP</a:t>
            </a:r>
            <a:r>
              <a:rPr lang="en-US" altLang="zh-CN" sz="1600" b="0" dirty="0" smtClean="0">
                <a:solidFill>
                  <a:srgbClr val="000000"/>
                </a:solidFill>
                <a:highlight>
                  <a:srgbClr val="FFFFFF"/>
                </a:highlight>
                <a:latin typeface="Verdana" panose="020B0604030504040204" pitchFamily="34" charset="0"/>
              </a:rPr>
              <a:t>(</a:t>
            </a:r>
            <a:r>
              <a:rPr lang="en-US" altLang="zh-CN" sz="1600" b="0" dirty="0" err="1" smtClean="0">
                <a:solidFill>
                  <a:srgbClr val="2B91AF"/>
                </a:solidFill>
                <a:highlight>
                  <a:srgbClr val="FFFFFF"/>
                </a:highlight>
                <a:latin typeface="Verdana" panose="020B0604030504040204" pitchFamily="34" charset="0"/>
              </a:rPr>
              <a:t>CMyWinApp</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2B91AF"/>
                </a:solidFill>
                <a:highlight>
                  <a:srgbClr val="FFFFFF"/>
                </a:highlight>
                <a:latin typeface="Verdana" panose="020B0604030504040204" pitchFamily="34" charset="0"/>
              </a:rPr>
              <a:t>CWinApp</a:t>
            </a:r>
            <a:r>
              <a:rPr lang="en-US" altLang="zh-CN" sz="1600" b="0" dirty="0">
                <a:solidFill>
                  <a:srgbClr val="000000"/>
                </a:solidFill>
                <a:highlight>
                  <a:srgbClr val="FFFFFF"/>
                </a:highlight>
                <a:latin typeface="Verdana" panose="020B0604030504040204" pitchFamily="34" charset="0"/>
              </a:rPr>
              <a:t>)</a:t>
            </a:r>
          </a:p>
          <a:p>
            <a:pPr marL="0" indent="0">
              <a:buNone/>
            </a:pPr>
            <a:r>
              <a:rPr lang="en-US" altLang="zh-CN" sz="1600" b="0" dirty="0">
                <a:solidFill>
                  <a:srgbClr val="6F008A"/>
                </a:solidFill>
                <a:highlight>
                  <a:srgbClr val="FFFFFF"/>
                </a:highlight>
                <a:latin typeface="Verdana" panose="020B0604030504040204" pitchFamily="34" charset="0"/>
              </a:rPr>
              <a:t>ON_COMMAND</a:t>
            </a:r>
            <a:r>
              <a:rPr lang="en-US" altLang="zh-CN" sz="1600" b="0" dirty="0">
                <a:solidFill>
                  <a:srgbClr val="000000"/>
                </a:solidFill>
                <a:highlight>
                  <a:srgbClr val="FFFFFF"/>
                </a:highlight>
                <a:latin typeface="Verdana" panose="020B0604030504040204" pitchFamily="34" charset="0"/>
              </a:rPr>
              <a:t>(</a:t>
            </a:r>
            <a:r>
              <a:rPr lang="en-US" altLang="zh-CN" sz="1600" b="0" dirty="0">
                <a:solidFill>
                  <a:srgbClr val="6F008A"/>
                </a:solidFill>
                <a:highlight>
                  <a:srgbClr val="FFFFFF"/>
                </a:highlight>
                <a:latin typeface="Verdana" panose="020B0604030504040204" pitchFamily="34" charset="0"/>
              </a:rPr>
              <a:t>ID_HELP</a:t>
            </a:r>
            <a:r>
              <a:rPr lang="en-US" altLang="zh-CN" sz="1600" b="0" dirty="0">
                <a:solidFill>
                  <a:srgbClr val="000000"/>
                </a:solidFill>
                <a:highlight>
                  <a:srgbClr val="FFFFFF"/>
                </a:highlight>
                <a:latin typeface="Verdana" panose="020B0604030504040204" pitchFamily="34" charset="0"/>
              </a:rPr>
              <a:t>, &amp;</a:t>
            </a:r>
            <a:r>
              <a:rPr lang="en-US" altLang="zh-CN" sz="1600" b="0" dirty="0" err="1">
                <a:solidFill>
                  <a:srgbClr val="2B91AF"/>
                </a:solidFill>
                <a:highlight>
                  <a:srgbClr val="FFFFFF"/>
                </a:highlight>
                <a:latin typeface="Verdana" panose="020B0604030504040204" pitchFamily="34" charset="0"/>
              </a:rPr>
              <a:t>CWinApp</a:t>
            </a:r>
            <a:r>
              <a:rPr lang="en-US" altLang="zh-CN" sz="1600" b="0" dirty="0">
                <a:solidFill>
                  <a:srgbClr val="000000"/>
                </a:solidFill>
                <a:highlight>
                  <a:srgbClr val="FFFFFF"/>
                </a:highlight>
                <a:latin typeface="Verdana" panose="020B0604030504040204" pitchFamily="34" charset="0"/>
              </a:rPr>
              <a:t>::</a:t>
            </a:r>
            <a:r>
              <a:rPr lang="en-US" altLang="zh-CN" sz="1600" b="0" dirty="0" err="1">
                <a:solidFill>
                  <a:srgbClr val="000000"/>
                </a:solidFill>
                <a:highlight>
                  <a:srgbClr val="FFFFFF"/>
                </a:highlight>
                <a:latin typeface="Verdana" panose="020B0604030504040204" pitchFamily="34" charset="0"/>
              </a:rPr>
              <a:t>OnHelp</a:t>
            </a:r>
            <a:r>
              <a:rPr lang="en-US" altLang="zh-CN" sz="1600" b="0" dirty="0" smtClean="0">
                <a:solidFill>
                  <a:srgbClr val="000000"/>
                </a:solidFill>
                <a:highlight>
                  <a:srgbClr val="FFFFFF"/>
                </a:highlight>
                <a:latin typeface="Verdana" panose="020B0604030504040204" pitchFamily="34" charset="0"/>
              </a:rPr>
              <a:t>) ...</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b="0" dirty="0">
                <a:solidFill>
                  <a:srgbClr val="6F008A"/>
                </a:solidFill>
                <a:highlight>
                  <a:srgbClr val="FFFFFF"/>
                </a:highlight>
                <a:latin typeface="Verdana" panose="020B0604030504040204" pitchFamily="34" charset="0"/>
              </a:rPr>
              <a:t>END_MESSAGE_MAP</a:t>
            </a:r>
            <a:r>
              <a:rPr lang="en-US" altLang="zh-CN" sz="1600" b="0" dirty="0" smtClean="0">
                <a:solidFill>
                  <a:srgbClr val="000000"/>
                </a:solidFill>
                <a:highlight>
                  <a:srgbClr val="FFFFFF"/>
                </a:highlight>
                <a:latin typeface="Verdana" panose="020B0604030504040204" pitchFamily="34" charset="0"/>
              </a:rPr>
              <a:t>()</a:t>
            </a:r>
            <a:endParaRPr lang="en-US" altLang="zh-CN" sz="1600" b="0" dirty="0" smtClean="0"/>
          </a:p>
          <a:p>
            <a:pPr marL="0" indent="0">
              <a:buNone/>
            </a:pPr>
            <a:r>
              <a:rPr lang="en-US" altLang="zh-CN" sz="1600" dirty="0" err="1">
                <a:solidFill>
                  <a:srgbClr val="2B91AF"/>
                </a:solidFill>
                <a:highlight>
                  <a:srgbClr val="FFFFFF"/>
                </a:highlight>
                <a:latin typeface="Verdana" panose="020B0604030504040204" pitchFamily="34" charset="0"/>
              </a:rPr>
              <a:t>CMyWinApp</a:t>
            </a:r>
            <a:r>
              <a:rPr lang="en-US" altLang="zh-CN" sz="1600" dirty="0" smtClean="0">
                <a:solidFill>
                  <a:srgbClr val="000000"/>
                </a:solidFill>
                <a:highlight>
                  <a:srgbClr val="FFFFFF"/>
                </a:highlight>
                <a:latin typeface="Verdana" panose="020B0604030504040204" pitchFamily="34" charset="0"/>
              </a:rPr>
              <a:t> </a:t>
            </a:r>
            <a:r>
              <a:rPr lang="en-US" altLang="zh-CN" sz="1600" dirty="0" err="1">
                <a:solidFill>
                  <a:srgbClr val="000000"/>
                </a:solidFill>
                <a:highlight>
                  <a:srgbClr val="FFFFFF"/>
                </a:highlight>
                <a:latin typeface="Verdana" panose="020B0604030504040204" pitchFamily="34" charset="0"/>
              </a:rPr>
              <a:t>theApp</a:t>
            </a:r>
            <a:r>
              <a:rPr lang="en-US" altLang="zh-CN" sz="1600" dirty="0" smtClean="0">
                <a:solidFill>
                  <a:srgbClr val="000000"/>
                </a:solidFill>
                <a:highlight>
                  <a:srgbClr val="FFFFFF"/>
                </a:highlight>
                <a:latin typeface="Verdana" panose="020B0604030504040204" pitchFamily="34" charset="0"/>
              </a:rPr>
              <a:t>;</a:t>
            </a:r>
          </a:p>
          <a:p>
            <a:pPr marL="0" indent="0">
              <a:buNone/>
            </a:pPr>
            <a:r>
              <a:rPr lang="en-US" altLang="zh-CN" sz="1600" b="0" dirty="0" err="1">
                <a:solidFill>
                  <a:srgbClr val="2B91AF"/>
                </a:solidFill>
                <a:highlight>
                  <a:srgbClr val="FFFFFF"/>
                </a:highlight>
                <a:latin typeface="Verdana" panose="020B0604030504040204" pitchFamily="34" charset="0"/>
              </a:rPr>
              <a:t>CMyWinApp</a:t>
            </a:r>
            <a:r>
              <a:rPr lang="en-US" altLang="zh-CN" sz="1600" b="0" dirty="0">
                <a:solidFill>
                  <a:srgbClr val="000000"/>
                </a:solidFill>
                <a:highlight>
                  <a:srgbClr val="FFFFFF"/>
                </a:highlight>
                <a:latin typeface="Verdana" panose="020B0604030504040204" pitchFamily="34" charset="0"/>
              </a:rPr>
              <a:t>::</a:t>
            </a:r>
            <a:r>
              <a:rPr lang="en-US" altLang="zh-CN" sz="1600" b="0" dirty="0" err="1">
                <a:solidFill>
                  <a:srgbClr val="2B91AF"/>
                </a:solidFill>
                <a:highlight>
                  <a:srgbClr val="FFFFFF"/>
                </a:highlight>
                <a:latin typeface="Verdana" panose="020B0604030504040204" pitchFamily="34" charset="0"/>
              </a:rPr>
              <a:t>CMyWinApp</a:t>
            </a:r>
            <a:r>
              <a:rPr lang="en-US" altLang="zh-CN" sz="1600" b="0" dirty="0" smtClean="0">
                <a:solidFill>
                  <a:srgbClr val="000000"/>
                </a:solidFill>
                <a:highlight>
                  <a:srgbClr val="FFFFFF"/>
                </a:highlight>
                <a:latin typeface="Verdana" panose="020B0604030504040204" pitchFamily="34" charset="0"/>
              </a:rPr>
              <a:t>(){...}</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b="0" dirty="0">
                <a:solidFill>
                  <a:srgbClr val="2B91AF"/>
                </a:solidFill>
                <a:highlight>
                  <a:srgbClr val="FFFFFF"/>
                </a:highlight>
                <a:latin typeface="Verdana" panose="020B0604030504040204" pitchFamily="34" charset="0"/>
              </a:rPr>
              <a:t>BOOL</a:t>
            </a:r>
            <a:r>
              <a:rPr lang="en-US" altLang="zh-CN" sz="1600" b="0" dirty="0">
                <a:solidFill>
                  <a:srgbClr val="000000"/>
                </a:solidFill>
                <a:highlight>
                  <a:srgbClr val="FFFFFF"/>
                </a:highlight>
                <a:latin typeface="Verdana" panose="020B0604030504040204" pitchFamily="34" charset="0"/>
              </a:rPr>
              <a:t> </a:t>
            </a:r>
            <a:r>
              <a:rPr lang="en-US" altLang="zh-CN" sz="1600" b="0" dirty="0" err="1" smtClean="0">
                <a:solidFill>
                  <a:srgbClr val="2B91AF"/>
                </a:solidFill>
                <a:highlight>
                  <a:srgbClr val="FFFFFF"/>
                </a:highlight>
                <a:latin typeface="Verdana" panose="020B0604030504040204" pitchFamily="34" charset="0"/>
              </a:rPr>
              <a:t>CMyWinApp</a:t>
            </a:r>
            <a:r>
              <a:rPr lang="en-US" altLang="zh-CN" sz="1600" b="0" dirty="0" smtClean="0">
                <a:solidFill>
                  <a:srgbClr val="000000"/>
                </a:solidFill>
                <a:highlight>
                  <a:srgbClr val="FFFFFF"/>
                </a:highlight>
                <a:latin typeface="Verdana" panose="020B0604030504040204" pitchFamily="34" charset="0"/>
              </a:rPr>
              <a:t>::</a:t>
            </a:r>
            <a:r>
              <a:rPr lang="en-US" altLang="zh-CN" sz="1600" b="0" dirty="0" err="1">
                <a:solidFill>
                  <a:srgbClr val="000000"/>
                </a:solidFill>
                <a:highlight>
                  <a:srgbClr val="FFFFFF"/>
                </a:highlight>
                <a:latin typeface="Verdana" panose="020B0604030504040204" pitchFamily="34" charset="0"/>
              </a:rPr>
              <a:t>InitInstance</a:t>
            </a:r>
            <a:r>
              <a:rPr lang="en-US" altLang="zh-CN" sz="1600" b="0" dirty="0" smtClean="0">
                <a:solidFill>
                  <a:srgbClr val="000000"/>
                </a:solidFill>
                <a:highlight>
                  <a:srgbClr val="FFFFFF"/>
                </a:highlight>
                <a:latin typeface="Verdana" panose="020B0604030504040204" pitchFamily="34" charset="0"/>
              </a:rPr>
              <a:t>(){</a:t>
            </a:r>
          </a:p>
          <a:p>
            <a:pPr marL="0" indent="0">
              <a:buNone/>
            </a:pPr>
            <a:r>
              <a:rPr lang="en-US" altLang="zh-CN" sz="1600" b="0" dirty="0" smtClean="0">
                <a:solidFill>
                  <a:srgbClr val="000000"/>
                </a:solidFill>
                <a:highlight>
                  <a:srgbClr val="FFFFFF"/>
                </a:highlight>
                <a:latin typeface="Verdana" panose="020B0604030504040204" pitchFamily="34" charset="0"/>
              </a:rPr>
              <a:t>      ...</a:t>
            </a:r>
          </a:p>
          <a:p>
            <a:pPr marL="457200" lvl="1" indent="0">
              <a:buNone/>
            </a:pPr>
            <a:r>
              <a:rPr lang="en-US" altLang="zh-CN" sz="1600" b="0" dirty="0" err="1">
                <a:solidFill>
                  <a:srgbClr val="2B91AF"/>
                </a:solidFill>
                <a:highlight>
                  <a:srgbClr val="FFFFFF"/>
                </a:highlight>
                <a:latin typeface="Verdana" panose="020B0604030504040204" pitchFamily="34" charset="0"/>
              </a:rPr>
              <a:t>CWinApp</a:t>
            </a:r>
            <a:r>
              <a:rPr lang="en-US" altLang="zh-CN" sz="1600" b="0" dirty="0">
                <a:solidFill>
                  <a:srgbClr val="000000"/>
                </a:solidFill>
                <a:highlight>
                  <a:srgbClr val="FFFFFF"/>
                </a:highlight>
                <a:latin typeface="Verdana" panose="020B0604030504040204" pitchFamily="34" charset="0"/>
              </a:rPr>
              <a:t>::</a:t>
            </a:r>
            <a:r>
              <a:rPr lang="en-US" altLang="zh-CN" sz="1600" i="1" dirty="0" err="1">
                <a:solidFill>
                  <a:srgbClr val="000000"/>
                </a:solidFill>
                <a:highlight>
                  <a:srgbClr val="FFFFFF"/>
                </a:highlight>
                <a:latin typeface="Verdana" panose="020B0604030504040204" pitchFamily="34" charset="0"/>
              </a:rPr>
              <a:t>InitInstance</a:t>
            </a:r>
            <a:r>
              <a:rPr lang="en-US" altLang="zh-CN" sz="1600" b="0" dirty="0" smtClean="0">
                <a:solidFill>
                  <a:srgbClr val="000000"/>
                </a:solidFill>
                <a:highlight>
                  <a:srgbClr val="FFFFFF"/>
                </a:highlight>
                <a:latin typeface="Verdana" panose="020B0604030504040204" pitchFamily="34" charset="0"/>
              </a:rPr>
              <a:t>();</a:t>
            </a:r>
          </a:p>
          <a:p>
            <a:pPr marL="457200" lvl="1" indent="0">
              <a:buNone/>
            </a:pPr>
            <a:r>
              <a:rPr lang="en-US" altLang="zh-CN" sz="1600" dirty="0" err="1" smtClean="0">
                <a:solidFill>
                  <a:schemeClr val="accent1">
                    <a:lumMod val="90000"/>
                    <a:lumOff val="10000"/>
                  </a:schemeClr>
                </a:solidFill>
                <a:highlight>
                  <a:srgbClr val="FFFFFF"/>
                </a:highlight>
                <a:latin typeface="Verdana" panose="020B0604030504040204" pitchFamily="34" charset="0"/>
              </a:rPr>
              <a:t>CMyWinDlg</a:t>
            </a:r>
            <a:r>
              <a:rPr lang="en-US" altLang="zh-CN" sz="1600" b="0" dirty="0" smtClean="0">
                <a:solidFill>
                  <a:srgbClr val="000000"/>
                </a:solidFill>
                <a:highlight>
                  <a:srgbClr val="FFFFFF"/>
                </a:highlight>
                <a:latin typeface="Verdana" panose="020B0604030504040204" pitchFamily="34" charset="0"/>
              </a:rPr>
              <a:t> </a:t>
            </a:r>
            <a:r>
              <a:rPr lang="en-US" altLang="zh-CN" sz="1600" dirty="0" err="1">
                <a:solidFill>
                  <a:srgbClr val="000000"/>
                </a:solidFill>
                <a:highlight>
                  <a:srgbClr val="FFFFFF"/>
                </a:highlight>
                <a:latin typeface="Verdana" panose="020B0604030504040204" pitchFamily="34" charset="0"/>
              </a:rPr>
              <a:t>dlg</a:t>
            </a:r>
            <a:r>
              <a:rPr lang="en-US" altLang="zh-CN" sz="1600" b="0" dirty="0">
                <a:solidFill>
                  <a:srgbClr val="000000"/>
                </a:solidFill>
                <a:highlight>
                  <a:srgbClr val="FFFFFF"/>
                </a:highlight>
                <a:latin typeface="Verdana" panose="020B0604030504040204" pitchFamily="34" charset="0"/>
              </a:rPr>
              <a:t>;</a:t>
            </a:r>
          </a:p>
          <a:p>
            <a:pPr marL="457200" lvl="1" indent="0">
              <a:buNone/>
            </a:pPr>
            <a:r>
              <a:rPr lang="en-US" altLang="zh-CN" sz="1600" b="0" dirty="0" err="1">
                <a:solidFill>
                  <a:schemeClr val="accent1">
                    <a:lumMod val="90000"/>
                    <a:lumOff val="10000"/>
                  </a:schemeClr>
                </a:solidFill>
                <a:highlight>
                  <a:srgbClr val="FFFFFF"/>
                </a:highlight>
                <a:latin typeface="Verdana" panose="020B0604030504040204" pitchFamily="34" charset="0"/>
              </a:rPr>
              <a:t>m_pMainWnd</a:t>
            </a:r>
            <a:r>
              <a:rPr lang="en-US" altLang="zh-CN" sz="1600" b="0" dirty="0">
                <a:solidFill>
                  <a:schemeClr val="accent1">
                    <a:lumMod val="90000"/>
                    <a:lumOff val="10000"/>
                  </a:schemeClr>
                </a:solidFill>
                <a:highlight>
                  <a:srgbClr val="FFFFFF"/>
                </a:highlight>
                <a:latin typeface="Verdana" panose="020B0604030504040204" pitchFamily="34" charset="0"/>
              </a:rPr>
              <a:t> = &amp;</a:t>
            </a:r>
            <a:r>
              <a:rPr lang="en-US" altLang="zh-CN" sz="1600" b="0" dirty="0" err="1">
                <a:solidFill>
                  <a:schemeClr val="accent1">
                    <a:lumMod val="90000"/>
                    <a:lumOff val="10000"/>
                  </a:schemeClr>
                </a:solidFill>
                <a:highlight>
                  <a:srgbClr val="FFFFFF"/>
                </a:highlight>
                <a:latin typeface="Verdana" panose="020B0604030504040204" pitchFamily="34" charset="0"/>
              </a:rPr>
              <a:t>dlg</a:t>
            </a:r>
            <a:r>
              <a:rPr lang="en-US" altLang="zh-CN" sz="1600" b="0" dirty="0">
                <a:solidFill>
                  <a:schemeClr val="accent1">
                    <a:lumMod val="90000"/>
                    <a:lumOff val="10000"/>
                  </a:schemeClr>
                </a:solidFill>
                <a:highlight>
                  <a:srgbClr val="FFFFFF"/>
                </a:highlight>
                <a:latin typeface="Verdana" panose="020B0604030504040204" pitchFamily="34" charset="0"/>
              </a:rPr>
              <a:t>;</a:t>
            </a:r>
          </a:p>
          <a:p>
            <a:pPr marL="457200" lvl="1" indent="0">
              <a:buNone/>
            </a:pPr>
            <a:r>
              <a:rPr lang="en-US" altLang="zh-CN" sz="1600" b="0" dirty="0">
                <a:solidFill>
                  <a:srgbClr val="2B91AF"/>
                </a:solidFill>
                <a:highlight>
                  <a:srgbClr val="FFFFFF"/>
                </a:highlight>
                <a:latin typeface="Verdana" panose="020B0604030504040204" pitchFamily="34" charset="0"/>
              </a:rPr>
              <a:t>INT_PTR</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000000"/>
                </a:solidFill>
                <a:highlight>
                  <a:srgbClr val="FFFFFF"/>
                </a:highlight>
                <a:latin typeface="Verdana" panose="020B0604030504040204" pitchFamily="34" charset="0"/>
              </a:rPr>
              <a:t>nResponse</a:t>
            </a:r>
            <a:r>
              <a:rPr lang="en-US" altLang="zh-CN" sz="1600" b="0" dirty="0">
                <a:solidFill>
                  <a:srgbClr val="000000"/>
                </a:solidFill>
                <a:highlight>
                  <a:srgbClr val="FFFFFF"/>
                </a:highlight>
                <a:latin typeface="Verdana" panose="020B0604030504040204" pitchFamily="34" charset="0"/>
              </a:rPr>
              <a:t> = </a:t>
            </a:r>
            <a:r>
              <a:rPr lang="en-US" altLang="zh-CN" sz="1600" dirty="0" err="1">
                <a:solidFill>
                  <a:srgbClr val="000000"/>
                </a:solidFill>
                <a:highlight>
                  <a:srgbClr val="FFFFFF"/>
                </a:highlight>
                <a:latin typeface="Verdana" panose="020B0604030504040204" pitchFamily="34" charset="0"/>
              </a:rPr>
              <a:t>dlg</a:t>
            </a:r>
            <a:r>
              <a:rPr lang="en-US" altLang="zh-CN" sz="1600" b="0" dirty="0" err="1">
                <a:solidFill>
                  <a:srgbClr val="000000"/>
                </a:solidFill>
                <a:highlight>
                  <a:srgbClr val="FFFFFF"/>
                </a:highlight>
                <a:latin typeface="Verdana" panose="020B0604030504040204" pitchFamily="34" charset="0"/>
              </a:rPr>
              <a:t>.</a:t>
            </a:r>
            <a:r>
              <a:rPr lang="en-US" altLang="zh-CN" sz="1600" dirty="0" err="1">
                <a:solidFill>
                  <a:srgbClr val="FF0000"/>
                </a:solidFill>
                <a:highlight>
                  <a:srgbClr val="FFFFFF"/>
                </a:highlight>
                <a:latin typeface="Verdana" panose="020B0604030504040204" pitchFamily="34" charset="0"/>
              </a:rPr>
              <a:t>DoModal</a:t>
            </a:r>
            <a:r>
              <a:rPr lang="en-US" altLang="zh-CN" sz="1600" b="0" dirty="0">
                <a:solidFill>
                  <a:srgbClr val="000000"/>
                </a:solidFill>
                <a:highlight>
                  <a:srgbClr val="FFFFFF"/>
                </a:highlight>
                <a:latin typeface="Verdana" panose="020B0604030504040204" pitchFamily="34" charset="0"/>
              </a:rPr>
              <a:t>();</a:t>
            </a:r>
          </a:p>
          <a:p>
            <a:pPr marL="457200" lvl="1" indent="0">
              <a:buNone/>
            </a:pPr>
            <a:r>
              <a:rPr lang="en-US" altLang="zh-CN" sz="1600" b="0" dirty="0">
                <a:solidFill>
                  <a:srgbClr val="0000FF"/>
                </a:solidFill>
                <a:highlight>
                  <a:srgbClr val="FFFFFF"/>
                </a:highlight>
                <a:latin typeface="Verdana" panose="020B0604030504040204" pitchFamily="34" charset="0"/>
              </a:rPr>
              <a:t>if</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000000"/>
                </a:solidFill>
                <a:highlight>
                  <a:srgbClr val="FFFFFF"/>
                </a:highlight>
                <a:latin typeface="Verdana" panose="020B0604030504040204" pitchFamily="34" charset="0"/>
              </a:rPr>
              <a:t>nResponse</a:t>
            </a:r>
            <a:r>
              <a:rPr lang="en-US" altLang="zh-CN" sz="1600" b="0" dirty="0">
                <a:solidFill>
                  <a:srgbClr val="000000"/>
                </a:solidFill>
                <a:highlight>
                  <a:srgbClr val="FFFFFF"/>
                </a:highlight>
                <a:latin typeface="Verdana" panose="020B0604030504040204" pitchFamily="34" charset="0"/>
              </a:rPr>
              <a:t> == </a:t>
            </a:r>
            <a:r>
              <a:rPr lang="en-US" altLang="zh-CN" sz="1600" b="0" dirty="0">
                <a:solidFill>
                  <a:srgbClr val="6F008A"/>
                </a:solidFill>
                <a:highlight>
                  <a:srgbClr val="FFFFFF"/>
                </a:highlight>
                <a:latin typeface="Verdana" panose="020B0604030504040204" pitchFamily="34" charset="0"/>
              </a:rPr>
              <a:t>IDOK</a:t>
            </a:r>
            <a:r>
              <a:rPr lang="en-US" altLang="zh-CN" sz="1600" b="0" dirty="0" smtClean="0">
                <a:solidFill>
                  <a:srgbClr val="000000"/>
                </a:solidFill>
                <a:highlight>
                  <a:srgbClr val="FFFFFF"/>
                </a:highlight>
                <a:latin typeface="Verdana" panose="020B0604030504040204" pitchFamily="34" charset="0"/>
              </a:rPr>
              <a:t>){...}</a:t>
            </a:r>
          </a:p>
          <a:p>
            <a:pPr marL="457200" lvl="1" indent="0">
              <a:buNone/>
            </a:pPr>
            <a:r>
              <a:rPr lang="en-US" altLang="zh-CN" sz="1600" b="0" dirty="0" smtClean="0">
                <a:solidFill>
                  <a:srgbClr val="000000"/>
                </a:solidFill>
                <a:highlight>
                  <a:srgbClr val="FFFFFF"/>
                </a:highlight>
                <a:latin typeface="Verdana" panose="020B0604030504040204" pitchFamily="34" charset="0"/>
              </a:rPr>
              <a:t>...</a:t>
            </a:r>
          </a:p>
          <a:p>
            <a:pPr marL="0" indent="0">
              <a:buNone/>
            </a:pPr>
            <a:r>
              <a:rPr lang="en-US" altLang="zh-CN" sz="1600" b="0" dirty="0">
                <a:solidFill>
                  <a:srgbClr val="000000"/>
                </a:solidFill>
                <a:highlight>
                  <a:srgbClr val="FFFFFF"/>
                </a:highlight>
                <a:latin typeface="Verdana" panose="020B0604030504040204" pitchFamily="34"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24</a:t>
            </a:fld>
            <a:endParaRPr lang="en-US" altLang="zh-CN"/>
          </a:p>
        </p:txBody>
      </p:sp>
      <p:sp>
        <p:nvSpPr>
          <p:cNvPr id="6" name="矩形 5"/>
          <p:cNvSpPr/>
          <p:nvPr/>
        </p:nvSpPr>
        <p:spPr bwMode="auto">
          <a:xfrm>
            <a:off x="690016" y="1981200"/>
            <a:ext cx="5106120" cy="312979"/>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990309" y="1981200"/>
            <a:ext cx="3163563" cy="312979"/>
          </a:xfrm>
          <a:prstGeom prst="wedgeRectCallout">
            <a:avLst>
              <a:gd name="adj1" fmla="val -59265"/>
              <a:gd name="adj2" fmla="val 377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smtClean="0">
                <a:solidFill>
                  <a:schemeClr val="bg1"/>
                </a:solidFill>
                <a:latin typeface="Times New Roman" pitchFamily="18" charset="0"/>
                <a:ea typeface="楷体_GB2312" pitchFamily="49" charset="-122"/>
              </a:rPr>
              <a:t>引入类定义、对话框定义等头文件</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690016" y="2354097"/>
            <a:ext cx="5106120" cy="774679"/>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5990309" y="2584946"/>
            <a:ext cx="3163563" cy="312979"/>
          </a:xfrm>
          <a:prstGeom prst="wedgeRectCallout">
            <a:avLst>
              <a:gd name="adj1" fmla="val -59265"/>
              <a:gd name="adj2" fmla="val 377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消息映射的实现</a:t>
            </a:r>
            <a:r>
              <a:rPr lang="zh-CN" altLang="en-US" sz="1400" dirty="0" smtClean="0">
                <a:solidFill>
                  <a:schemeClr val="bg1"/>
                </a:solidFill>
                <a:latin typeface="Times New Roman" pitchFamily="18" charset="0"/>
                <a:ea typeface="楷体_GB2312" pitchFamily="49" charset="-122"/>
              </a:rPr>
              <a:t>（后面细讲）</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 9"/>
          <p:cNvSpPr/>
          <p:nvPr/>
        </p:nvSpPr>
        <p:spPr bwMode="auto">
          <a:xfrm>
            <a:off x="685800" y="3188694"/>
            <a:ext cx="2878088" cy="312979"/>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标注 10"/>
          <p:cNvSpPr/>
          <p:nvPr/>
        </p:nvSpPr>
        <p:spPr bwMode="auto">
          <a:xfrm>
            <a:off x="3707904" y="3186012"/>
            <a:ext cx="5445969" cy="312979"/>
          </a:xfrm>
          <a:prstGeom prst="wedgeRectCallout">
            <a:avLst>
              <a:gd name="adj1" fmla="val -54206"/>
              <a:gd name="adj2" fmla="val 7669"/>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这是一个</a:t>
            </a:r>
            <a:r>
              <a:rPr kumimoji="1" lang="en-US" altLang="zh-CN" sz="1400" b="1" i="0" u="none" strike="noStrike" cap="none" normalizeH="0" baseline="0" dirty="0" err="1" smtClean="0">
                <a:ln>
                  <a:noFill/>
                </a:ln>
                <a:solidFill>
                  <a:schemeClr val="bg1"/>
                </a:solidFill>
                <a:effectLst/>
                <a:latin typeface="Times New Roman" pitchFamily="18" charset="0"/>
                <a:ea typeface="楷体_GB2312" pitchFamily="49" charset="-122"/>
              </a:rPr>
              <a:t>CWinApp</a:t>
            </a: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子类的全局变量，程序的入口、运行都封装于此</a:t>
            </a:r>
          </a:p>
        </p:txBody>
      </p:sp>
      <p:sp>
        <p:nvSpPr>
          <p:cNvPr id="12" name="矩形 11"/>
          <p:cNvSpPr/>
          <p:nvPr/>
        </p:nvSpPr>
        <p:spPr bwMode="auto">
          <a:xfrm>
            <a:off x="706392" y="3497583"/>
            <a:ext cx="3433560" cy="312979"/>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3" name="矩形标注 12"/>
          <p:cNvSpPr/>
          <p:nvPr/>
        </p:nvSpPr>
        <p:spPr bwMode="auto">
          <a:xfrm>
            <a:off x="4408527" y="3512394"/>
            <a:ext cx="1675641" cy="312979"/>
          </a:xfrm>
          <a:prstGeom prst="wedgeRectCallout">
            <a:avLst>
              <a:gd name="adj1" fmla="val -59265"/>
              <a:gd name="adj2" fmla="val 377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构造函数</a:t>
            </a:r>
          </a:p>
        </p:txBody>
      </p:sp>
      <p:sp>
        <p:nvSpPr>
          <p:cNvPr id="14" name="矩形标注 13"/>
          <p:cNvSpPr/>
          <p:nvPr/>
        </p:nvSpPr>
        <p:spPr bwMode="auto">
          <a:xfrm>
            <a:off x="4696559" y="3933056"/>
            <a:ext cx="1675641" cy="312979"/>
          </a:xfrm>
          <a:prstGeom prst="wedgeRectCallout">
            <a:avLst>
              <a:gd name="adj1" fmla="val -85459"/>
              <a:gd name="adj2" fmla="val -5855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程序初始化函数</a:t>
            </a:r>
          </a:p>
        </p:txBody>
      </p:sp>
      <p:sp>
        <p:nvSpPr>
          <p:cNvPr id="15" name="矩形 14"/>
          <p:cNvSpPr/>
          <p:nvPr/>
        </p:nvSpPr>
        <p:spPr bwMode="auto">
          <a:xfrm>
            <a:off x="1156892" y="4355097"/>
            <a:ext cx="2878088" cy="312979"/>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6" name="矩形标注 15"/>
          <p:cNvSpPr/>
          <p:nvPr/>
        </p:nvSpPr>
        <p:spPr bwMode="auto">
          <a:xfrm>
            <a:off x="4413855" y="4340157"/>
            <a:ext cx="2822441" cy="312979"/>
          </a:xfrm>
          <a:prstGeom prst="wedgeRectCallout">
            <a:avLst>
              <a:gd name="adj1" fmla="val -63632"/>
              <a:gd name="adj2" fmla="val -12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调用基类的程序初始化函数</a:t>
            </a:r>
          </a:p>
        </p:txBody>
      </p:sp>
      <p:sp>
        <p:nvSpPr>
          <p:cNvPr id="17" name="矩形标注 16"/>
          <p:cNvSpPr/>
          <p:nvPr/>
        </p:nvSpPr>
        <p:spPr bwMode="auto">
          <a:xfrm>
            <a:off x="4034980" y="4665328"/>
            <a:ext cx="2822441" cy="312979"/>
          </a:xfrm>
          <a:prstGeom prst="wedgeRectCallout">
            <a:avLst>
              <a:gd name="adj1" fmla="val -83934"/>
              <a:gd name="adj2" fmla="val -1180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创建对话框实例</a:t>
            </a:r>
          </a:p>
        </p:txBody>
      </p:sp>
      <p:sp>
        <p:nvSpPr>
          <p:cNvPr id="18" name="矩形标注 17"/>
          <p:cNvSpPr/>
          <p:nvPr/>
        </p:nvSpPr>
        <p:spPr bwMode="auto">
          <a:xfrm>
            <a:off x="5520259" y="5165608"/>
            <a:ext cx="3386493" cy="567648"/>
          </a:xfrm>
          <a:prstGeom prst="wedgeRectCallout">
            <a:avLst>
              <a:gd name="adj1" fmla="val -56933"/>
              <a:gd name="adj2" fmla="val -7218"/>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调用</a:t>
            </a:r>
            <a:r>
              <a:rPr kumimoji="1" lang="en-US" altLang="zh-CN" sz="1400" b="1" i="0" u="none" strike="noStrike" cap="none" normalizeH="0" baseline="0" dirty="0" err="1" smtClean="0">
                <a:ln>
                  <a:noFill/>
                </a:ln>
                <a:solidFill>
                  <a:schemeClr val="bg1"/>
                </a:solidFill>
                <a:effectLst/>
                <a:latin typeface="Times New Roman" pitchFamily="18" charset="0"/>
                <a:ea typeface="楷体_GB2312" pitchFamily="49" charset="-122"/>
              </a:rPr>
              <a:t>DoModal</a:t>
            </a:r>
            <a:r>
              <a:rPr kumimoji="1" lang="en-US" altLang="zh-CN" sz="1400" b="1" i="0" u="none" strike="noStrike" cap="none" normalizeH="0" baseline="0" dirty="0" smtClean="0">
                <a:ln>
                  <a:noFill/>
                </a:ln>
                <a:solidFill>
                  <a:schemeClr val="bg1"/>
                </a:solidFill>
                <a:effectLst/>
                <a:latin typeface="Times New Roman" pitchFamily="18" charset="0"/>
                <a:ea typeface="楷体_GB2312" pitchFamily="49" charset="-122"/>
              </a:rPr>
              <a:t>()</a:t>
            </a: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函数，启动模态对话框，显示对话框界面</a:t>
            </a:r>
          </a:p>
        </p:txBody>
      </p:sp>
      <p:sp>
        <p:nvSpPr>
          <p:cNvPr id="19" name="矩形标注 18"/>
          <p:cNvSpPr/>
          <p:nvPr/>
        </p:nvSpPr>
        <p:spPr bwMode="auto">
          <a:xfrm>
            <a:off x="4408527" y="5791697"/>
            <a:ext cx="3386493" cy="328687"/>
          </a:xfrm>
          <a:prstGeom prst="wedgeRectCallout">
            <a:avLst>
              <a:gd name="adj1" fmla="val -62334"/>
              <a:gd name="adj2" fmla="val -6150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处理对话框的返回值，程序结束</a:t>
            </a:r>
          </a:p>
        </p:txBody>
      </p:sp>
      <p:sp>
        <p:nvSpPr>
          <p:cNvPr id="20" name="椭圆 19"/>
          <p:cNvSpPr/>
          <p:nvPr/>
        </p:nvSpPr>
        <p:spPr bwMode="auto">
          <a:xfrm>
            <a:off x="361764" y="3159994"/>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1" name="椭圆 20"/>
          <p:cNvSpPr/>
          <p:nvPr/>
        </p:nvSpPr>
        <p:spPr bwMode="auto">
          <a:xfrm>
            <a:off x="5939036" y="3533595"/>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2" name="椭圆 21"/>
          <p:cNvSpPr/>
          <p:nvPr/>
        </p:nvSpPr>
        <p:spPr bwMode="auto">
          <a:xfrm>
            <a:off x="7078136" y="4246035"/>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3</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3" name="椭圆 22"/>
          <p:cNvSpPr/>
          <p:nvPr/>
        </p:nvSpPr>
        <p:spPr bwMode="auto">
          <a:xfrm>
            <a:off x="6638272" y="4719558"/>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4</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4" name="椭圆 23"/>
          <p:cNvSpPr/>
          <p:nvPr/>
        </p:nvSpPr>
        <p:spPr bwMode="auto">
          <a:xfrm>
            <a:off x="5266180" y="5402068"/>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5</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5" name="椭圆 24"/>
          <p:cNvSpPr/>
          <p:nvPr/>
        </p:nvSpPr>
        <p:spPr bwMode="auto">
          <a:xfrm>
            <a:off x="7602796" y="5949021"/>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6</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6" name="矩形 25"/>
          <p:cNvSpPr/>
          <p:nvPr/>
        </p:nvSpPr>
        <p:spPr bwMode="auto">
          <a:xfrm>
            <a:off x="1151756" y="5221340"/>
            <a:ext cx="4114424" cy="312979"/>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7" name="矩形 26"/>
          <p:cNvSpPr/>
          <p:nvPr/>
        </p:nvSpPr>
        <p:spPr bwMode="auto">
          <a:xfrm>
            <a:off x="1151756" y="4674679"/>
            <a:ext cx="1980084" cy="2586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594508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CWinApp</a:t>
            </a:r>
            <a:r>
              <a:rPr lang="en-US" altLang="zh-CN" dirty="0" smtClean="0"/>
              <a:t> (MSDN)</a:t>
            </a:r>
            <a:endParaRPr lang="zh-CN" altLang="en-US" dirty="0"/>
          </a:p>
        </p:txBody>
      </p:sp>
      <p:sp>
        <p:nvSpPr>
          <p:cNvPr id="3" name="内容占位符 2"/>
          <p:cNvSpPr>
            <a:spLocks noGrp="1"/>
          </p:cNvSpPr>
          <p:nvPr>
            <p:ph idx="1"/>
          </p:nvPr>
        </p:nvSpPr>
        <p:spPr/>
        <p:txBody>
          <a:bodyPr/>
          <a:lstStyle/>
          <a:p>
            <a:r>
              <a:rPr lang="en-US" altLang="zh-CN" sz="2400" b="0" u="sng" dirty="0"/>
              <a:t>Each application that uses the Microsoft Foundation classes </a:t>
            </a:r>
            <a:r>
              <a:rPr lang="en-US" altLang="zh-CN" sz="2400" u="sng" dirty="0">
                <a:solidFill>
                  <a:srgbClr val="C00000"/>
                </a:solidFill>
              </a:rPr>
              <a:t>can only contain one object </a:t>
            </a:r>
            <a:r>
              <a:rPr lang="en-US" altLang="zh-CN" sz="2400" b="0" u="sng" dirty="0"/>
              <a:t>derived from </a:t>
            </a:r>
            <a:r>
              <a:rPr lang="en-US" altLang="zh-CN" sz="2400" u="sng" dirty="0" err="1"/>
              <a:t>CWinApp</a:t>
            </a:r>
            <a:r>
              <a:rPr lang="en-US" altLang="zh-CN" sz="2400" b="0" u="sng" dirty="0"/>
              <a:t>. </a:t>
            </a:r>
            <a:r>
              <a:rPr lang="en-US" altLang="zh-CN" sz="2400" b="0" dirty="0"/>
              <a:t>This object is constructed when other C++ global objects are constructed and is already available when Windows calls the </a:t>
            </a:r>
            <a:r>
              <a:rPr lang="en-US" altLang="zh-CN" sz="2400" dirty="0" err="1"/>
              <a:t>WinMain</a:t>
            </a:r>
            <a:r>
              <a:rPr lang="en-US" altLang="zh-CN" sz="2400" b="0" dirty="0"/>
              <a:t> function, which is supplied by the Microsoft Foundation Class Library. </a:t>
            </a:r>
            <a:r>
              <a:rPr lang="en-US" altLang="zh-CN" sz="2400" u="sng" dirty="0">
                <a:solidFill>
                  <a:srgbClr val="C00000"/>
                </a:solidFill>
              </a:rPr>
              <a:t>Declare</a:t>
            </a:r>
            <a:r>
              <a:rPr lang="en-US" altLang="zh-CN" sz="2400" b="0" u="sng" dirty="0">
                <a:solidFill>
                  <a:srgbClr val="C00000"/>
                </a:solidFill>
              </a:rPr>
              <a:t> your derived </a:t>
            </a:r>
            <a:r>
              <a:rPr lang="en-US" altLang="zh-CN" sz="2400" u="sng" dirty="0" err="1">
                <a:solidFill>
                  <a:srgbClr val="C00000"/>
                </a:solidFill>
              </a:rPr>
              <a:t>CWinApp</a:t>
            </a:r>
            <a:r>
              <a:rPr lang="en-US" altLang="zh-CN" sz="2400" b="0" u="sng" dirty="0">
                <a:solidFill>
                  <a:srgbClr val="C00000"/>
                </a:solidFill>
              </a:rPr>
              <a:t> object at the </a:t>
            </a:r>
            <a:r>
              <a:rPr lang="en-US" altLang="zh-CN" sz="2400" u="sng" dirty="0">
                <a:solidFill>
                  <a:srgbClr val="C00000"/>
                </a:solidFill>
              </a:rPr>
              <a:t>global</a:t>
            </a:r>
            <a:r>
              <a:rPr lang="en-US" altLang="zh-CN" sz="2400" b="0" u="sng" dirty="0">
                <a:solidFill>
                  <a:srgbClr val="C00000"/>
                </a:solidFill>
              </a:rPr>
              <a:t> level</a:t>
            </a:r>
            <a:r>
              <a:rPr lang="en-US" altLang="zh-CN" sz="2400" b="0" u="sng" dirty="0" smtClean="0">
                <a:solidFill>
                  <a:srgbClr val="C00000"/>
                </a:solidFill>
              </a:rPr>
              <a:t>.</a:t>
            </a:r>
          </a:p>
          <a:p>
            <a:r>
              <a:rPr lang="en-US" altLang="zh-CN" sz="2400" b="0" dirty="0"/>
              <a:t>When you derive an application class from </a:t>
            </a:r>
            <a:r>
              <a:rPr lang="en-US" altLang="zh-CN" sz="2400" dirty="0" err="1"/>
              <a:t>CWinApp</a:t>
            </a:r>
            <a:r>
              <a:rPr lang="en-US" altLang="zh-CN" sz="2400" b="0" dirty="0"/>
              <a:t>, </a:t>
            </a:r>
            <a:r>
              <a:rPr lang="en-US" altLang="zh-CN" sz="2400" dirty="0">
                <a:solidFill>
                  <a:srgbClr val="C00000"/>
                </a:solidFill>
              </a:rPr>
              <a:t>override</a:t>
            </a:r>
            <a:r>
              <a:rPr lang="en-US" altLang="zh-CN" sz="2400" b="0" dirty="0"/>
              <a:t> the </a:t>
            </a:r>
            <a:r>
              <a:rPr lang="en-US" altLang="zh-CN" sz="2400" b="0" dirty="0" err="1">
                <a:hlinkClick r:id="rId2"/>
              </a:rPr>
              <a:t>InitInstance</a:t>
            </a:r>
            <a:r>
              <a:rPr lang="en-US" altLang="zh-CN" sz="2400" b="0" dirty="0"/>
              <a:t> member function to create your application’s main window object.</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25</a:t>
            </a:fld>
            <a:endParaRPr lang="en-US" altLang="zh-CN"/>
          </a:p>
        </p:txBody>
      </p:sp>
    </p:spTree>
    <p:extLst>
      <p:ext uri="{BB962C8B-B14F-4D97-AF65-F5344CB8AC3E}">
        <p14:creationId xmlns:p14="http://schemas.microsoft.com/office/powerpoint/2010/main" val="1203809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CWinApp</a:t>
            </a:r>
            <a:r>
              <a:rPr lang="zh-CN" altLang="en-US" dirty="0" smtClean="0"/>
              <a:t>构造函数</a:t>
            </a:r>
            <a:endParaRPr lang="zh-CN" altLang="en-US" dirty="0"/>
          </a:p>
        </p:txBody>
      </p:sp>
      <p:sp>
        <p:nvSpPr>
          <p:cNvPr id="3" name="内容占位符 2"/>
          <p:cNvSpPr>
            <a:spLocks noGrp="1"/>
          </p:cNvSpPr>
          <p:nvPr>
            <p:ph idx="1"/>
          </p:nvPr>
        </p:nvSpPr>
        <p:spPr/>
        <p:txBody>
          <a:bodyPr/>
          <a:lstStyle/>
          <a:p>
            <a:r>
              <a:rPr lang="en-US" altLang="zh-CN" sz="2400" b="0" dirty="0"/>
              <a:t>Constructs a </a:t>
            </a:r>
            <a:r>
              <a:rPr lang="en-US" altLang="zh-CN" sz="2400" dirty="0" err="1"/>
              <a:t>CWinApp</a:t>
            </a:r>
            <a:r>
              <a:rPr lang="en-US" altLang="zh-CN" sz="2400" b="0" dirty="0"/>
              <a:t> object and passes </a:t>
            </a:r>
            <a:r>
              <a:rPr lang="en-US" altLang="zh-CN" sz="2400" b="0" i="1" dirty="0" err="1"/>
              <a:t>lpszAppName</a:t>
            </a:r>
            <a:r>
              <a:rPr lang="en-US" altLang="zh-CN" sz="2400" b="0" dirty="0"/>
              <a:t> to be stored as the application name. You should construct one global object of your </a:t>
            </a:r>
            <a:r>
              <a:rPr lang="en-US" altLang="zh-CN" sz="2400" dirty="0" err="1"/>
              <a:t>CWinApp</a:t>
            </a:r>
            <a:r>
              <a:rPr lang="en-US" altLang="zh-CN" sz="2400" b="0" dirty="0"/>
              <a:t>-derived class. You can have only one </a:t>
            </a:r>
            <a:r>
              <a:rPr lang="en-US" altLang="zh-CN" sz="2400" dirty="0" err="1"/>
              <a:t>CWinApp</a:t>
            </a:r>
            <a:r>
              <a:rPr lang="en-US" altLang="zh-CN" sz="2400" b="0" dirty="0"/>
              <a:t> object in your application. The </a:t>
            </a:r>
            <a:r>
              <a:rPr lang="en-US" altLang="zh-CN" sz="2400" dirty="0">
                <a:solidFill>
                  <a:srgbClr val="C00000"/>
                </a:solidFill>
              </a:rPr>
              <a:t>constructor stores a pointer </a:t>
            </a:r>
            <a:r>
              <a:rPr lang="en-US" altLang="zh-CN" sz="2400" b="0" dirty="0"/>
              <a:t>to </a:t>
            </a:r>
            <a:r>
              <a:rPr lang="en-US" altLang="zh-CN" sz="2400" b="0" dirty="0" err="1"/>
              <a:t>the</a:t>
            </a:r>
            <a:r>
              <a:rPr lang="en-US" altLang="zh-CN" sz="2400" dirty="0" err="1"/>
              <a:t>CWinApp</a:t>
            </a:r>
            <a:r>
              <a:rPr lang="en-US" altLang="zh-CN" sz="2400" b="0" dirty="0"/>
              <a:t> object so that </a:t>
            </a:r>
            <a:r>
              <a:rPr lang="en-US" altLang="zh-CN" sz="2400" u="sng" dirty="0" err="1"/>
              <a:t>WinMain</a:t>
            </a:r>
            <a:r>
              <a:rPr lang="en-US" altLang="zh-CN" sz="2400" b="0" u="sng" dirty="0"/>
              <a:t> can call the object’s member functions to initialize and run the application.</a:t>
            </a:r>
            <a:endParaRPr lang="zh-CN" altLang="en-US" sz="2400" u="sng"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26</a:t>
            </a:fld>
            <a:endParaRPr lang="en-US" altLang="zh-CN"/>
          </a:p>
        </p:txBody>
      </p:sp>
      <p:sp>
        <p:nvSpPr>
          <p:cNvPr id="6" name="矩形标注 5"/>
          <p:cNvSpPr/>
          <p:nvPr/>
        </p:nvSpPr>
        <p:spPr bwMode="auto">
          <a:xfrm>
            <a:off x="540668" y="4797152"/>
            <a:ext cx="8062664" cy="648072"/>
          </a:xfrm>
          <a:prstGeom prst="wedgeRectCallout">
            <a:avLst>
              <a:gd name="adj1" fmla="val -22447"/>
              <a:gd name="adj2" fmla="val -7194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bg1"/>
                </a:solidFill>
                <a:effectLst/>
                <a:latin typeface="Times New Roman" pitchFamily="18" charset="0"/>
                <a:ea typeface="楷体_GB2312" pitchFamily="49" charset="-122"/>
              </a:rPr>
              <a:t>MFC</a:t>
            </a: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的程序入口函数也是</a:t>
            </a:r>
            <a:r>
              <a:rPr kumimoji="1" lang="en-US" altLang="zh-CN" sz="1800" b="1" i="0" u="none" strike="noStrike" cap="none" normalizeH="0" baseline="0" dirty="0" err="1" smtClean="0">
                <a:ln>
                  <a:noFill/>
                </a:ln>
                <a:solidFill>
                  <a:schemeClr val="bg1"/>
                </a:solidFill>
                <a:effectLst/>
                <a:latin typeface="Times New Roman" pitchFamily="18" charset="0"/>
                <a:ea typeface="楷体_GB2312" pitchFamily="49" charset="-122"/>
              </a:rPr>
              <a:t>WinMain</a:t>
            </a: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，只是通过</a:t>
            </a:r>
            <a:r>
              <a:rPr kumimoji="1" lang="en-US" altLang="zh-CN" sz="1800" b="1" i="0" u="none" strike="noStrike" cap="none" normalizeH="0" baseline="0" dirty="0" err="1" smtClean="0">
                <a:ln>
                  <a:noFill/>
                </a:ln>
                <a:solidFill>
                  <a:schemeClr val="bg1"/>
                </a:solidFill>
                <a:effectLst/>
                <a:latin typeface="Times New Roman" pitchFamily="18" charset="0"/>
                <a:ea typeface="楷体_GB2312" pitchFamily="49" charset="-122"/>
              </a:rPr>
              <a:t>CWinApp</a:t>
            </a: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类进行了封装。</a:t>
            </a:r>
          </a:p>
        </p:txBody>
      </p:sp>
    </p:spTree>
    <p:extLst>
      <p:ext uri="{BB962C8B-B14F-4D97-AF65-F5344CB8AC3E}">
        <p14:creationId xmlns:p14="http://schemas.microsoft.com/office/powerpoint/2010/main" val="21844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CWinApp</a:t>
            </a:r>
            <a:r>
              <a:rPr lang="zh-CN" altLang="en-US" dirty="0" smtClean="0"/>
              <a:t>部分可被重载的函数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091065248"/>
              </p:ext>
            </p:extLst>
          </p:nvPr>
        </p:nvGraphicFramePr>
        <p:xfrm>
          <a:off x="467544" y="1988840"/>
          <a:ext cx="8208912" cy="4039459"/>
        </p:xfrm>
        <a:graphic>
          <a:graphicData uri="http://schemas.openxmlformats.org/drawingml/2006/table">
            <a:tbl>
              <a:tblPr>
                <a:tableStyleId>{616DA210-FB5B-4158-B5E0-FEB733F419BA}</a:tableStyleId>
              </a:tblPr>
              <a:tblGrid>
                <a:gridCol w="2520280"/>
                <a:gridCol w="5688632"/>
              </a:tblGrid>
              <a:tr h="525288">
                <a:tc>
                  <a:txBody>
                    <a:bodyPr/>
                    <a:lstStyle/>
                    <a:p>
                      <a:r>
                        <a:rPr lang="en-US" sz="2000" b="1" u="sng" dirty="0" err="1">
                          <a:effectLst/>
                          <a:hlinkClick r:id="rId2"/>
                        </a:rPr>
                        <a:t>InitInstance</a:t>
                      </a:r>
                      <a:endParaRPr lang="en-US" sz="2000" b="1" dirty="0">
                        <a:effectLst/>
                      </a:endParaRPr>
                    </a:p>
                  </a:txBody>
                  <a:tcPr marL="49267" marR="49267" marT="23648" marB="23648" anchor="ctr"/>
                </a:tc>
                <a:tc>
                  <a:txBody>
                    <a:bodyPr/>
                    <a:lstStyle/>
                    <a:p>
                      <a:r>
                        <a:rPr lang="zh-CN" altLang="en-US" sz="2000" dirty="0">
                          <a:solidFill>
                            <a:srgbClr val="C00000"/>
                          </a:solidFill>
                          <a:effectLst/>
                        </a:rPr>
                        <a:t>可被重载以执行</a:t>
                      </a:r>
                      <a:r>
                        <a:rPr lang="en-US" altLang="zh-CN" sz="2000" dirty="0">
                          <a:solidFill>
                            <a:srgbClr val="C00000"/>
                          </a:solidFill>
                          <a:effectLst/>
                        </a:rPr>
                        <a:t>Windows</a:t>
                      </a:r>
                      <a:r>
                        <a:rPr lang="zh-CN" altLang="en-US" sz="2000" dirty="0">
                          <a:solidFill>
                            <a:srgbClr val="C00000"/>
                          </a:solidFill>
                          <a:effectLst/>
                        </a:rPr>
                        <a:t>的实例初始化，比如创建窗口对象</a:t>
                      </a:r>
                    </a:p>
                  </a:txBody>
                  <a:tcPr marL="49267" marR="49267" marT="23648" marB="23648" anchor="ctr"/>
                </a:tc>
              </a:tr>
              <a:tr h="300164">
                <a:tc>
                  <a:txBody>
                    <a:bodyPr/>
                    <a:lstStyle/>
                    <a:p>
                      <a:r>
                        <a:rPr lang="en-US" sz="2000" b="1" dirty="0" err="1">
                          <a:effectLst/>
                        </a:rPr>
                        <a:t>InitApplication</a:t>
                      </a:r>
                      <a:endParaRPr lang="en-US" sz="2000" b="1" dirty="0">
                        <a:effectLst/>
                      </a:endParaRPr>
                    </a:p>
                  </a:txBody>
                  <a:tcPr marL="49267" marR="49267" marT="23648" marB="23648" anchor="ctr"/>
                </a:tc>
                <a:tc>
                  <a:txBody>
                    <a:bodyPr/>
                    <a:lstStyle/>
                    <a:p>
                      <a:r>
                        <a:rPr lang="zh-CN" altLang="en-US" sz="2000">
                          <a:effectLst/>
                        </a:rPr>
                        <a:t>初始化</a:t>
                      </a:r>
                      <a:r>
                        <a:rPr lang="en-US" altLang="zh-CN" sz="2000">
                          <a:effectLst/>
                        </a:rPr>
                        <a:t>.</a:t>
                      </a:r>
                    </a:p>
                  </a:txBody>
                  <a:tcPr marL="49267" marR="49267" marT="23648" marB="23648" anchor="ctr"/>
                </a:tc>
              </a:tr>
              <a:tr h="525288">
                <a:tc>
                  <a:txBody>
                    <a:bodyPr/>
                    <a:lstStyle/>
                    <a:p>
                      <a:r>
                        <a:rPr lang="en-US" sz="2000" b="1" u="sng" dirty="0">
                          <a:solidFill>
                            <a:srgbClr val="C00000"/>
                          </a:solidFill>
                          <a:effectLst/>
                          <a:hlinkClick r:id="rId3"/>
                        </a:rPr>
                        <a:t>Run</a:t>
                      </a:r>
                      <a:endParaRPr lang="en-US" sz="2000" b="1" dirty="0">
                        <a:solidFill>
                          <a:srgbClr val="C00000"/>
                        </a:solidFill>
                        <a:effectLst/>
                      </a:endParaRPr>
                    </a:p>
                  </a:txBody>
                  <a:tcPr marL="49267" marR="49267" marT="23648" marB="23648" anchor="ctr"/>
                </a:tc>
                <a:tc>
                  <a:txBody>
                    <a:bodyPr/>
                    <a:lstStyle/>
                    <a:p>
                      <a:r>
                        <a:rPr lang="zh-CN" altLang="en-US" sz="2000" dirty="0">
                          <a:solidFill>
                            <a:srgbClr val="C00000"/>
                          </a:solidFill>
                          <a:effectLst/>
                        </a:rPr>
                        <a:t>运行缺省的消息循环。可被重载以定制消息循环</a:t>
                      </a:r>
                    </a:p>
                  </a:txBody>
                  <a:tcPr marL="49267" marR="49267" marT="23648" marB="23648" anchor="ctr"/>
                </a:tc>
              </a:tr>
              <a:tr h="525288">
                <a:tc>
                  <a:txBody>
                    <a:bodyPr/>
                    <a:lstStyle/>
                    <a:p>
                      <a:r>
                        <a:rPr lang="en-US" sz="2000" b="1" dirty="0" err="1">
                          <a:effectLst/>
                        </a:rPr>
                        <a:t>OnIdle</a:t>
                      </a:r>
                      <a:endParaRPr lang="en-US" sz="2000" b="1" dirty="0">
                        <a:effectLst/>
                      </a:endParaRPr>
                    </a:p>
                  </a:txBody>
                  <a:tcPr marL="49267" marR="49267" marT="23648" marB="23648" anchor="ctr"/>
                </a:tc>
                <a:tc>
                  <a:txBody>
                    <a:bodyPr/>
                    <a:lstStyle/>
                    <a:p>
                      <a:r>
                        <a:rPr lang="zh-CN" altLang="en-US" sz="2000" dirty="0">
                          <a:solidFill>
                            <a:srgbClr val="C00000"/>
                          </a:solidFill>
                          <a:effectLst/>
                        </a:rPr>
                        <a:t>可被重载以执行应用程序指定的空闲时处理</a:t>
                      </a:r>
                    </a:p>
                  </a:txBody>
                  <a:tcPr marL="49267" marR="49267" marT="23648" marB="23648" anchor="ctr"/>
                </a:tc>
              </a:tr>
              <a:tr h="525288">
                <a:tc>
                  <a:txBody>
                    <a:bodyPr/>
                    <a:lstStyle/>
                    <a:p>
                      <a:r>
                        <a:rPr lang="en-US" sz="2000" b="1" u="sng" dirty="0" err="1">
                          <a:effectLst/>
                          <a:hlinkClick r:id="rId4"/>
                        </a:rPr>
                        <a:t>ExitInstance</a:t>
                      </a:r>
                      <a:endParaRPr lang="en-US" sz="2000" b="1" dirty="0">
                        <a:effectLst/>
                      </a:endParaRPr>
                    </a:p>
                  </a:txBody>
                  <a:tcPr marL="49267" marR="49267" marT="23648" marB="23648" anchor="ctr"/>
                </a:tc>
                <a:tc>
                  <a:txBody>
                    <a:bodyPr/>
                    <a:lstStyle/>
                    <a:p>
                      <a:r>
                        <a:rPr lang="zh-CN" altLang="en-US" sz="2000" dirty="0">
                          <a:solidFill>
                            <a:srgbClr val="C00000"/>
                          </a:solidFill>
                          <a:effectLst/>
                        </a:rPr>
                        <a:t>可被重载以在应用程序结束时执行清除操作</a:t>
                      </a:r>
                    </a:p>
                  </a:txBody>
                  <a:tcPr marL="49267" marR="49267" marT="23648" marB="23648" anchor="ctr"/>
                </a:tc>
              </a:tr>
              <a:tr h="300164">
                <a:tc>
                  <a:txBody>
                    <a:bodyPr/>
                    <a:lstStyle/>
                    <a:p>
                      <a:r>
                        <a:rPr lang="en-US" sz="2000" b="1" u="sng" dirty="0" err="1">
                          <a:effectLst/>
                          <a:hlinkClick r:id="rId5"/>
                        </a:rPr>
                        <a:t>HideApplication</a:t>
                      </a:r>
                      <a:endParaRPr lang="en-US" sz="2000" b="1" dirty="0">
                        <a:effectLst/>
                      </a:endParaRPr>
                    </a:p>
                  </a:txBody>
                  <a:tcPr marL="49267" marR="49267" marT="23648" marB="23648" anchor="ctr"/>
                </a:tc>
                <a:tc>
                  <a:txBody>
                    <a:bodyPr/>
                    <a:lstStyle/>
                    <a:p>
                      <a:r>
                        <a:rPr lang="zh-CN" altLang="en-US" sz="2000">
                          <a:effectLst/>
                        </a:rPr>
                        <a:t>在关闭所有的文档之前隐藏应用程序</a:t>
                      </a:r>
                    </a:p>
                  </a:txBody>
                  <a:tcPr marL="49267" marR="49267" marT="23648" marB="23648" anchor="ctr"/>
                </a:tc>
              </a:tr>
              <a:tr h="300164">
                <a:tc>
                  <a:txBody>
                    <a:bodyPr/>
                    <a:lstStyle/>
                    <a:p>
                      <a:r>
                        <a:rPr lang="en-US" sz="2000" b="1" u="sng" dirty="0" err="1">
                          <a:effectLst/>
                          <a:hlinkClick r:id="rId6"/>
                        </a:rPr>
                        <a:t>CloseAllDocuments</a:t>
                      </a:r>
                      <a:endParaRPr lang="en-US" sz="2000" b="1" dirty="0">
                        <a:effectLst/>
                      </a:endParaRPr>
                    </a:p>
                  </a:txBody>
                  <a:tcPr marL="49267" marR="49267" marT="23648" marB="23648" anchor="ctr"/>
                </a:tc>
                <a:tc>
                  <a:txBody>
                    <a:bodyPr/>
                    <a:lstStyle/>
                    <a:p>
                      <a:r>
                        <a:rPr lang="zh-CN" altLang="en-US" sz="2000">
                          <a:effectLst/>
                        </a:rPr>
                        <a:t>关闭所有打开的文档</a:t>
                      </a:r>
                    </a:p>
                  </a:txBody>
                  <a:tcPr marL="49267" marR="49267" marT="23648" marB="23648" anchor="ctr"/>
                </a:tc>
              </a:tr>
              <a:tr h="750411">
                <a:tc>
                  <a:txBody>
                    <a:bodyPr/>
                    <a:lstStyle/>
                    <a:p>
                      <a:r>
                        <a:rPr lang="en-US" sz="2000" b="1" u="sng" dirty="0" err="1">
                          <a:effectLst/>
                          <a:hlinkClick r:id="rId7"/>
                        </a:rPr>
                        <a:t>PreTranslateMessage</a:t>
                      </a:r>
                      <a:endParaRPr lang="en-US" sz="2000" b="1" dirty="0">
                        <a:effectLst/>
                      </a:endParaRPr>
                    </a:p>
                  </a:txBody>
                  <a:tcPr marL="49267" marR="49267" marT="23648" marB="23648" anchor="ctr"/>
                </a:tc>
                <a:tc>
                  <a:txBody>
                    <a:bodyPr/>
                    <a:lstStyle/>
                    <a:p>
                      <a:r>
                        <a:rPr lang="zh-CN" altLang="en-US" sz="2000" dirty="0">
                          <a:solidFill>
                            <a:srgbClr val="C00000"/>
                          </a:solidFill>
                          <a:effectLst/>
                        </a:rPr>
                        <a:t>在消息被分派到</a:t>
                      </a:r>
                      <a:r>
                        <a:rPr lang="en-US" sz="2000" dirty="0">
                          <a:solidFill>
                            <a:srgbClr val="C00000"/>
                          </a:solidFill>
                          <a:effectLst/>
                        </a:rPr>
                        <a:t>Windows</a:t>
                      </a:r>
                      <a:r>
                        <a:rPr lang="zh-CN" altLang="en-US" sz="2000" dirty="0">
                          <a:solidFill>
                            <a:srgbClr val="C00000"/>
                          </a:solidFill>
                          <a:effectLst/>
                        </a:rPr>
                        <a:t>函数</a:t>
                      </a:r>
                      <a:r>
                        <a:rPr lang="en-US" altLang="zh-CN" sz="2000" dirty="0">
                          <a:solidFill>
                            <a:srgbClr val="C00000"/>
                          </a:solidFill>
                          <a:effectLst/>
                        </a:rPr>
                        <a:t>::</a:t>
                      </a:r>
                      <a:r>
                        <a:rPr lang="en-US" sz="2000" dirty="0" err="1">
                          <a:solidFill>
                            <a:srgbClr val="C00000"/>
                          </a:solidFill>
                          <a:effectLst/>
                        </a:rPr>
                        <a:t>TranslateMessage</a:t>
                      </a:r>
                      <a:r>
                        <a:rPr lang="zh-CN" altLang="en-US" sz="2000" dirty="0">
                          <a:solidFill>
                            <a:srgbClr val="C00000"/>
                          </a:solidFill>
                          <a:effectLst/>
                        </a:rPr>
                        <a:t>和</a:t>
                      </a:r>
                      <a:r>
                        <a:rPr lang="en-US" altLang="zh-CN" sz="2000" dirty="0">
                          <a:solidFill>
                            <a:srgbClr val="C00000"/>
                          </a:solidFill>
                          <a:effectLst/>
                        </a:rPr>
                        <a:t>::</a:t>
                      </a:r>
                      <a:r>
                        <a:rPr lang="en-US" sz="2000" dirty="0" err="1">
                          <a:solidFill>
                            <a:srgbClr val="C00000"/>
                          </a:solidFill>
                          <a:effectLst/>
                        </a:rPr>
                        <a:t>DispatchMessage</a:t>
                      </a:r>
                      <a:r>
                        <a:rPr lang="zh-CN" altLang="en-US" sz="2000" dirty="0">
                          <a:solidFill>
                            <a:srgbClr val="C00000"/>
                          </a:solidFill>
                          <a:effectLst/>
                        </a:rPr>
                        <a:t>之前过滤消息</a:t>
                      </a:r>
                    </a:p>
                  </a:txBody>
                  <a:tcPr marL="49267" marR="49267" marT="23648" marB="23648" anchor="ctr"/>
                </a:tc>
              </a:tr>
            </a:tbl>
          </a:graphicData>
        </a:graphic>
      </p:graphicFrame>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27</a:t>
            </a:fld>
            <a:endParaRPr lang="en-US" altLang="zh-CN"/>
          </a:p>
        </p:txBody>
      </p:sp>
    </p:spTree>
    <p:extLst>
      <p:ext uri="{BB962C8B-B14F-4D97-AF65-F5344CB8AC3E}">
        <p14:creationId xmlns:p14="http://schemas.microsoft.com/office/powerpoint/2010/main" val="365854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访问</a:t>
            </a:r>
            <a:r>
              <a:rPr lang="en-US" altLang="zh-CN" sz="3600" dirty="0" err="1" smtClean="0"/>
              <a:t>CWinApp</a:t>
            </a:r>
            <a:r>
              <a:rPr lang="zh-CN" altLang="en-US" sz="3600" dirty="0" smtClean="0"/>
              <a:t>实例的方法</a:t>
            </a:r>
            <a:r>
              <a:rPr lang="en-US" altLang="zh-CN" sz="3600" dirty="0" smtClean="0"/>
              <a:t>(MSDN)</a:t>
            </a:r>
            <a:endParaRPr lang="zh-CN" altLang="en-US" sz="3600" dirty="0"/>
          </a:p>
        </p:txBody>
      </p:sp>
      <p:sp>
        <p:nvSpPr>
          <p:cNvPr id="3" name="内容占位符 2"/>
          <p:cNvSpPr>
            <a:spLocks noGrp="1"/>
          </p:cNvSpPr>
          <p:nvPr>
            <p:ph idx="1"/>
          </p:nvPr>
        </p:nvSpPr>
        <p:spPr/>
        <p:txBody>
          <a:bodyPr/>
          <a:lstStyle/>
          <a:p>
            <a:r>
              <a:rPr lang="en-US" altLang="zh-CN" sz="2400" b="0" dirty="0"/>
              <a:t>In addition to the </a:t>
            </a:r>
            <a:r>
              <a:rPr lang="en-US" altLang="zh-CN" sz="2400" dirty="0" err="1"/>
              <a:t>CWinApp</a:t>
            </a:r>
            <a:r>
              <a:rPr lang="en-US" altLang="zh-CN" sz="2400" b="0" dirty="0"/>
              <a:t> member functions, the Microsoft Foundation Class Library provides the following global functions to access your </a:t>
            </a:r>
            <a:r>
              <a:rPr lang="en-US" altLang="zh-CN" sz="2400" dirty="0" err="1"/>
              <a:t>CWinApp</a:t>
            </a:r>
            <a:r>
              <a:rPr lang="en-US" altLang="zh-CN" sz="2400" b="0" dirty="0"/>
              <a:t> object and other global information:</a:t>
            </a:r>
          </a:p>
          <a:p>
            <a:pPr lvl="1"/>
            <a:r>
              <a:rPr lang="en-US" altLang="zh-CN" sz="1800" dirty="0" err="1">
                <a:solidFill>
                  <a:srgbClr val="C00000"/>
                </a:solidFill>
              </a:rPr>
              <a:t>AfxGetApp</a:t>
            </a:r>
            <a:r>
              <a:rPr lang="en-US" altLang="zh-CN" sz="1800" b="0" dirty="0"/>
              <a:t>   Obtains a pointer to the </a:t>
            </a:r>
            <a:r>
              <a:rPr lang="en-US" altLang="zh-CN" sz="1800" dirty="0" err="1"/>
              <a:t>CWinApp</a:t>
            </a:r>
            <a:r>
              <a:rPr lang="en-US" altLang="zh-CN" sz="1800" b="0" dirty="0"/>
              <a:t> object</a:t>
            </a:r>
            <a:r>
              <a:rPr lang="en-US" altLang="zh-CN" sz="1800" b="0" dirty="0" smtClean="0"/>
              <a:t>.</a:t>
            </a:r>
            <a:endParaRPr lang="en-US" altLang="zh-CN" sz="1800" b="0" dirty="0"/>
          </a:p>
          <a:p>
            <a:pPr lvl="1"/>
            <a:r>
              <a:rPr lang="en-US" altLang="zh-CN" sz="1800" dirty="0" err="1">
                <a:solidFill>
                  <a:srgbClr val="C00000"/>
                </a:solidFill>
              </a:rPr>
              <a:t>AfxGetInstanceHandle</a:t>
            </a:r>
            <a:r>
              <a:rPr lang="en-US" altLang="zh-CN" sz="1800" b="0" dirty="0"/>
              <a:t>   Obtains a handle to the current application instance</a:t>
            </a:r>
            <a:r>
              <a:rPr lang="en-US" altLang="zh-CN" sz="1800" b="0" dirty="0" smtClean="0"/>
              <a:t>.</a:t>
            </a:r>
            <a:endParaRPr lang="en-US" altLang="zh-CN" sz="1800" b="0" dirty="0"/>
          </a:p>
          <a:p>
            <a:pPr lvl="1"/>
            <a:r>
              <a:rPr lang="en-US" altLang="zh-CN" sz="1800" dirty="0" err="1">
                <a:solidFill>
                  <a:srgbClr val="C00000"/>
                </a:solidFill>
              </a:rPr>
              <a:t>AfxGetResourceHandle</a:t>
            </a:r>
            <a:r>
              <a:rPr lang="en-US" altLang="zh-CN" sz="1800" b="0" dirty="0"/>
              <a:t>   Obtains a handle to the application’s resources</a:t>
            </a:r>
            <a:r>
              <a:rPr lang="en-US" altLang="zh-CN" sz="1800" b="0" dirty="0" smtClean="0"/>
              <a:t>.</a:t>
            </a:r>
            <a:endParaRPr lang="en-US" altLang="zh-CN" sz="1800" b="0" dirty="0"/>
          </a:p>
          <a:p>
            <a:pPr lvl="1"/>
            <a:r>
              <a:rPr lang="en-US" altLang="zh-CN" sz="1800" dirty="0" err="1">
                <a:solidFill>
                  <a:srgbClr val="C00000"/>
                </a:solidFill>
              </a:rPr>
              <a:t>AfxGetAppName</a:t>
            </a:r>
            <a:r>
              <a:rPr lang="en-US" altLang="zh-CN" sz="1800" b="0" dirty="0"/>
              <a:t>   Obtains a pointer to a string containing the application’s name. Alternately, if you have a pointer to </a:t>
            </a:r>
            <a:r>
              <a:rPr lang="en-US" altLang="zh-CN" sz="1800" b="0" dirty="0" err="1"/>
              <a:t>the</a:t>
            </a:r>
            <a:r>
              <a:rPr lang="en-US" altLang="zh-CN" sz="1800" dirty="0" err="1"/>
              <a:t>CWinApp</a:t>
            </a:r>
            <a:r>
              <a:rPr lang="en-US" altLang="zh-CN" sz="1800" b="0" dirty="0"/>
              <a:t> object, use </a:t>
            </a:r>
            <a:r>
              <a:rPr lang="en-US" altLang="zh-CN" sz="1800" dirty="0" err="1"/>
              <a:t>m_pszExeName</a:t>
            </a:r>
            <a:r>
              <a:rPr lang="en-US" altLang="zh-CN" sz="1800" b="0" dirty="0"/>
              <a:t> to get the application’s name.</a:t>
            </a:r>
          </a:p>
          <a:p>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dirty="0"/>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28</a:t>
            </a:fld>
            <a:endParaRPr lang="en-US" altLang="zh-CN"/>
          </a:p>
        </p:txBody>
      </p:sp>
      <p:sp>
        <p:nvSpPr>
          <p:cNvPr id="6" name="矩形标注 5"/>
          <p:cNvSpPr/>
          <p:nvPr/>
        </p:nvSpPr>
        <p:spPr bwMode="auto">
          <a:xfrm>
            <a:off x="685800" y="5733256"/>
            <a:ext cx="8062664" cy="362744"/>
          </a:xfrm>
          <a:prstGeom prst="wedgeRectCallout">
            <a:avLst>
              <a:gd name="adj1" fmla="val -22447"/>
              <a:gd name="adj2" fmla="val -7194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一般加</a:t>
            </a:r>
            <a:r>
              <a:rPr kumimoji="1" lang="en-US" altLang="zh-CN" sz="1800" b="1" i="0" u="none" strike="noStrike" cap="none" normalizeH="0" baseline="0" dirty="0" err="1" smtClean="0">
                <a:ln>
                  <a:noFill/>
                </a:ln>
                <a:solidFill>
                  <a:schemeClr val="bg1"/>
                </a:solidFill>
                <a:effectLst/>
                <a:latin typeface="Times New Roman" pitchFamily="18" charset="0"/>
                <a:ea typeface="楷体_GB2312" pitchFamily="49" charset="-122"/>
              </a:rPr>
              <a:t>Afx</a:t>
            </a: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前缀的函数均为全局函数，前缀含义为</a:t>
            </a:r>
            <a:r>
              <a:rPr kumimoji="1" lang="en-US" altLang="zh-CN" sz="1800" b="1" i="0" u="none" strike="noStrike" cap="none" normalizeH="0" baseline="0" dirty="0" smtClean="0">
                <a:ln>
                  <a:noFill/>
                </a:ln>
                <a:solidFill>
                  <a:schemeClr val="bg1"/>
                </a:solidFill>
                <a:effectLst/>
                <a:latin typeface="Times New Roman" pitchFamily="18" charset="0"/>
                <a:ea typeface="楷体_GB2312" pitchFamily="49" charset="-122"/>
              </a:rPr>
              <a:t>Application</a:t>
            </a:r>
            <a:r>
              <a:rPr kumimoji="1" lang="en-US" altLang="zh-CN" sz="1800" b="1" i="0" u="none" strike="noStrike" cap="none" normalizeH="0" dirty="0" smtClean="0">
                <a:ln>
                  <a:noFill/>
                </a:ln>
                <a:solidFill>
                  <a:schemeClr val="bg1"/>
                </a:solidFill>
                <a:effectLst/>
                <a:latin typeface="Times New Roman" pitchFamily="18" charset="0"/>
                <a:ea typeface="楷体_GB2312" pitchFamily="49" charset="-122"/>
              </a:rPr>
              <a:t> Framework</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900521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smtClean="0"/>
              <a:t>WinMain</a:t>
            </a:r>
            <a:r>
              <a:rPr lang="zh-CN" altLang="en-US" sz="4000" dirty="0" smtClean="0"/>
              <a:t>函数执行了那些内容？</a:t>
            </a:r>
            <a:endParaRPr lang="zh-CN" altLang="en-US" sz="4000" dirty="0"/>
          </a:p>
        </p:txBody>
      </p:sp>
      <p:sp>
        <p:nvSpPr>
          <p:cNvPr id="3" name="内容占位符 2"/>
          <p:cNvSpPr>
            <a:spLocks noGrp="1"/>
          </p:cNvSpPr>
          <p:nvPr>
            <p:ph idx="1"/>
          </p:nvPr>
        </p:nvSpPr>
        <p:spPr/>
        <p:txBody>
          <a:bodyPr/>
          <a:lstStyle/>
          <a:p>
            <a:pPr marL="0" indent="0">
              <a:buNone/>
            </a:pPr>
            <a:r>
              <a:rPr lang="en-US" altLang="zh-CN" sz="2400" b="0" dirty="0" err="1">
                <a:solidFill>
                  <a:srgbClr val="0000FF"/>
                </a:solidFill>
                <a:highlight>
                  <a:srgbClr val="FFFFFF"/>
                </a:highlight>
                <a:latin typeface="Verdana" panose="020B0604030504040204" pitchFamily="34" charset="0"/>
              </a:rPr>
              <a:t>int</a:t>
            </a:r>
            <a:r>
              <a:rPr lang="en-US" altLang="zh-CN" sz="2400" b="0" dirty="0">
                <a:solidFill>
                  <a:srgbClr val="000000"/>
                </a:solidFill>
                <a:highlight>
                  <a:srgbClr val="FFFFFF"/>
                </a:highlight>
                <a:latin typeface="Verdana" panose="020B0604030504040204" pitchFamily="34" charset="0"/>
              </a:rPr>
              <a:t> </a:t>
            </a:r>
            <a:r>
              <a:rPr lang="en-US" altLang="zh-CN" sz="2400" b="0" dirty="0" err="1">
                <a:solidFill>
                  <a:srgbClr val="000000"/>
                </a:solidFill>
                <a:highlight>
                  <a:srgbClr val="FFFFFF"/>
                </a:highlight>
                <a:latin typeface="Verdana" panose="020B0604030504040204" pitchFamily="34" charset="0"/>
              </a:rPr>
              <a:t>WinMain</a:t>
            </a:r>
            <a:r>
              <a:rPr lang="en-US" altLang="zh-CN" sz="2400" b="0" dirty="0">
                <a:solidFill>
                  <a:srgbClr val="000000"/>
                </a:solidFill>
                <a:highlight>
                  <a:srgbClr val="FFFFFF"/>
                </a:highlight>
                <a:latin typeface="Verdana" panose="020B0604030504040204" pitchFamily="34" charset="0"/>
              </a:rPr>
              <a:t>(...)</a:t>
            </a:r>
          </a:p>
          <a:p>
            <a:pPr marL="0" indent="0">
              <a:buNone/>
            </a:pPr>
            <a:r>
              <a:rPr lang="en-US" altLang="zh-CN" sz="2400" b="0" dirty="0">
                <a:solidFill>
                  <a:srgbClr val="000000"/>
                </a:solidFill>
                <a:highlight>
                  <a:srgbClr val="FFFFFF"/>
                </a:highlight>
                <a:latin typeface="Verdana" panose="020B0604030504040204" pitchFamily="34" charset="0"/>
              </a:rPr>
              <a:t>{</a:t>
            </a:r>
          </a:p>
          <a:p>
            <a:pPr marL="0" indent="0">
              <a:buNone/>
            </a:pPr>
            <a:r>
              <a:rPr lang="en-US" altLang="zh-CN" sz="2400" b="0" dirty="0">
                <a:solidFill>
                  <a:srgbClr val="000000"/>
                </a:solidFill>
                <a:highlight>
                  <a:srgbClr val="FFFFFF"/>
                </a:highlight>
                <a:latin typeface="Verdana" panose="020B0604030504040204" pitchFamily="34" charset="0"/>
              </a:rPr>
              <a:t>    </a:t>
            </a:r>
            <a:r>
              <a:rPr lang="en-US" altLang="zh-CN" sz="2400" b="0" dirty="0" err="1">
                <a:solidFill>
                  <a:srgbClr val="2B91AF"/>
                </a:solidFill>
                <a:highlight>
                  <a:srgbClr val="FFFFFF"/>
                </a:highlight>
                <a:latin typeface="Verdana" panose="020B0604030504040204" pitchFamily="34" charset="0"/>
              </a:rPr>
              <a:t>CWinApp</a:t>
            </a:r>
            <a:r>
              <a:rPr lang="en-US" altLang="zh-CN" sz="2400" b="0" dirty="0">
                <a:solidFill>
                  <a:srgbClr val="000000"/>
                </a:solidFill>
                <a:highlight>
                  <a:srgbClr val="FFFFFF"/>
                </a:highlight>
                <a:latin typeface="Verdana" panose="020B0604030504040204" pitchFamily="34" charset="0"/>
              </a:rPr>
              <a:t> *</a:t>
            </a:r>
            <a:r>
              <a:rPr lang="en-US" altLang="zh-CN" sz="2400" b="0" dirty="0" err="1">
                <a:solidFill>
                  <a:srgbClr val="000000"/>
                </a:solidFill>
                <a:highlight>
                  <a:srgbClr val="FFFFFF"/>
                </a:highlight>
                <a:latin typeface="Verdana" panose="020B0604030504040204" pitchFamily="34" charset="0"/>
              </a:rPr>
              <a:t>pApp</a:t>
            </a:r>
            <a:r>
              <a:rPr lang="en-US" altLang="zh-CN" sz="2400" b="0" dirty="0">
                <a:solidFill>
                  <a:srgbClr val="000000"/>
                </a:solidFill>
                <a:highlight>
                  <a:srgbClr val="FFFFFF"/>
                </a:highlight>
                <a:latin typeface="Verdana" panose="020B0604030504040204" pitchFamily="34" charset="0"/>
              </a:rPr>
              <a:t> = </a:t>
            </a:r>
            <a:r>
              <a:rPr lang="en-US" altLang="zh-CN" sz="2400" b="0" dirty="0" err="1">
                <a:solidFill>
                  <a:srgbClr val="000000"/>
                </a:solidFill>
                <a:highlight>
                  <a:srgbClr val="FFFFFF"/>
                </a:highlight>
                <a:latin typeface="Verdana" panose="020B0604030504040204" pitchFamily="34" charset="0"/>
              </a:rPr>
              <a:t>AfxGetApp</a:t>
            </a:r>
            <a:r>
              <a:rPr lang="en-US" altLang="zh-CN" sz="2400" b="0" dirty="0">
                <a:solidFill>
                  <a:srgbClr val="000000"/>
                </a:solidFill>
                <a:highlight>
                  <a:srgbClr val="FFFFFF"/>
                </a:highlight>
                <a:latin typeface="Verdana" panose="020B0604030504040204" pitchFamily="34" charset="0"/>
              </a:rPr>
              <a:t>();</a:t>
            </a:r>
          </a:p>
          <a:p>
            <a:pPr marL="0" indent="0">
              <a:buNone/>
            </a:pPr>
            <a:r>
              <a:rPr lang="en-US" altLang="zh-CN" sz="2400" b="0" dirty="0" smtClean="0">
                <a:solidFill>
                  <a:srgbClr val="000000"/>
                </a:solidFill>
                <a:highlight>
                  <a:srgbClr val="FFFFFF"/>
                </a:highlight>
                <a:latin typeface="Verdana" panose="020B0604030504040204" pitchFamily="34" charset="0"/>
              </a:rPr>
              <a:t>    ...</a:t>
            </a:r>
            <a:endParaRPr lang="zh-CN" altLang="en-US" sz="2400" b="0" dirty="0">
              <a:solidFill>
                <a:srgbClr val="000000"/>
              </a:solidFill>
              <a:highlight>
                <a:srgbClr val="FFFFFF"/>
              </a:highlight>
              <a:latin typeface="Verdana" panose="020B0604030504040204" pitchFamily="34" charset="0"/>
            </a:endParaRPr>
          </a:p>
          <a:p>
            <a:pPr marL="0" indent="0">
              <a:buNone/>
            </a:pPr>
            <a:r>
              <a:rPr lang="en-US" altLang="zh-CN" sz="2400" b="0" dirty="0">
                <a:solidFill>
                  <a:srgbClr val="000000"/>
                </a:solidFill>
                <a:highlight>
                  <a:srgbClr val="FFFFFF"/>
                </a:highlight>
                <a:latin typeface="Verdana" panose="020B0604030504040204" pitchFamily="34" charset="0"/>
              </a:rPr>
              <a:t>    </a:t>
            </a:r>
            <a:r>
              <a:rPr lang="en-US" altLang="zh-CN" sz="2400" b="0" dirty="0" err="1">
                <a:solidFill>
                  <a:srgbClr val="000000"/>
                </a:solidFill>
                <a:highlight>
                  <a:srgbClr val="FFFFFF"/>
                </a:highlight>
                <a:latin typeface="Verdana" panose="020B0604030504040204" pitchFamily="34" charset="0"/>
              </a:rPr>
              <a:t>pApp</a:t>
            </a:r>
            <a:r>
              <a:rPr lang="en-US" altLang="zh-CN" sz="2400" b="0" dirty="0">
                <a:solidFill>
                  <a:srgbClr val="000000"/>
                </a:solidFill>
                <a:highlight>
                  <a:srgbClr val="FFFFFF"/>
                </a:highlight>
                <a:latin typeface="Verdana" panose="020B0604030504040204" pitchFamily="34" charset="0"/>
              </a:rPr>
              <a:t>-&gt;</a:t>
            </a:r>
            <a:r>
              <a:rPr lang="en-US" altLang="zh-CN" sz="2400" b="0" dirty="0" err="1">
                <a:solidFill>
                  <a:srgbClr val="000000"/>
                </a:solidFill>
                <a:highlight>
                  <a:srgbClr val="FFFFFF"/>
                </a:highlight>
                <a:latin typeface="Verdana" panose="020B0604030504040204" pitchFamily="34" charset="0"/>
              </a:rPr>
              <a:t>InitApplication</a:t>
            </a:r>
            <a:r>
              <a:rPr lang="en-US" altLang="zh-CN" sz="2400" b="0" dirty="0">
                <a:solidFill>
                  <a:srgbClr val="000000"/>
                </a:solidFill>
                <a:highlight>
                  <a:srgbClr val="FFFFFF"/>
                </a:highlight>
                <a:latin typeface="Verdana" panose="020B0604030504040204" pitchFamily="34" charset="0"/>
              </a:rPr>
              <a:t>();</a:t>
            </a:r>
          </a:p>
          <a:p>
            <a:pPr marL="0" indent="0">
              <a:buNone/>
            </a:pPr>
            <a:r>
              <a:rPr lang="en-US" altLang="zh-CN" sz="2400" b="0" dirty="0">
                <a:solidFill>
                  <a:srgbClr val="000000"/>
                </a:solidFill>
                <a:highlight>
                  <a:srgbClr val="FFFFFF"/>
                </a:highlight>
                <a:latin typeface="Verdana" panose="020B0604030504040204" pitchFamily="34" charset="0"/>
              </a:rPr>
              <a:t>    </a:t>
            </a:r>
            <a:r>
              <a:rPr lang="en-US" altLang="zh-CN" sz="2400" b="0" dirty="0" err="1">
                <a:solidFill>
                  <a:srgbClr val="000000"/>
                </a:solidFill>
                <a:highlight>
                  <a:srgbClr val="FFFFFF"/>
                </a:highlight>
                <a:latin typeface="Verdana" panose="020B0604030504040204" pitchFamily="34" charset="0"/>
              </a:rPr>
              <a:t>pApp</a:t>
            </a:r>
            <a:r>
              <a:rPr lang="en-US" altLang="zh-CN" sz="2400" b="0" dirty="0">
                <a:solidFill>
                  <a:srgbClr val="000000"/>
                </a:solidFill>
                <a:highlight>
                  <a:srgbClr val="FFFFFF"/>
                </a:highlight>
                <a:latin typeface="Verdana" panose="020B0604030504040204" pitchFamily="34" charset="0"/>
              </a:rPr>
              <a:t>-&gt;</a:t>
            </a:r>
            <a:r>
              <a:rPr lang="en-US" altLang="zh-CN" sz="2400" b="0" dirty="0" err="1">
                <a:solidFill>
                  <a:srgbClr val="000000"/>
                </a:solidFill>
                <a:highlight>
                  <a:srgbClr val="FFFFFF"/>
                </a:highlight>
                <a:latin typeface="Verdana" panose="020B0604030504040204" pitchFamily="34" charset="0"/>
              </a:rPr>
              <a:t>InitInstance</a:t>
            </a:r>
            <a:r>
              <a:rPr lang="en-US" altLang="zh-CN" sz="2400" b="0" dirty="0">
                <a:solidFill>
                  <a:srgbClr val="000000"/>
                </a:solidFill>
                <a:highlight>
                  <a:srgbClr val="FFFFFF"/>
                </a:highlight>
                <a:latin typeface="Verdana" panose="020B0604030504040204" pitchFamily="34" charset="0"/>
              </a:rPr>
              <a:t>();</a:t>
            </a:r>
          </a:p>
          <a:p>
            <a:pPr marL="0" indent="0">
              <a:buNone/>
            </a:pPr>
            <a:r>
              <a:rPr lang="en-US" altLang="zh-CN" sz="2400" b="0" dirty="0">
                <a:solidFill>
                  <a:srgbClr val="000000"/>
                </a:solidFill>
                <a:highlight>
                  <a:srgbClr val="FFFFFF"/>
                </a:highlight>
                <a:latin typeface="Verdana" panose="020B0604030504040204" pitchFamily="34" charset="0"/>
              </a:rPr>
              <a:t>    </a:t>
            </a:r>
            <a:r>
              <a:rPr lang="en-US" altLang="zh-CN" sz="2400" b="0" dirty="0" err="1">
                <a:solidFill>
                  <a:srgbClr val="000000"/>
                </a:solidFill>
                <a:highlight>
                  <a:srgbClr val="FFFFFF"/>
                </a:highlight>
                <a:latin typeface="Verdana" panose="020B0604030504040204" pitchFamily="34" charset="0"/>
              </a:rPr>
              <a:t>pApp</a:t>
            </a:r>
            <a:r>
              <a:rPr lang="en-US" altLang="zh-CN" sz="2400" b="0" dirty="0">
                <a:solidFill>
                  <a:srgbClr val="000000"/>
                </a:solidFill>
                <a:highlight>
                  <a:srgbClr val="FFFFFF"/>
                </a:highlight>
                <a:latin typeface="Verdana" panose="020B0604030504040204" pitchFamily="34" charset="0"/>
              </a:rPr>
              <a:t>-&gt;Run</a:t>
            </a:r>
            <a:r>
              <a:rPr lang="en-US" altLang="zh-CN" sz="2400" b="0" dirty="0" smtClean="0">
                <a:solidFill>
                  <a:srgbClr val="000000"/>
                </a:solidFill>
                <a:highlight>
                  <a:srgbClr val="FFFFFF"/>
                </a:highlight>
                <a:latin typeface="Verdana" panose="020B0604030504040204" pitchFamily="34" charset="0"/>
              </a:rPr>
              <a:t>();</a:t>
            </a:r>
          </a:p>
          <a:p>
            <a:pPr marL="0" indent="0">
              <a:buNone/>
            </a:pPr>
            <a:r>
              <a:rPr lang="en-US" altLang="zh-CN" sz="2400" b="0" dirty="0" smtClean="0">
                <a:solidFill>
                  <a:srgbClr val="000000"/>
                </a:solidFill>
                <a:highlight>
                  <a:srgbClr val="FFFFFF"/>
                </a:highlight>
                <a:latin typeface="Verdana" panose="020B0604030504040204" pitchFamily="34" charset="0"/>
              </a:rPr>
              <a:t>    return 0;</a:t>
            </a:r>
            <a:endParaRPr lang="en-US" altLang="zh-CN" sz="2400" b="0" dirty="0">
              <a:solidFill>
                <a:srgbClr val="000000"/>
              </a:solidFill>
              <a:highlight>
                <a:srgbClr val="FFFFFF"/>
              </a:highlight>
              <a:latin typeface="Verdana" panose="020B0604030504040204" pitchFamily="34" charset="0"/>
            </a:endParaRPr>
          </a:p>
          <a:p>
            <a:pPr marL="0" indent="0">
              <a:buNone/>
            </a:pPr>
            <a:r>
              <a:rPr lang="en-US" altLang="zh-CN" sz="2400" b="0" dirty="0">
                <a:solidFill>
                  <a:srgbClr val="000000"/>
                </a:solidFill>
                <a:highlight>
                  <a:srgbClr val="FFFFFF"/>
                </a:highlight>
                <a:latin typeface="Verdana" panose="020B0604030504040204" pitchFamily="34" charset="0"/>
              </a:rPr>
              <a:t>}</a:t>
            </a:r>
            <a:endParaRPr lang="zh-CN" altLang="en-US" sz="2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29</a:t>
            </a:fld>
            <a:endParaRPr lang="en-US" altLang="zh-CN"/>
          </a:p>
        </p:txBody>
      </p:sp>
      <p:sp>
        <p:nvSpPr>
          <p:cNvPr id="6" name="矩形 5"/>
          <p:cNvSpPr/>
          <p:nvPr/>
        </p:nvSpPr>
        <p:spPr bwMode="auto">
          <a:xfrm>
            <a:off x="1115616" y="2924944"/>
            <a:ext cx="5106120" cy="36004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3419872" y="1981201"/>
            <a:ext cx="5544616" cy="715144"/>
          </a:xfrm>
          <a:prstGeom prst="wedgeRectCallout">
            <a:avLst>
              <a:gd name="adj1" fmla="val -18707"/>
              <a:gd name="adj2" fmla="val 7530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bg1"/>
                </a:solidFill>
                <a:latin typeface="Times New Roman" pitchFamily="18" charset="0"/>
                <a:ea typeface="楷体_GB2312" pitchFamily="49" charset="-122"/>
              </a:rPr>
              <a:t>获取</a:t>
            </a:r>
            <a:r>
              <a:rPr lang="en-US" altLang="zh-CN" sz="1800" dirty="0" err="1" smtClean="0">
                <a:solidFill>
                  <a:schemeClr val="bg1"/>
                </a:solidFill>
                <a:latin typeface="Times New Roman" pitchFamily="18" charset="0"/>
                <a:ea typeface="楷体_GB2312" pitchFamily="49" charset="-122"/>
              </a:rPr>
              <a:t>CWinApp</a:t>
            </a:r>
            <a:r>
              <a:rPr lang="zh-CN" altLang="en-US" sz="1800" dirty="0" smtClean="0">
                <a:solidFill>
                  <a:schemeClr val="bg1"/>
                </a:solidFill>
                <a:latin typeface="Times New Roman" pitchFamily="18" charset="0"/>
                <a:ea typeface="楷体_GB2312" pitchFamily="49" charset="-122"/>
              </a:rPr>
              <a:t>的全局实例，即获取我们定义的</a:t>
            </a:r>
            <a:r>
              <a:rPr lang="en-US" altLang="zh-CN" sz="1800" dirty="0" err="1" smtClean="0">
                <a:solidFill>
                  <a:schemeClr val="bg1"/>
                </a:solidFill>
                <a:latin typeface="Times New Roman" pitchFamily="18" charset="0"/>
                <a:ea typeface="楷体_GB2312" pitchFamily="49" charset="-122"/>
              </a:rPr>
              <a:t>CWinApp</a:t>
            </a:r>
            <a:r>
              <a:rPr lang="zh-CN" altLang="en-US" sz="1800" dirty="0" smtClean="0">
                <a:solidFill>
                  <a:schemeClr val="bg1"/>
                </a:solidFill>
                <a:latin typeface="Times New Roman" pitchFamily="18" charset="0"/>
                <a:ea typeface="楷体_GB2312" pitchFamily="49" charset="-122"/>
              </a:rPr>
              <a:t>全局变量的指针</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290964" y="3603007"/>
            <a:ext cx="3673524" cy="332563"/>
          </a:xfrm>
          <a:prstGeom prst="wedgeRectCallout">
            <a:avLst>
              <a:gd name="adj1" fmla="val -58631"/>
              <a:gd name="adj2" fmla="val 3437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初始化应用程序（注册类等）</a:t>
            </a:r>
          </a:p>
        </p:txBody>
      </p:sp>
      <p:sp>
        <p:nvSpPr>
          <p:cNvPr id="9" name="矩形标注 8"/>
          <p:cNvSpPr/>
          <p:nvPr/>
        </p:nvSpPr>
        <p:spPr bwMode="auto">
          <a:xfrm>
            <a:off x="5290964" y="4038600"/>
            <a:ext cx="3673524" cy="673179"/>
          </a:xfrm>
          <a:prstGeom prst="wedgeRectCallout">
            <a:avLst>
              <a:gd name="adj1" fmla="val -65601"/>
              <a:gd name="adj2" fmla="val 1604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实例初始化，为应用程序添加窗体，初始化对话框、</a:t>
            </a:r>
            <a:r>
              <a:rPr lang="zh-CN" altLang="en-US" sz="1800" dirty="0" smtClean="0">
                <a:solidFill>
                  <a:schemeClr val="bg1"/>
                </a:solidFill>
                <a:latin typeface="Times New Roman" pitchFamily="18" charset="0"/>
                <a:ea typeface="楷体_GB2312" pitchFamily="49" charset="-122"/>
              </a:rPr>
              <a:t>视图等等</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3707346" y="4842233"/>
            <a:ext cx="1800200" cy="404732"/>
          </a:xfrm>
          <a:prstGeom prst="wedgeRectCallout">
            <a:avLst>
              <a:gd name="adj1" fmla="val -67633"/>
              <a:gd name="adj2" fmla="val -3817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开启消息循环</a:t>
            </a:r>
          </a:p>
        </p:txBody>
      </p:sp>
      <p:sp>
        <p:nvSpPr>
          <p:cNvPr id="11" name="矩形标注 10"/>
          <p:cNvSpPr/>
          <p:nvPr/>
        </p:nvSpPr>
        <p:spPr bwMode="auto">
          <a:xfrm>
            <a:off x="2056664" y="5784771"/>
            <a:ext cx="5005536" cy="362744"/>
          </a:xfrm>
          <a:prstGeom prst="wedgeRectCallout">
            <a:avLst>
              <a:gd name="adj1" fmla="val -22447"/>
              <a:gd name="adj2" fmla="val -71942"/>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对比一下</a:t>
            </a:r>
            <a:r>
              <a:rPr kumimoji="1" lang="en-US" altLang="zh-CN" sz="1800" b="1" i="0" u="none" strike="noStrike" cap="none" normalizeH="0" baseline="0" dirty="0" smtClean="0">
                <a:ln>
                  <a:noFill/>
                </a:ln>
                <a:solidFill>
                  <a:schemeClr val="bg1"/>
                </a:solidFill>
                <a:effectLst/>
                <a:latin typeface="Times New Roman" pitchFamily="18" charset="0"/>
                <a:ea typeface="楷体_GB2312" pitchFamily="49" charset="-122"/>
              </a:rPr>
              <a:t>Win32</a:t>
            </a: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的应用程序结构？</a:t>
            </a:r>
          </a:p>
        </p:txBody>
      </p:sp>
    </p:spTree>
    <p:extLst>
      <p:ext uri="{BB962C8B-B14F-4D97-AF65-F5344CB8AC3E}">
        <p14:creationId xmlns:p14="http://schemas.microsoft.com/office/powerpoint/2010/main" val="330495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7E9FC37-FD70-4453-B6F3-D3E597C34630}" type="datetime1">
              <a:rPr lang="zh-CN" altLang="en-US"/>
              <a:pPr>
                <a:defRPr/>
              </a:pPr>
              <a:t>2013/3/17</a:t>
            </a:fld>
            <a:endParaRPr lang="en-US" altLang="zh-CN" dirty="0"/>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311F1311-661F-49E0-B5D5-0D12CF35E0AA}" type="slidenum">
              <a:rPr lang="en-US" altLang="zh-CN" sz="1400" b="0">
                <a:ea typeface="宋体" panose="02010600030101010101" pitchFamily="2" charset="-122"/>
              </a:rPr>
              <a:pPr eaLnBrk="1" hangingPunct="1"/>
              <a:t>3</a:t>
            </a:fld>
            <a:endParaRPr lang="en-US" altLang="zh-CN" sz="1400" b="0" dirty="0">
              <a:ea typeface="宋体" panose="02010600030101010101" pitchFamily="2" charset="-122"/>
            </a:endParaRPr>
          </a:p>
        </p:txBody>
      </p:sp>
      <p:sp>
        <p:nvSpPr>
          <p:cNvPr id="5124" name="Rectangle 2"/>
          <p:cNvSpPr>
            <a:spLocks noGrp="1" noChangeArrowheads="1"/>
          </p:cNvSpPr>
          <p:nvPr>
            <p:ph type="ctrTitle"/>
          </p:nvPr>
        </p:nvSpPr>
        <p:spPr>
          <a:xfrm>
            <a:off x="0" y="1143000"/>
            <a:ext cx="9144000" cy="2209800"/>
          </a:xfrm>
        </p:spPr>
        <p:txBody>
          <a:bodyPr/>
          <a:lstStyle/>
          <a:p>
            <a:pPr eaLnBrk="1" hangingPunct="1"/>
            <a:r>
              <a:rPr lang="zh-CN" altLang="en-US" sz="6600" dirty="0" smtClean="0">
                <a:solidFill>
                  <a:srgbClr val="3333CC"/>
                </a:solidFill>
              </a:rPr>
              <a:t>第 </a:t>
            </a:r>
            <a:r>
              <a:rPr lang="en-US" altLang="zh-CN" sz="6600" dirty="0" smtClean="0">
                <a:solidFill>
                  <a:srgbClr val="3333CC"/>
                </a:solidFill>
              </a:rPr>
              <a:t>3</a:t>
            </a:r>
            <a:r>
              <a:rPr lang="zh-CN" altLang="en-US" sz="6600" dirty="0" smtClean="0">
                <a:solidFill>
                  <a:srgbClr val="3333CC"/>
                </a:solidFill>
              </a:rPr>
              <a:t>讲   </a:t>
            </a:r>
            <a:r>
              <a:rPr lang="en-US" altLang="zh-CN" sz="6600" dirty="0" smtClean="0">
                <a:solidFill>
                  <a:srgbClr val="3333CC"/>
                </a:solidFill>
              </a:rPr>
              <a:t>MFC</a:t>
            </a:r>
            <a:r>
              <a:rPr lang="zh-CN" altLang="en-US" sz="6600" dirty="0" smtClean="0">
                <a:solidFill>
                  <a:srgbClr val="3333CC"/>
                </a:solidFill>
              </a:rPr>
              <a:t>界面编程</a:t>
            </a:r>
          </a:p>
        </p:txBody>
      </p:sp>
      <p:sp>
        <p:nvSpPr>
          <p:cNvPr id="5125" name="Rectangle 3"/>
          <p:cNvSpPr>
            <a:spLocks noGrp="1" noChangeArrowheads="1"/>
          </p:cNvSpPr>
          <p:nvPr>
            <p:ph type="subTitle" idx="1"/>
          </p:nvPr>
        </p:nvSpPr>
        <p:spPr>
          <a:xfrm>
            <a:off x="685800" y="3886200"/>
            <a:ext cx="7772400" cy="1752600"/>
          </a:xfrm>
        </p:spPr>
        <p:txBody>
          <a:bodyPr/>
          <a:lstStyle/>
          <a:p>
            <a:pPr eaLnBrk="1" hangingPunct="1"/>
            <a:r>
              <a:rPr lang="zh-CN" altLang="en-US" smtClean="0">
                <a:ea typeface="楷体_GB2312"/>
                <a:cs typeface="楷体_GB2312"/>
              </a:rPr>
              <a:t>雍俊海</a:t>
            </a:r>
            <a:r>
              <a:rPr lang="en-US" altLang="zh-CN" dirty="0" smtClean="0">
                <a:ea typeface="楷体_GB2312"/>
                <a:cs typeface="楷体_GB2312"/>
              </a:rPr>
              <a:t>( Jun-</a:t>
            </a:r>
            <a:r>
              <a:rPr lang="en-US" altLang="zh-CN" dirty="0" err="1" smtClean="0">
                <a:ea typeface="楷体_GB2312"/>
                <a:cs typeface="楷体_GB2312"/>
              </a:rPr>
              <a:t>Hai</a:t>
            </a:r>
            <a:r>
              <a:rPr lang="en-US" altLang="zh-CN" smtClean="0">
                <a:ea typeface="楷体_GB2312"/>
                <a:cs typeface="楷体_GB2312"/>
              </a:rPr>
              <a:t> Yong)</a:t>
            </a:r>
          </a:p>
          <a:p>
            <a:pPr eaLnBrk="1" hangingPunct="1"/>
            <a:r>
              <a:rPr lang="zh-CN" altLang="en-US" i="1" smtClean="0">
                <a:ea typeface="楷体_GB2312"/>
                <a:cs typeface="楷体_GB2312"/>
              </a:rPr>
              <a:t>清华大学软件学院</a:t>
            </a:r>
          </a:p>
          <a:p>
            <a:pPr eaLnBrk="1" hangingPunct="1"/>
            <a:r>
              <a:rPr lang="en-US" altLang="zh-CN" i="1" smtClean="0">
                <a:ea typeface="楷体_GB2312"/>
                <a:cs typeface="楷体_GB2312"/>
              </a:rPr>
              <a:t>School of Software , Tsinghua University</a:t>
            </a:r>
          </a:p>
        </p:txBody>
      </p:sp>
      <p:sp>
        <p:nvSpPr>
          <p:cNvPr id="5126" name="Line 4"/>
          <p:cNvSpPr>
            <a:spLocks noChangeShapeType="1"/>
          </p:cNvSpPr>
          <p:nvPr/>
        </p:nvSpPr>
        <p:spPr bwMode="auto">
          <a:xfrm>
            <a:off x="0" y="33528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zh-CN" altLang="en-US" dirty="0"/>
              <a:t>侯俊杰</a:t>
            </a:r>
            <a:r>
              <a:rPr lang="en-US" altLang="zh-CN" dirty="0"/>
              <a:t>.</a:t>
            </a:r>
            <a:r>
              <a:rPr lang="zh-CN" altLang="en-US" dirty="0"/>
              <a:t>深入浅出</a:t>
            </a:r>
            <a:r>
              <a:rPr lang="en-US" altLang="zh-CN" dirty="0"/>
              <a:t>MFC.</a:t>
            </a:r>
            <a:r>
              <a:rPr lang="zh-CN" altLang="en-US" dirty="0"/>
              <a:t>华中科技大学出版社</a:t>
            </a:r>
            <a:r>
              <a:rPr lang="en-US" altLang="zh-CN" dirty="0"/>
              <a:t>.2001</a:t>
            </a:r>
            <a:r>
              <a:rPr lang="zh-CN" altLang="en-US" dirty="0"/>
              <a:t>年</a:t>
            </a:r>
            <a:r>
              <a:rPr lang="en-US" altLang="zh-CN" dirty="0"/>
              <a:t>1</a:t>
            </a:r>
            <a:r>
              <a:rPr lang="zh-CN" altLang="en-US" dirty="0"/>
              <a:t>月第</a:t>
            </a:r>
            <a:r>
              <a:rPr lang="en-US" altLang="zh-CN" dirty="0"/>
              <a:t>2</a:t>
            </a:r>
            <a:r>
              <a:rPr lang="zh-CN" altLang="en-US" dirty="0"/>
              <a:t>版</a:t>
            </a:r>
            <a:r>
              <a:rPr lang="en-US" altLang="zh-CN" dirty="0"/>
              <a:t>.</a:t>
            </a:r>
            <a:r>
              <a:rPr lang="zh-CN" altLang="en-US" dirty="0" smtClean="0"/>
              <a:t>第一章</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30</a:t>
            </a:fld>
            <a:endParaRPr lang="en-US" altLang="zh-CN"/>
          </a:p>
        </p:txBody>
      </p:sp>
    </p:spTree>
    <p:extLst>
      <p:ext uri="{BB962C8B-B14F-4D97-AF65-F5344CB8AC3E}">
        <p14:creationId xmlns:p14="http://schemas.microsoft.com/office/powerpoint/2010/main" val="4063564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我们的事件是如何处理的？</a:t>
            </a:r>
            <a:endParaRPr lang="zh-CN" altLang="en-US" dirty="0"/>
          </a:p>
        </p:txBody>
      </p:sp>
      <p:sp>
        <p:nvSpPr>
          <p:cNvPr id="3" name="内容占位符 2"/>
          <p:cNvSpPr>
            <a:spLocks noGrp="1"/>
          </p:cNvSpPr>
          <p:nvPr>
            <p:ph idx="1"/>
          </p:nvPr>
        </p:nvSpPr>
        <p:spPr/>
        <p:txBody>
          <a:bodyPr/>
          <a:lstStyle/>
          <a:p>
            <a:r>
              <a:rPr lang="zh-CN" altLang="en-US" dirty="0" smtClean="0"/>
              <a:t>按下“计算”按钮可以触发一个消息</a:t>
            </a:r>
            <a:endParaRPr lang="en-US" altLang="zh-CN" dirty="0" smtClean="0"/>
          </a:p>
          <a:p>
            <a:r>
              <a:rPr lang="en-US" altLang="zh-CN" dirty="0" smtClean="0"/>
              <a:t>MFC</a:t>
            </a:r>
            <a:r>
              <a:rPr lang="zh-CN" altLang="en-US" dirty="0" smtClean="0"/>
              <a:t>如何通过消息找到与之对应的消息处理函数？</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31</a:t>
            </a:fld>
            <a:endParaRPr lang="en-US" altLang="zh-CN"/>
          </a:p>
        </p:txBody>
      </p:sp>
    </p:spTree>
    <p:extLst>
      <p:ext uri="{BB962C8B-B14F-4D97-AF65-F5344CB8AC3E}">
        <p14:creationId xmlns:p14="http://schemas.microsoft.com/office/powerpoint/2010/main" val="1324209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消息映射机制</a:t>
            </a:r>
            <a:endParaRPr lang="zh-CN" altLang="en-US" dirty="0"/>
          </a:p>
        </p:txBody>
      </p:sp>
      <p:sp>
        <p:nvSpPr>
          <p:cNvPr id="3" name="内容占位符 2"/>
          <p:cNvSpPr>
            <a:spLocks noGrp="1"/>
          </p:cNvSpPr>
          <p:nvPr>
            <p:ph idx="1"/>
          </p:nvPr>
        </p:nvSpPr>
        <p:spPr/>
        <p:txBody>
          <a:bodyPr/>
          <a:lstStyle/>
          <a:p>
            <a:r>
              <a:rPr lang="zh-CN" altLang="en-US" sz="2800" dirty="0" smtClean="0"/>
              <a:t>消息映射就是使</a:t>
            </a:r>
            <a:r>
              <a:rPr lang="zh-CN" altLang="en-US" sz="2800" dirty="0" smtClean="0">
                <a:solidFill>
                  <a:srgbClr val="C00000"/>
                </a:solidFill>
              </a:rPr>
              <a:t>一个消息</a:t>
            </a:r>
            <a:r>
              <a:rPr lang="zh-CN" altLang="en-US" sz="2800" dirty="0" smtClean="0"/>
              <a:t>与</a:t>
            </a:r>
            <a:r>
              <a:rPr lang="zh-CN" altLang="en-US" sz="2800" dirty="0" smtClean="0">
                <a:solidFill>
                  <a:srgbClr val="C00000"/>
                </a:solidFill>
              </a:rPr>
              <a:t>消息处理函数</a:t>
            </a:r>
            <a:r>
              <a:rPr lang="zh-CN" altLang="en-US" sz="2800" u="sng" dirty="0" smtClean="0"/>
              <a:t>一一对应</a:t>
            </a:r>
            <a:r>
              <a:rPr lang="zh-CN" altLang="en-US" sz="2800" dirty="0" smtClean="0"/>
              <a:t>起来</a:t>
            </a:r>
            <a:endParaRPr lang="en-US" altLang="zh-CN" sz="2800" dirty="0" smtClean="0"/>
          </a:p>
          <a:p>
            <a:pPr lvl="1"/>
            <a:r>
              <a:rPr lang="zh-CN" altLang="en-US" sz="2400" dirty="0" smtClean="0"/>
              <a:t>一个</a:t>
            </a:r>
            <a:r>
              <a:rPr lang="en-US" altLang="zh-CN" sz="2400" dirty="0" smtClean="0"/>
              <a:t>MFC</a:t>
            </a:r>
            <a:r>
              <a:rPr lang="zh-CN" altLang="en-US" sz="2400" dirty="0" smtClean="0"/>
              <a:t>窗口使用一个</a:t>
            </a:r>
            <a:r>
              <a:rPr lang="en-US" altLang="zh-CN" sz="2400" i="1" dirty="0" smtClean="0">
                <a:solidFill>
                  <a:srgbClr val="7030A0"/>
                </a:solidFill>
              </a:rPr>
              <a:t>AFX_MSG_ENTRY</a:t>
            </a:r>
            <a:r>
              <a:rPr lang="zh-CN" altLang="en-US" sz="1800" dirty="0" smtClean="0">
                <a:solidFill>
                  <a:schemeClr val="accent2"/>
                </a:solidFill>
              </a:rPr>
              <a:t>（</a:t>
            </a:r>
            <a:r>
              <a:rPr lang="en-US" altLang="zh-CN" sz="1800" dirty="0" err="1" smtClean="0">
                <a:solidFill>
                  <a:schemeClr val="accent2"/>
                </a:solidFill>
              </a:rPr>
              <a:t>struct</a:t>
            </a:r>
            <a:r>
              <a:rPr lang="zh-CN" altLang="en-US" sz="1800" dirty="0" smtClean="0">
                <a:solidFill>
                  <a:schemeClr val="accent2"/>
                </a:solidFill>
              </a:rPr>
              <a:t>）</a:t>
            </a:r>
            <a:r>
              <a:rPr lang="zh-CN" altLang="en-US" sz="2400" dirty="0" smtClean="0"/>
              <a:t>类型的数组存储</a:t>
            </a:r>
            <a:r>
              <a:rPr lang="zh-CN" altLang="en-US" sz="2400" dirty="0" smtClean="0">
                <a:solidFill>
                  <a:srgbClr val="C00000"/>
                </a:solidFill>
              </a:rPr>
              <a:t>消息映射表</a:t>
            </a:r>
            <a:endParaRPr lang="en-US" altLang="zh-CN" sz="2400" dirty="0" smtClean="0">
              <a:solidFill>
                <a:srgbClr val="C00000"/>
              </a:solidFill>
            </a:endParaRPr>
          </a:p>
          <a:p>
            <a:pPr lvl="1"/>
            <a:r>
              <a:rPr lang="zh-CN" altLang="en-US" sz="2400" dirty="0" smtClean="0"/>
              <a:t>数组中的一个元素记录着</a:t>
            </a:r>
            <a:r>
              <a:rPr lang="zh-CN" altLang="en-US" sz="2400" dirty="0" smtClean="0">
                <a:solidFill>
                  <a:srgbClr val="C00000"/>
                </a:solidFill>
              </a:rPr>
              <a:t>一个消息</a:t>
            </a:r>
            <a:r>
              <a:rPr lang="zh-CN" altLang="en-US" sz="2400" dirty="0" smtClean="0"/>
              <a:t>及与之对应的</a:t>
            </a:r>
            <a:r>
              <a:rPr lang="zh-CN" altLang="en-US" sz="2400" dirty="0" smtClean="0">
                <a:solidFill>
                  <a:srgbClr val="C00000"/>
                </a:solidFill>
              </a:rPr>
              <a:t>函数指针</a:t>
            </a:r>
            <a:endParaRPr lang="en-US" altLang="zh-CN" sz="2400" dirty="0" smtClean="0">
              <a:solidFill>
                <a:srgbClr val="C00000"/>
              </a:solidFill>
            </a:endParaRPr>
          </a:p>
          <a:p>
            <a:pPr lvl="1"/>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32</a:t>
            </a:fld>
            <a:endParaRPr lang="en-US" altLang="zh-CN"/>
          </a:p>
        </p:txBody>
      </p:sp>
    </p:spTree>
    <p:extLst>
      <p:ext uri="{BB962C8B-B14F-4D97-AF65-F5344CB8AC3E}">
        <p14:creationId xmlns:p14="http://schemas.microsoft.com/office/powerpoint/2010/main" val="1685973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solidFill>
                  <a:srgbClr val="A30021"/>
                </a:solidFill>
                <a:highlight>
                  <a:srgbClr val="FFFFFF"/>
                </a:highlight>
                <a:latin typeface="Verdana" panose="020B0604030504040204" pitchFamily="34" charset="0"/>
              </a:rPr>
              <a:t>AFX_MSGMAP_ENTRY</a:t>
            </a:r>
            <a:r>
              <a:rPr lang="zh-CN" altLang="en-US" sz="3600" dirty="0" smtClean="0">
                <a:solidFill>
                  <a:srgbClr val="000000"/>
                </a:solidFill>
                <a:highlight>
                  <a:srgbClr val="FFFFFF"/>
                </a:highlight>
                <a:latin typeface="Verdana" panose="020B0604030504040204" pitchFamily="34" charset="0"/>
              </a:rPr>
              <a:t>结构体</a:t>
            </a:r>
            <a:endParaRPr lang="zh-CN" altLang="en-US" sz="3600" dirty="0"/>
          </a:p>
        </p:txBody>
      </p:sp>
      <p:sp>
        <p:nvSpPr>
          <p:cNvPr id="3" name="内容占位符 2"/>
          <p:cNvSpPr>
            <a:spLocks noGrp="1"/>
          </p:cNvSpPr>
          <p:nvPr>
            <p:ph idx="1"/>
          </p:nvPr>
        </p:nvSpPr>
        <p:spPr/>
        <p:txBody>
          <a:bodyPr/>
          <a:lstStyle/>
          <a:p>
            <a:pPr marL="0" indent="0">
              <a:buNone/>
            </a:pPr>
            <a:r>
              <a:rPr lang="en-US" altLang="zh-CN" sz="1600" b="0" dirty="0" err="1">
                <a:solidFill>
                  <a:srgbClr val="0000FF"/>
                </a:solidFill>
                <a:highlight>
                  <a:srgbClr val="FFFFFF"/>
                </a:highlight>
                <a:latin typeface="Verdana" panose="020B0604030504040204" pitchFamily="34" charset="0"/>
              </a:rPr>
              <a:t>typedef</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00FF"/>
                </a:solidFill>
                <a:highlight>
                  <a:srgbClr val="FFFFFF"/>
                </a:highlight>
                <a:latin typeface="Verdana" panose="020B0604030504040204" pitchFamily="34" charset="0"/>
              </a:rPr>
              <a:t>void</a:t>
            </a:r>
            <a:r>
              <a:rPr lang="en-US" altLang="zh-CN" sz="1600" b="0" dirty="0">
                <a:solidFill>
                  <a:srgbClr val="000000"/>
                </a:solidFill>
                <a:highlight>
                  <a:srgbClr val="FFFFFF"/>
                </a:highlight>
                <a:latin typeface="Verdana" panose="020B0604030504040204" pitchFamily="34" charset="0"/>
              </a:rPr>
              <a:t> (AFX_MSG_CALL </a:t>
            </a:r>
            <a:r>
              <a:rPr lang="en-US" altLang="zh-CN" sz="1600" b="0" dirty="0" err="1">
                <a:solidFill>
                  <a:srgbClr val="000000"/>
                </a:solidFill>
                <a:highlight>
                  <a:srgbClr val="FFFFFF"/>
                </a:highlight>
                <a:latin typeface="Verdana" panose="020B0604030504040204" pitchFamily="34" charset="0"/>
              </a:rPr>
              <a:t>CCmdTarget</a:t>
            </a:r>
            <a:r>
              <a:rPr lang="en-US" altLang="zh-CN" sz="1600" b="0" dirty="0">
                <a:solidFill>
                  <a:srgbClr val="000000"/>
                </a:solidFill>
                <a:highlight>
                  <a:srgbClr val="FFFFFF"/>
                </a:highlight>
                <a:latin typeface="Verdana" panose="020B0604030504040204" pitchFamily="34" charset="0"/>
              </a:rPr>
              <a:t>::*</a:t>
            </a:r>
            <a:r>
              <a:rPr lang="en-US" altLang="zh-CN" sz="1600" dirty="0">
                <a:solidFill>
                  <a:schemeClr val="accent2"/>
                </a:solidFill>
                <a:highlight>
                  <a:srgbClr val="FFFFFF"/>
                </a:highlight>
                <a:latin typeface="Verdana" panose="020B0604030504040204" pitchFamily="34" charset="0"/>
              </a:rPr>
              <a:t>AFX_PMSG</a:t>
            </a:r>
            <a:r>
              <a:rPr lang="en-US" altLang="zh-CN" sz="1600" b="0" dirty="0">
                <a:solidFill>
                  <a:srgbClr val="000000"/>
                </a:solidFill>
                <a:highlight>
                  <a:srgbClr val="FFFFFF"/>
                </a:highlight>
                <a:latin typeface="Verdana" panose="020B0604030504040204" pitchFamily="34" charset="0"/>
              </a:rPr>
              <a:t>)(</a:t>
            </a:r>
            <a:r>
              <a:rPr lang="en-US" altLang="zh-CN" sz="1600" b="0" dirty="0">
                <a:solidFill>
                  <a:srgbClr val="0000FF"/>
                </a:solidFill>
                <a:highlight>
                  <a:srgbClr val="FFFFFF"/>
                </a:highlight>
                <a:latin typeface="Verdana" panose="020B0604030504040204" pitchFamily="34" charset="0"/>
              </a:rPr>
              <a:t>void</a:t>
            </a:r>
            <a:r>
              <a:rPr lang="en-US" altLang="zh-CN" sz="1600" b="0" dirty="0">
                <a:solidFill>
                  <a:srgbClr val="000000"/>
                </a:solidFill>
                <a:highlight>
                  <a:srgbClr val="FFFFFF"/>
                </a:highlight>
                <a:latin typeface="Verdana" panose="020B0604030504040204" pitchFamily="34" charset="0"/>
              </a:rPr>
              <a:t>);</a:t>
            </a:r>
            <a:endParaRPr lang="en-US" altLang="zh-CN" sz="1600" b="0" dirty="0" smtClean="0">
              <a:solidFill>
                <a:srgbClr val="0000FF"/>
              </a:solidFill>
              <a:highlight>
                <a:srgbClr val="FFFFFF"/>
              </a:highlight>
              <a:latin typeface="Verdana" panose="020B0604030504040204" pitchFamily="34" charset="0"/>
            </a:endParaRPr>
          </a:p>
          <a:p>
            <a:pPr marL="0" indent="0">
              <a:buNone/>
            </a:pPr>
            <a:endParaRPr lang="en-US" altLang="zh-CN" sz="1600" b="0" dirty="0" smtClean="0">
              <a:solidFill>
                <a:srgbClr val="0000FF"/>
              </a:solidFill>
              <a:highlight>
                <a:srgbClr val="FFFFFF"/>
              </a:highlight>
              <a:latin typeface="Verdana" panose="020B0604030504040204" pitchFamily="34" charset="0"/>
            </a:endParaRPr>
          </a:p>
          <a:p>
            <a:pPr marL="0" indent="0">
              <a:buNone/>
            </a:pPr>
            <a:r>
              <a:rPr lang="en-US" altLang="zh-CN" sz="1600" b="0" dirty="0" err="1" smtClean="0">
                <a:solidFill>
                  <a:srgbClr val="0000FF"/>
                </a:solidFill>
                <a:highlight>
                  <a:srgbClr val="FFFFFF"/>
                </a:highlight>
                <a:latin typeface="Verdana" panose="020B0604030504040204" pitchFamily="34" charset="0"/>
              </a:rPr>
              <a:t>struct</a:t>
            </a:r>
            <a:r>
              <a:rPr lang="en-US" altLang="zh-CN" sz="1600" b="0" dirty="0" smtClean="0">
                <a:solidFill>
                  <a:srgbClr val="000000"/>
                </a:solidFill>
                <a:highlight>
                  <a:srgbClr val="FFFFFF"/>
                </a:highlight>
                <a:latin typeface="Verdana" panose="020B0604030504040204" pitchFamily="34" charset="0"/>
              </a:rPr>
              <a:t> </a:t>
            </a:r>
            <a:r>
              <a:rPr lang="en-US" altLang="zh-CN" sz="1600" b="0" dirty="0">
                <a:solidFill>
                  <a:srgbClr val="000000"/>
                </a:solidFill>
                <a:highlight>
                  <a:srgbClr val="FFFFFF"/>
                </a:highlight>
                <a:latin typeface="Verdana" panose="020B0604030504040204" pitchFamily="34" charset="0"/>
              </a:rPr>
              <a:t>AFX_MSGMAP_ENTRY</a:t>
            </a:r>
          </a:p>
          <a:p>
            <a:pPr marL="0" indent="0">
              <a:buNone/>
            </a:pPr>
            <a:r>
              <a:rPr lang="en-US" altLang="zh-CN" sz="1600" b="0" dirty="0">
                <a:solidFill>
                  <a:srgbClr val="000000"/>
                </a:solidFill>
                <a:highlight>
                  <a:srgbClr val="FFFFFF"/>
                </a:highlight>
                <a:latin typeface="Verdana" panose="020B0604030504040204" pitchFamily="34" charset="0"/>
              </a:rPr>
              <a:t>{</a:t>
            </a:r>
          </a:p>
          <a:p>
            <a:pPr marL="0" indent="0">
              <a:buNone/>
            </a:pPr>
            <a:r>
              <a:rPr lang="en-US" altLang="zh-CN" sz="1600" dirty="0">
                <a:solidFill>
                  <a:srgbClr val="000000"/>
                </a:solidFill>
                <a:highlight>
                  <a:srgbClr val="FFFFFF"/>
                </a:highlight>
                <a:latin typeface="Verdana" panose="020B0604030504040204" pitchFamily="34" charset="0"/>
              </a:rPr>
              <a:t>UINT </a:t>
            </a:r>
            <a:r>
              <a:rPr lang="en-US" altLang="zh-CN" sz="1600" dirty="0" err="1">
                <a:solidFill>
                  <a:srgbClr val="000000"/>
                </a:solidFill>
                <a:highlight>
                  <a:srgbClr val="FFFFFF"/>
                </a:highlight>
                <a:latin typeface="Verdana" panose="020B0604030504040204" pitchFamily="34" charset="0"/>
              </a:rPr>
              <a:t>nMessage</a:t>
            </a:r>
            <a:r>
              <a:rPr lang="en-US" altLang="zh-CN" sz="1600" dirty="0">
                <a:solidFill>
                  <a:srgbClr val="000000"/>
                </a:solidFill>
                <a:highlight>
                  <a:srgbClr val="FFFFFF"/>
                </a:highlight>
                <a:latin typeface="Verdana" panose="020B0604030504040204" pitchFamily="34" charset="0"/>
              </a:rPr>
              <a:t>;   </a:t>
            </a:r>
            <a:r>
              <a:rPr lang="en-US" altLang="zh-CN" sz="1600" b="0" dirty="0">
                <a:solidFill>
                  <a:srgbClr val="008000"/>
                </a:solidFill>
                <a:highlight>
                  <a:srgbClr val="FFFFFF"/>
                </a:highlight>
                <a:latin typeface="Verdana" panose="020B0604030504040204" pitchFamily="34" charset="0"/>
              </a:rPr>
              <a:t>// windows message</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b="0" dirty="0">
                <a:solidFill>
                  <a:srgbClr val="000000"/>
                </a:solidFill>
                <a:highlight>
                  <a:srgbClr val="FFFFFF"/>
                </a:highlight>
                <a:latin typeface="Verdana" panose="020B0604030504040204" pitchFamily="34" charset="0"/>
              </a:rPr>
              <a:t>UINT </a:t>
            </a:r>
            <a:r>
              <a:rPr lang="en-US" altLang="zh-CN" sz="1600" b="0" dirty="0" err="1">
                <a:solidFill>
                  <a:srgbClr val="000000"/>
                </a:solidFill>
                <a:highlight>
                  <a:srgbClr val="FFFFFF"/>
                </a:highlight>
                <a:latin typeface="Verdana" panose="020B0604030504040204" pitchFamily="34" charset="0"/>
              </a:rPr>
              <a:t>nCode</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8000"/>
                </a:solidFill>
                <a:highlight>
                  <a:srgbClr val="FFFFFF"/>
                </a:highlight>
                <a:latin typeface="Verdana" panose="020B0604030504040204" pitchFamily="34" charset="0"/>
              </a:rPr>
              <a:t>// control code or WM_NOTIFY code</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b="0" dirty="0">
                <a:solidFill>
                  <a:srgbClr val="000000"/>
                </a:solidFill>
                <a:highlight>
                  <a:srgbClr val="FFFFFF"/>
                </a:highlight>
                <a:latin typeface="Verdana" panose="020B0604030504040204" pitchFamily="34" charset="0"/>
              </a:rPr>
              <a:t>UINT </a:t>
            </a:r>
            <a:r>
              <a:rPr lang="en-US" altLang="zh-CN" sz="1600" b="0" dirty="0" err="1">
                <a:solidFill>
                  <a:srgbClr val="000000"/>
                </a:solidFill>
                <a:highlight>
                  <a:srgbClr val="FFFFFF"/>
                </a:highlight>
                <a:latin typeface="Verdana" panose="020B0604030504040204" pitchFamily="34" charset="0"/>
              </a:rPr>
              <a:t>nID</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8000"/>
                </a:solidFill>
                <a:highlight>
                  <a:srgbClr val="FFFFFF"/>
                </a:highlight>
                <a:latin typeface="Verdana" panose="020B0604030504040204" pitchFamily="34" charset="0"/>
              </a:rPr>
              <a:t>// control ID (or 0 for windows messages)</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b="0" dirty="0">
                <a:solidFill>
                  <a:srgbClr val="000000"/>
                </a:solidFill>
                <a:highlight>
                  <a:srgbClr val="FFFFFF"/>
                </a:highlight>
                <a:latin typeface="Verdana" panose="020B0604030504040204" pitchFamily="34" charset="0"/>
              </a:rPr>
              <a:t>UINT </a:t>
            </a:r>
            <a:r>
              <a:rPr lang="en-US" altLang="zh-CN" sz="1600" b="0" dirty="0" err="1">
                <a:solidFill>
                  <a:srgbClr val="000000"/>
                </a:solidFill>
                <a:highlight>
                  <a:srgbClr val="FFFFFF"/>
                </a:highlight>
                <a:latin typeface="Verdana" panose="020B0604030504040204" pitchFamily="34" charset="0"/>
              </a:rPr>
              <a:t>nLastID</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8000"/>
                </a:solidFill>
                <a:highlight>
                  <a:srgbClr val="FFFFFF"/>
                </a:highlight>
                <a:latin typeface="Verdana" panose="020B0604030504040204" pitchFamily="34" charset="0"/>
              </a:rPr>
              <a:t>// used for entries specifying a range of control id's</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b="0" dirty="0">
                <a:solidFill>
                  <a:srgbClr val="000000"/>
                </a:solidFill>
                <a:highlight>
                  <a:srgbClr val="FFFFFF"/>
                </a:highlight>
                <a:latin typeface="Verdana" panose="020B0604030504040204" pitchFamily="34" charset="0"/>
              </a:rPr>
              <a:t>UINT_PTR </a:t>
            </a:r>
            <a:r>
              <a:rPr lang="en-US" altLang="zh-CN" sz="1600" b="0" dirty="0" err="1">
                <a:solidFill>
                  <a:srgbClr val="000000"/>
                </a:solidFill>
                <a:highlight>
                  <a:srgbClr val="FFFFFF"/>
                </a:highlight>
                <a:latin typeface="Verdana" panose="020B0604030504040204" pitchFamily="34" charset="0"/>
              </a:rPr>
              <a:t>nSig</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8000"/>
                </a:solidFill>
                <a:highlight>
                  <a:srgbClr val="FFFFFF"/>
                </a:highlight>
                <a:latin typeface="Verdana" panose="020B0604030504040204" pitchFamily="34" charset="0"/>
              </a:rPr>
              <a:t>// signature type (action) or pointer to message #</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dirty="0">
                <a:solidFill>
                  <a:schemeClr val="accent2"/>
                </a:solidFill>
                <a:highlight>
                  <a:srgbClr val="FFFFFF"/>
                </a:highlight>
                <a:latin typeface="Verdana" panose="020B0604030504040204" pitchFamily="34" charset="0"/>
              </a:rPr>
              <a:t>AFX_PMSG</a:t>
            </a:r>
            <a:r>
              <a:rPr lang="en-US" altLang="zh-CN" sz="1600" b="0" dirty="0">
                <a:solidFill>
                  <a:srgbClr val="000000"/>
                </a:solidFill>
                <a:highlight>
                  <a:srgbClr val="FFFFFF"/>
                </a:highlight>
                <a:latin typeface="Verdana" panose="020B0604030504040204" pitchFamily="34" charset="0"/>
              </a:rPr>
              <a:t> </a:t>
            </a:r>
            <a:r>
              <a:rPr lang="en-US" altLang="zh-CN" sz="1600" dirty="0" err="1">
                <a:solidFill>
                  <a:srgbClr val="000000"/>
                </a:solidFill>
                <a:highlight>
                  <a:srgbClr val="FFFFFF"/>
                </a:highlight>
                <a:latin typeface="Verdana" panose="020B0604030504040204" pitchFamily="34" charset="0"/>
              </a:rPr>
              <a:t>pfn</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8000"/>
                </a:solidFill>
                <a:highlight>
                  <a:srgbClr val="FFFFFF"/>
                </a:highlight>
                <a:latin typeface="Verdana" panose="020B0604030504040204" pitchFamily="34" charset="0"/>
              </a:rPr>
              <a:t>// routine to call (or special value)</a:t>
            </a:r>
            <a:endParaRPr lang="en-US" altLang="zh-CN" sz="1600" b="0" dirty="0">
              <a:solidFill>
                <a:srgbClr val="000000"/>
              </a:solidFill>
              <a:highlight>
                <a:srgbClr val="FFFFFF"/>
              </a:highlight>
              <a:latin typeface="Verdana" panose="020B0604030504040204" pitchFamily="34" charset="0"/>
            </a:endParaRPr>
          </a:p>
          <a:p>
            <a:pPr marL="0" indent="0">
              <a:buNone/>
            </a:pPr>
            <a:r>
              <a:rPr lang="en-US" altLang="zh-CN" sz="1600" b="0" dirty="0">
                <a:solidFill>
                  <a:srgbClr val="000000"/>
                </a:solidFill>
                <a:highlight>
                  <a:srgbClr val="FFFFFF"/>
                </a:highlight>
                <a:latin typeface="Verdana" panose="020B0604030504040204" pitchFamily="34"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33</a:t>
            </a:fld>
            <a:endParaRPr lang="en-US" altLang="zh-CN"/>
          </a:p>
        </p:txBody>
      </p:sp>
      <p:sp>
        <p:nvSpPr>
          <p:cNvPr id="6" name="矩形 5"/>
          <p:cNvSpPr/>
          <p:nvPr/>
        </p:nvSpPr>
        <p:spPr bwMode="auto">
          <a:xfrm>
            <a:off x="539552" y="3140968"/>
            <a:ext cx="4536504" cy="36004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 6"/>
          <p:cNvSpPr/>
          <p:nvPr/>
        </p:nvSpPr>
        <p:spPr bwMode="auto">
          <a:xfrm>
            <a:off x="539552" y="4618484"/>
            <a:ext cx="5832648" cy="36004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259128" y="3036258"/>
            <a:ext cx="2016224" cy="416575"/>
          </a:xfrm>
          <a:prstGeom prst="wedgeRectCallout">
            <a:avLst>
              <a:gd name="adj1" fmla="val -59706"/>
              <a:gd name="adj2" fmla="val 2009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存储消息</a:t>
            </a:r>
          </a:p>
        </p:txBody>
      </p:sp>
      <p:sp>
        <p:nvSpPr>
          <p:cNvPr id="9" name="矩形标注 8"/>
          <p:cNvSpPr/>
          <p:nvPr/>
        </p:nvSpPr>
        <p:spPr bwMode="auto">
          <a:xfrm>
            <a:off x="5364088" y="5174665"/>
            <a:ext cx="2016224" cy="416575"/>
          </a:xfrm>
          <a:prstGeom prst="wedgeRectCallout">
            <a:avLst>
              <a:gd name="adj1" fmla="val -38502"/>
              <a:gd name="adj2" fmla="val -7885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存储函数指针</a:t>
            </a:r>
          </a:p>
        </p:txBody>
      </p:sp>
      <p:sp>
        <p:nvSpPr>
          <p:cNvPr id="10" name="矩形 9"/>
          <p:cNvSpPr/>
          <p:nvPr/>
        </p:nvSpPr>
        <p:spPr bwMode="auto">
          <a:xfrm>
            <a:off x="539552" y="1965970"/>
            <a:ext cx="7128792" cy="36004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标注 10"/>
          <p:cNvSpPr/>
          <p:nvPr/>
        </p:nvSpPr>
        <p:spPr bwMode="auto">
          <a:xfrm>
            <a:off x="4139952" y="2467283"/>
            <a:ext cx="3816424" cy="416575"/>
          </a:xfrm>
          <a:prstGeom prst="wedgeRectCallout">
            <a:avLst>
              <a:gd name="adj1" fmla="val 14003"/>
              <a:gd name="adj2" fmla="val -8455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bg1"/>
                </a:solidFill>
                <a:effectLst/>
                <a:latin typeface="Times New Roman" pitchFamily="18" charset="0"/>
                <a:ea typeface="楷体_GB2312" pitchFamily="49" charset="-122"/>
              </a:rPr>
              <a:t>AFX_PMSG</a:t>
            </a: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是一个函数指针类型</a:t>
            </a:r>
          </a:p>
        </p:txBody>
      </p:sp>
    </p:spTree>
    <p:extLst>
      <p:ext uri="{BB962C8B-B14F-4D97-AF65-F5344CB8AC3E}">
        <p14:creationId xmlns:p14="http://schemas.microsoft.com/office/powerpoint/2010/main" val="1170235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在</a:t>
            </a:r>
            <a:r>
              <a:rPr lang="en-US" altLang="zh-CN" sz="4000" dirty="0" smtClean="0"/>
              <a:t>MFC</a:t>
            </a:r>
            <a:r>
              <a:rPr lang="zh-CN" altLang="en-US" sz="4000" dirty="0" smtClean="0"/>
              <a:t>中使用消息映射处理事件</a:t>
            </a:r>
            <a:endParaRPr lang="zh-CN" altLang="en-US" sz="4000" dirty="0"/>
          </a:p>
        </p:txBody>
      </p:sp>
      <p:sp>
        <p:nvSpPr>
          <p:cNvPr id="3" name="内容占位符 2"/>
          <p:cNvSpPr>
            <a:spLocks noGrp="1"/>
          </p:cNvSpPr>
          <p:nvPr>
            <p:ph idx="1"/>
          </p:nvPr>
        </p:nvSpPr>
        <p:spPr>
          <a:xfrm>
            <a:off x="575556" y="1943100"/>
            <a:ext cx="7992888" cy="4114800"/>
          </a:xfrm>
        </p:spPr>
        <p:txBody>
          <a:bodyPr/>
          <a:lstStyle/>
          <a:p>
            <a:r>
              <a:rPr lang="zh-CN" altLang="en-US" sz="2400" dirty="0" smtClean="0"/>
              <a:t>我们使用</a:t>
            </a:r>
            <a:r>
              <a:rPr lang="en-US" altLang="zh-CN" sz="2400" dirty="0" smtClean="0"/>
              <a:t>AppWizard</a:t>
            </a:r>
            <a:r>
              <a:rPr lang="zh-CN" altLang="en-US" sz="2400" dirty="0" smtClean="0"/>
              <a:t>创建了应用程序后，代码中自动添加了基本的</a:t>
            </a:r>
            <a:r>
              <a:rPr lang="zh-CN" altLang="en-US" sz="2400" dirty="0" smtClean="0">
                <a:solidFill>
                  <a:srgbClr val="A30021"/>
                </a:solidFill>
              </a:rPr>
              <a:t>消息映射宏</a:t>
            </a:r>
            <a:endParaRPr lang="en-US" altLang="zh-CN" sz="2400" dirty="0" smtClean="0">
              <a:solidFill>
                <a:srgbClr val="A30021"/>
              </a:solidFill>
            </a:endParaRPr>
          </a:p>
          <a:p>
            <a:pPr lvl="1"/>
            <a:r>
              <a:rPr lang="zh-CN" altLang="en-US" sz="2000" dirty="0" smtClean="0"/>
              <a:t>在类的定义中（</a:t>
            </a:r>
            <a:r>
              <a:rPr lang="en-US" altLang="zh-CN" sz="2000" dirty="0" smtClean="0"/>
              <a:t>**</a:t>
            </a:r>
            <a:r>
              <a:rPr lang="en-US" altLang="zh-CN" sz="2000" dirty="0" err="1" smtClean="0"/>
              <a:t>Dlg.h</a:t>
            </a:r>
            <a:r>
              <a:rPr lang="zh-CN" altLang="en-US" sz="2000" dirty="0" smtClean="0"/>
              <a:t>）</a:t>
            </a:r>
            <a:r>
              <a:rPr lang="en-US" altLang="zh-CN" sz="2400" dirty="0" smtClean="0"/>
              <a:t/>
            </a:r>
            <a:br>
              <a:rPr lang="en-US" altLang="zh-CN" sz="2400" dirty="0" smtClean="0"/>
            </a:br>
            <a:r>
              <a:rPr lang="en-US" altLang="zh-CN" sz="1600" dirty="0">
                <a:solidFill>
                  <a:srgbClr val="6F008A"/>
                </a:solidFill>
                <a:highlight>
                  <a:srgbClr val="FFFFFF"/>
                </a:highlight>
                <a:latin typeface="Verdana" panose="020B0604030504040204" pitchFamily="34" charset="0"/>
              </a:rPr>
              <a:t>DECLARE_MESSAGE_MAP()</a:t>
            </a:r>
          </a:p>
          <a:p>
            <a:pPr lvl="1"/>
            <a:r>
              <a:rPr lang="zh-CN" altLang="en-US" sz="2000" dirty="0" smtClean="0"/>
              <a:t>在类的实现中（</a:t>
            </a:r>
            <a:r>
              <a:rPr lang="en-US" altLang="zh-CN" sz="2000" dirty="0" smtClean="0"/>
              <a:t>**Dlg.cpp</a:t>
            </a:r>
            <a:r>
              <a:rPr lang="zh-CN" altLang="en-US" sz="2000" dirty="0" smtClean="0"/>
              <a:t>）</a:t>
            </a:r>
            <a:endParaRPr lang="en-US" altLang="zh-CN" sz="2000" dirty="0" smtClean="0"/>
          </a:p>
          <a:p>
            <a:pPr marL="800100" lvl="2" indent="0">
              <a:buNone/>
            </a:pPr>
            <a:r>
              <a:rPr lang="en-US" altLang="zh-CN" sz="1600" dirty="0">
                <a:solidFill>
                  <a:srgbClr val="6F008A"/>
                </a:solidFill>
                <a:highlight>
                  <a:srgbClr val="FFFFFF"/>
                </a:highlight>
                <a:latin typeface="Verdana" panose="020B0604030504040204" pitchFamily="34" charset="0"/>
              </a:rPr>
              <a:t>BEGIN_MESSAGE_MAP</a:t>
            </a:r>
            <a:r>
              <a:rPr lang="en-US" altLang="zh-CN" sz="1600" b="0" dirty="0">
                <a:solidFill>
                  <a:srgbClr val="000000"/>
                </a:solidFill>
                <a:highlight>
                  <a:srgbClr val="FFFFFF"/>
                </a:highlight>
                <a:latin typeface="Verdana" panose="020B0604030504040204" pitchFamily="34" charset="0"/>
              </a:rPr>
              <a:t>(</a:t>
            </a:r>
            <a:r>
              <a:rPr lang="en-US" altLang="zh-CN" sz="1600" b="0" dirty="0">
                <a:solidFill>
                  <a:srgbClr val="2B91AF"/>
                </a:solidFill>
                <a:highlight>
                  <a:srgbClr val="FFFFFF"/>
                </a:highlight>
                <a:latin typeface="Verdana" panose="020B0604030504040204" pitchFamily="34" charset="0"/>
              </a:rPr>
              <a:t>CMFCApplication2Dlg</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2B91AF"/>
                </a:solidFill>
                <a:highlight>
                  <a:srgbClr val="FFFFFF"/>
                </a:highlight>
                <a:latin typeface="Verdana" panose="020B0604030504040204" pitchFamily="34" charset="0"/>
              </a:rPr>
              <a:t>CDialogEx</a:t>
            </a:r>
            <a:r>
              <a:rPr lang="en-US" altLang="zh-CN" sz="1600" b="0" dirty="0">
                <a:solidFill>
                  <a:srgbClr val="000000"/>
                </a:solidFill>
                <a:highlight>
                  <a:srgbClr val="FFFFFF"/>
                </a:highlight>
                <a:latin typeface="Verdana" panose="020B0604030504040204" pitchFamily="34" charset="0"/>
              </a:rPr>
              <a:t>)</a:t>
            </a:r>
          </a:p>
          <a:p>
            <a:pPr marL="800100" lvl="2" indent="0">
              <a:buNone/>
            </a:pPr>
            <a:r>
              <a:rPr lang="en-US" altLang="zh-CN" sz="1600" b="0" dirty="0">
                <a:solidFill>
                  <a:srgbClr val="6F008A"/>
                </a:solidFill>
                <a:highlight>
                  <a:srgbClr val="FFFFFF"/>
                </a:highlight>
                <a:latin typeface="Verdana" panose="020B0604030504040204" pitchFamily="34" charset="0"/>
              </a:rPr>
              <a:t>ON_WM_SYSCOMMAND</a:t>
            </a:r>
            <a:r>
              <a:rPr lang="en-US" altLang="zh-CN" sz="1600" b="0" dirty="0">
                <a:solidFill>
                  <a:srgbClr val="000000"/>
                </a:solidFill>
                <a:highlight>
                  <a:srgbClr val="FFFFFF"/>
                </a:highlight>
                <a:latin typeface="Verdana" panose="020B0604030504040204" pitchFamily="34" charset="0"/>
              </a:rPr>
              <a:t>()</a:t>
            </a:r>
          </a:p>
          <a:p>
            <a:pPr marL="800100" lvl="2" indent="0">
              <a:buNone/>
            </a:pPr>
            <a:r>
              <a:rPr lang="en-US" altLang="zh-CN" sz="1600" b="0" dirty="0">
                <a:solidFill>
                  <a:srgbClr val="6F008A"/>
                </a:solidFill>
                <a:highlight>
                  <a:srgbClr val="FFFFFF"/>
                </a:highlight>
                <a:latin typeface="Verdana" panose="020B0604030504040204" pitchFamily="34" charset="0"/>
              </a:rPr>
              <a:t>ON_WM_PAINT</a:t>
            </a:r>
            <a:r>
              <a:rPr lang="en-US" altLang="zh-CN" sz="1600" b="0" dirty="0">
                <a:solidFill>
                  <a:srgbClr val="000000"/>
                </a:solidFill>
                <a:highlight>
                  <a:srgbClr val="FFFFFF"/>
                </a:highlight>
                <a:latin typeface="Verdana" panose="020B0604030504040204" pitchFamily="34" charset="0"/>
              </a:rPr>
              <a:t>()</a:t>
            </a:r>
          </a:p>
          <a:p>
            <a:pPr marL="800100" lvl="2" indent="0">
              <a:buNone/>
            </a:pPr>
            <a:r>
              <a:rPr lang="en-US" altLang="zh-CN" sz="1600" b="0" dirty="0">
                <a:solidFill>
                  <a:srgbClr val="6F008A"/>
                </a:solidFill>
                <a:highlight>
                  <a:srgbClr val="FFFFFF"/>
                </a:highlight>
                <a:latin typeface="Verdana" panose="020B0604030504040204" pitchFamily="34" charset="0"/>
              </a:rPr>
              <a:t>ON_WM_QUERYDRAGICON</a:t>
            </a:r>
            <a:r>
              <a:rPr lang="en-US" altLang="zh-CN" sz="1600" b="0" dirty="0">
                <a:solidFill>
                  <a:srgbClr val="000000"/>
                </a:solidFill>
                <a:highlight>
                  <a:srgbClr val="FFFFFF"/>
                </a:highlight>
                <a:latin typeface="Verdana" panose="020B0604030504040204" pitchFamily="34" charset="0"/>
              </a:rPr>
              <a:t>()</a:t>
            </a:r>
          </a:p>
          <a:p>
            <a:pPr marL="800100" lvl="2" indent="0">
              <a:buNone/>
            </a:pPr>
            <a:r>
              <a:rPr lang="en-US" altLang="zh-CN" sz="1600" b="0" dirty="0" smtClean="0">
                <a:solidFill>
                  <a:srgbClr val="6F008A"/>
                </a:solidFill>
                <a:highlight>
                  <a:srgbClr val="FFFFFF"/>
                </a:highlight>
                <a:latin typeface="Verdana" panose="020B0604030504040204" pitchFamily="34" charset="0"/>
              </a:rPr>
              <a:t>ON_BN_CLICKED</a:t>
            </a:r>
            <a:r>
              <a:rPr lang="en-US" altLang="zh-CN" sz="1600" b="0" dirty="0" smtClean="0">
                <a:solidFill>
                  <a:srgbClr val="000000"/>
                </a:solidFill>
                <a:highlight>
                  <a:srgbClr val="FFFFFF"/>
                </a:highlight>
                <a:latin typeface="Verdana" panose="020B0604030504040204" pitchFamily="34" charset="0"/>
              </a:rPr>
              <a:t>(</a:t>
            </a:r>
            <a:r>
              <a:rPr lang="en-US" altLang="zh-CN" sz="1600" b="0" dirty="0" smtClean="0">
                <a:solidFill>
                  <a:srgbClr val="6F008A"/>
                </a:solidFill>
                <a:highlight>
                  <a:srgbClr val="FFFFFF"/>
                </a:highlight>
                <a:latin typeface="Verdana" panose="020B0604030504040204" pitchFamily="34" charset="0"/>
              </a:rPr>
              <a:t>ID_CALCULATE</a:t>
            </a:r>
            <a:r>
              <a:rPr lang="en-US" altLang="zh-CN" sz="1600" b="0" dirty="0">
                <a:solidFill>
                  <a:srgbClr val="000000"/>
                </a:solidFill>
                <a:highlight>
                  <a:srgbClr val="FFFFFF"/>
                </a:highlight>
                <a:latin typeface="Verdana" panose="020B0604030504040204" pitchFamily="34" charset="0"/>
              </a:rPr>
              <a:t>, &amp;</a:t>
            </a:r>
            <a:r>
              <a:rPr lang="en-US" altLang="zh-CN" sz="1600" b="0" dirty="0">
                <a:solidFill>
                  <a:srgbClr val="2B91AF"/>
                </a:solidFill>
                <a:highlight>
                  <a:srgbClr val="FFFFFF"/>
                </a:highlight>
                <a:latin typeface="Verdana" panose="020B0604030504040204" pitchFamily="34" charset="0"/>
              </a:rPr>
              <a:t>CMFCApplication2Dlg</a:t>
            </a:r>
            <a:r>
              <a:rPr lang="en-US" altLang="zh-CN" sz="1600" b="0" dirty="0">
                <a:solidFill>
                  <a:srgbClr val="000000"/>
                </a:solidFill>
                <a:highlight>
                  <a:srgbClr val="FFFFFF"/>
                </a:highlight>
                <a:latin typeface="Verdana" panose="020B0604030504040204" pitchFamily="34" charset="0"/>
              </a:rPr>
              <a:t>::</a:t>
            </a:r>
            <a:r>
              <a:rPr lang="en-US" altLang="zh-CN" sz="1600" b="0" dirty="0" err="1">
                <a:solidFill>
                  <a:srgbClr val="000000"/>
                </a:solidFill>
                <a:highlight>
                  <a:srgbClr val="FFFFFF"/>
                </a:highlight>
                <a:latin typeface="Verdana" panose="020B0604030504040204" pitchFamily="34" charset="0"/>
              </a:rPr>
              <a:t>OnBnClickedCalculate</a:t>
            </a:r>
            <a:r>
              <a:rPr lang="en-US" altLang="zh-CN" sz="1600" b="0" dirty="0">
                <a:solidFill>
                  <a:srgbClr val="000000"/>
                </a:solidFill>
                <a:highlight>
                  <a:srgbClr val="FFFFFF"/>
                </a:highlight>
                <a:latin typeface="Verdana" panose="020B0604030504040204" pitchFamily="34" charset="0"/>
              </a:rPr>
              <a:t>)</a:t>
            </a:r>
          </a:p>
          <a:p>
            <a:pPr marL="800100" lvl="2" indent="0">
              <a:buNone/>
            </a:pPr>
            <a:r>
              <a:rPr lang="en-US" altLang="zh-CN" sz="1600" dirty="0">
                <a:solidFill>
                  <a:srgbClr val="6F008A"/>
                </a:solidFill>
                <a:highlight>
                  <a:srgbClr val="FFFFFF"/>
                </a:highlight>
                <a:latin typeface="Verdana" panose="020B0604030504040204" pitchFamily="34" charset="0"/>
              </a:rPr>
              <a:t>END_MESSAGE_MAP</a:t>
            </a:r>
            <a:r>
              <a:rPr lang="en-US" altLang="zh-CN" sz="1600" b="0" dirty="0" smtClean="0">
                <a:solidFill>
                  <a:srgbClr val="000000"/>
                </a:solidFill>
                <a:highlight>
                  <a:srgbClr val="FFFFFF"/>
                </a:highlight>
                <a:latin typeface="Verdana" panose="020B0604030504040204" pitchFamily="34" charset="0"/>
              </a:rPr>
              <a:t>()</a:t>
            </a:r>
            <a:r>
              <a:rPr lang="en-US" altLang="zh-CN" sz="1600" dirty="0" smtClean="0"/>
              <a:t/>
            </a:r>
            <a:br>
              <a:rPr lang="en-US" altLang="zh-CN" sz="1600" dirty="0" smtClean="0"/>
            </a:br>
            <a:endParaRPr lang="zh-CN" altLang="en-US" sz="16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34</a:t>
            </a:fld>
            <a:endParaRPr lang="en-US" altLang="zh-CN"/>
          </a:p>
        </p:txBody>
      </p:sp>
      <p:sp>
        <p:nvSpPr>
          <p:cNvPr id="6" name="矩形标注 5"/>
          <p:cNvSpPr/>
          <p:nvPr/>
        </p:nvSpPr>
        <p:spPr bwMode="auto">
          <a:xfrm>
            <a:off x="4355976" y="4221088"/>
            <a:ext cx="3543028"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中间的每一条都是一个映射</a:t>
            </a:r>
          </a:p>
        </p:txBody>
      </p:sp>
    </p:spTree>
    <p:extLst>
      <p:ext uri="{BB962C8B-B14F-4D97-AF65-F5344CB8AC3E}">
        <p14:creationId xmlns:p14="http://schemas.microsoft.com/office/powerpoint/2010/main" val="2474145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在类的定义中的消息映射宏</a:t>
            </a:r>
            <a:endParaRPr lang="zh-CN" altLang="en-US" dirty="0"/>
          </a:p>
        </p:txBody>
      </p:sp>
      <p:sp>
        <p:nvSpPr>
          <p:cNvPr id="3" name="内容占位符 2"/>
          <p:cNvSpPr>
            <a:spLocks noGrp="1"/>
          </p:cNvSpPr>
          <p:nvPr>
            <p:ph idx="1"/>
          </p:nvPr>
        </p:nvSpPr>
        <p:spPr/>
        <p:txBody>
          <a:bodyPr/>
          <a:lstStyle/>
          <a:p>
            <a:pPr marL="0" indent="0">
              <a:buNone/>
            </a:pPr>
            <a:r>
              <a:rPr lang="en-US" altLang="zh-CN" sz="2000" b="0" dirty="0">
                <a:solidFill>
                  <a:srgbClr val="0000FF"/>
                </a:solidFill>
                <a:highlight>
                  <a:srgbClr val="FFFFFF"/>
                </a:highlight>
                <a:latin typeface="Verdana" panose="020B0604030504040204" pitchFamily="34" charset="0"/>
              </a:rPr>
              <a:t>class</a:t>
            </a:r>
            <a:r>
              <a:rPr lang="en-US" altLang="zh-CN" sz="2000" b="0" dirty="0">
                <a:solidFill>
                  <a:srgbClr val="000000"/>
                </a:solidFill>
                <a:highlight>
                  <a:srgbClr val="FFFFFF"/>
                </a:highlight>
                <a:latin typeface="Verdana" panose="020B0604030504040204" pitchFamily="34" charset="0"/>
              </a:rPr>
              <a:t> </a:t>
            </a:r>
            <a:r>
              <a:rPr lang="en-US" altLang="zh-CN" sz="2000" b="0" dirty="0">
                <a:solidFill>
                  <a:srgbClr val="2B91AF"/>
                </a:solidFill>
                <a:highlight>
                  <a:srgbClr val="FFFFFF"/>
                </a:highlight>
                <a:latin typeface="Verdana" panose="020B0604030504040204" pitchFamily="34" charset="0"/>
              </a:rPr>
              <a:t>CMFCApplication2App</a:t>
            </a:r>
            <a:r>
              <a:rPr lang="en-US" altLang="zh-CN" sz="2000" b="0" dirty="0">
                <a:solidFill>
                  <a:srgbClr val="000000"/>
                </a:solidFill>
                <a:highlight>
                  <a:srgbClr val="FFFFFF"/>
                </a:highlight>
                <a:latin typeface="Verdana" panose="020B0604030504040204" pitchFamily="34" charset="0"/>
              </a:rPr>
              <a:t> : </a:t>
            </a:r>
            <a:r>
              <a:rPr lang="en-US" altLang="zh-CN" sz="2000" b="0" dirty="0">
                <a:solidFill>
                  <a:srgbClr val="0000FF"/>
                </a:solidFill>
                <a:highlight>
                  <a:srgbClr val="FFFFFF"/>
                </a:highlight>
                <a:latin typeface="Verdana" panose="020B0604030504040204" pitchFamily="34" charset="0"/>
              </a:rPr>
              <a:t>public</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2B91AF"/>
                </a:solidFill>
                <a:highlight>
                  <a:srgbClr val="FFFFFF"/>
                </a:highlight>
                <a:latin typeface="Verdana" panose="020B0604030504040204" pitchFamily="34" charset="0"/>
              </a:rPr>
              <a:t>CWinApp</a:t>
            </a:r>
            <a:endParaRPr lang="en-US" altLang="zh-CN" sz="2000" b="0" dirty="0">
              <a:solidFill>
                <a:srgbClr val="000000"/>
              </a:solidFill>
              <a:highlight>
                <a:srgbClr val="FFFFFF"/>
              </a:highlight>
              <a:latin typeface="Verdana" panose="020B0604030504040204" pitchFamily="34" charset="0"/>
            </a:endParaRPr>
          </a:p>
          <a:p>
            <a:pPr marL="0" indent="0">
              <a:buNone/>
            </a:pPr>
            <a:r>
              <a:rPr lang="en-US" altLang="zh-CN" sz="2000" b="0" dirty="0">
                <a:solidFill>
                  <a:srgbClr val="000000"/>
                </a:solidFill>
                <a:highlight>
                  <a:srgbClr val="FFFFFF"/>
                </a:highlight>
                <a:latin typeface="Verdana" panose="020B0604030504040204" pitchFamily="34" charset="0"/>
              </a:rPr>
              <a:t>{</a:t>
            </a:r>
          </a:p>
          <a:p>
            <a:pPr marL="400050" lvl="1" indent="0">
              <a:buNone/>
            </a:pPr>
            <a:r>
              <a:rPr lang="en-US" altLang="zh-CN" sz="2000" b="0" dirty="0">
                <a:solidFill>
                  <a:srgbClr val="0000FF"/>
                </a:solidFill>
                <a:highlight>
                  <a:srgbClr val="FFFFFF"/>
                </a:highlight>
                <a:latin typeface="Verdana" panose="020B0604030504040204" pitchFamily="34" charset="0"/>
              </a:rPr>
              <a:t>public</a:t>
            </a:r>
            <a:r>
              <a:rPr lang="en-US" altLang="zh-CN" sz="2000" b="0" dirty="0">
                <a:solidFill>
                  <a:srgbClr val="000000"/>
                </a:solidFill>
                <a:highlight>
                  <a:srgbClr val="FFFFFF"/>
                </a:highlight>
                <a:latin typeface="Verdana" panose="020B0604030504040204" pitchFamily="34" charset="0"/>
              </a:rPr>
              <a:t>:</a:t>
            </a:r>
          </a:p>
          <a:p>
            <a:pPr marL="400050" lvl="1" indent="0">
              <a:buNone/>
            </a:pPr>
            <a:r>
              <a:rPr lang="en-US" altLang="zh-CN" sz="2000" b="0" dirty="0">
                <a:solidFill>
                  <a:srgbClr val="000000"/>
                </a:solidFill>
                <a:highlight>
                  <a:srgbClr val="FFFFFF"/>
                </a:highlight>
                <a:latin typeface="Verdana" panose="020B0604030504040204" pitchFamily="34" charset="0"/>
              </a:rPr>
              <a:t>CMFCApplication2App</a:t>
            </a:r>
            <a:r>
              <a:rPr lang="en-US" altLang="zh-CN" sz="2000" b="0" dirty="0" smtClean="0">
                <a:solidFill>
                  <a:srgbClr val="000000"/>
                </a:solidFill>
                <a:highlight>
                  <a:srgbClr val="FFFFFF"/>
                </a:highlight>
                <a:latin typeface="Verdana" panose="020B0604030504040204" pitchFamily="34" charset="0"/>
              </a:rPr>
              <a:t>();</a:t>
            </a:r>
            <a:endParaRPr lang="zh-CN" altLang="en-US" sz="2000" b="0" dirty="0">
              <a:solidFill>
                <a:srgbClr val="000000"/>
              </a:solidFill>
              <a:highlight>
                <a:srgbClr val="FFFFFF"/>
              </a:highlight>
              <a:latin typeface="Verdana" panose="020B0604030504040204" pitchFamily="34" charset="0"/>
            </a:endParaRPr>
          </a:p>
          <a:p>
            <a:pPr marL="400050" lvl="1" indent="0">
              <a:buNone/>
            </a:pPr>
            <a:r>
              <a:rPr lang="en-US" altLang="zh-CN" sz="2000" b="0" dirty="0">
                <a:solidFill>
                  <a:srgbClr val="008000"/>
                </a:solidFill>
                <a:highlight>
                  <a:srgbClr val="FFFFFF"/>
                </a:highlight>
                <a:latin typeface="Verdana" panose="020B0604030504040204" pitchFamily="34" charset="0"/>
              </a:rPr>
              <a:t>// </a:t>
            </a:r>
            <a:r>
              <a:rPr lang="zh-CN" altLang="en-US" sz="2000" b="0" dirty="0">
                <a:solidFill>
                  <a:srgbClr val="008000"/>
                </a:solidFill>
                <a:highlight>
                  <a:srgbClr val="FFFFFF"/>
                </a:highlight>
                <a:latin typeface="Verdana" panose="020B0604030504040204" pitchFamily="34" charset="0"/>
              </a:rPr>
              <a:t>重写</a:t>
            </a:r>
            <a:endParaRPr lang="zh-CN" altLang="en-US" sz="2000" b="0" dirty="0">
              <a:solidFill>
                <a:srgbClr val="000000"/>
              </a:solidFill>
              <a:highlight>
                <a:srgbClr val="FFFFFF"/>
              </a:highlight>
              <a:latin typeface="Verdana" panose="020B0604030504040204" pitchFamily="34" charset="0"/>
            </a:endParaRPr>
          </a:p>
          <a:p>
            <a:pPr marL="400050" lvl="1" indent="0">
              <a:buNone/>
            </a:pPr>
            <a:r>
              <a:rPr lang="en-US" altLang="zh-CN" sz="2000" b="0" dirty="0">
                <a:solidFill>
                  <a:srgbClr val="0000FF"/>
                </a:solidFill>
                <a:highlight>
                  <a:srgbClr val="FFFFFF"/>
                </a:highlight>
                <a:latin typeface="Verdana" panose="020B0604030504040204" pitchFamily="34" charset="0"/>
              </a:rPr>
              <a:t>public</a:t>
            </a:r>
            <a:r>
              <a:rPr lang="en-US" altLang="zh-CN" sz="2000" b="0" dirty="0">
                <a:solidFill>
                  <a:srgbClr val="000000"/>
                </a:solidFill>
                <a:highlight>
                  <a:srgbClr val="FFFFFF"/>
                </a:highlight>
                <a:latin typeface="Verdana" panose="020B0604030504040204" pitchFamily="34" charset="0"/>
              </a:rPr>
              <a:t>:</a:t>
            </a:r>
          </a:p>
          <a:p>
            <a:pPr marL="400050" lvl="1" indent="0">
              <a:buNone/>
            </a:pPr>
            <a:r>
              <a:rPr lang="en-US" altLang="zh-CN" sz="2000" b="0" dirty="0">
                <a:solidFill>
                  <a:srgbClr val="0000FF"/>
                </a:solidFill>
                <a:highlight>
                  <a:srgbClr val="FFFFFF"/>
                </a:highlight>
                <a:latin typeface="Verdana" panose="020B0604030504040204" pitchFamily="34" charset="0"/>
              </a:rPr>
              <a:t>virtual</a:t>
            </a:r>
            <a:r>
              <a:rPr lang="en-US" altLang="zh-CN" sz="2000" b="0" dirty="0">
                <a:solidFill>
                  <a:srgbClr val="000000"/>
                </a:solidFill>
                <a:highlight>
                  <a:srgbClr val="FFFFFF"/>
                </a:highlight>
                <a:latin typeface="Verdana" panose="020B0604030504040204" pitchFamily="34" charset="0"/>
              </a:rPr>
              <a:t> </a:t>
            </a:r>
            <a:r>
              <a:rPr lang="en-US" altLang="zh-CN" sz="2000" b="0" dirty="0">
                <a:solidFill>
                  <a:srgbClr val="2B91AF"/>
                </a:solidFill>
                <a:highlight>
                  <a:srgbClr val="FFFFFF"/>
                </a:highlight>
                <a:latin typeface="Verdana" panose="020B0604030504040204" pitchFamily="34" charset="0"/>
              </a:rPr>
              <a:t>BOOL</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InitInstance</a:t>
            </a:r>
            <a:r>
              <a:rPr lang="en-US" altLang="zh-CN" sz="2000" b="0" dirty="0" smtClean="0">
                <a:solidFill>
                  <a:srgbClr val="000000"/>
                </a:solidFill>
                <a:highlight>
                  <a:srgbClr val="FFFFFF"/>
                </a:highlight>
                <a:latin typeface="Verdana" panose="020B0604030504040204" pitchFamily="34" charset="0"/>
              </a:rPr>
              <a:t>();</a:t>
            </a:r>
            <a:endParaRPr lang="zh-CN" altLang="en-US" sz="2000" b="0" dirty="0">
              <a:solidFill>
                <a:srgbClr val="000000"/>
              </a:solidFill>
              <a:highlight>
                <a:srgbClr val="FFFFFF"/>
              </a:highlight>
              <a:latin typeface="Verdana" panose="020B0604030504040204" pitchFamily="34" charset="0"/>
            </a:endParaRPr>
          </a:p>
          <a:p>
            <a:pPr marL="400050" lvl="1" indent="0">
              <a:buNone/>
            </a:pPr>
            <a:r>
              <a:rPr lang="en-US" altLang="zh-CN" sz="2000" b="0" dirty="0">
                <a:solidFill>
                  <a:srgbClr val="A30021"/>
                </a:solidFill>
                <a:highlight>
                  <a:srgbClr val="FFFFFF"/>
                </a:highlight>
                <a:latin typeface="Verdana" panose="020B0604030504040204" pitchFamily="34" charset="0"/>
              </a:rPr>
              <a:t>// </a:t>
            </a:r>
            <a:r>
              <a:rPr lang="zh-CN" altLang="en-US" sz="2000" b="0" dirty="0" smtClean="0">
                <a:solidFill>
                  <a:srgbClr val="A30021"/>
                </a:solidFill>
                <a:highlight>
                  <a:srgbClr val="FFFFFF"/>
                </a:highlight>
                <a:latin typeface="Verdana" panose="020B0604030504040204" pitchFamily="34" charset="0"/>
              </a:rPr>
              <a:t>消息映射声明宏，说明该类实现了消息映射机制</a:t>
            </a:r>
            <a:endParaRPr lang="zh-CN" altLang="en-US" sz="2000" b="0" dirty="0">
              <a:solidFill>
                <a:srgbClr val="A30021"/>
              </a:solidFill>
              <a:highlight>
                <a:srgbClr val="FFFFFF"/>
              </a:highlight>
              <a:latin typeface="Verdana" panose="020B0604030504040204" pitchFamily="34" charset="0"/>
            </a:endParaRPr>
          </a:p>
          <a:p>
            <a:pPr marL="400050" lvl="1" indent="0">
              <a:buNone/>
            </a:pPr>
            <a:r>
              <a:rPr lang="en-US" altLang="zh-CN" sz="2000" b="0" dirty="0">
                <a:solidFill>
                  <a:srgbClr val="6F008A"/>
                </a:solidFill>
                <a:highlight>
                  <a:srgbClr val="FFFFFF"/>
                </a:highlight>
                <a:latin typeface="Verdana" panose="020B0604030504040204" pitchFamily="34" charset="0"/>
              </a:rPr>
              <a:t>DECLARE_MESSAGE_MAP</a:t>
            </a:r>
            <a:r>
              <a:rPr lang="en-US" altLang="zh-CN" sz="2000" b="0" dirty="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a:t>
            </a:r>
            <a:endParaRPr lang="zh-CN" altLang="en-US" sz="20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35</a:t>
            </a:fld>
            <a:endParaRPr lang="en-US" altLang="zh-CN"/>
          </a:p>
        </p:txBody>
      </p:sp>
      <p:sp>
        <p:nvSpPr>
          <p:cNvPr id="6" name="矩形 5"/>
          <p:cNvSpPr/>
          <p:nvPr/>
        </p:nvSpPr>
        <p:spPr bwMode="auto">
          <a:xfrm>
            <a:off x="827584" y="4941168"/>
            <a:ext cx="4536504" cy="36004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419575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DECLARE_MESSAGE_MAP</a:t>
            </a:r>
            <a:r>
              <a:rPr lang="en-US" altLang="zh-CN" sz="3200" dirty="0" smtClean="0"/>
              <a:t>()</a:t>
            </a:r>
            <a:r>
              <a:rPr lang="zh-CN" altLang="en-US" sz="3200" dirty="0" smtClean="0"/>
              <a:t>宏源码</a:t>
            </a:r>
            <a:endParaRPr lang="zh-CN" altLang="en-US" sz="3200" dirty="0"/>
          </a:p>
        </p:txBody>
      </p:sp>
      <p:sp>
        <p:nvSpPr>
          <p:cNvPr id="3" name="内容占位符 2"/>
          <p:cNvSpPr>
            <a:spLocks noGrp="1"/>
          </p:cNvSpPr>
          <p:nvPr>
            <p:ph idx="1"/>
          </p:nvPr>
        </p:nvSpPr>
        <p:spPr>
          <a:xfrm>
            <a:off x="467544" y="1981200"/>
            <a:ext cx="8136904" cy="4114800"/>
          </a:xfrm>
        </p:spPr>
        <p:txBody>
          <a:bodyPr/>
          <a:lstStyle/>
          <a:p>
            <a:pPr marL="0" indent="0">
              <a:buNone/>
            </a:pPr>
            <a:r>
              <a:rPr lang="en-US" altLang="zh-CN" sz="2000" b="0" dirty="0">
                <a:solidFill>
                  <a:srgbClr val="0000FF"/>
                </a:solidFill>
                <a:highlight>
                  <a:srgbClr val="FFFFFF"/>
                </a:highlight>
                <a:latin typeface="Verdana" panose="020B0604030504040204" pitchFamily="34" charset="0"/>
              </a:rPr>
              <a:t>#define</a:t>
            </a:r>
            <a:r>
              <a:rPr lang="en-US" altLang="zh-CN" sz="2000" b="0" dirty="0">
                <a:solidFill>
                  <a:srgbClr val="000000"/>
                </a:solidFill>
                <a:highlight>
                  <a:srgbClr val="FFFFFF"/>
                </a:highlight>
                <a:latin typeface="Verdana" panose="020B0604030504040204" pitchFamily="34" charset="0"/>
              </a:rPr>
              <a:t> DECLARE_MESSAGE_MAP() \</a:t>
            </a:r>
          </a:p>
          <a:p>
            <a:pPr marL="0" indent="0">
              <a:buNone/>
            </a:pPr>
            <a:r>
              <a:rPr lang="en-US" altLang="zh-CN" sz="2000" b="0" dirty="0">
                <a:solidFill>
                  <a:srgbClr val="0000FF"/>
                </a:solidFill>
                <a:highlight>
                  <a:srgbClr val="FFFFFF"/>
                </a:highlight>
                <a:latin typeface="Verdana" panose="020B0604030504040204" pitchFamily="34" charset="0"/>
              </a:rPr>
              <a:t>protected</a:t>
            </a:r>
            <a:r>
              <a:rPr lang="en-US" altLang="zh-CN" sz="2000" b="0" dirty="0">
                <a:solidFill>
                  <a:srgbClr val="000000"/>
                </a:solidFill>
                <a:highlight>
                  <a:srgbClr val="FFFFFF"/>
                </a:highlight>
                <a:latin typeface="Verdana" panose="020B0604030504040204" pitchFamily="34" charset="0"/>
              </a:rPr>
              <a:t>: \</a:t>
            </a:r>
          </a:p>
          <a:p>
            <a:pPr marL="0" indent="0">
              <a:buNone/>
            </a:pPr>
            <a:r>
              <a:rPr lang="en-US" altLang="zh-CN" sz="2000" b="0" dirty="0">
                <a:solidFill>
                  <a:srgbClr val="0000FF"/>
                </a:solidFill>
                <a:highlight>
                  <a:srgbClr val="FFFFFF"/>
                </a:highlight>
                <a:latin typeface="Verdana" panose="020B0604030504040204" pitchFamily="34" charset="0"/>
              </a:rPr>
              <a:t>static</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FF"/>
                </a:solidFill>
                <a:highlight>
                  <a:srgbClr val="FFFFFF"/>
                </a:highlight>
                <a:latin typeface="Verdana" panose="020B0604030504040204" pitchFamily="34" charset="0"/>
              </a:rPr>
              <a:t>const</a:t>
            </a:r>
            <a:r>
              <a:rPr lang="en-US" altLang="zh-CN" sz="2000" b="0" dirty="0">
                <a:solidFill>
                  <a:srgbClr val="000000"/>
                </a:solidFill>
                <a:highlight>
                  <a:srgbClr val="FFFFFF"/>
                </a:highlight>
                <a:latin typeface="Verdana" panose="020B0604030504040204" pitchFamily="34" charset="0"/>
              </a:rPr>
              <a:t> AFX_MSGMAP* PASCAL </a:t>
            </a:r>
            <a:r>
              <a:rPr lang="en-US" altLang="zh-CN" sz="2000" b="0" dirty="0" err="1">
                <a:solidFill>
                  <a:srgbClr val="000000"/>
                </a:solidFill>
                <a:highlight>
                  <a:srgbClr val="FFFFFF"/>
                </a:highlight>
                <a:latin typeface="Verdana" panose="020B0604030504040204" pitchFamily="34" charset="0"/>
              </a:rPr>
              <a:t>GetThisMessageMap</a:t>
            </a:r>
            <a:r>
              <a:rPr lang="en-US" altLang="zh-CN" sz="2000" b="0" dirty="0">
                <a:solidFill>
                  <a:srgbClr val="000000"/>
                </a:solidFill>
                <a:highlight>
                  <a:srgbClr val="FFFFFF"/>
                </a:highlight>
                <a:latin typeface="Verdana" panose="020B0604030504040204" pitchFamily="34" charset="0"/>
              </a:rPr>
              <a:t>(); \</a:t>
            </a:r>
          </a:p>
          <a:p>
            <a:pPr marL="0" indent="0">
              <a:buNone/>
            </a:pPr>
            <a:r>
              <a:rPr lang="en-US" altLang="zh-CN" sz="2000" b="0" dirty="0">
                <a:solidFill>
                  <a:srgbClr val="0000FF"/>
                </a:solidFill>
                <a:highlight>
                  <a:srgbClr val="FFFFFF"/>
                </a:highlight>
                <a:latin typeface="Verdana" panose="020B0604030504040204" pitchFamily="34" charset="0"/>
              </a:rPr>
              <a:t>virtual</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FF"/>
                </a:solidFill>
                <a:highlight>
                  <a:srgbClr val="FFFFFF"/>
                </a:highlight>
                <a:latin typeface="Verdana" panose="020B0604030504040204" pitchFamily="34" charset="0"/>
              </a:rPr>
              <a:t>const</a:t>
            </a:r>
            <a:r>
              <a:rPr lang="en-US" altLang="zh-CN" sz="2000" b="0" dirty="0">
                <a:solidFill>
                  <a:srgbClr val="000000"/>
                </a:solidFill>
                <a:highlight>
                  <a:srgbClr val="FFFFFF"/>
                </a:highlight>
                <a:latin typeface="Verdana" panose="020B0604030504040204" pitchFamily="34" charset="0"/>
              </a:rPr>
              <a:t> AFX_MSGMAP* </a:t>
            </a:r>
            <a:r>
              <a:rPr lang="en-US" altLang="zh-CN" sz="2000" b="0" dirty="0" err="1">
                <a:solidFill>
                  <a:srgbClr val="000000"/>
                </a:solidFill>
                <a:highlight>
                  <a:srgbClr val="FFFFFF"/>
                </a:highlight>
                <a:latin typeface="Verdana" panose="020B0604030504040204" pitchFamily="34" charset="0"/>
              </a:rPr>
              <a:t>GetMessageMap</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FF"/>
                </a:solidFill>
                <a:highlight>
                  <a:srgbClr val="FFFFFF"/>
                </a:highlight>
                <a:latin typeface="Verdana" panose="020B0604030504040204" pitchFamily="34" charset="0"/>
              </a:rPr>
              <a:t>const</a:t>
            </a:r>
            <a:r>
              <a:rPr lang="en-US" altLang="zh-CN" sz="2000" b="0" dirty="0">
                <a:solidFill>
                  <a:srgbClr val="000000"/>
                </a:solidFill>
                <a:highlight>
                  <a:srgbClr val="FFFFFF"/>
                </a:highlight>
                <a:latin typeface="Verdana" panose="020B0604030504040204" pitchFamily="34" charset="0"/>
              </a:rPr>
              <a:t>; \</a:t>
            </a:r>
            <a:endParaRPr lang="zh-CN" altLang="en-US" sz="20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36</a:t>
            </a:fld>
            <a:endParaRPr lang="en-US" altLang="zh-CN"/>
          </a:p>
        </p:txBody>
      </p:sp>
      <p:sp>
        <p:nvSpPr>
          <p:cNvPr id="6" name="矩形标注 5"/>
          <p:cNvSpPr/>
          <p:nvPr/>
        </p:nvSpPr>
        <p:spPr bwMode="auto">
          <a:xfrm>
            <a:off x="1638300" y="4038600"/>
            <a:ext cx="5544616" cy="830560"/>
          </a:xfrm>
          <a:prstGeom prst="wedgeRectCallout">
            <a:avLst>
              <a:gd name="adj1" fmla="val -16478"/>
              <a:gd name="adj2" fmla="val -8471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实际上这个宏是在类的声明中添加了两个函数</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
            </a:r>
            <a:b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b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这两个类都是为了获得消息映射表（具体请看实现部分）</a:t>
            </a:r>
          </a:p>
        </p:txBody>
      </p:sp>
    </p:spTree>
    <p:extLst>
      <p:ext uri="{BB962C8B-B14F-4D97-AF65-F5344CB8AC3E}">
        <p14:creationId xmlns:p14="http://schemas.microsoft.com/office/powerpoint/2010/main" val="4230200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消息映射的实现源码剖析</a:t>
            </a:r>
            <a:endParaRPr lang="zh-CN" altLang="en-US" dirty="0"/>
          </a:p>
        </p:txBody>
      </p:sp>
      <p:sp>
        <p:nvSpPr>
          <p:cNvPr id="3" name="内容占位符 2"/>
          <p:cNvSpPr>
            <a:spLocks noGrp="1"/>
          </p:cNvSpPr>
          <p:nvPr>
            <p:ph idx="1"/>
          </p:nvPr>
        </p:nvSpPr>
        <p:spPr/>
        <p:txBody>
          <a:bodyPr/>
          <a:lstStyle/>
          <a:p>
            <a:pPr marL="0" indent="0">
              <a:buNone/>
            </a:pPr>
            <a:r>
              <a:rPr lang="en-US" altLang="zh-CN" sz="1800" b="0" dirty="0">
                <a:solidFill>
                  <a:srgbClr val="0000FF"/>
                </a:solidFill>
                <a:highlight>
                  <a:srgbClr val="FFFFFF"/>
                </a:highlight>
                <a:latin typeface="Verdana" panose="020B0604030504040204" pitchFamily="34" charset="0"/>
              </a:rPr>
              <a:t>#define</a:t>
            </a:r>
            <a:r>
              <a:rPr lang="en-US" altLang="zh-CN" sz="1800" b="0" dirty="0">
                <a:solidFill>
                  <a:srgbClr val="000000"/>
                </a:solidFill>
                <a:highlight>
                  <a:srgbClr val="FFFFFF"/>
                </a:highlight>
                <a:latin typeface="Verdana" panose="020B0604030504040204" pitchFamily="34" charset="0"/>
              </a:rPr>
              <a:t> </a:t>
            </a:r>
            <a:r>
              <a:rPr lang="en-US" altLang="zh-CN" sz="1800" dirty="0">
                <a:solidFill>
                  <a:srgbClr val="A30021"/>
                </a:solidFill>
                <a:highlight>
                  <a:srgbClr val="FFFFFF"/>
                </a:highlight>
                <a:latin typeface="Verdana" panose="020B0604030504040204" pitchFamily="34" charset="0"/>
              </a:rPr>
              <a:t>BEGIN_MESSAGE_MAP</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theClass</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baseClass</a:t>
            </a: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a:solidFill>
                  <a:srgbClr val="000000"/>
                </a:solidFill>
                <a:highlight>
                  <a:srgbClr val="FFFFFF"/>
                </a:highlight>
                <a:latin typeface="Verdana" panose="020B0604030504040204" pitchFamily="34" charset="0"/>
              </a:rPr>
              <a:t>PTM_WARNING_DISABLE \</a:t>
            </a:r>
          </a:p>
          <a:p>
            <a:pPr marL="0" indent="0">
              <a:buNone/>
            </a:pPr>
            <a:r>
              <a:rPr lang="en-US" altLang="zh-CN" sz="1800" b="0" dirty="0" err="1">
                <a:solidFill>
                  <a:srgbClr val="0000FF"/>
                </a:solidFill>
                <a:highlight>
                  <a:srgbClr val="FFFFFF"/>
                </a:highlight>
                <a:latin typeface="Verdana" panose="020B0604030504040204" pitchFamily="34" charset="0"/>
              </a:rPr>
              <a:t>const</a:t>
            </a:r>
            <a:r>
              <a:rPr lang="en-US" altLang="zh-CN" sz="1800" b="0" dirty="0">
                <a:solidFill>
                  <a:srgbClr val="000000"/>
                </a:solidFill>
                <a:highlight>
                  <a:srgbClr val="FFFFFF"/>
                </a:highlight>
                <a:latin typeface="Verdana" panose="020B0604030504040204" pitchFamily="34" charset="0"/>
              </a:rPr>
              <a:t> AFX_MSGMAP* </a:t>
            </a:r>
            <a:r>
              <a:rPr lang="en-US" altLang="zh-CN" sz="1800" b="0" dirty="0" err="1">
                <a:solidFill>
                  <a:srgbClr val="000000"/>
                </a:solidFill>
                <a:highlight>
                  <a:srgbClr val="FFFFFF"/>
                </a:highlight>
                <a:latin typeface="Verdana" panose="020B0604030504040204" pitchFamily="34" charset="0"/>
              </a:rPr>
              <a:t>theClass</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A30021"/>
                </a:solidFill>
                <a:highlight>
                  <a:srgbClr val="FFFFFF"/>
                </a:highlight>
                <a:latin typeface="Verdana" panose="020B0604030504040204" pitchFamily="34" charset="0"/>
              </a:rPr>
              <a:t>GetMessageMap</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FF"/>
                </a:solidFill>
                <a:highlight>
                  <a:srgbClr val="FFFFFF"/>
                </a:highlight>
                <a:latin typeface="Verdana" panose="020B0604030504040204" pitchFamily="34" charset="0"/>
              </a:rPr>
              <a:t>const</a:t>
            </a: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0000FF"/>
                </a:solidFill>
                <a:highlight>
                  <a:srgbClr val="FFFFFF"/>
                </a:highlight>
                <a:latin typeface="Verdana" panose="020B0604030504040204" pitchFamily="34" charset="0"/>
              </a:rPr>
              <a:t>return</a:t>
            </a:r>
            <a:r>
              <a:rPr lang="en-US" altLang="zh-CN" sz="1800" b="0" dirty="0">
                <a:solidFill>
                  <a:srgbClr val="000000"/>
                </a:solidFill>
                <a:highlight>
                  <a:srgbClr val="FFFFFF"/>
                </a:highlight>
                <a:latin typeface="Verdana" panose="020B0604030504040204" pitchFamily="34" charset="0"/>
              </a:rPr>
              <a:t> </a:t>
            </a:r>
            <a:r>
              <a:rPr lang="en-US" altLang="zh-CN" sz="1800" b="0" u="sng" dirty="0" err="1">
                <a:solidFill>
                  <a:srgbClr val="A30021"/>
                </a:solidFill>
                <a:highlight>
                  <a:srgbClr val="FFFFFF"/>
                </a:highlight>
                <a:latin typeface="Verdana" panose="020B0604030504040204" pitchFamily="34" charset="0"/>
              </a:rPr>
              <a:t>GetThisMessageMap</a:t>
            </a:r>
            <a:r>
              <a:rPr lang="en-US" altLang="zh-CN" sz="1800" b="0" dirty="0">
                <a:solidFill>
                  <a:srgbClr val="000000"/>
                </a:solidFill>
                <a:highlight>
                  <a:srgbClr val="FFFFFF"/>
                </a:highlight>
                <a:latin typeface="Verdana" panose="020B0604030504040204" pitchFamily="34" charset="0"/>
              </a:rPr>
              <a:t>(); } \</a:t>
            </a:r>
          </a:p>
          <a:p>
            <a:pPr marL="0" indent="0">
              <a:buNone/>
            </a:pPr>
            <a:endParaRPr lang="en-US" altLang="zh-CN" sz="1800" b="0" dirty="0" smtClean="0">
              <a:solidFill>
                <a:srgbClr val="0000FF"/>
              </a:solidFill>
              <a:highlight>
                <a:srgbClr val="FFFFFF"/>
              </a:highlight>
              <a:latin typeface="Verdana" panose="020B0604030504040204" pitchFamily="34" charset="0"/>
            </a:endParaRPr>
          </a:p>
          <a:p>
            <a:pPr marL="0" indent="0">
              <a:buNone/>
            </a:pPr>
            <a:endParaRPr lang="en-US" altLang="zh-CN" sz="1800" b="0" dirty="0">
              <a:solidFill>
                <a:srgbClr val="0000FF"/>
              </a:solidFill>
              <a:highlight>
                <a:srgbClr val="FFFFFF"/>
              </a:highlight>
              <a:latin typeface="Verdana" panose="020B0604030504040204" pitchFamily="34" charset="0"/>
            </a:endParaRPr>
          </a:p>
          <a:p>
            <a:pPr marL="0" indent="0">
              <a:buNone/>
            </a:pPr>
            <a:r>
              <a:rPr lang="en-US" altLang="zh-CN" sz="1800" b="0" dirty="0" err="1" smtClean="0">
                <a:solidFill>
                  <a:srgbClr val="0000FF"/>
                </a:solidFill>
                <a:highlight>
                  <a:srgbClr val="FFFFFF"/>
                </a:highlight>
                <a:latin typeface="Verdana" panose="020B0604030504040204" pitchFamily="34" charset="0"/>
              </a:rPr>
              <a:t>const</a:t>
            </a:r>
            <a:r>
              <a:rPr lang="en-US" altLang="zh-CN" sz="1800" b="0" dirty="0" smtClean="0">
                <a:solidFill>
                  <a:srgbClr val="000000"/>
                </a:solidFill>
                <a:highlight>
                  <a:srgbClr val="FFFFFF"/>
                </a:highlight>
                <a:latin typeface="Verdana" panose="020B0604030504040204" pitchFamily="34" charset="0"/>
              </a:rPr>
              <a:t> </a:t>
            </a:r>
            <a:r>
              <a:rPr lang="en-US" altLang="zh-CN" sz="1800" b="0" dirty="0">
                <a:solidFill>
                  <a:srgbClr val="000000"/>
                </a:solidFill>
                <a:highlight>
                  <a:srgbClr val="FFFFFF"/>
                </a:highlight>
                <a:latin typeface="Verdana" panose="020B0604030504040204" pitchFamily="34" charset="0"/>
              </a:rPr>
              <a:t>AFX_MSGMAP* PASCAL </a:t>
            </a:r>
            <a:r>
              <a:rPr lang="en-US" altLang="zh-CN" sz="1800" b="0" dirty="0" err="1">
                <a:solidFill>
                  <a:srgbClr val="000000"/>
                </a:solidFill>
                <a:highlight>
                  <a:srgbClr val="FFFFFF"/>
                </a:highlight>
                <a:latin typeface="Verdana" panose="020B0604030504040204" pitchFamily="34" charset="0"/>
              </a:rPr>
              <a:t>theClass</a:t>
            </a:r>
            <a:r>
              <a:rPr lang="en-US" altLang="zh-CN" sz="1800" b="0" dirty="0">
                <a:solidFill>
                  <a:srgbClr val="000000"/>
                </a:solidFill>
                <a:highlight>
                  <a:srgbClr val="FFFFFF"/>
                </a:highlight>
                <a:latin typeface="Verdana" panose="020B0604030504040204" pitchFamily="34" charset="0"/>
              </a:rPr>
              <a:t>::</a:t>
            </a:r>
            <a:r>
              <a:rPr lang="en-US" altLang="zh-CN" sz="1800" b="0" u="sng" dirty="0" err="1">
                <a:solidFill>
                  <a:srgbClr val="A30021"/>
                </a:solidFill>
                <a:highlight>
                  <a:srgbClr val="FFFFFF"/>
                </a:highlight>
                <a:latin typeface="Verdana" panose="020B0604030504040204" pitchFamily="34" charset="0"/>
              </a:rPr>
              <a:t>GetThisMessageMap</a:t>
            </a: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err="1">
                <a:solidFill>
                  <a:srgbClr val="0000FF"/>
                </a:solidFill>
                <a:highlight>
                  <a:srgbClr val="FFFFFF"/>
                </a:highlight>
                <a:latin typeface="Verdana" panose="020B0604030504040204" pitchFamily="34" charset="0"/>
              </a:rPr>
              <a:t>typedef</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theClass</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ThisClass</a:t>
            </a: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err="1">
                <a:solidFill>
                  <a:srgbClr val="0000FF"/>
                </a:solidFill>
                <a:highlight>
                  <a:srgbClr val="FFFFFF"/>
                </a:highlight>
                <a:latin typeface="Verdana" panose="020B0604030504040204" pitchFamily="34" charset="0"/>
              </a:rPr>
              <a:t>typedef</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baseClass</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TheBaseClass</a:t>
            </a: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a:solidFill>
                  <a:srgbClr val="0000FF"/>
                </a:solidFill>
                <a:highlight>
                  <a:srgbClr val="FFFFFF"/>
                </a:highlight>
                <a:latin typeface="Verdana" panose="020B0604030504040204" pitchFamily="34" charset="0"/>
              </a:rPr>
              <a:t>static</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FF"/>
                </a:solidFill>
                <a:highlight>
                  <a:srgbClr val="FFFFFF"/>
                </a:highlight>
                <a:latin typeface="Verdana" panose="020B0604030504040204" pitchFamily="34" charset="0"/>
              </a:rPr>
              <a:t>const</a:t>
            </a:r>
            <a:r>
              <a:rPr lang="en-US" altLang="zh-CN" sz="1800" b="0" dirty="0">
                <a:solidFill>
                  <a:srgbClr val="000000"/>
                </a:solidFill>
                <a:highlight>
                  <a:srgbClr val="FFFFFF"/>
                </a:highlight>
                <a:latin typeface="Verdana" panose="020B0604030504040204" pitchFamily="34" charset="0"/>
              </a:rPr>
              <a:t> </a:t>
            </a:r>
            <a:r>
              <a:rPr lang="en-US" altLang="zh-CN" sz="1800" dirty="0">
                <a:solidFill>
                  <a:srgbClr val="A30021"/>
                </a:solidFill>
                <a:highlight>
                  <a:srgbClr val="FFFFFF"/>
                </a:highlight>
                <a:latin typeface="Verdana" panose="020B0604030504040204" pitchFamily="34" charset="0"/>
              </a:rPr>
              <a:t>AFX_MSGMAP_ENTRY</a:t>
            </a:r>
            <a:r>
              <a:rPr lang="en-US" altLang="zh-CN" sz="1800" b="0" dirty="0">
                <a:solidFill>
                  <a:srgbClr val="000000"/>
                </a:solidFill>
                <a:highlight>
                  <a:srgbClr val="FFFFFF"/>
                </a:highlight>
                <a:latin typeface="Verdana" panose="020B0604030504040204" pitchFamily="34" charset="0"/>
              </a:rPr>
              <a:t> </a:t>
            </a:r>
            <a:r>
              <a:rPr lang="en-US" altLang="zh-CN" sz="1800" dirty="0">
                <a:solidFill>
                  <a:srgbClr val="000000"/>
                </a:solidFill>
                <a:highlight>
                  <a:srgbClr val="FFFFFF"/>
                </a:highlight>
                <a:latin typeface="Verdana" panose="020B0604030504040204" pitchFamily="34" charset="0"/>
              </a:rPr>
              <a:t>_</a:t>
            </a:r>
            <a:r>
              <a:rPr lang="en-US" altLang="zh-CN" sz="1800" dirty="0" err="1">
                <a:solidFill>
                  <a:srgbClr val="000000"/>
                </a:solidFill>
                <a:highlight>
                  <a:srgbClr val="FFFFFF"/>
                </a:highlight>
                <a:latin typeface="Verdana" panose="020B0604030504040204" pitchFamily="34" charset="0"/>
              </a:rPr>
              <a:t>messageEntries</a:t>
            </a:r>
            <a:r>
              <a:rPr lang="en-US" altLang="zh-CN" sz="1800" b="0" dirty="0">
                <a:solidFill>
                  <a:srgbClr val="000000"/>
                </a:solidFill>
                <a:highlight>
                  <a:srgbClr val="FFFFFF"/>
                </a:highlight>
                <a:latin typeface="Verdana" panose="020B0604030504040204" pitchFamily="34" charset="0"/>
              </a:rPr>
              <a:t>[] =  \</a:t>
            </a:r>
          </a:p>
          <a:p>
            <a:pPr marL="0" indent="0">
              <a:buNone/>
            </a:pPr>
            <a:r>
              <a:rPr lang="en-US" altLang="zh-CN" sz="1800" b="0" dirty="0">
                <a:solidFill>
                  <a:srgbClr val="000000"/>
                </a:solidFill>
                <a:highlight>
                  <a:srgbClr val="FFFFFF"/>
                </a:highlight>
                <a:latin typeface="Verdana" panose="020B0604030504040204" pitchFamily="34" charset="0"/>
              </a:rPr>
              <a:t>{</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37</a:t>
            </a:fld>
            <a:endParaRPr lang="en-US" altLang="zh-CN"/>
          </a:p>
        </p:txBody>
      </p:sp>
      <p:sp>
        <p:nvSpPr>
          <p:cNvPr id="6" name="矩形 5"/>
          <p:cNvSpPr/>
          <p:nvPr/>
        </p:nvSpPr>
        <p:spPr bwMode="auto">
          <a:xfrm>
            <a:off x="611560" y="2708920"/>
            <a:ext cx="7056784" cy="64807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611560" y="3509167"/>
            <a:ext cx="8064896" cy="353508"/>
          </a:xfrm>
          <a:prstGeom prst="wedgeRectCallout">
            <a:avLst>
              <a:gd name="adj1" fmla="val -16478"/>
              <a:gd name="adj2" fmla="val -8471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非静态</a:t>
            </a:r>
            <a:r>
              <a:rPr lang="en-US" altLang="zh-CN" sz="1600" dirty="0" smtClean="0">
                <a:solidFill>
                  <a:schemeClr val="bg1"/>
                </a:solidFill>
                <a:latin typeface="Times New Roman" pitchFamily="18" charset="0"/>
                <a:ea typeface="楷体_GB2312" pitchFamily="49" charset="-122"/>
              </a:rPr>
              <a:t>virtual</a:t>
            </a:r>
            <a:r>
              <a:rPr lang="zh-CN" altLang="en-US" sz="1600" dirty="0" smtClean="0">
                <a:solidFill>
                  <a:schemeClr val="bg1"/>
                </a:solidFill>
                <a:latin typeface="Times New Roman" pitchFamily="18" charset="0"/>
                <a:ea typeface="楷体_GB2312" pitchFamily="49" charset="-122"/>
              </a:rPr>
              <a:t>函数调用静态函数，目的是实现多态，保证子类调用是子类自己的方法</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2290220" y="4373100"/>
            <a:ext cx="5522140" cy="353508"/>
          </a:xfrm>
          <a:prstGeom prst="wedgeRectCallout">
            <a:avLst>
              <a:gd name="adj1" fmla="val 21775"/>
              <a:gd name="adj2" fmla="val -7799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静态函数，使得一个类的所有实例共享一份消息映射表</a:t>
            </a:r>
          </a:p>
        </p:txBody>
      </p:sp>
      <p:sp>
        <p:nvSpPr>
          <p:cNvPr id="9" name="矩形标注 8"/>
          <p:cNvSpPr/>
          <p:nvPr/>
        </p:nvSpPr>
        <p:spPr bwMode="auto">
          <a:xfrm>
            <a:off x="1006352" y="5894667"/>
            <a:ext cx="5328592" cy="353508"/>
          </a:xfrm>
          <a:prstGeom prst="wedgeRectCallout">
            <a:avLst>
              <a:gd name="adj1" fmla="val -47535"/>
              <a:gd name="adj2" fmla="val -13846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static</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使得一个类的所有实例共享一份消息映射表</a:t>
            </a:r>
          </a:p>
        </p:txBody>
      </p:sp>
      <p:sp>
        <p:nvSpPr>
          <p:cNvPr id="10" name="矩形标注 9"/>
          <p:cNvSpPr/>
          <p:nvPr/>
        </p:nvSpPr>
        <p:spPr bwMode="auto">
          <a:xfrm>
            <a:off x="6517159" y="5894667"/>
            <a:ext cx="2520280" cy="353508"/>
          </a:xfrm>
          <a:prstGeom prst="wedgeRectCallout">
            <a:avLst>
              <a:gd name="adj1" fmla="val -33870"/>
              <a:gd name="adj2" fmla="val -12502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这是一个数组定义的开始</a:t>
            </a:r>
          </a:p>
        </p:txBody>
      </p:sp>
    </p:spTree>
    <p:extLst>
      <p:ext uri="{BB962C8B-B14F-4D97-AF65-F5344CB8AC3E}">
        <p14:creationId xmlns:p14="http://schemas.microsoft.com/office/powerpoint/2010/main" val="694631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消息映射的实现源码剖析</a:t>
            </a:r>
          </a:p>
        </p:txBody>
      </p:sp>
      <p:sp>
        <p:nvSpPr>
          <p:cNvPr id="3" name="内容占位符 2"/>
          <p:cNvSpPr>
            <a:spLocks noGrp="1"/>
          </p:cNvSpPr>
          <p:nvPr>
            <p:ph idx="1"/>
          </p:nvPr>
        </p:nvSpPr>
        <p:spPr>
          <a:xfrm>
            <a:off x="611560" y="1981200"/>
            <a:ext cx="7992888" cy="4114800"/>
          </a:xfrm>
        </p:spPr>
        <p:txBody>
          <a:bodyPr/>
          <a:lstStyle/>
          <a:p>
            <a:pPr marL="0" indent="0">
              <a:buNone/>
            </a:pPr>
            <a:r>
              <a:rPr lang="en-US" altLang="zh-CN" sz="1800" b="0" dirty="0">
                <a:solidFill>
                  <a:srgbClr val="0000FF"/>
                </a:solidFill>
                <a:highlight>
                  <a:srgbClr val="FFFFFF"/>
                </a:highlight>
                <a:latin typeface="Verdana" panose="020B0604030504040204" pitchFamily="34" charset="0"/>
              </a:rPr>
              <a:t>#define</a:t>
            </a:r>
            <a:r>
              <a:rPr lang="en-US" altLang="zh-CN" sz="1800" b="0" dirty="0">
                <a:solidFill>
                  <a:srgbClr val="000000"/>
                </a:solidFill>
                <a:highlight>
                  <a:srgbClr val="FFFFFF"/>
                </a:highlight>
                <a:latin typeface="Verdana" panose="020B0604030504040204" pitchFamily="34" charset="0"/>
              </a:rPr>
              <a:t> </a:t>
            </a:r>
            <a:r>
              <a:rPr lang="en-US" altLang="zh-CN" sz="1800" dirty="0">
                <a:solidFill>
                  <a:srgbClr val="A30021"/>
                </a:solidFill>
                <a:highlight>
                  <a:srgbClr val="FFFFFF"/>
                </a:highlight>
                <a:latin typeface="Verdana" panose="020B0604030504040204" pitchFamily="34" charset="0"/>
              </a:rPr>
              <a:t>END_MESSAGE_MAP</a:t>
            </a:r>
            <a:r>
              <a:rPr lang="en-US" altLang="zh-CN" sz="1800" b="0" dirty="0">
                <a:solidFill>
                  <a:srgbClr val="000000"/>
                </a:solidFill>
                <a:highlight>
                  <a:srgbClr val="FFFFFF"/>
                </a:highlight>
                <a:latin typeface="Verdana" panose="020B0604030504040204" pitchFamily="34" charset="0"/>
              </a:rPr>
              <a:t>() \</a:t>
            </a:r>
          </a:p>
          <a:p>
            <a:pPr marL="0" indent="0">
              <a:buNone/>
            </a:pPr>
            <a:r>
              <a:rPr lang="da-DK" altLang="zh-CN" sz="1800" b="0" dirty="0">
                <a:solidFill>
                  <a:srgbClr val="000000"/>
                </a:solidFill>
                <a:highlight>
                  <a:srgbClr val="FFFFFF"/>
                </a:highlight>
                <a:latin typeface="Verdana" panose="020B0604030504040204" pitchFamily="34" charset="0"/>
              </a:rPr>
              <a:t>{</a:t>
            </a:r>
            <a:r>
              <a:rPr lang="da-DK" altLang="zh-CN" sz="1800" b="0" dirty="0">
                <a:solidFill>
                  <a:srgbClr val="FF0000"/>
                </a:solidFill>
                <a:highlight>
                  <a:srgbClr val="FFFFFF"/>
                </a:highlight>
                <a:latin typeface="Verdana" panose="020B0604030504040204" pitchFamily="34" charset="0"/>
              </a:rPr>
              <a:t>0</a:t>
            </a:r>
            <a:r>
              <a:rPr lang="da-DK" altLang="zh-CN" sz="1800" b="0" dirty="0">
                <a:solidFill>
                  <a:srgbClr val="000000"/>
                </a:solidFill>
                <a:highlight>
                  <a:srgbClr val="FFFFFF"/>
                </a:highlight>
                <a:latin typeface="Verdana" panose="020B0604030504040204" pitchFamily="34" charset="0"/>
              </a:rPr>
              <a:t>, </a:t>
            </a:r>
            <a:r>
              <a:rPr lang="da-DK" altLang="zh-CN" sz="1800" b="0" dirty="0">
                <a:solidFill>
                  <a:srgbClr val="FF0000"/>
                </a:solidFill>
                <a:highlight>
                  <a:srgbClr val="FFFFFF"/>
                </a:highlight>
                <a:latin typeface="Verdana" panose="020B0604030504040204" pitchFamily="34" charset="0"/>
              </a:rPr>
              <a:t>0</a:t>
            </a:r>
            <a:r>
              <a:rPr lang="da-DK" altLang="zh-CN" sz="1800" b="0" dirty="0">
                <a:solidFill>
                  <a:srgbClr val="000000"/>
                </a:solidFill>
                <a:highlight>
                  <a:srgbClr val="FFFFFF"/>
                </a:highlight>
                <a:latin typeface="Verdana" panose="020B0604030504040204" pitchFamily="34" charset="0"/>
              </a:rPr>
              <a:t>, </a:t>
            </a:r>
            <a:r>
              <a:rPr lang="da-DK" altLang="zh-CN" sz="1800" b="0" dirty="0">
                <a:solidFill>
                  <a:srgbClr val="FF0000"/>
                </a:solidFill>
                <a:highlight>
                  <a:srgbClr val="FFFFFF"/>
                </a:highlight>
                <a:latin typeface="Verdana" panose="020B0604030504040204" pitchFamily="34" charset="0"/>
              </a:rPr>
              <a:t>0</a:t>
            </a:r>
            <a:r>
              <a:rPr lang="da-DK" altLang="zh-CN" sz="1800" b="0" dirty="0">
                <a:solidFill>
                  <a:srgbClr val="000000"/>
                </a:solidFill>
                <a:highlight>
                  <a:srgbClr val="FFFFFF"/>
                </a:highlight>
                <a:latin typeface="Verdana" panose="020B0604030504040204" pitchFamily="34" charset="0"/>
              </a:rPr>
              <a:t>, </a:t>
            </a:r>
            <a:r>
              <a:rPr lang="da-DK" altLang="zh-CN" sz="1800" b="0" dirty="0">
                <a:solidFill>
                  <a:srgbClr val="FF0000"/>
                </a:solidFill>
                <a:highlight>
                  <a:srgbClr val="FFFFFF"/>
                </a:highlight>
                <a:latin typeface="Verdana" panose="020B0604030504040204" pitchFamily="34" charset="0"/>
              </a:rPr>
              <a:t>0</a:t>
            </a:r>
            <a:r>
              <a:rPr lang="da-DK" altLang="zh-CN" sz="1800" b="0" dirty="0">
                <a:solidFill>
                  <a:srgbClr val="000000"/>
                </a:solidFill>
                <a:highlight>
                  <a:srgbClr val="FFFFFF"/>
                </a:highlight>
                <a:latin typeface="Verdana" panose="020B0604030504040204" pitchFamily="34" charset="0"/>
              </a:rPr>
              <a:t>, AfxSig_end, (AFX_PMSG)</a:t>
            </a:r>
            <a:r>
              <a:rPr lang="da-DK" altLang="zh-CN" sz="1800" b="0" dirty="0">
                <a:solidFill>
                  <a:srgbClr val="FF0000"/>
                </a:solidFill>
                <a:highlight>
                  <a:srgbClr val="FFFFFF"/>
                </a:highlight>
                <a:latin typeface="Verdana" panose="020B0604030504040204" pitchFamily="34" charset="0"/>
              </a:rPr>
              <a:t>0</a:t>
            </a:r>
            <a:r>
              <a:rPr lang="da-DK" altLang="zh-CN" sz="1800" b="0" dirty="0">
                <a:solidFill>
                  <a:srgbClr val="000000"/>
                </a:solidFill>
                <a:highlight>
                  <a:srgbClr val="FFFFFF"/>
                </a:highlight>
                <a:latin typeface="Verdana" panose="020B0604030504040204" pitchFamily="34" charset="0"/>
              </a:rPr>
              <a:t> } \</a:t>
            </a:r>
          </a:p>
          <a:p>
            <a:pPr marL="0" indent="0">
              <a:buNone/>
            </a:pPr>
            <a:r>
              <a:rPr lang="en-US" altLang="zh-CN" sz="1800" b="0" dirty="0">
                <a:solidFill>
                  <a:srgbClr val="000000"/>
                </a:solidFill>
                <a:highlight>
                  <a:srgbClr val="FFFFFF"/>
                </a:highlight>
                <a:latin typeface="Verdana" panose="020B0604030504040204" pitchFamily="34" charset="0"/>
              </a:rPr>
              <a:t>}; \</a:t>
            </a:r>
          </a:p>
          <a:p>
            <a:pPr marL="0" indent="0">
              <a:buNone/>
            </a:pPr>
            <a:endParaRPr lang="en-US" altLang="zh-CN" sz="1800" b="0" dirty="0" smtClean="0">
              <a:solidFill>
                <a:srgbClr val="0000FF"/>
              </a:solidFill>
              <a:highlight>
                <a:srgbClr val="FFFFFF"/>
              </a:highlight>
              <a:latin typeface="Verdana" panose="020B0604030504040204" pitchFamily="34" charset="0"/>
            </a:endParaRPr>
          </a:p>
          <a:p>
            <a:pPr marL="0" indent="0">
              <a:buNone/>
            </a:pPr>
            <a:endParaRPr lang="en-US" altLang="zh-CN" sz="1800" b="0" dirty="0">
              <a:solidFill>
                <a:srgbClr val="0000FF"/>
              </a:solidFill>
              <a:highlight>
                <a:srgbClr val="FFFFFF"/>
              </a:highlight>
              <a:latin typeface="Verdana" panose="020B0604030504040204" pitchFamily="34" charset="0"/>
            </a:endParaRPr>
          </a:p>
          <a:p>
            <a:pPr marL="0" indent="0">
              <a:buNone/>
            </a:pPr>
            <a:endParaRPr lang="en-US" altLang="zh-CN" sz="1800" b="0" dirty="0" smtClean="0">
              <a:solidFill>
                <a:srgbClr val="0000FF"/>
              </a:solidFill>
              <a:highlight>
                <a:srgbClr val="FFFFFF"/>
              </a:highlight>
              <a:latin typeface="Verdana" panose="020B0604030504040204" pitchFamily="34" charset="0"/>
            </a:endParaRPr>
          </a:p>
          <a:p>
            <a:pPr marL="0" indent="0">
              <a:buNone/>
            </a:pPr>
            <a:r>
              <a:rPr lang="en-US" altLang="zh-CN" sz="1800" b="0" dirty="0" smtClean="0">
                <a:solidFill>
                  <a:srgbClr val="0000FF"/>
                </a:solidFill>
                <a:highlight>
                  <a:srgbClr val="FFFFFF"/>
                </a:highlight>
                <a:latin typeface="Verdana" panose="020B0604030504040204" pitchFamily="34" charset="0"/>
              </a:rPr>
              <a:t>static</a:t>
            </a:r>
            <a:r>
              <a:rPr lang="en-US" altLang="zh-CN" sz="1800" b="0" dirty="0" smtClean="0">
                <a:solidFill>
                  <a:srgbClr val="000000"/>
                </a:solidFill>
                <a:highlight>
                  <a:srgbClr val="FFFFFF"/>
                </a:highlight>
                <a:latin typeface="Verdana" panose="020B0604030504040204" pitchFamily="34" charset="0"/>
              </a:rPr>
              <a:t> </a:t>
            </a:r>
            <a:r>
              <a:rPr lang="en-US" altLang="zh-CN" sz="1800" b="0" dirty="0" err="1">
                <a:solidFill>
                  <a:srgbClr val="0000FF"/>
                </a:solidFill>
                <a:highlight>
                  <a:srgbClr val="FFFFFF"/>
                </a:highlight>
                <a:latin typeface="Verdana" panose="020B0604030504040204" pitchFamily="34" charset="0"/>
              </a:rPr>
              <a:t>const</a:t>
            </a:r>
            <a:r>
              <a:rPr lang="en-US" altLang="zh-CN" sz="1800" b="0" dirty="0">
                <a:solidFill>
                  <a:srgbClr val="000000"/>
                </a:solidFill>
                <a:highlight>
                  <a:srgbClr val="FFFFFF"/>
                </a:highlight>
                <a:latin typeface="Verdana" panose="020B0604030504040204" pitchFamily="34" charset="0"/>
              </a:rPr>
              <a:t> </a:t>
            </a:r>
            <a:r>
              <a:rPr lang="en-US" altLang="zh-CN" sz="1800" dirty="0">
                <a:solidFill>
                  <a:srgbClr val="A30021"/>
                </a:solidFill>
                <a:highlight>
                  <a:srgbClr val="FFFFFF"/>
                </a:highlight>
                <a:latin typeface="Verdana" panose="020B0604030504040204" pitchFamily="34" charset="0"/>
              </a:rPr>
              <a:t>AFX_MSGMAP</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messageMap</a:t>
            </a:r>
            <a:r>
              <a:rPr lang="en-US" altLang="zh-CN" sz="1800" b="0" dirty="0">
                <a:solidFill>
                  <a:srgbClr val="000000"/>
                </a:solidFill>
                <a:highlight>
                  <a:srgbClr val="FFFFFF"/>
                </a:highlight>
                <a:latin typeface="Verdana" panose="020B0604030504040204" pitchFamily="34" charset="0"/>
              </a:rPr>
              <a:t> = \</a:t>
            </a:r>
          </a:p>
          <a:p>
            <a:pPr marL="0" indent="0">
              <a:buNone/>
            </a:pPr>
            <a:r>
              <a:rPr lang="en-US" altLang="zh-CN" sz="1800" b="0" dirty="0">
                <a:solidFill>
                  <a:srgbClr val="000000"/>
                </a:solidFill>
                <a:highlight>
                  <a:srgbClr val="FFFFFF"/>
                </a:highlight>
                <a:latin typeface="Verdana" panose="020B0604030504040204" pitchFamily="34" charset="0"/>
              </a:rPr>
              <a:t>{ &amp;</a:t>
            </a:r>
            <a:r>
              <a:rPr lang="en-US" altLang="zh-CN" sz="1800" b="0" dirty="0" err="1">
                <a:solidFill>
                  <a:srgbClr val="000000"/>
                </a:solidFill>
                <a:highlight>
                  <a:srgbClr val="FFFFFF"/>
                </a:highlight>
                <a:latin typeface="Verdana" panose="020B0604030504040204" pitchFamily="34" charset="0"/>
              </a:rPr>
              <a:t>TheBaseClass</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GetThisMessageMap</a:t>
            </a:r>
            <a:r>
              <a:rPr lang="en-US" altLang="zh-CN" sz="1800" b="0" dirty="0">
                <a:solidFill>
                  <a:srgbClr val="000000"/>
                </a:solidFill>
                <a:highlight>
                  <a:srgbClr val="FFFFFF"/>
                </a:highlight>
                <a:latin typeface="Verdana" panose="020B0604030504040204" pitchFamily="34" charset="0"/>
              </a:rPr>
              <a:t>, &amp;_</a:t>
            </a:r>
            <a:r>
              <a:rPr lang="en-US" altLang="zh-CN" sz="1800" b="0" dirty="0" err="1">
                <a:solidFill>
                  <a:srgbClr val="000000"/>
                </a:solidFill>
                <a:highlight>
                  <a:srgbClr val="FFFFFF"/>
                </a:highlight>
                <a:latin typeface="Verdana" panose="020B0604030504040204" pitchFamily="34" charset="0"/>
              </a:rPr>
              <a:t>messageEntries</a:t>
            </a:r>
            <a:r>
              <a:rPr lang="en-US" altLang="zh-CN" sz="1800" b="0" dirty="0">
                <a:solidFill>
                  <a:srgbClr val="000000"/>
                </a:solidFill>
                <a:highlight>
                  <a:srgbClr val="FFFFFF"/>
                </a:highlight>
                <a:latin typeface="Verdana" panose="020B0604030504040204" pitchFamily="34" charset="0"/>
              </a:rPr>
              <a:t>[</a:t>
            </a:r>
            <a:r>
              <a:rPr lang="en-US" altLang="zh-CN" sz="1800" b="0" dirty="0">
                <a:solidFill>
                  <a:srgbClr val="FF0000"/>
                </a:solidFill>
                <a:highlight>
                  <a:srgbClr val="FFFFFF"/>
                </a:highlight>
                <a:latin typeface="Verdana" panose="020B0604030504040204" pitchFamily="34" charset="0"/>
              </a:rPr>
              <a:t>0</a:t>
            </a:r>
            <a:r>
              <a:rPr lang="en-US" altLang="zh-CN" sz="1800" b="0" dirty="0">
                <a:solidFill>
                  <a:srgbClr val="000000"/>
                </a:solidFill>
                <a:highlight>
                  <a:srgbClr val="FFFFFF"/>
                </a:highlight>
                <a:latin typeface="Verdana" panose="020B0604030504040204" pitchFamily="34" charset="0"/>
              </a:rPr>
              <a:t>] }; \</a:t>
            </a:r>
          </a:p>
          <a:p>
            <a:pPr marL="0" indent="0">
              <a:buNone/>
            </a:pPr>
            <a:r>
              <a:rPr lang="en-US" altLang="zh-CN" sz="1800" b="0" dirty="0">
                <a:solidFill>
                  <a:srgbClr val="0000FF"/>
                </a:solidFill>
                <a:highlight>
                  <a:srgbClr val="FFFFFF"/>
                </a:highlight>
                <a:latin typeface="Verdana" panose="020B0604030504040204" pitchFamily="34" charset="0"/>
              </a:rPr>
              <a:t>return</a:t>
            </a:r>
            <a:r>
              <a:rPr lang="en-US" altLang="zh-CN" sz="1800" b="0" dirty="0">
                <a:solidFill>
                  <a:srgbClr val="000000"/>
                </a:solidFill>
                <a:highlight>
                  <a:srgbClr val="FFFFFF"/>
                </a:highlight>
                <a:latin typeface="Verdana" panose="020B0604030504040204" pitchFamily="34" charset="0"/>
              </a:rPr>
              <a:t> &amp;</a:t>
            </a:r>
            <a:r>
              <a:rPr lang="en-US" altLang="zh-CN" sz="1800" b="0" dirty="0" err="1">
                <a:solidFill>
                  <a:srgbClr val="000000"/>
                </a:solidFill>
                <a:highlight>
                  <a:srgbClr val="FFFFFF"/>
                </a:highlight>
                <a:latin typeface="Verdana" panose="020B0604030504040204" pitchFamily="34" charset="0"/>
              </a:rPr>
              <a:t>messageMap</a:t>
            </a: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a:solidFill>
                  <a:srgbClr val="000000"/>
                </a:solidFill>
                <a:highlight>
                  <a:srgbClr val="FFFFFF"/>
                </a:highlight>
                <a:latin typeface="Verdana" panose="020B0604030504040204" pitchFamily="34" charset="0"/>
              </a:rPr>
              <a:t>PTM_WARNING_RESTORE</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38</a:t>
            </a:fld>
            <a:endParaRPr lang="en-US" altLang="zh-CN"/>
          </a:p>
        </p:txBody>
      </p:sp>
      <p:sp>
        <p:nvSpPr>
          <p:cNvPr id="6" name="矩形 5"/>
          <p:cNvSpPr/>
          <p:nvPr/>
        </p:nvSpPr>
        <p:spPr bwMode="auto">
          <a:xfrm>
            <a:off x="611560" y="2348880"/>
            <a:ext cx="7056784" cy="64807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1032794" y="3048798"/>
            <a:ext cx="7211614" cy="353508"/>
          </a:xfrm>
          <a:prstGeom prst="wedgeRectCallout">
            <a:avLst>
              <a:gd name="adj1" fmla="val -33493"/>
              <a:gd name="adj2" fmla="val -10150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这是</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BEGIN_MESSAGE_MAP()</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宏中数组</a:t>
            </a:r>
            <a:r>
              <a:rPr lang="en-US" altLang="zh-CN" sz="1600" dirty="0">
                <a:solidFill>
                  <a:schemeClr val="bg1"/>
                </a:solidFill>
                <a:latin typeface="Times New Roman" pitchFamily="18" charset="0"/>
                <a:ea typeface="楷体_GB2312" pitchFamily="49" charset="-122"/>
              </a:rPr>
              <a:t>_</a:t>
            </a:r>
            <a:r>
              <a:rPr lang="en-US" altLang="zh-CN" sz="1600" dirty="0" err="1">
                <a:solidFill>
                  <a:schemeClr val="bg1"/>
                </a:solidFill>
                <a:latin typeface="Times New Roman" pitchFamily="18" charset="0"/>
                <a:ea typeface="楷体_GB2312" pitchFamily="49" charset="-122"/>
              </a:rPr>
              <a:t>messageEntries</a:t>
            </a:r>
            <a:r>
              <a:rPr lang="en-US" altLang="zh-CN" sz="1600" dirty="0" smtClean="0">
                <a:solidFill>
                  <a:schemeClr val="bg1"/>
                </a:solidFill>
                <a:latin typeface="Times New Roman" pitchFamily="18" charset="0"/>
                <a:ea typeface="楷体_GB2312" pitchFamily="49" charset="-122"/>
              </a:rPr>
              <a:t>[]</a:t>
            </a:r>
            <a:r>
              <a:rPr lang="zh-CN" altLang="en-US" sz="1600" dirty="0" smtClean="0">
                <a:solidFill>
                  <a:schemeClr val="bg1"/>
                </a:solidFill>
                <a:latin typeface="Times New Roman" pitchFamily="18" charset="0"/>
                <a:ea typeface="楷体_GB2312" pitchFamily="49" charset="-122"/>
              </a:rPr>
              <a:t>定义</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的结束</a:t>
            </a:r>
          </a:p>
        </p:txBody>
      </p:sp>
      <p:sp>
        <p:nvSpPr>
          <p:cNvPr id="8" name="矩形标注 7"/>
          <p:cNvSpPr/>
          <p:nvPr/>
        </p:nvSpPr>
        <p:spPr bwMode="auto">
          <a:xfrm>
            <a:off x="1032351" y="3558621"/>
            <a:ext cx="7211614" cy="353508"/>
          </a:xfrm>
          <a:prstGeom prst="wedgeRectCallout">
            <a:avLst>
              <a:gd name="adj1" fmla="val -16367"/>
              <a:gd name="adj2" fmla="val 8325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添加一个静态属性，填充一个</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AFX_MSGMAP</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消息硬设表结构体</a:t>
            </a:r>
          </a:p>
        </p:txBody>
      </p:sp>
    </p:spTree>
    <p:extLst>
      <p:ext uri="{BB962C8B-B14F-4D97-AF65-F5344CB8AC3E}">
        <p14:creationId xmlns:p14="http://schemas.microsoft.com/office/powerpoint/2010/main" val="3770076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消息映射的实现源码剖析</a:t>
            </a:r>
          </a:p>
        </p:txBody>
      </p:sp>
      <p:sp>
        <p:nvSpPr>
          <p:cNvPr id="3" name="内容占位符 2"/>
          <p:cNvSpPr>
            <a:spLocks noGrp="1"/>
          </p:cNvSpPr>
          <p:nvPr>
            <p:ph idx="1"/>
          </p:nvPr>
        </p:nvSpPr>
        <p:spPr/>
        <p:txBody>
          <a:bodyPr/>
          <a:lstStyle/>
          <a:p>
            <a:pPr marL="0" indent="0">
              <a:buNone/>
            </a:pPr>
            <a:r>
              <a:rPr lang="en-US" altLang="zh-CN" sz="1400" dirty="0">
                <a:solidFill>
                  <a:srgbClr val="6F008A"/>
                </a:solidFill>
                <a:highlight>
                  <a:srgbClr val="FFFFFF"/>
                </a:highlight>
                <a:latin typeface="Verdana" panose="020B0604030504040204" pitchFamily="34" charset="0"/>
              </a:rPr>
              <a:t>BEGIN_MESSAGE_MAP</a:t>
            </a:r>
            <a:r>
              <a:rPr lang="en-US" altLang="zh-CN" sz="1400" b="0" dirty="0">
                <a:solidFill>
                  <a:srgbClr val="000000"/>
                </a:solidFill>
                <a:highlight>
                  <a:srgbClr val="FFFFFF"/>
                </a:highlight>
                <a:latin typeface="Verdana" panose="020B0604030504040204" pitchFamily="34" charset="0"/>
              </a:rPr>
              <a:t>(</a:t>
            </a:r>
            <a:r>
              <a:rPr lang="en-US" altLang="zh-CN" sz="1400" b="0" dirty="0">
                <a:solidFill>
                  <a:srgbClr val="2B91AF"/>
                </a:solidFill>
                <a:highlight>
                  <a:srgbClr val="FFFFFF"/>
                </a:highlight>
                <a:latin typeface="Verdana" panose="020B0604030504040204" pitchFamily="34" charset="0"/>
              </a:rPr>
              <a:t>CMFCApplication2Dlg</a:t>
            </a:r>
            <a:r>
              <a:rPr lang="en-US" altLang="zh-CN" sz="1400" b="0" dirty="0">
                <a:solidFill>
                  <a:srgbClr val="000000"/>
                </a:solidFill>
                <a:highlight>
                  <a:srgbClr val="FFFFFF"/>
                </a:highlight>
                <a:latin typeface="Verdana" panose="020B0604030504040204" pitchFamily="34" charset="0"/>
              </a:rPr>
              <a:t>, </a:t>
            </a:r>
            <a:r>
              <a:rPr lang="en-US" altLang="zh-CN" sz="1400" b="0" dirty="0" err="1">
                <a:solidFill>
                  <a:srgbClr val="2B91AF"/>
                </a:solidFill>
                <a:highlight>
                  <a:srgbClr val="FFFFFF"/>
                </a:highlight>
                <a:latin typeface="Verdana" panose="020B0604030504040204" pitchFamily="34" charset="0"/>
              </a:rPr>
              <a:t>CDialogEx</a:t>
            </a:r>
            <a:r>
              <a:rPr lang="en-US" altLang="zh-CN" sz="1400" b="0" dirty="0">
                <a:solidFill>
                  <a:srgbClr val="000000"/>
                </a:solidFill>
                <a:highlight>
                  <a:srgbClr val="FFFFFF"/>
                </a:highlight>
                <a:latin typeface="Verdana" panose="020B0604030504040204" pitchFamily="34" charset="0"/>
              </a:rPr>
              <a:t>)</a:t>
            </a:r>
          </a:p>
          <a:p>
            <a:pPr marL="0" indent="0">
              <a:buNone/>
            </a:pPr>
            <a:r>
              <a:rPr lang="en-US" altLang="zh-CN" sz="1400" b="0" dirty="0" smtClean="0">
                <a:solidFill>
                  <a:srgbClr val="6F008A"/>
                </a:solidFill>
                <a:highlight>
                  <a:srgbClr val="FFFFFF"/>
                </a:highlight>
                <a:latin typeface="Verdana" panose="020B0604030504040204" pitchFamily="34" charset="0"/>
              </a:rPr>
              <a:t>ON_WM_SYSCOMMAND</a:t>
            </a:r>
            <a:r>
              <a:rPr lang="en-US" altLang="zh-CN" sz="1400" b="0" dirty="0" smtClean="0">
                <a:solidFill>
                  <a:srgbClr val="000000"/>
                </a:solidFill>
                <a:highlight>
                  <a:srgbClr val="FFFFFF"/>
                </a:highlight>
                <a:latin typeface="Verdana" panose="020B0604030504040204" pitchFamily="34" charset="0"/>
              </a:rPr>
              <a:t>()</a:t>
            </a:r>
          </a:p>
          <a:p>
            <a:pPr marL="0" indent="0">
              <a:buNone/>
            </a:pPr>
            <a:r>
              <a:rPr lang="en-US" altLang="zh-CN" sz="1400" b="0" dirty="0" smtClean="0">
                <a:solidFill>
                  <a:srgbClr val="6F008A"/>
                </a:solidFill>
                <a:highlight>
                  <a:srgbClr val="FFFFFF"/>
                </a:highlight>
                <a:latin typeface="Verdana" panose="020B0604030504040204" pitchFamily="34" charset="0"/>
              </a:rPr>
              <a:t>ON_WM_PAINT</a:t>
            </a:r>
            <a:r>
              <a:rPr lang="en-US" altLang="zh-CN" sz="1400" b="0" dirty="0" smtClean="0">
                <a:solidFill>
                  <a:srgbClr val="000000"/>
                </a:solidFill>
                <a:highlight>
                  <a:srgbClr val="FFFFFF"/>
                </a:highlight>
                <a:latin typeface="Verdana" panose="020B0604030504040204" pitchFamily="34" charset="0"/>
              </a:rPr>
              <a:t>()</a:t>
            </a:r>
          </a:p>
          <a:p>
            <a:pPr marL="0" indent="0">
              <a:buNone/>
            </a:pPr>
            <a:r>
              <a:rPr lang="en-US" altLang="zh-CN" sz="1400" b="0" dirty="0" smtClean="0">
                <a:solidFill>
                  <a:srgbClr val="6F008A"/>
                </a:solidFill>
                <a:highlight>
                  <a:srgbClr val="FFFFFF"/>
                </a:highlight>
                <a:latin typeface="Verdana" panose="020B0604030504040204" pitchFamily="34" charset="0"/>
              </a:rPr>
              <a:t>ON_WM_QUERYDRAGICON</a:t>
            </a:r>
            <a:r>
              <a:rPr lang="en-US" altLang="zh-CN" sz="1400" b="0" dirty="0" smtClean="0">
                <a:solidFill>
                  <a:srgbClr val="000000"/>
                </a:solidFill>
                <a:highlight>
                  <a:srgbClr val="FFFFFF"/>
                </a:highlight>
                <a:latin typeface="Verdana" panose="020B0604030504040204" pitchFamily="34" charset="0"/>
              </a:rPr>
              <a:t>()</a:t>
            </a:r>
          </a:p>
          <a:p>
            <a:pPr marL="0" indent="0">
              <a:buNone/>
            </a:pPr>
            <a:r>
              <a:rPr lang="en-US" altLang="zh-CN" sz="1400" b="0" dirty="0" smtClean="0">
                <a:solidFill>
                  <a:srgbClr val="6F008A"/>
                </a:solidFill>
                <a:highlight>
                  <a:srgbClr val="FFFFFF"/>
                </a:highlight>
                <a:latin typeface="Verdana" panose="020B0604030504040204" pitchFamily="34" charset="0"/>
              </a:rPr>
              <a:t>ON_BN_CLICKED</a:t>
            </a:r>
            <a:r>
              <a:rPr lang="en-US" altLang="zh-CN" sz="1400" b="0" dirty="0" smtClean="0">
                <a:solidFill>
                  <a:srgbClr val="000000"/>
                </a:solidFill>
                <a:highlight>
                  <a:srgbClr val="FFFFFF"/>
                </a:highlight>
                <a:latin typeface="Verdana" panose="020B0604030504040204" pitchFamily="34" charset="0"/>
              </a:rPr>
              <a:t>(</a:t>
            </a:r>
            <a:r>
              <a:rPr lang="en-US" altLang="zh-CN" sz="1400" b="0" dirty="0" smtClean="0">
                <a:solidFill>
                  <a:srgbClr val="6F008A"/>
                </a:solidFill>
                <a:highlight>
                  <a:srgbClr val="FFFFFF"/>
                </a:highlight>
                <a:latin typeface="Verdana" panose="020B0604030504040204" pitchFamily="34" charset="0"/>
              </a:rPr>
              <a:t>ID_CALCULATE</a:t>
            </a:r>
            <a:r>
              <a:rPr lang="en-US" altLang="zh-CN" sz="1400" b="0" dirty="0" smtClean="0">
                <a:solidFill>
                  <a:srgbClr val="000000"/>
                </a:solidFill>
                <a:highlight>
                  <a:srgbClr val="FFFFFF"/>
                </a:highlight>
                <a:latin typeface="Verdana" panose="020B0604030504040204" pitchFamily="34" charset="0"/>
              </a:rPr>
              <a:t>, &amp;</a:t>
            </a:r>
            <a:r>
              <a:rPr lang="en-US" altLang="zh-CN" sz="1400" b="0" dirty="0" smtClean="0">
                <a:solidFill>
                  <a:srgbClr val="2B91AF"/>
                </a:solidFill>
                <a:highlight>
                  <a:srgbClr val="FFFFFF"/>
                </a:highlight>
                <a:latin typeface="Verdana" panose="020B0604030504040204" pitchFamily="34" charset="0"/>
              </a:rPr>
              <a:t>CMFCApplication2Dlg</a:t>
            </a:r>
            <a:r>
              <a:rPr lang="en-US" altLang="zh-CN" sz="1400" b="0" dirty="0" smtClean="0">
                <a:solidFill>
                  <a:srgbClr val="000000"/>
                </a:solidFill>
                <a:highlight>
                  <a:srgbClr val="FFFFFF"/>
                </a:highlight>
                <a:latin typeface="Verdana" panose="020B0604030504040204" pitchFamily="34" charset="0"/>
              </a:rPr>
              <a:t>::</a:t>
            </a:r>
            <a:r>
              <a:rPr lang="en-US" altLang="zh-CN" sz="1400" b="0" dirty="0" err="1" smtClean="0">
                <a:solidFill>
                  <a:srgbClr val="000000"/>
                </a:solidFill>
                <a:highlight>
                  <a:srgbClr val="FFFFFF"/>
                </a:highlight>
                <a:latin typeface="Verdana" panose="020B0604030504040204" pitchFamily="34" charset="0"/>
              </a:rPr>
              <a:t>OnBnClickedCalculate</a:t>
            </a:r>
            <a:r>
              <a:rPr lang="en-US" altLang="zh-CN" sz="1400" b="0" dirty="0" smtClean="0">
                <a:solidFill>
                  <a:srgbClr val="000000"/>
                </a:solidFill>
                <a:highlight>
                  <a:srgbClr val="FFFFFF"/>
                </a:highlight>
                <a:latin typeface="Verdana" panose="020B0604030504040204" pitchFamily="34" charset="0"/>
              </a:rPr>
              <a:t>)</a:t>
            </a:r>
          </a:p>
          <a:p>
            <a:pPr marL="0" indent="0">
              <a:buNone/>
            </a:pPr>
            <a:r>
              <a:rPr lang="en-US" altLang="zh-CN" sz="1400" dirty="0" smtClean="0">
                <a:solidFill>
                  <a:srgbClr val="6F008A"/>
                </a:solidFill>
                <a:highlight>
                  <a:srgbClr val="FFFFFF"/>
                </a:highlight>
                <a:latin typeface="Verdana" panose="020B0604030504040204" pitchFamily="34" charset="0"/>
              </a:rPr>
              <a:t>END_MESSAGE_MAP</a:t>
            </a:r>
            <a:r>
              <a:rPr lang="en-US" altLang="zh-CN" sz="1400" b="0" dirty="0">
                <a:solidFill>
                  <a:srgbClr val="000000"/>
                </a:solidFill>
                <a:highlight>
                  <a:srgbClr val="FFFFFF"/>
                </a:highlight>
                <a:latin typeface="Verdana" panose="020B0604030504040204" pitchFamily="34" charset="0"/>
              </a:rPr>
              <a:t>()</a:t>
            </a:r>
            <a:endParaRPr lang="zh-CN" altLang="en-US" sz="1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39</a:t>
            </a:fld>
            <a:endParaRPr lang="en-US" altLang="zh-CN"/>
          </a:p>
        </p:txBody>
      </p:sp>
      <p:sp>
        <p:nvSpPr>
          <p:cNvPr id="6" name="矩形 5"/>
          <p:cNvSpPr/>
          <p:nvPr/>
        </p:nvSpPr>
        <p:spPr bwMode="auto">
          <a:xfrm>
            <a:off x="662049" y="2536576"/>
            <a:ext cx="2109751" cy="24435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3278088" y="2485804"/>
            <a:ext cx="5218763" cy="345895"/>
          </a:xfrm>
          <a:prstGeom prst="wedgeRectCallout">
            <a:avLst>
              <a:gd name="adj1" fmla="val -59106"/>
              <a:gd name="adj2" fmla="val 648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这里的每一项实际是</a:t>
            </a:r>
            <a:r>
              <a:rPr lang="en-US" altLang="zh-CN" sz="1600" dirty="0">
                <a:solidFill>
                  <a:schemeClr val="bg1"/>
                </a:solidFill>
                <a:latin typeface="Times New Roman" pitchFamily="18" charset="0"/>
                <a:ea typeface="楷体_GB2312" pitchFamily="49" charset="-122"/>
              </a:rPr>
              <a:t>_</a:t>
            </a:r>
            <a:r>
              <a:rPr lang="en-US" altLang="zh-CN" sz="1600" dirty="0" err="1">
                <a:solidFill>
                  <a:schemeClr val="bg1"/>
                </a:solidFill>
                <a:latin typeface="Times New Roman" pitchFamily="18" charset="0"/>
                <a:ea typeface="楷体_GB2312" pitchFamily="49" charset="-122"/>
              </a:rPr>
              <a:t>messageEntries</a:t>
            </a:r>
            <a:r>
              <a:rPr lang="en-US" altLang="zh-CN" sz="1600" dirty="0">
                <a:solidFill>
                  <a:schemeClr val="bg1"/>
                </a:solidFill>
                <a:latin typeface="Times New Roman" pitchFamily="18" charset="0"/>
                <a:ea typeface="楷体_GB2312" pitchFamily="49" charset="-122"/>
              </a:rPr>
              <a:t>[] </a:t>
            </a:r>
            <a:r>
              <a:rPr lang="zh-CN" altLang="en-US" sz="1600" dirty="0" smtClean="0">
                <a:solidFill>
                  <a:schemeClr val="bg1"/>
                </a:solidFill>
                <a:latin typeface="Times New Roman" pitchFamily="18" charset="0"/>
                <a:ea typeface="楷体_GB2312" pitchFamily="49" charset="-122"/>
              </a:rPr>
              <a:t>数组的一个元素</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文本框 7"/>
          <p:cNvSpPr txBox="1"/>
          <p:nvPr/>
        </p:nvSpPr>
        <p:spPr>
          <a:xfrm>
            <a:off x="179512" y="4038600"/>
            <a:ext cx="8784976" cy="10772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600" b="0" dirty="0">
                <a:solidFill>
                  <a:srgbClr val="0000FF"/>
                </a:solidFill>
                <a:highlight>
                  <a:srgbClr val="FFFFFF"/>
                </a:highlight>
                <a:latin typeface="Verdana" panose="020B0604030504040204" pitchFamily="34" charset="0"/>
              </a:rPr>
              <a:t>#define</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6F008A"/>
                </a:solidFill>
                <a:highlight>
                  <a:srgbClr val="FFFFFF"/>
                </a:highlight>
                <a:latin typeface="Verdana" panose="020B0604030504040204" pitchFamily="34" charset="0"/>
              </a:rPr>
              <a:t>ON_WM_PAINT</a:t>
            </a:r>
            <a:r>
              <a:rPr lang="en-US" altLang="zh-CN" sz="1600" b="0" dirty="0">
                <a:solidFill>
                  <a:srgbClr val="000000"/>
                </a:solidFill>
                <a:highlight>
                  <a:srgbClr val="FFFFFF"/>
                </a:highlight>
                <a:latin typeface="Verdana" panose="020B0604030504040204" pitchFamily="34" charset="0"/>
              </a:rPr>
              <a:t>() \</a:t>
            </a:r>
          </a:p>
          <a:p>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6F008A"/>
                </a:solidFill>
                <a:highlight>
                  <a:srgbClr val="FFFFFF"/>
                </a:highlight>
                <a:latin typeface="Verdana" panose="020B0604030504040204" pitchFamily="34" charset="0"/>
              </a:rPr>
              <a:t>WM_PAINT</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FF0000"/>
                </a:solidFill>
                <a:highlight>
                  <a:srgbClr val="FFFFFF"/>
                </a:highlight>
                <a:latin typeface="Verdana" panose="020B0604030504040204" pitchFamily="34" charset="0"/>
              </a:rPr>
              <a:t>0</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FF0000"/>
                </a:solidFill>
                <a:highlight>
                  <a:srgbClr val="FFFFFF"/>
                </a:highlight>
                <a:latin typeface="Verdana" panose="020B0604030504040204" pitchFamily="34" charset="0"/>
              </a:rPr>
              <a:t>0</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FF0000"/>
                </a:solidFill>
                <a:highlight>
                  <a:srgbClr val="FFFFFF"/>
                </a:highlight>
                <a:latin typeface="Verdana" panose="020B0604030504040204" pitchFamily="34" charset="0"/>
              </a:rPr>
              <a:t>0</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2F4F4F"/>
                </a:solidFill>
                <a:highlight>
                  <a:srgbClr val="FFFFFF"/>
                </a:highlight>
                <a:latin typeface="Verdana" panose="020B0604030504040204" pitchFamily="34" charset="0"/>
              </a:rPr>
              <a:t>AfxSig_vv</a:t>
            </a:r>
            <a:r>
              <a:rPr lang="en-US" altLang="zh-CN" sz="1600" b="0" dirty="0">
                <a:solidFill>
                  <a:srgbClr val="000000"/>
                </a:solidFill>
                <a:highlight>
                  <a:srgbClr val="FFFFFF"/>
                </a:highlight>
                <a:latin typeface="Verdana" panose="020B0604030504040204" pitchFamily="34" charset="0"/>
              </a:rPr>
              <a:t>, \</a:t>
            </a:r>
          </a:p>
          <a:p>
            <a:r>
              <a:rPr lang="en-US" altLang="zh-CN" sz="1600" b="0" dirty="0">
                <a:solidFill>
                  <a:srgbClr val="000000"/>
                </a:solidFill>
                <a:highlight>
                  <a:srgbClr val="FFFFFF"/>
                </a:highlight>
                <a:latin typeface="Verdana" panose="020B0604030504040204" pitchFamily="34" charset="0"/>
              </a:rPr>
              <a:t>(</a:t>
            </a:r>
            <a:r>
              <a:rPr lang="en-US" altLang="zh-CN" sz="1600" b="0" dirty="0">
                <a:solidFill>
                  <a:srgbClr val="2B91AF"/>
                </a:solidFill>
                <a:highlight>
                  <a:srgbClr val="FFFFFF"/>
                </a:highlight>
                <a:latin typeface="Verdana" panose="020B0604030504040204" pitchFamily="34" charset="0"/>
              </a:rPr>
              <a:t>AFX_PMSG</a:t>
            </a:r>
            <a:r>
              <a:rPr lang="en-US" altLang="zh-CN" sz="1600" b="0" dirty="0">
                <a:solidFill>
                  <a:srgbClr val="000000"/>
                </a:solidFill>
                <a:highlight>
                  <a:srgbClr val="FFFFFF"/>
                </a:highlight>
                <a:latin typeface="Verdana" panose="020B0604030504040204" pitchFamily="34" charset="0"/>
              </a:rPr>
              <a:t>)(</a:t>
            </a:r>
            <a:r>
              <a:rPr lang="en-US" altLang="zh-CN" sz="1600" b="0" dirty="0">
                <a:solidFill>
                  <a:srgbClr val="2B91AF"/>
                </a:solidFill>
                <a:highlight>
                  <a:srgbClr val="FFFFFF"/>
                </a:highlight>
                <a:latin typeface="Verdana" panose="020B0604030504040204" pitchFamily="34" charset="0"/>
              </a:rPr>
              <a:t>AFX_PMSGW</a:t>
            </a:r>
            <a:r>
              <a:rPr lang="en-US" altLang="zh-CN" sz="1600" b="0" dirty="0">
                <a:solidFill>
                  <a:srgbClr val="000000"/>
                </a:solidFill>
                <a:highlight>
                  <a:srgbClr val="FFFFFF"/>
                </a:highlight>
                <a:latin typeface="Verdana" panose="020B0604030504040204" pitchFamily="34" charset="0"/>
              </a:rPr>
              <a:t>) \</a:t>
            </a:r>
          </a:p>
          <a:p>
            <a:r>
              <a:rPr lang="en-US" altLang="zh-CN" sz="1600" b="0" dirty="0">
                <a:solidFill>
                  <a:srgbClr val="000000"/>
                </a:solidFill>
                <a:highlight>
                  <a:srgbClr val="FFFFFF"/>
                </a:highlight>
                <a:latin typeface="Verdana" panose="020B0604030504040204" pitchFamily="34" charset="0"/>
              </a:rPr>
              <a:t>(</a:t>
            </a:r>
            <a:r>
              <a:rPr lang="en-US" altLang="zh-CN" sz="1600" b="0" dirty="0" err="1">
                <a:solidFill>
                  <a:srgbClr val="0000FF"/>
                </a:solidFill>
                <a:highlight>
                  <a:srgbClr val="FFFFFF"/>
                </a:highlight>
                <a:latin typeface="Verdana" panose="020B0604030504040204" pitchFamily="34" charset="0"/>
              </a:rPr>
              <a:t>static_cast</a:t>
            </a:r>
            <a:r>
              <a:rPr lang="en-US" altLang="zh-CN" sz="1600" b="0" dirty="0">
                <a:solidFill>
                  <a:srgbClr val="000000"/>
                </a:solidFill>
                <a:highlight>
                  <a:srgbClr val="FFFFFF"/>
                </a:highlight>
                <a:latin typeface="Verdana" panose="020B0604030504040204" pitchFamily="34" charset="0"/>
              </a:rPr>
              <a:t>&lt; </a:t>
            </a:r>
            <a:r>
              <a:rPr lang="en-US" altLang="zh-CN" sz="1600" b="0" dirty="0">
                <a:solidFill>
                  <a:srgbClr val="0000FF"/>
                </a:solidFill>
                <a:highlight>
                  <a:srgbClr val="FFFFFF"/>
                </a:highlight>
                <a:latin typeface="Verdana" panose="020B0604030504040204" pitchFamily="34" charset="0"/>
              </a:rPr>
              <a:t>void</a:t>
            </a:r>
            <a:r>
              <a:rPr lang="en-US" altLang="zh-CN" sz="1600" b="0" dirty="0">
                <a:solidFill>
                  <a:srgbClr val="000000"/>
                </a:solidFill>
                <a:highlight>
                  <a:srgbClr val="FFFFFF"/>
                </a:highlight>
                <a:latin typeface="Verdana" panose="020B0604030504040204" pitchFamily="34" charset="0"/>
              </a:rPr>
              <a:t> (AFX_MSG_CALL </a:t>
            </a:r>
            <a:r>
              <a:rPr lang="en-US" altLang="zh-CN" sz="1600" b="0" dirty="0" err="1">
                <a:solidFill>
                  <a:srgbClr val="000000"/>
                </a:solidFill>
                <a:highlight>
                  <a:srgbClr val="FFFFFF"/>
                </a:highlight>
                <a:latin typeface="Verdana" panose="020B0604030504040204" pitchFamily="34" charset="0"/>
              </a:rPr>
              <a:t>CWnd</a:t>
            </a:r>
            <a:r>
              <a:rPr lang="en-US" altLang="zh-CN" sz="1600" b="0" dirty="0">
                <a:solidFill>
                  <a:srgbClr val="000000"/>
                </a:solidFill>
                <a:highlight>
                  <a:srgbClr val="FFFFFF"/>
                </a:highlight>
                <a:latin typeface="Verdana" panose="020B0604030504040204" pitchFamily="34" charset="0"/>
              </a:rPr>
              <a:t>::*)(</a:t>
            </a:r>
            <a:r>
              <a:rPr lang="en-US" altLang="zh-CN" sz="1600" b="0" dirty="0">
                <a:solidFill>
                  <a:srgbClr val="0000FF"/>
                </a:solidFill>
                <a:highlight>
                  <a:srgbClr val="FFFFFF"/>
                </a:highlight>
                <a:latin typeface="Verdana" panose="020B0604030504040204" pitchFamily="34" charset="0"/>
              </a:rPr>
              <a:t>void</a:t>
            </a:r>
            <a:r>
              <a:rPr lang="en-US" altLang="zh-CN" sz="1600" b="0" dirty="0">
                <a:solidFill>
                  <a:srgbClr val="000000"/>
                </a:solidFill>
                <a:highlight>
                  <a:srgbClr val="FFFFFF"/>
                </a:highlight>
                <a:latin typeface="Verdana" panose="020B0604030504040204" pitchFamily="34" charset="0"/>
              </a:rPr>
              <a:t>) &gt; ( &amp;</a:t>
            </a:r>
            <a:r>
              <a:rPr lang="en-US" altLang="zh-CN" sz="1600" b="0" dirty="0" err="1">
                <a:solidFill>
                  <a:srgbClr val="000000"/>
                </a:solidFill>
                <a:highlight>
                  <a:srgbClr val="FFFFFF"/>
                </a:highlight>
                <a:latin typeface="Verdana" panose="020B0604030504040204" pitchFamily="34" charset="0"/>
              </a:rPr>
              <a:t>ThisClass</a:t>
            </a:r>
            <a:r>
              <a:rPr lang="en-US" altLang="zh-CN" sz="1600" b="0" dirty="0">
                <a:solidFill>
                  <a:srgbClr val="000000"/>
                </a:solidFill>
                <a:highlight>
                  <a:srgbClr val="FFFFFF"/>
                </a:highlight>
                <a:latin typeface="Verdana" panose="020B0604030504040204" pitchFamily="34" charset="0"/>
              </a:rPr>
              <a:t> :: </a:t>
            </a:r>
            <a:r>
              <a:rPr lang="en-US" altLang="zh-CN" sz="1600" b="0" dirty="0" err="1">
                <a:solidFill>
                  <a:srgbClr val="000000"/>
                </a:solidFill>
                <a:highlight>
                  <a:srgbClr val="FFFFFF"/>
                </a:highlight>
                <a:latin typeface="Verdana" panose="020B0604030504040204" pitchFamily="34" charset="0"/>
              </a:rPr>
              <a:t>OnPaint</a:t>
            </a:r>
            <a:r>
              <a:rPr lang="en-US" altLang="zh-CN" sz="1600" b="0" dirty="0">
                <a:solidFill>
                  <a:srgbClr val="000000"/>
                </a:solidFill>
                <a:highlight>
                  <a:srgbClr val="FFFFFF"/>
                </a:highlight>
                <a:latin typeface="Verdana" panose="020B0604030504040204" pitchFamily="34" charset="0"/>
              </a:rPr>
              <a:t>)) },</a:t>
            </a:r>
            <a:endParaRPr lang="zh-CN" altLang="en-US" sz="1600" b="0" dirty="0"/>
          </a:p>
        </p:txBody>
      </p:sp>
      <p:cxnSp>
        <p:nvCxnSpPr>
          <p:cNvPr id="10" name="曲线连接符 9"/>
          <p:cNvCxnSpPr>
            <a:stCxn id="6" idx="1"/>
            <a:endCxn id="3" idx="1"/>
          </p:cNvCxnSpPr>
          <p:nvPr/>
        </p:nvCxnSpPr>
        <p:spPr bwMode="auto">
          <a:xfrm rot="10800000" flipH="1" flipV="1">
            <a:off x="662048" y="2658752"/>
            <a:ext cx="23751" cy="1379848"/>
          </a:xfrm>
          <a:prstGeom prst="curvedConnector3">
            <a:avLst>
              <a:gd name="adj1" fmla="val -962486"/>
            </a:avLst>
          </a:prstGeom>
          <a:solidFill>
            <a:schemeClr val="accent1"/>
          </a:solidFill>
          <a:ln w="9525" cap="flat" cmpd="sng" algn="ctr">
            <a:solidFill>
              <a:srgbClr val="A3002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标注 10"/>
          <p:cNvSpPr/>
          <p:nvPr/>
        </p:nvSpPr>
        <p:spPr bwMode="auto">
          <a:xfrm>
            <a:off x="2590800" y="5333532"/>
            <a:ext cx="6120544" cy="345895"/>
          </a:xfrm>
          <a:prstGeom prst="wedgeRectCallout">
            <a:avLst>
              <a:gd name="adj1" fmla="val 17646"/>
              <a:gd name="adj2" fmla="val -9651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bg1"/>
                </a:solidFill>
                <a:latin typeface="Times New Roman" pitchFamily="18" charset="0"/>
                <a:ea typeface="楷体_GB2312" pitchFamily="49" charset="-122"/>
              </a:rPr>
              <a:t>这里是函数指针，使用</a:t>
            </a:r>
            <a:r>
              <a:rPr lang="en-US" altLang="zh-CN" sz="1600" dirty="0" err="1" smtClean="0">
                <a:solidFill>
                  <a:schemeClr val="bg1"/>
                </a:solidFill>
                <a:latin typeface="Times New Roman" pitchFamily="18" charset="0"/>
                <a:ea typeface="楷体_GB2312" pitchFamily="49" charset="-122"/>
              </a:rPr>
              <a:t>static_cast</a:t>
            </a:r>
            <a:r>
              <a:rPr lang="en-US" altLang="zh-CN" sz="1600" dirty="0" smtClean="0">
                <a:solidFill>
                  <a:schemeClr val="bg1"/>
                </a:solidFill>
                <a:latin typeface="Times New Roman" pitchFamily="18" charset="0"/>
                <a:ea typeface="楷体_GB2312" pitchFamily="49" charset="-122"/>
              </a:rPr>
              <a:t>&lt;&gt;()</a:t>
            </a:r>
            <a:r>
              <a:rPr lang="zh-CN" altLang="en-US" sz="1600" dirty="0" smtClean="0">
                <a:solidFill>
                  <a:schemeClr val="bg1"/>
                </a:solidFill>
                <a:latin typeface="Times New Roman" pitchFamily="18" charset="0"/>
                <a:ea typeface="楷体_GB2312" pitchFamily="49" charset="-122"/>
              </a:rPr>
              <a:t>强转为结构体定义的类型</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2" name="矩形标注 11"/>
          <p:cNvSpPr/>
          <p:nvPr/>
        </p:nvSpPr>
        <p:spPr bwMode="auto">
          <a:xfrm>
            <a:off x="4139952" y="3692705"/>
            <a:ext cx="4824536" cy="345895"/>
          </a:xfrm>
          <a:prstGeom prst="wedgeRectCallout">
            <a:avLst>
              <a:gd name="adj1" fmla="val 18228"/>
              <a:gd name="adj2" fmla="val 82014"/>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这是一个</a:t>
            </a:r>
            <a:r>
              <a:rPr lang="en-US" altLang="zh-CN" sz="1600" dirty="0">
                <a:solidFill>
                  <a:schemeClr val="bg1"/>
                </a:solidFill>
                <a:latin typeface="Times New Roman" pitchFamily="18" charset="0"/>
                <a:ea typeface="楷体_GB2312" pitchFamily="49" charset="-122"/>
              </a:rPr>
              <a:t>AFX_MSGMAP_ENTRY</a:t>
            </a:r>
            <a:r>
              <a:rPr lang="zh-CN" altLang="en-US" sz="1600" dirty="0" smtClean="0">
                <a:solidFill>
                  <a:schemeClr val="bg1"/>
                </a:solidFill>
                <a:latin typeface="Times New Roman" pitchFamily="18" charset="0"/>
                <a:ea typeface="楷体_GB2312" pitchFamily="49" charset="-122"/>
              </a:rPr>
              <a:t>结构体的填充</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01368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C8B0B18D-0F2C-4E30-96E3-9C200FC1D2E7}" type="datetime1">
              <a:rPr lang="zh-CN" altLang="en-US"/>
              <a:pPr>
                <a:defRPr/>
              </a:pPr>
              <a:t>2013/3/17</a:t>
            </a:fld>
            <a:endParaRPr lang="en-US" altLang="zh-CN"/>
          </a:p>
        </p:txBody>
      </p:sp>
      <p:sp>
        <p:nvSpPr>
          <p:cNvPr id="8"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6E46CA4-5623-41FA-AD00-79168E476B42}" type="slidenum">
              <a:rPr lang="en-US" altLang="zh-CN" sz="1400" b="0">
                <a:ea typeface="宋体" panose="02010600030101010101" pitchFamily="2" charset="-122"/>
              </a:rPr>
              <a:pPr eaLnBrk="1" hangingPunct="1"/>
              <a:t>4</a:t>
            </a:fld>
            <a:endParaRPr lang="en-US" altLang="zh-CN" sz="1400" b="0">
              <a:ea typeface="宋体" panose="02010600030101010101" pitchFamily="2" charset="-122"/>
            </a:endParaRPr>
          </a:p>
        </p:txBody>
      </p:sp>
      <p:sp>
        <p:nvSpPr>
          <p:cNvPr id="6148" name="Rectangle 2"/>
          <p:cNvSpPr>
            <a:spLocks noGrp="1" noChangeArrowheads="1"/>
          </p:cNvSpPr>
          <p:nvPr>
            <p:ph type="title"/>
          </p:nvPr>
        </p:nvSpPr>
        <p:spPr/>
        <p:txBody>
          <a:bodyPr/>
          <a:lstStyle/>
          <a:p>
            <a:pPr eaLnBrk="1" hangingPunct="1"/>
            <a:r>
              <a:rPr lang="zh-CN" altLang="en-US" smtClean="0"/>
              <a:t>本章总体纲要</a:t>
            </a:r>
          </a:p>
        </p:txBody>
      </p:sp>
      <p:sp>
        <p:nvSpPr>
          <p:cNvPr id="6149" name="Rectangle 3"/>
          <p:cNvSpPr>
            <a:spLocks noGrp="1" noChangeArrowheads="1"/>
          </p:cNvSpPr>
          <p:nvPr>
            <p:ph type="body" idx="1"/>
          </p:nvPr>
        </p:nvSpPr>
        <p:spPr>
          <a:xfrm>
            <a:off x="2438400" y="1981200"/>
            <a:ext cx="6400800" cy="4184650"/>
          </a:xfrm>
        </p:spPr>
        <p:txBody>
          <a:bodyPr/>
          <a:lstStyle/>
          <a:p>
            <a:pPr eaLnBrk="1" hangingPunct="1">
              <a:tabLst>
                <a:tab pos="1808163" algn="l"/>
              </a:tabLst>
            </a:pPr>
            <a:r>
              <a:rPr lang="en-US" altLang="zh-CN" sz="3600" dirty="0" smtClean="0"/>
              <a:t>MFC</a:t>
            </a:r>
            <a:r>
              <a:rPr lang="zh-CN" altLang="en-US" sz="3600" dirty="0" smtClean="0"/>
              <a:t>程序运行过程</a:t>
            </a:r>
            <a:endParaRPr lang="en-US" altLang="zh-CN" sz="3600" dirty="0" smtClean="0"/>
          </a:p>
          <a:p>
            <a:pPr eaLnBrk="1" hangingPunct="1">
              <a:tabLst>
                <a:tab pos="1808163" algn="l"/>
              </a:tabLst>
            </a:pPr>
            <a:r>
              <a:rPr lang="zh-CN" altLang="en-US" sz="3600" dirty="0" smtClean="0"/>
              <a:t>消息映射机制</a:t>
            </a:r>
            <a:endParaRPr lang="en-US" altLang="zh-CN" sz="3600" dirty="0" smtClean="0"/>
          </a:p>
          <a:p>
            <a:pPr eaLnBrk="1" hangingPunct="1">
              <a:tabLst>
                <a:tab pos="1808163" algn="l"/>
              </a:tabLst>
            </a:pPr>
            <a:r>
              <a:rPr lang="zh-CN" altLang="en-US" sz="3600" dirty="0"/>
              <a:t>基于对话框的</a:t>
            </a:r>
            <a:r>
              <a:rPr lang="zh-CN" altLang="en-US" sz="3600" dirty="0" smtClean="0"/>
              <a:t>程序</a:t>
            </a:r>
            <a:endParaRPr lang="en-US" altLang="zh-CN" sz="3600" dirty="0"/>
          </a:p>
          <a:p>
            <a:pPr eaLnBrk="1" hangingPunct="1">
              <a:tabLst>
                <a:tab pos="1808163" algn="l"/>
              </a:tabLst>
            </a:pPr>
            <a:r>
              <a:rPr lang="zh-CN" altLang="en-US" sz="3600" dirty="0"/>
              <a:t>单文档程序</a:t>
            </a:r>
            <a:endParaRPr lang="en-US" altLang="zh-CN" sz="3600" dirty="0"/>
          </a:p>
          <a:p>
            <a:pPr eaLnBrk="1" hangingPunct="1">
              <a:tabLst>
                <a:tab pos="1808163" algn="l"/>
              </a:tabLst>
            </a:pPr>
            <a:r>
              <a:rPr lang="zh-CN" altLang="en-US" sz="3600" dirty="0"/>
              <a:t>多文档程序</a:t>
            </a:r>
            <a:endParaRPr lang="en-US" altLang="zh-CN" sz="3600" dirty="0"/>
          </a:p>
          <a:p>
            <a:pPr eaLnBrk="1" hangingPunct="1">
              <a:tabLst>
                <a:tab pos="1808163" algn="l"/>
              </a:tabLst>
            </a:pPr>
            <a:r>
              <a:rPr lang="zh-CN" altLang="en-US" sz="3600" dirty="0"/>
              <a:t>窗口分割的程序</a:t>
            </a:r>
          </a:p>
        </p:txBody>
      </p:sp>
      <p:sp>
        <p:nvSpPr>
          <p:cNvPr id="615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51"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735" name="剪辑" r:id="rId3" imgW="2309813" imgH="3176588" progId="MS_ClipArt_Gallery.2">
                  <p:embed/>
                </p:oleObj>
              </mc:Choice>
              <mc:Fallback>
                <p:oleObj name="剪辑" r:id="rId3" imgW="2309813" imgH="3176588"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AutoShape 6"/>
          <p:cNvSpPr>
            <a:spLocks noChangeArrowheads="1"/>
          </p:cNvSpPr>
          <p:nvPr/>
        </p:nvSpPr>
        <p:spPr bwMode="auto">
          <a:xfrm>
            <a:off x="1752600" y="22431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实例中的消息映射流程分析</a:t>
            </a:r>
            <a:endParaRPr lang="zh-CN" altLang="en-US" dirty="0"/>
          </a:p>
        </p:txBody>
      </p:sp>
      <p:sp>
        <p:nvSpPr>
          <p:cNvPr id="3" name="内容占位符 2"/>
          <p:cNvSpPr>
            <a:spLocks noGrp="1"/>
          </p:cNvSpPr>
          <p:nvPr>
            <p:ph idx="1"/>
          </p:nvPr>
        </p:nvSpPr>
        <p:spPr/>
        <p:txBody>
          <a:bodyPr/>
          <a:lstStyle/>
          <a:p>
            <a:r>
              <a:rPr lang="zh-CN" altLang="en-US" sz="2800" dirty="0" smtClean="0"/>
              <a:t>在上述的例子中，鼠标点击“计算”按钮：</a:t>
            </a:r>
            <a:endParaRPr lang="en-US" altLang="zh-CN" sz="2800" dirty="0" smtClean="0"/>
          </a:p>
          <a:p>
            <a:pPr lvl="1"/>
            <a:r>
              <a:rPr lang="zh-CN" altLang="en-US" sz="2400" dirty="0" smtClean="0"/>
              <a:t>按下按钮触发一个命令消息</a:t>
            </a:r>
            <a:endParaRPr lang="en-US" altLang="zh-CN" sz="2400" dirty="0" smtClean="0"/>
          </a:p>
          <a:p>
            <a:pPr lvl="1"/>
            <a:r>
              <a:rPr lang="en-US" altLang="zh-CN" sz="2400" dirty="0" smtClean="0"/>
              <a:t>MFC</a:t>
            </a:r>
            <a:r>
              <a:rPr lang="zh-CN" altLang="en-US" sz="2400" dirty="0" smtClean="0"/>
              <a:t>内部通过查询消息映射表</a:t>
            </a:r>
            <a:endParaRPr lang="en-US" altLang="zh-CN" sz="2400" dirty="0" smtClean="0"/>
          </a:p>
          <a:p>
            <a:pPr lvl="1"/>
            <a:r>
              <a:rPr lang="zh-CN" altLang="en-US" sz="2400" dirty="0" smtClean="0"/>
              <a:t>找到与之对应消息处理函数</a:t>
            </a:r>
            <a:endParaRPr lang="en-US" altLang="zh-CN" sz="2400" dirty="0" smtClean="0"/>
          </a:p>
          <a:p>
            <a:pPr lvl="1"/>
            <a:r>
              <a:rPr lang="zh-CN" altLang="en-US" sz="2400" dirty="0" smtClean="0"/>
              <a:t>调用该消息处理函数</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40</a:t>
            </a:fld>
            <a:endParaRPr lang="en-US" altLang="zh-CN"/>
          </a:p>
        </p:txBody>
      </p:sp>
    </p:spTree>
    <p:extLst>
      <p:ext uri="{BB962C8B-B14F-4D97-AF65-F5344CB8AC3E}">
        <p14:creationId xmlns:p14="http://schemas.microsoft.com/office/powerpoint/2010/main" val="1545477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对话框程序开发</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41</a:t>
            </a:fld>
            <a:endParaRPr lang="en-US" altLang="zh-CN"/>
          </a:p>
        </p:txBody>
      </p:sp>
    </p:spTree>
    <p:extLst>
      <p:ext uri="{BB962C8B-B14F-4D97-AF65-F5344CB8AC3E}">
        <p14:creationId xmlns:p14="http://schemas.microsoft.com/office/powerpoint/2010/main" val="2598367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向程序中添加一个对话框类</a:t>
            </a:r>
            <a:endParaRPr lang="zh-CN" altLang="en-US" dirty="0"/>
          </a:p>
        </p:txBody>
      </p:sp>
      <p:sp>
        <p:nvSpPr>
          <p:cNvPr id="7" name="内容占位符 6"/>
          <p:cNvSpPr>
            <a:spLocks noGrp="1"/>
          </p:cNvSpPr>
          <p:nvPr>
            <p:ph idx="1"/>
          </p:nvPr>
        </p:nvSpPr>
        <p:spPr/>
        <p:txBody>
          <a:bodyPr/>
          <a:lstStyle/>
          <a:p>
            <a:r>
              <a:rPr lang="zh-CN" altLang="en-US" sz="2400" dirty="0" smtClean="0"/>
              <a:t>在解决方案资源管理器中右键点击项目名</a:t>
            </a:r>
            <a:r>
              <a:rPr lang="en-US" altLang="zh-CN" sz="2400" dirty="0" smtClean="0"/>
              <a:t>-&gt;</a:t>
            </a:r>
            <a:r>
              <a:rPr lang="zh-CN" altLang="en-US" sz="2400" dirty="0" smtClean="0"/>
              <a:t>添加</a:t>
            </a:r>
            <a:r>
              <a:rPr lang="en-US" altLang="zh-CN" sz="2400" dirty="0" smtClean="0"/>
              <a:t>-&gt;</a:t>
            </a:r>
            <a:r>
              <a:rPr lang="zh-CN" altLang="en-US" sz="2400" dirty="0" smtClean="0"/>
              <a:t>类</a:t>
            </a:r>
            <a:r>
              <a:rPr lang="en-US" altLang="zh-CN" sz="2400" dirty="0" smtClean="0"/>
              <a:t>-&gt;MFC</a:t>
            </a:r>
            <a:r>
              <a:rPr lang="zh-CN" altLang="en-US" sz="2400" dirty="0" smtClean="0"/>
              <a:t>类，在基类中选择</a:t>
            </a:r>
            <a:r>
              <a:rPr lang="en-US" altLang="zh-CN" sz="2400" dirty="0" err="1" smtClean="0"/>
              <a:t>CDialogEx</a:t>
            </a:r>
            <a:r>
              <a:rPr lang="zh-CN" altLang="en-US" sz="2400" dirty="0" smtClean="0"/>
              <a:t>，在类名中输入对话框类名，点击“完成”即可。</a:t>
            </a:r>
            <a:endParaRPr lang="zh-CN" altLang="en-US" sz="2400" dirty="0"/>
          </a:p>
        </p:txBody>
      </p:sp>
      <p:sp>
        <p:nvSpPr>
          <p:cNvPr id="4" name="日期占位符 3"/>
          <p:cNvSpPr>
            <a:spLocks noGrp="1"/>
          </p:cNvSpPr>
          <p:nvPr>
            <p:ph type="dt" sz="half" idx="10"/>
          </p:nvPr>
        </p:nvSpPr>
        <p:spPr/>
        <p:txBody>
          <a:bodyPr/>
          <a:lstStyle/>
          <a:p>
            <a:pPr>
              <a:defRPr/>
            </a:pPr>
            <a:fld id="{2799FB80-EAE1-48B5-81E0-A81E50CDD42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36EDD5A9-490D-44DE-9EA3-CAD7CF3D26A9}" type="slidenum">
              <a:rPr lang="en-US" altLang="zh-CN" smtClean="0"/>
              <a:pPr/>
              <a:t>42</a:t>
            </a:fld>
            <a:endParaRPr lang="en-US" altLang="zh-CN"/>
          </a:p>
        </p:txBody>
      </p:sp>
      <p:pic>
        <p:nvPicPr>
          <p:cNvPr id="8" name="图片 7"/>
          <p:cNvPicPr>
            <a:picLocks noChangeAspect="1"/>
          </p:cNvPicPr>
          <p:nvPr/>
        </p:nvPicPr>
        <p:blipFill>
          <a:blip r:embed="rId2"/>
          <a:stretch>
            <a:fillRect/>
          </a:stretch>
        </p:blipFill>
        <p:spPr>
          <a:xfrm>
            <a:off x="2254568" y="3147886"/>
            <a:ext cx="4270424" cy="3073458"/>
          </a:xfrm>
          <a:prstGeom prst="rect">
            <a:avLst/>
          </a:prstGeom>
        </p:spPr>
      </p:pic>
    </p:spTree>
    <p:extLst>
      <p:ext uri="{BB962C8B-B14F-4D97-AF65-F5344CB8AC3E}">
        <p14:creationId xmlns:p14="http://schemas.microsoft.com/office/powerpoint/2010/main" val="2480027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打开对话框编辑器</a:t>
            </a:r>
            <a:endParaRPr lang="zh-CN" altLang="en-US" dirty="0"/>
          </a:p>
        </p:txBody>
      </p:sp>
      <p:sp>
        <p:nvSpPr>
          <p:cNvPr id="3" name="内容占位符 2"/>
          <p:cNvSpPr>
            <a:spLocks noGrp="1"/>
          </p:cNvSpPr>
          <p:nvPr>
            <p:ph idx="1"/>
          </p:nvPr>
        </p:nvSpPr>
        <p:spPr/>
        <p:txBody>
          <a:bodyPr/>
          <a:lstStyle/>
          <a:p>
            <a:r>
              <a:rPr lang="zh-CN" altLang="en-US" sz="2400" dirty="0" smtClean="0"/>
              <a:t>在资源视图中依次打开</a:t>
            </a:r>
            <a:r>
              <a:rPr lang="en-US" altLang="zh-CN" sz="2400" dirty="0" smtClean="0"/>
              <a:t>.RC</a:t>
            </a:r>
            <a:r>
              <a:rPr lang="zh-CN" altLang="en-US" sz="2400" dirty="0" smtClean="0"/>
              <a:t>中的资源内容，从</a:t>
            </a:r>
            <a:r>
              <a:rPr lang="en-US" altLang="zh-CN" sz="2400" dirty="0" smtClean="0"/>
              <a:t>Dialog</a:t>
            </a:r>
            <a:r>
              <a:rPr lang="zh-CN" altLang="en-US" sz="2400" dirty="0" smtClean="0"/>
              <a:t>文件夹中可找到我们刚才添加对话框类时自动添加的对话框资源</a:t>
            </a:r>
            <a:r>
              <a:rPr lang="en-US" altLang="zh-CN" sz="2400" dirty="0" smtClean="0"/>
              <a:t>ID</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43</a:t>
            </a:fld>
            <a:endParaRPr lang="en-US" altLang="zh-CN"/>
          </a:p>
        </p:txBody>
      </p:sp>
      <p:pic>
        <p:nvPicPr>
          <p:cNvPr id="7" name="图片 6"/>
          <p:cNvPicPr>
            <a:picLocks noChangeAspect="1"/>
          </p:cNvPicPr>
          <p:nvPr/>
        </p:nvPicPr>
        <p:blipFill>
          <a:blip r:embed="rId2"/>
          <a:stretch>
            <a:fillRect/>
          </a:stretch>
        </p:blipFill>
        <p:spPr>
          <a:xfrm>
            <a:off x="1907704" y="3178316"/>
            <a:ext cx="6102910" cy="3070084"/>
          </a:xfrm>
          <a:prstGeom prst="rect">
            <a:avLst/>
          </a:prstGeom>
        </p:spPr>
      </p:pic>
    </p:spTree>
    <p:extLst>
      <p:ext uri="{BB962C8B-B14F-4D97-AF65-F5344CB8AC3E}">
        <p14:creationId xmlns:p14="http://schemas.microsoft.com/office/powerpoint/2010/main" val="765881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对话框的种类</a:t>
            </a:r>
            <a:endParaRPr lang="zh-CN" altLang="en-US" dirty="0"/>
          </a:p>
        </p:txBody>
      </p:sp>
      <p:sp>
        <p:nvSpPr>
          <p:cNvPr id="3" name="内容占位符 2"/>
          <p:cNvSpPr>
            <a:spLocks noGrp="1"/>
          </p:cNvSpPr>
          <p:nvPr>
            <p:ph idx="1"/>
          </p:nvPr>
        </p:nvSpPr>
        <p:spPr/>
        <p:txBody>
          <a:bodyPr/>
          <a:lstStyle/>
          <a:p>
            <a:r>
              <a:rPr lang="zh-CN" altLang="en-US" dirty="0" smtClean="0"/>
              <a:t>对话框从运行形式上分为两种：</a:t>
            </a:r>
            <a:endParaRPr lang="en-US" altLang="zh-CN" dirty="0" smtClean="0"/>
          </a:p>
          <a:p>
            <a:pPr lvl="1"/>
            <a:r>
              <a:rPr lang="zh-CN" altLang="en-US" dirty="0" smtClean="0">
                <a:solidFill>
                  <a:schemeClr val="accent2"/>
                </a:solidFill>
              </a:rPr>
              <a:t>模态对话框</a:t>
            </a:r>
            <a:endParaRPr lang="en-US" altLang="zh-CN" dirty="0" smtClean="0">
              <a:solidFill>
                <a:schemeClr val="accent2"/>
              </a:solidFill>
            </a:endParaRPr>
          </a:p>
          <a:p>
            <a:pPr lvl="2"/>
            <a:r>
              <a:rPr lang="zh-CN" altLang="en-US" dirty="0" smtClean="0"/>
              <a:t>程序继续运行前必须响应的对话框</a:t>
            </a:r>
            <a:endParaRPr lang="en-US" altLang="zh-CN" dirty="0" smtClean="0"/>
          </a:p>
          <a:p>
            <a:pPr lvl="2"/>
            <a:r>
              <a:rPr lang="zh-CN" altLang="en-US" dirty="0" smtClean="0"/>
              <a:t>如：在</a:t>
            </a:r>
            <a:r>
              <a:rPr lang="en-US" altLang="zh-CN" dirty="0" smtClean="0"/>
              <a:t>Word</a:t>
            </a:r>
            <a:r>
              <a:rPr lang="zh-CN" altLang="en-US" dirty="0" smtClean="0"/>
              <a:t>中点击打开文件时的文件对话框</a:t>
            </a:r>
            <a:endParaRPr lang="en-US" altLang="zh-CN" dirty="0" smtClean="0"/>
          </a:p>
          <a:p>
            <a:pPr lvl="1"/>
            <a:r>
              <a:rPr lang="zh-CN" altLang="en-US" dirty="0" smtClean="0">
                <a:solidFill>
                  <a:schemeClr val="accent2"/>
                </a:solidFill>
              </a:rPr>
              <a:t>非模态对话框</a:t>
            </a:r>
            <a:endParaRPr lang="en-US" altLang="zh-CN" dirty="0" smtClean="0">
              <a:solidFill>
                <a:schemeClr val="accent2"/>
              </a:solidFill>
            </a:endParaRPr>
          </a:p>
          <a:p>
            <a:pPr lvl="2"/>
            <a:r>
              <a:rPr lang="zh-CN" altLang="en-US" dirty="0" smtClean="0"/>
              <a:t>程序运行的任何时候可以停留在屏幕上的对话框，并且允许用户随时激活</a:t>
            </a:r>
            <a:endParaRPr lang="en-US" altLang="zh-CN" dirty="0" smtClean="0"/>
          </a:p>
          <a:p>
            <a:pPr lvl="2"/>
            <a:r>
              <a:rPr lang="zh-CN" altLang="en-US" dirty="0" smtClean="0"/>
              <a:t>如：腾讯</a:t>
            </a:r>
            <a:r>
              <a:rPr lang="en-US" altLang="zh-CN" dirty="0" smtClean="0"/>
              <a:t>QQ</a:t>
            </a:r>
            <a:r>
              <a:rPr lang="zh-CN" altLang="en-US" dirty="0" smtClean="0"/>
              <a:t>、迅雷等弹出的广告框</a:t>
            </a:r>
            <a:endParaRPr lang="en-US" altLang="zh-CN" dirty="0" smtClean="0"/>
          </a:p>
          <a:p>
            <a:pPr lvl="1"/>
            <a:r>
              <a:rPr lang="zh-CN" altLang="en-US" dirty="0"/>
              <a:t>同一</a:t>
            </a:r>
            <a:r>
              <a:rPr lang="zh-CN" altLang="en-US" dirty="0" smtClean="0"/>
              <a:t>个对话框类可以两种方式运行</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44</a:t>
            </a:fld>
            <a:endParaRPr lang="en-US" altLang="zh-CN"/>
          </a:p>
        </p:txBody>
      </p:sp>
    </p:spTree>
    <p:extLst>
      <p:ext uri="{BB962C8B-B14F-4D97-AF65-F5344CB8AC3E}">
        <p14:creationId xmlns:p14="http://schemas.microsoft.com/office/powerpoint/2010/main" val="3879134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创建模态对话框</a:t>
            </a:r>
            <a:endParaRPr lang="zh-CN" altLang="en-US" dirty="0"/>
          </a:p>
        </p:txBody>
      </p:sp>
      <p:sp>
        <p:nvSpPr>
          <p:cNvPr id="3" name="内容占位符 2"/>
          <p:cNvSpPr>
            <a:spLocks noGrp="1"/>
          </p:cNvSpPr>
          <p:nvPr>
            <p:ph idx="1"/>
          </p:nvPr>
        </p:nvSpPr>
        <p:spPr/>
        <p:txBody>
          <a:bodyPr/>
          <a:lstStyle/>
          <a:p>
            <a:pPr marL="0" indent="0">
              <a:buNone/>
            </a:pPr>
            <a:r>
              <a:rPr lang="en-US" altLang="zh-CN" sz="2000" b="0" dirty="0">
                <a:solidFill>
                  <a:srgbClr val="0000FF"/>
                </a:solidFill>
                <a:highlight>
                  <a:srgbClr val="FFFFFF"/>
                </a:highlight>
                <a:latin typeface="Verdana" panose="020B0604030504040204" pitchFamily="34" charset="0"/>
              </a:rPr>
              <a:t>void</a:t>
            </a:r>
            <a:r>
              <a:rPr lang="en-US" altLang="zh-CN" sz="2000" b="0" dirty="0">
                <a:solidFill>
                  <a:srgbClr val="000000"/>
                </a:solidFill>
                <a:highlight>
                  <a:srgbClr val="FFFFFF"/>
                </a:highlight>
                <a:latin typeface="Verdana" panose="020B0604030504040204" pitchFamily="34" charset="0"/>
              </a:rPr>
              <a:t> </a:t>
            </a:r>
            <a:r>
              <a:rPr lang="en-US" altLang="zh-CN" sz="2000" b="0" dirty="0" err="1" smtClean="0">
                <a:solidFill>
                  <a:srgbClr val="2B91AF"/>
                </a:solidFill>
                <a:highlight>
                  <a:srgbClr val="FFFFFF"/>
                </a:highlight>
                <a:latin typeface="Verdana" panose="020B0604030504040204" pitchFamily="34" charset="0"/>
              </a:rPr>
              <a:t>CMyWinDlg</a:t>
            </a:r>
            <a:r>
              <a:rPr lang="en-US" altLang="zh-CN" sz="2000" b="0" dirty="0">
                <a:solidFill>
                  <a:srgbClr val="000000"/>
                </a:solidFill>
                <a:highlight>
                  <a:srgbClr val="FFFFFF"/>
                </a:highlight>
                <a:latin typeface="Verdana" panose="020B0604030504040204" pitchFamily="34" charset="0"/>
              </a:rPr>
              <a:t>::</a:t>
            </a:r>
            <a:r>
              <a:rPr lang="en-US" altLang="zh-CN" sz="2000" b="0" dirty="0" err="1" smtClean="0">
                <a:solidFill>
                  <a:srgbClr val="000000"/>
                </a:solidFill>
                <a:highlight>
                  <a:srgbClr val="FFFFFF"/>
                </a:highlight>
                <a:latin typeface="Verdana" panose="020B0604030504040204" pitchFamily="34" charset="0"/>
              </a:rPr>
              <a:t>OnBnClicked</a:t>
            </a:r>
            <a:r>
              <a:rPr lang="en-US" altLang="zh-CN" sz="2000" b="0" dirty="0" smtClean="0">
                <a:solidFill>
                  <a:srgbClr val="000000"/>
                </a:solidFill>
                <a:highlight>
                  <a:srgbClr val="FFFFFF"/>
                </a:highlight>
                <a:latin typeface="Verdana" panose="020B0604030504040204" pitchFamily="34" charset="0"/>
              </a:rPr>
              <a:t>()</a:t>
            </a:r>
            <a:endParaRPr lang="en-US" altLang="zh-CN" sz="2000" b="0" dirty="0">
              <a:solidFill>
                <a:srgbClr val="000000"/>
              </a:solidFill>
              <a:highlight>
                <a:srgbClr val="FFFFFF"/>
              </a:highlight>
              <a:latin typeface="Verdana" panose="020B0604030504040204" pitchFamily="34" charset="0"/>
            </a:endParaRPr>
          </a:p>
          <a:p>
            <a:pPr marL="0" indent="0">
              <a:buNone/>
            </a:pPr>
            <a:r>
              <a:rPr lang="en-US" altLang="zh-CN" sz="2000" b="0" dirty="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err="1" smtClean="0">
                <a:solidFill>
                  <a:srgbClr val="2B91AF"/>
                </a:solidFill>
                <a:highlight>
                  <a:srgbClr val="FFFFFF"/>
                </a:highlight>
                <a:latin typeface="Verdana" panose="020B0604030504040204" pitchFamily="34" charset="0"/>
              </a:rPr>
              <a:t>MyDialog</a:t>
            </a:r>
            <a:r>
              <a:rPr lang="en-US" altLang="zh-CN" sz="2000" b="0" dirty="0" smtClean="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dlg</a:t>
            </a:r>
            <a:r>
              <a:rPr lang="en-US" altLang="zh-CN" sz="2000" b="0" dirty="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    </a:t>
            </a:r>
            <a:endParaRPr lang="en-US" altLang="zh-CN" sz="2000" b="0" dirty="0" smtClean="0">
              <a:solidFill>
                <a:srgbClr val="000000"/>
              </a:solidFill>
              <a:highlight>
                <a:srgbClr val="FFFFFF"/>
              </a:highlight>
              <a:latin typeface="Verdana" panose="020B0604030504040204" pitchFamily="34" charset="0"/>
            </a:endParaRP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smtClean="0">
                <a:solidFill>
                  <a:srgbClr val="000000"/>
                </a:solidFill>
                <a:highlight>
                  <a:srgbClr val="FFFFFF"/>
                </a:highlight>
                <a:latin typeface="Verdana" panose="020B0604030504040204" pitchFamily="34" charset="0"/>
              </a:rPr>
              <a:t>   </a:t>
            </a:r>
            <a:r>
              <a:rPr lang="en-US" altLang="zh-CN" sz="2000" b="0" dirty="0" smtClean="0">
                <a:solidFill>
                  <a:srgbClr val="2B91AF"/>
                </a:solidFill>
                <a:highlight>
                  <a:srgbClr val="FFFFFF"/>
                </a:highlight>
                <a:latin typeface="Verdana" panose="020B0604030504040204" pitchFamily="34" charset="0"/>
              </a:rPr>
              <a:t>INT_PTR</a:t>
            </a:r>
            <a:r>
              <a:rPr lang="en-US" altLang="zh-CN" sz="2000" b="0" dirty="0" smtClean="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retval</a:t>
            </a:r>
            <a:r>
              <a:rPr lang="en-US" altLang="zh-CN" sz="2000" b="0" dirty="0">
                <a:solidFill>
                  <a:srgbClr val="000000"/>
                </a:solidFill>
                <a:highlight>
                  <a:srgbClr val="FFFFFF"/>
                </a:highlight>
                <a:latin typeface="Verdana" panose="020B0604030504040204" pitchFamily="34" charset="0"/>
              </a:rPr>
              <a:t> = </a:t>
            </a:r>
            <a:r>
              <a:rPr lang="en-US" altLang="zh-CN" sz="2000" b="0" dirty="0" err="1">
                <a:solidFill>
                  <a:srgbClr val="000000"/>
                </a:solidFill>
                <a:highlight>
                  <a:srgbClr val="FFFFFF"/>
                </a:highlight>
                <a:latin typeface="Verdana" panose="020B0604030504040204" pitchFamily="34" charset="0"/>
              </a:rPr>
              <a:t>dlg.</a:t>
            </a:r>
            <a:r>
              <a:rPr lang="en-US" altLang="zh-CN" sz="2000" dirty="0" err="1">
                <a:solidFill>
                  <a:srgbClr val="C00000"/>
                </a:solidFill>
                <a:highlight>
                  <a:srgbClr val="FFFFFF"/>
                </a:highlight>
                <a:latin typeface="Verdana" panose="020B0604030504040204" pitchFamily="34" charset="0"/>
              </a:rPr>
              <a:t>DoModal</a:t>
            </a:r>
            <a:r>
              <a:rPr lang="en-US" altLang="zh-CN" sz="2000" b="0" dirty="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a:solidFill>
                  <a:srgbClr val="008000"/>
                </a:solidFill>
                <a:highlight>
                  <a:srgbClr val="FFFFFF"/>
                </a:highlight>
                <a:latin typeface="Verdana" panose="020B0604030504040204" pitchFamily="34" charset="0"/>
              </a:rPr>
              <a:t>// do something the returned value...</a:t>
            </a:r>
            <a:endParaRPr lang="en-US" altLang="zh-CN" sz="2000" b="0" dirty="0">
              <a:solidFill>
                <a:srgbClr val="000000"/>
              </a:solidFill>
              <a:highlight>
                <a:srgbClr val="FFFFFF"/>
              </a:highlight>
              <a:latin typeface="Verdana" panose="020B0604030504040204" pitchFamily="34" charset="0"/>
            </a:endParaRPr>
          </a:p>
          <a:p>
            <a:pPr marL="0" indent="0">
              <a:buNone/>
            </a:pPr>
            <a:r>
              <a:rPr lang="en-US" altLang="zh-CN" sz="2000" b="0" dirty="0">
                <a:solidFill>
                  <a:srgbClr val="000000"/>
                </a:solidFill>
                <a:highlight>
                  <a:srgbClr val="FFFFFF"/>
                </a:highlight>
                <a:latin typeface="Verdana" panose="020B0604030504040204" pitchFamily="34" charset="0"/>
              </a:rPr>
              <a:t>}</a:t>
            </a:r>
            <a:endParaRPr lang="zh-CN" altLang="en-US" sz="20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45</a:t>
            </a:fld>
            <a:endParaRPr lang="en-US" altLang="zh-CN"/>
          </a:p>
        </p:txBody>
      </p:sp>
      <p:sp>
        <p:nvSpPr>
          <p:cNvPr id="6" name="矩形标注 5"/>
          <p:cNvSpPr/>
          <p:nvPr/>
        </p:nvSpPr>
        <p:spPr bwMode="auto">
          <a:xfrm>
            <a:off x="3203848" y="2708920"/>
            <a:ext cx="2448272" cy="345895"/>
          </a:xfrm>
          <a:prstGeom prst="wedgeRectCallout">
            <a:avLst>
              <a:gd name="adj1" fmla="val -59106"/>
              <a:gd name="adj2" fmla="val 648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创建一个栈对象</a:t>
            </a:r>
          </a:p>
        </p:txBody>
      </p:sp>
      <p:sp>
        <p:nvSpPr>
          <p:cNvPr id="7" name="矩形标注 6"/>
          <p:cNvSpPr/>
          <p:nvPr/>
        </p:nvSpPr>
        <p:spPr bwMode="auto">
          <a:xfrm>
            <a:off x="5957528" y="3284984"/>
            <a:ext cx="3096344" cy="936104"/>
          </a:xfrm>
          <a:prstGeom prst="wedgeRectCallout">
            <a:avLst>
              <a:gd name="adj1" fmla="val -64225"/>
              <a:gd name="adj2" fmla="val -1343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调用</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DoModal</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方法。程序的运行将停留在这一行，直到</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DoModal</a:t>
            </a:r>
            <a:r>
              <a:rPr lang="en-US" altLang="zh-CN" sz="1600" dirty="0" smtClean="0">
                <a:solidFill>
                  <a:schemeClr val="bg1"/>
                </a:solidFill>
                <a:latin typeface="Times New Roman" pitchFamily="18" charset="0"/>
                <a:ea typeface="楷体_GB2312" pitchFamily="49" charset="-122"/>
              </a:rPr>
              <a:t>()</a:t>
            </a:r>
            <a:r>
              <a:rPr lang="zh-CN" altLang="en-US" sz="1600" dirty="0" smtClean="0">
                <a:solidFill>
                  <a:schemeClr val="bg1"/>
                </a:solidFill>
                <a:latin typeface="Times New Roman" pitchFamily="18" charset="0"/>
                <a:ea typeface="楷体_GB2312" pitchFamily="49" charset="-122"/>
              </a:rPr>
              <a:t>函数返回</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椭圆 7"/>
          <p:cNvSpPr/>
          <p:nvPr/>
        </p:nvSpPr>
        <p:spPr bwMode="auto">
          <a:xfrm>
            <a:off x="5473904" y="2480320"/>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椭圆 8"/>
          <p:cNvSpPr/>
          <p:nvPr/>
        </p:nvSpPr>
        <p:spPr bwMode="auto">
          <a:xfrm>
            <a:off x="8783960" y="4038600"/>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1259632" y="4759652"/>
            <a:ext cx="3600400" cy="936104"/>
          </a:xfrm>
          <a:prstGeom prst="wedgeRectCallout">
            <a:avLst>
              <a:gd name="adj1" fmla="val -5556"/>
              <a:gd name="adj2" fmla="val -14888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bg1"/>
                </a:solidFill>
                <a:latin typeface="Times New Roman" pitchFamily="18" charset="0"/>
                <a:ea typeface="楷体_GB2312" pitchFamily="49" charset="-122"/>
              </a:rPr>
              <a:t>根据函数的返回值，可判断模态对话框的运行状态。用户可根据需要设置和判断模态对话框的返回值。</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055621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创建非模态对话框</a:t>
            </a:r>
            <a:endParaRPr lang="zh-CN" altLang="en-US" dirty="0"/>
          </a:p>
        </p:txBody>
      </p:sp>
      <p:sp>
        <p:nvSpPr>
          <p:cNvPr id="3" name="内容占位符 2"/>
          <p:cNvSpPr>
            <a:spLocks noGrp="1"/>
          </p:cNvSpPr>
          <p:nvPr>
            <p:ph idx="1"/>
          </p:nvPr>
        </p:nvSpPr>
        <p:spPr/>
        <p:txBody>
          <a:bodyPr/>
          <a:lstStyle/>
          <a:p>
            <a:pPr marL="0" indent="0">
              <a:buNone/>
            </a:pPr>
            <a:r>
              <a:rPr lang="en-US" altLang="zh-CN" sz="1800" b="0" dirty="0">
                <a:solidFill>
                  <a:srgbClr val="0000FF"/>
                </a:solidFill>
                <a:highlight>
                  <a:srgbClr val="FFFFFF"/>
                </a:highlight>
                <a:latin typeface="Verdana" panose="020B0604030504040204" pitchFamily="34" charset="0"/>
              </a:rPr>
              <a:t>void</a:t>
            </a:r>
            <a:r>
              <a:rPr lang="en-US" altLang="zh-CN" sz="1800" b="0" dirty="0">
                <a:solidFill>
                  <a:srgbClr val="000000"/>
                </a:solidFill>
                <a:highlight>
                  <a:srgbClr val="FFFFFF"/>
                </a:highlight>
                <a:latin typeface="Verdana" panose="020B0604030504040204" pitchFamily="34" charset="0"/>
              </a:rPr>
              <a:t> </a:t>
            </a:r>
            <a:r>
              <a:rPr lang="en-US" altLang="zh-CN" sz="1800" b="0" dirty="0" err="1" smtClean="0">
                <a:solidFill>
                  <a:srgbClr val="2B91AF"/>
                </a:solidFill>
                <a:highlight>
                  <a:srgbClr val="FFFFFF"/>
                </a:highlight>
                <a:latin typeface="Verdana" panose="020B0604030504040204" pitchFamily="34" charset="0"/>
              </a:rPr>
              <a:t>CMyWinDlg</a:t>
            </a:r>
            <a:r>
              <a:rPr lang="en-US" altLang="zh-CN" sz="1800" b="0" dirty="0">
                <a:solidFill>
                  <a:srgbClr val="000000"/>
                </a:solidFill>
                <a:highlight>
                  <a:srgbClr val="FFFFFF"/>
                </a:highlight>
                <a:latin typeface="Verdana" panose="020B0604030504040204" pitchFamily="34" charset="0"/>
              </a:rPr>
              <a:t>::</a:t>
            </a:r>
            <a:r>
              <a:rPr lang="en-US" altLang="zh-CN" sz="1800" b="0" dirty="0" err="1" smtClean="0">
                <a:solidFill>
                  <a:srgbClr val="000000"/>
                </a:solidFill>
                <a:highlight>
                  <a:srgbClr val="FFFFFF"/>
                </a:highlight>
                <a:latin typeface="Verdana" panose="020B0604030504040204" pitchFamily="34" charset="0"/>
              </a:rPr>
              <a:t>OnBnClicked</a:t>
            </a:r>
            <a:r>
              <a:rPr lang="en-US" altLang="zh-CN" sz="1800" b="0" dirty="0" smtClean="0">
                <a:solidFill>
                  <a:srgbClr val="000000"/>
                </a:solidFill>
                <a:highlight>
                  <a:srgbClr val="FFFFFF"/>
                </a:highlight>
                <a:latin typeface="Verdana" panose="020B0604030504040204" pitchFamily="34" charset="0"/>
              </a:rPr>
              <a:t> (){</a:t>
            </a:r>
            <a:endParaRPr lang="en-US" altLang="zh-CN" sz="1800" b="0" dirty="0">
              <a:solidFill>
                <a:srgbClr val="000000"/>
              </a:solidFill>
              <a:highlight>
                <a:srgbClr val="FFFFFF"/>
              </a:highlight>
              <a:latin typeface="Verdana" panose="020B0604030504040204" pitchFamily="34" charset="0"/>
            </a:endParaRP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0000FF"/>
                </a:solidFill>
                <a:highlight>
                  <a:srgbClr val="FFFFFF"/>
                </a:highlight>
                <a:latin typeface="Verdana" panose="020B0604030504040204" pitchFamily="34" charset="0"/>
              </a:rPr>
              <a:t>if</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pDialog</a:t>
            </a:r>
            <a:r>
              <a:rPr lang="en-US" altLang="zh-CN" sz="1800" b="0" dirty="0">
                <a:solidFill>
                  <a:srgbClr val="000000"/>
                </a:solidFill>
                <a:highlight>
                  <a:srgbClr val="FFFFFF"/>
                </a:highlight>
                <a:latin typeface="Verdana" panose="020B0604030504040204" pitchFamily="34" charset="0"/>
              </a:rPr>
              <a:t> != </a:t>
            </a:r>
            <a:r>
              <a:rPr lang="en-US" altLang="zh-CN" sz="1800" b="0" dirty="0">
                <a:solidFill>
                  <a:srgbClr val="6F008A"/>
                </a:solidFill>
                <a:highlight>
                  <a:srgbClr val="FFFFFF"/>
                </a:highlight>
                <a:latin typeface="Verdana" panose="020B0604030504040204" pitchFamily="34" charset="0"/>
              </a:rPr>
              <a:t>NULL</a:t>
            </a:r>
            <a:r>
              <a:rPr lang="en-US" altLang="zh-CN" sz="1800" b="0" dirty="0">
                <a:solidFill>
                  <a:srgbClr val="000000"/>
                </a:solidFill>
                <a:highlight>
                  <a:srgbClr val="FFFFFF"/>
                </a:highlight>
                <a:latin typeface="Verdana" panose="020B0604030504040204" pitchFamily="34" charset="0"/>
              </a:rPr>
              <a:t>) {</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0000FF"/>
                </a:solidFill>
                <a:highlight>
                  <a:srgbClr val="FFFFFF"/>
                </a:highlight>
                <a:latin typeface="Verdana" panose="020B0604030504040204" pitchFamily="34" charset="0"/>
              </a:rPr>
              <a:t>if</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pDialog</a:t>
            </a:r>
            <a:r>
              <a:rPr lang="en-US" altLang="zh-CN" sz="1800" b="0" dirty="0">
                <a:solidFill>
                  <a:srgbClr val="000000"/>
                </a:solidFill>
                <a:highlight>
                  <a:srgbClr val="FFFFFF"/>
                </a:highlight>
                <a:latin typeface="Verdana" panose="020B0604030504040204" pitchFamily="34" charset="0"/>
              </a:rPr>
              <a:t>-&gt;</a:t>
            </a:r>
            <a:r>
              <a:rPr lang="en-US" altLang="zh-CN" sz="1800" b="0" dirty="0" err="1">
                <a:solidFill>
                  <a:srgbClr val="000000"/>
                </a:solidFill>
                <a:highlight>
                  <a:srgbClr val="FFFFFF"/>
                </a:highlight>
                <a:latin typeface="Verdana" panose="020B0604030504040204" pitchFamily="34" charset="0"/>
              </a:rPr>
              <a:t>IsWindowVisible</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pDialog</a:t>
            </a:r>
            <a:r>
              <a:rPr lang="en-US" altLang="zh-CN" sz="1800" b="0" dirty="0">
                <a:solidFill>
                  <a:srgbClr val="000000"/>
                </a:solidFill>
                <a:highlight>
                  <a:srgbClr val="FFFFFF"/>
                </a:highlight>
                <a:latin typeface="Verdana" panose="020B0604030504040204" pitchFamily="34" charset="0"/>
              </a:rPr>
              <a:t>-&gt;</a:t>
            </a:r>
            <a:r>
              <a:rPr lang="en-US" altLang="zh-CN" sz="1800" b="0" dirty="0" err="1">
                <a:solidFill>
                  <a:srgbClr val="000000"/>
                </a:solidFill>
                <a:highlight>
                  <a:srgbClr val="FFFFFF"/>
                </a:highlight>
                <a:latin typeface="Verdana" panose="020B0604030504040204" pitchFamily="34" charset="0"/>
              </a:rPr>
              <a:t>ShowWindow</a:t>
            </a:r>
            <a:r>
              <a:rPr lang="en-US" altLang="zh-CN" sz="1800" b="0" dirty="0">
                <a:solidFill>
                  <a:srgbClr val="000000"/>
                </a:solidFill>
                <a:highlight>
                  <a:srgbClr val="FFFFFF"/>
                </a:highlight>
                <a:latin typeface="Verdana" panose="020B0604030504040204" pitchFamily="34" charset="0"/>
              </a:rPr>
              <a:t>(</a:t>
            </a:r>
            <a:r>
              <a:rPr lang="en-US" altLang="zh-CN" sz="1800" b="0" dirty="0">
                <a:solidFill>
                  <a:srgbClr val="6F008A"/>
                </a:solidFill>
                <a:highlight>
                  <a:srgbClr val="FFFFFF"/>
                </a:highlight>
                <a:latin typeface="Verdana" panose="020B0604030504040204" pitchFamily="34" charset="0"/>
              </a:rPr>
              <a:t>SW_NORMAL</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0000FF"/>
                </a:solidFill>
                <a:highlight>
                  <a:srgbClr val="FFFFFF"/>
                </a:highlight>
                <a:latin typeface="Verdana" panose="020B0604030504040204" pitchFamily="34" charset="0"/>
              </a:rPr>
              <a:t>else</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pDialog</a:t>
            </a:r>
            <a:r>
              <a:rPr lang="en-US" altLang="zh-CN" sz="1800" b="0" dirty="0">
                <a:solidFill>
                  <a:srgbClr val="000000"/>
                </a:solidFill>
                <a:highlight>
                  <a:srgbClr val="FFFFFF"/>
                </a:highlight>
                <a:latin typeface="Verdana" panose="020B0604030504040204" pitchFamily="34" charset="0"/>
              </a:rPr>
              <a:t> = </a:t>
            </a:r>
            <a:r>
              <a:rPr lang="en-US" altLang="zh-CN" sz="1800" b="0" dirty="0">
                <a:solidFill>
                  <a:srgbClr val="6F008A"/>
                </a:solidFill>
                <a:highlight>
                  <a:srgbClr val="FFFFFF"/>
                </a:highlight>
                <a:latin typeface="Verdana" panose="020B0604030504040204" pitchFamily="34" charset="0"/>
              </a:rPr>
              <a:t>new</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2B91AF"/>
                </a:solidFill>
                <a:highlight>
                  <a:srgbClr val="FFFFFF"/>
                </a:highlight>
                <a:latin typeface="Verdana" panose="020B0604030504040204" pitchFamily="34" charset="0"/>
              </a:rPr>
              <a:t>MyNonModalDialog</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0000FF"/>
                </a:solidFill>
                <a:highlight>
                  <a:srgbClr val="FFFFFF"/>
                </a:highlight>
                <a:latin typeface="Verdana" panose="020B0604030504040204" pitchFamily="34" charset="0"/>
              </a:rPr>
              <a:t>if</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pDialog</a:t>
            </a:r>
            <a:r>
              <a:rPr lang="en-US" altLang="zh-CN" sz="1800" b="0" dirty="0">
                <a:solidFill>
                  <a:srgbClr val="000000"/>
                </a:solidFill>
                <a:highlight>
                  <a:srgbClr val="FFFFFF"/>
                </a:highlight>
                <a:latin typeface="Verdana" panose="020B0604030504040204" pitchFamily="34" charset="0"/>
              </a:rPr>
              <a:t> != </a:t>
            </a:r>
            <a:r>
              <a:rPr lang="en-US" altLang="zh-CN" sz="1800" b="0" dirty="0">
                <a:solidFill>
                  <a:srgbClr val="6F008A"/>
                </a:solidFill>
                <a:highlight>
                  <a:srgbClr val="FFFFFF"/>
                </a:highlight>
                <a:latin typeface="Verdana" panose="020B0604030504040204" pitchFamily="34" charset="0"/>
              </a:rPr>
              <a:t>NULL</a:t>
            </a:r>
            <a:r>
              <a:rPr lang="en-US" altLang="zh-CN" sz="1800" b="0" dirty="0">
                <a:solidFill>
                  <a:srgbClr val="000000"/>
                </a:solidFill>
                <a:highlight>
                  <a:srgbClr val="FFFFFF"/>
                </a:highlight>
                <a:latin typeface="Verdana" panose="020B0604030504040204" pitchFamily="34" charset="0"/>
              </a:rPr>
              <a:t>)</a:t>
            </a:r>
          </a:p>
          <a:p>
            <a:pPr marL="0" indent="0">
              <a:buNone/>
            </a:pPr>
            <a:r>
              <a:rPr lang="zh-CN" altLang="en-US" sz="1800" b="0" dirty="0">
                <a:solidFill>
                  <a:srgbClr val="000000"/>
                </a:solidFill>
                <a:highlight>
                  <a:srgbClr val="FFFFFF"/>
                </a:highlight>
                <a:latin typeface="Verdana" panose="020B0604030504040204" pitchFamily="34" charset="0"/>
              </a:rPr>
              <a:t>        </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0000FF"/>
                </a:solidFill>
                <a:highlight>
                  <a:srgbClr val="FFFFFF"/>
                </a:highlight>
                <a:latin typeface="Verdana" panose="020B0604030504040204" pitchFamily="34" charset="0"/>
              </a:rPr>
              <a:t>if</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pDialog</a:t>
            </a:r>
            <a:r>
              <a:rPr lang="en-US" altLang="zh-CN" sz="1800" b="0" dirty="0">
                <a:solidFill>
                  <a:srgbClr val="000000"/>
                </a:solidFill>
                <a:highlight>
                  <a:srgbClr val="FFFFFF"/>
                </a:highlight>
                <a:latin typeface="Verdana" panose="020B0604030504040204" pitchFamily="34" charset="0"/>
              </a:rPr>
              <a:t>-&gt;Create(</a:t>
            </a:r>
            <a:r>
              <a:rPr lang="en-US" altLang="zh-CN" sz="1800" b="0" dirty="0">
                <a:solidFill>
                  <a:srgbClr val="6F008A"/>
                </a:solidFill>
                <a:highlight>
                  <a:srgbClr val="FFFFFF"/>
                </a:highlight>
                <a:latin typeface="Verdana" panose="020B0604030504040204" pitchFamily="34" charset="0"/>
              </a:rPr>
              <a:t>IDD_MYNONMODALDIALOG</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pDialog</a:t>
            </a:r>
            <a:r>
              <a:rPr lang="en-US" altLang="zh-CN" sz="1800" b="0" dirty="0">
                <a:solidFill>
                  <a:srgbClr val="000000"/>
                </a:solidFill>
                <a:highlight>
                  <a:srgbClr val="FFFFFF"/>
                </a:highlight>
                <a:latin typeface="Verdana" panose="020B0604030504040204" pitchFamily="34" charset="0"/>
              </a:rPr>
              <a:t>-&gt;</a:t>
            </a:r>
            <a:r>
              <a:rPr lang="en-US" altLang="zh-CN" sz="1800" b="0" dirty="0" err="1">
                <a:solidFill>
                  <a:srgbClr val="000000"/>
                </a:solidFill>
                <a:highlight>
                  <a:srgbClr val="FFFFFF"/>
                </a:highlight>
                <a:latin typeface="Verdana" panose="020B0604030504040204" pitchFamily="34" charset="0"/>
              </a:rPr>
              <a:t>ShowWindow</a:t>
            </a:r>
            <a:r>
              <a:rPr lang="en-US" altLang="zh-CN" sz="1800" b="0" dirty="0">
                <a:solidFill>
                  <a:srgbClr val="000000"/>
                </a:solidFill>
                <a:highlight>
                  <a:srgbClr val="FFFFFF"/>
                </a:highlight>
                <a:latin typeface="Verdana" panose="020B0604030504040204" pitchFamily="34" charset="0"/>
              </a:rPr>
              <a:t>(</a:t>
            </a:r>
            <a:r>
              <a:rPr lang="en-US" altLang="zh-CN" sz="1800" b="0" dirty="0">
                <a:solidFill>
                  <a:srgbClr val="6F008A"/>
                </a:solidFill>
                <a:highlight>
                  <a:srgbClr val="FFFFFF"/>
                </a:highlight>
                <a:latin typeface="Verdana" panose="020B0604030504040204" pitchFamily="34" charset="0"/>
              </a:rPr>
              <a:t>SW_NORMAL</a:t>
            </a:r>
            <a:r>
              <a:rPr lang="en-US" altLang="zh-CN" sz="1800" b="0" dirty="0">
                <a:solidFill>
                  <a:srgbClr val="000000"/>
                </a:solidFill>
                <a:highlight>
                  <a:srgbClr val="FFFFFF"/>
                </a:highlight>
                <a:latin typeface="Verdana" panose="020B0604030504040204" pitchFamily="34" charset="0"/>
              </a:rPr>
              <a:t>);</a:t>
            </a:r>
          </a:p>
          <a:p>
            <a:pPr marL="0" indent="0">
              <a:buNone/>
            </a:pPr>
            <a:r>
              <a:rPr lang="zh-CN" altLang="en-US" sz="1800" b="0" dirty="0">
                <a:solidFill>
                  <a:srgbClr val="000000"/>
                </a:solidFill>
                <a:highlight>
                  <a:srgbClr val="FFFFFF"/>
                </a:highlight>
                <a:latin typeface="Verdana" panose="020B0604030504040204" pitchFamily="34" charset="0"/>
              </a:rPr>
              <a:t>        </a:t>
            </a:r>
            <a:r>
              <a:rPr lang="en-US" altLang="zh-CN" sz="1800" b="0" dirty="0">
                <a:solidFill>
                  <a:srgbClr val="000000"/>
                </a:solidFill>
                <a:highlight>
                  <a:srgbClr val="FFFFFF"/>
                </a:highlight>
                <a:latin typeface="Verdana" panose="020B0604030504040204" pitchFamily="34" charset="0"/>
              </a:rPr>
              <a:t>}</a:t>
            </a:r>
          </a:p>
          <a:p>
            <a:pPr marL="0" indent="0">
              <a:buNone/>
            </a:pPr>
            <a:r>
              <a:rPr lang="zh-CN" altLang="en-US" sz="1800" b="0" dirty="0">
                <a:solidFill>
                  <a:srgbClr val="000000"/>
                </a:solidFill>
                <a:highlight>
                  <a:srgbClr val="FFFFFF"/>
                </a:highlight>
                <a:latin typeface="Verdana" panose="020B0604030504040204" pitchFamily="34" charset="0"/>
              </a:rPr>
              <a:t>    </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46</a:t>
            </a:fld>
            <a:endParaRPr lang="en-US" altLang="zh-CN"/>
          </a:p>
        </p:txBody>
      </p:sp>
      <p:sp>
        <p:nvSpPr>
          <p:cNvPr id="6" name="矩形标注 5"/>
          <p:cNvSpPr/>
          <p:nvPr/>
        </p:nvSpPr>
        <p:spPr bwMode="auto">
          <a:xfrm>
            <a:off x="5938664" y="3429000"/>
            <a:ext cx="3134072" cy="864096"/>
          </a:xfrm>
          <a:prstGeom prst="wedgeRectCallout">
            <a:avLst>
              <a:gd name="adj1" fmla="val -59106"/>
              <a:gd name="adj2" fmla="val 648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bg1"/>
                </a:solidFill>
                <a:latin typeface="Times New Roman" pitchFamily="18" charset="0"/>
                <a:ea typeface="楷体_GB2312" pitchFamily="49" charset="-122"/>
              </a:rPr>
              <a:t>一般将指针作为一个属性，在堆上分配内存。注意在合理的位置</a:t>
            </a:r>
            <a:r>
              <a:rPr lang="en-US" altLang="zh-CN" sz="1600" dirty="0" smtClean="0">
                <a:solidFill>
                  <a:schemeClr val="bg1"/>
                </a:solidFill>
                <a:latin typeface="Times New Roman" pitchFamily="18" charset="0"/>
                <a:ea typeface="楷体_GB2312" pitchFamily="49" charset="-122"/>
              </a:rPr>
              <a:t>delete</a:t>
            </a:r>
            <a:r>
              <a:rPr lang="zh-CN" altLang="en-US" sz="1600" dirty="0" smtClean="0">
                <a:solidFill>
                  <a:schemeClr val="bg1"/>
                </a:solidFill>
                <a:latin typeface="Times New Roman" pitchFamily="18" charset="0"/>
                <a:ea typeface="楷体_GB2312" pitchFamily="49" charset="-122"/>
              </a:rPr>
              <a:t>该对象。（如析构函数）</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338936" y="1981200"/>
            <a:ext cx="3134072" cy="934968"/>
          </a:xfrm>
          <a:prstGeom prst="wedgeRectCallout">
            <a:avLst>
              <a:gd name="adj1" fmla="val -57939"/>
              <a:gd name="adj2" fmla="val 5082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bg1"/>
                </a:solidFill>
                <a:latin typeface="Times New Roman" pitchFamily="18" charset="0"/>
                <a:ea typeface="楷体_GB2312" pitchFamily="49" charset="-122"/>
              </a:rPr>
              <a:t>关闭对话框后，实际上只是将其窗口隐藏，而不释放内存。再次打开时设置为可见即可。</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938664" y="5301208"/>
            <a:ext cx="3134072" cy="720080"/>
          </a:xfrm>
          <a:prstGeom prst="wedgeRectCallout">
            <a:avLst>
              <a:gd name="adj1" fmla="val -19427"/>
              <a:gd name="adj2" fmla="val -9860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使用相应的资源</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ID</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，调用</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Create</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方法创建对话框实例。</a:t>
            </a:r>
          </a:p>
        </p:txBody>
      </p:sp>
      <p:sp>
        <p:nvSpPr>
          <p:cNvPr id="9" name="矩形标注 8"/>
          <p:cNvSpPr/>
          <p:nvPr/>
        </p:nvSpPr>
        <p:spPr bwMode="auto">
          <a:xfrm>
            <a:off x="2051720" y="5375920"/>
            <a:ext cx="3134072" cy="720080"/>
          </a:xfrm>
          <a:prstGeom prst="wedgeRectCallout">
            <a:avLst>
              <a:gd name="adj1" fmla="val -17482"/>
              <a:gd name="adj2" fmla="val -6474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创建后默认为隐藏，调用</a:t>
            </a:r>
            <a:r>
              <a:rPr lang="en-US" altLang="zh-CN" sz="1600" dirty="0" err="1" smtClean="0">
                <a:solidFill>
                  <a:schemeClr val="bg1"/>
                </a:solidFill>
                <a:latin typeface="Times New Roman" pitchFamily="18" charset="0"/>
                <a:ea typeface="楷体_GB2312" pitchFamily="49" charset="-122"/>
              </a:rPr>
              <a:t>ShowWindow</a:t>
            </a:r>
            <a:r>
              <a:rPr lang="zh-CN" altLang="en-US" sz="1600" dirty="0" smtClean="0">
                <a:solidFill>
                  <a:schemeClr val="bg1"/>
                </a:solidFill>
                <a:latin typeface="Times New Roman" pitchFamily="18" charset="0"/>
                <a:ea typeface="楷体_GB2312" pitchFamily="49" charset="-122"/>
              </a:rPr>
              <a:t>函数设置为可见</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椭圆 9"/>
          <p:cNvSpPr/>
          <p:nvPr/>
        </p:nvSpPr>
        <p:spPr bwMode="auto">
          <a:xfrm>
            <a:off x="5758644" y="3324192"/>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1</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椭圆 10"/>
          <p:cNvSpPr/>
          <p:nvPr/>
        </p:nvSpPr>
        <p:spPr bwMode="auto">
          <a:xfrm>
            <a:off x="8766848" y="5074096"/>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2</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2" name="椭圆 11"/>
          <p:cNvSpPr/>
          <p:nvPr/>
        </p:nvSpPr>
        <p:spPr bwMode="auto">
          <a:xfrm>
            <a:off x="4992976" y="5845088"/>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3</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3" name="椭圆 12"/>
          <p:cNvSpPr/>
          <p:nvPr/>
        </p:nvSpPr>
        <p:spPr bwMode="auto">
          <a:xfrm>
            <a:off x="8278180" y="1803512"/>
            <a:ext cx="360040" cy="352400"/>
          </a:xfrm>
          <a:prstGeom prst="ellipse">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bg1"/>
                </a:solidFill>
                <a:effectLst/>
                <a:latin typeface="Times New Roman" pitchFamily="18" charset="0"/>
                <a:ea typeface="楷体_GB2312" pitchFamily="49" charset="-122"/>
              </a:rPr>
              <a:t>4</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149019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关闭和销毁对话框</a:t>
            </a:r>
            <a:endParaRPr lang="zh-CN" altLang="en-US" dirty="0"/>
          </a:p>
        </p:txBody>
      </p:sp>
      <p:sp>
        <p:nvSpPr>
          <p:cNvPr id="3" name="内容占位符 2"/>
          <p:cNvSpPr>
            <a:spLocks noGrp="1"/>
          </p:cNvSpPr>
          <p:nvPr>
            <p:ph idx="1"/>
          </p:nvPr>
        </p:nvSpPr>
        <p:spPr/>
        <p:txBody>
          <a:bodyPr/>
          <a:lstStyle/>
          <a:p>
            <a:r>
              <a:rPr lang="zh-CN" altLang="en-US" sz="2800" dirty="0" smtClean="0"/>
              <a:t>默认情况下，用户点击</a:t>
            </a:r>
            <a:r>
              <a:rPr lang="en-US" altLang="zh-CN" sz="2800" dirty="0" smtClean="0"/>
              <a:t>“OK</a:t>
            </a:r>
            <a:r>
              <a:rPr lang="en-US" altLang="zh-CN" sz="2800" dirty="0" smtClean="0"/>
              <a:t>”</a:t>
            </a:r>
            <a:r>
              <a:rPr lang="zh-CN" altLang="en-US" sz="2800" dirty="0" smtClean="0"/>
              <a:t>或</a:t>
            </a:r>
            <a:r>
              <a:rPr lang="en-US" altLang="zh-CN" sz="2800" dirty="0" smtClean="0"/>
              <a:t>“Cancel</a:t>
            </a:r>
            <a:r>
              <a:rPr lang="en-US" altLang="zh-CN" sz="2800" dirty="0" smtClean="0"/>
              <a:t>”</a:t>
            </a:r>
            <a:r>
              <a:rPr lang="zh-CN" altLang="en-US" sz="2800" dirty="0" smtClean="0"/>
              <a:t>的时候对话框关闭</a:t>
            </a:r>
            <a:endParaRPr lang="en-US" altLang="zh-CN" sz="2800" dirty="0" smtClean="0"/>
          </a:p>
          <a:p>
            <a:pPr lvl="1"/>
            <a:r>
              <a:rPr lang="zh-CN" altLang="en-US" sz="2400" dirty="0"/>
              <a:t>两</a:t>
            </a:r>
            <a:r>
              <a:rPr lang="zh-CN" altLang="en-US" sz="2400" dirty="0" smtClean="0"/>
              <a:t>个按钮分别有预设的</a:t>
            </a:r>
            <a:r>
              <a:rPr lang="en-US" altLang="zh-CN" sz="2400" dirty="0" smtClean="0"/>
              <a:t>ID</a:t>
            </a:r>
            <a:r>
              <a:rPr lang="zh-CN" altLang="en-US" sz="2400" dirty="0" smtClean="0"/>
              <a:t>：</a:t>
            </a:r>
            <a:r>
              <a:rPr lang="en-US" altLang="zh-CN" sz="2400" dirty="0" smtClean="0"/>
              <a:t>IDOK</a:t>
            </a:r>
            <a:r>
              <a:rPr lang="zh-CN" altLang="en-US" sz="2400" dirty="0" smtClean="0"/>
              <a:t>和</a:t>
            </a:r>
            <a:r>
              <a:rPr lang="en-US" altLang="zh-CN" sz="2400" dirty="0" smtClean="0"/>
              <a:t>IDCANCEL</a:t>
            </a:r>
          </a:p>
          <a:p>
            <a:pPr lvl="1"/>
            <a:r>
              <a:rPr lang="zh-CN" altLang="en-US" sz="2400" dirty="0" smtClean="0"/>
              <a:t>两个默认消息处理虚函数：</a:t>
            </a:r>
            <a:r>
              <a:rPr lang="en-US" altLang="zh-CN" sz="2400" dirty="0" err="1" smtClean="0"/>
              <a:t>OnOK</a:t>
            </a:r>
            <a:r>
              <a:rPr lang="en-US" altLang="zh-CN" sz="2400" dirty="0" smtClean="0"/>
              <a:t>()</a:t>
            </a:r>
            <a:r>
              <a:rPr lang="zh-CN" altLang="en-US" sz="2400" dirty="0" smtClean="0"/>
              <a:t>和</a:t>
            </a:r>
            <a:r>
              <a:rPr lang="en-US" altLang="zh-CN" sz="2400" dirty="0" err="1" smtClean="0"/>
              <a:t>OnCancel</a:t>
            </a:r>
            <a:r>
              <a:rPr lang="en-US" altLang="zh-CN" sz="2400" dirty="0" smtClean="0"/>
              <a:t>()</a:t>
            </a:r>
            <a:endParaRPr lang="en-US" altLang="zh-CN" sz="2400" dirty="0" smtClean="0"/>
          </a:p>
          <a:p>
            <a:r>
              <a:rPr lang="zh-CN" altLang="en-US" sz="2800" dirty="0" smtClean="0"/>
              <a:t>对于模态对话框</a:t>
            </a:r>
            <a:endParaRPr lang="en-US" altLang="zh-CN" sz="2800" dirty="0" smtClean="0"/>
          </a:p>
          <a:p>
            <a:pPr lvl="1"/>
            <a:r>
              <a:rPr lang="zh-CN" altLang="en-US" sz="2400" dirty="0" smtClean="0"/>
              <a:t>关闭对话框后，程序自动销毁对话框</a:t>
            </a:r>
            <a:endParaRPr lang="en-US" altLang="zh-CN" sz="2400" dirty="0" smtClean="0"/>
          </a:p>
          <a:p>
            <a:r>
              <a:rPr lang="zh-CN" altLang="en-US" sz="2800" dirty="0" smtClean="0"/>
              <a:t>对于非模态对话框</a:t>
            </a:r>
            <a:endParaRPr lang="en-US" altLang="zh-CN" sz="2800" dirty="0" smtClean="0"/>
          </a:p>
          <a:p>
            <a:pPr lvl="1"/>
            <a:r>
              <a:rPr lang="zh-CN" altLang="en-US" sz="2400" dirty="0"/>
              <a:t>调用</a:t>
            </a:r>
            <a:r>
              <a:rPr lang="en-US" altLang="zh-CN" sz="2400" dirty="0" err="1" smtClean="0"/>
              <a:t>OnOK</a:t>
            </a:r>
            <a:r>
              <a:rPr lang="en-US" altLang="zh-CN" sz="2400" dirty="0" smtClean="0"/>
              <a:t>(),</a:t>
            </a:r>
            <a:r>
              <a:rPr lang="en-US" altLang="zh-CN" sz="2400" dirty="0" err="1" smtClean="0"/>
              <a:t>OnCancel</a:t>
            </a:r>
            <a:r>
              <a:rPr lang="en-US" altLang="zh-CN" sz="2400" dirty="0" smtClean="0"/>
              <a:t>()</a:t>
            </a:r>
            <a:r>
              <a:rPr lang="zh-CN" altLang="en-US" sz="2400" dirty="0"/>
              <a:t>只</a:t>
            </a:r>
            <a:r>
              <a:rPr lang="zh-CN" altLang="en-US" sz="2400" dirty="0" smtClean="0"/>
              <a:t>隐藏窗口，不释放资源</a:t>
            </a:r>
            <a:endParaRPr lang="en-US" altLang="zh-CN" sz="2400" dirty="0" smtClean="0"/>
          </a:p>
          <a:p>
            <a:pPr lvl="1"/>
            <a:r>
              <a:rPr lang="zh-CN" altLang="en-US" sz="2400" dirty="0"/>
              <a:t>调用</a:t>
            </a:r>
            <a:r>
              <a:rPr lang="en-US" altLang="zh-CN" sz="2400" dirty="0" err="1" smtClean="0"/>
              <a:t>DestroyWindow</a:t>
            </a:r>
            <a:r>
              <a:rPr lang="en-US" altLang="zh-CN" sz="2400" dirty="0" smtClean="0"/>
              <a:t>()</a:t>
            </a:r>
            <a:r>
              <a:rPr lang="zh-CN" altLang="en-US" sz="2400" dirty="0" smtClean="0"/>
              <a:t>会销毁，释放资源</a:t>
            </a:r>
            <a:endParaRPr lang="en-US" altLang="zh-CN" sz="2400" dirty="0" smtClean="0"/>
          </a:p>
          <a:p>
            <a:pPr lvl="1"/>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47</a:t>
            </a:fld>
            <a:endParaRPr lang="en-US" altLang="zh-CN"/>
          </a:p>
        </p:txBody>
      </p:sp>
    </p:spTree>
    <p:extLst>
      <p:ext uri="{BB962C8B-B14F-4D97-AF65-F5344CB8AC3E}">
        <p14:creationId xmlns:p14="http://schemas.microsoft.com/office/powerpoint/2010/main" val="650182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访问对话框中的控件（值）</a:t>
            </a:r>
            <a:endParaRPr lang="zh-CN" altLang="en-US" dirty="0"/>
          </a:p>
        </p:txBody>
      </p:sp>
      <p:sp>
        <p:nvSpPr>
          <p:cNvPr id="3" name="内容占位符 2"/>
          <p:cNvSpPr>
            <a:spLocks noGrp="1"/>
          </p:cNvSpPr>
          <p:nvPr>
            <p:ph idx="1"/>
          </p:nvPr>
        </p:nvSpPr>
        <p:spPr/>
        <p:txBody>
          <a:bodyPr/>
          <a:lstStyle/>
          <a:p>
            <a:pPr marL="0" indent="0">
              <a:buNone/>
            </a:pPr>
            <a:r>
              <a:rPr lang="en-US" altLang="zh-CN" sz="2000" b="0" dirty="0">
                <a:solidFill>
                  <a:srgbClr val="0000FF"/>
                </a:solidFill>
                <a:highlight>
                  <a:srgbClr val="FFFFFF"/>
                </a:highlight>
                <a:latin typeface="Verdana" panose="020B0604030504040204" pitchFamily="34" charset="0"/>
              </a:rPr>
              <a:t>void</a:t>
            </a:r>
            <a:r>
              <a:rPr lang="en-US" altLang="zh-CN" sz="2000" b="0" dirty="0">
                <a:solidFill>
                  <a:srgbClr val="000000"/>
                </a:solidFill>
                <a:highlight>
                  <a:srgbClr val="FFFFFF"/>
                </a:highlight>
                <a:latin typeface="Verdana" panose="020B0604030504040204" pitchFamily="34" charset="0"/>
              </a:rPr>
              <a:t> </a:t>
            </a:r>
            <a:r>
              <a:rPr lang="en-US" altLang="zh-CN" sz="2000" b="0" dirty="0" err="1" smtClean="0">
                <a:solidFill>
                  <a:srgbClr val="2B91AF"/>
                </a:solidFill>
                <a:highlight>
                  <a:srgbClr val="FFFFFF"/>
                </a:highlight>
                <a:latin typeface="Verdana" panose="020B0604030504040204" pitchFamily="34" charset="0"/>
              </a:rPr>
              <a:t>CMyWinDlg</a:t>
            </a:r>
            <a:r>
              <a:rPr lang="en-US" altLang="zh-CN" sz="2000" b="0" dirty="0">
                <a:solidFill>
                  <a:srgbClr val="000000"/>
                </a:solidFill>
                <a:highlight>
                  <a:srgbClr val="FFFFFF"/>
                </a:highlight>
                <a:latin typeface="Verdana" panose="020B0604030504040204" pitchFamily="34" charset="0"/>
              </a:rPr>
              <a:t>::OnBnClickedButton1()</a:t>
            </a:r>
          </a:p>
          <a:p>
            <a:pPr marL="0" indent="0">
              <a:buNone/>
            </a:pPr>
            <a:r>
              <a:rPr lang="en-US" altLang="zh-CN" sz="2000" b="0" dirty="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2B91AF"/>
                </a:solidFill>
                <a:highlight>
                  <a:srgbClr val="FFFFFF"/>
                </a:highlight>
                <a:latin typeface="Verdana" panose="020B0604030504040204" pitchFamily="34" charset="0"/>
              </a:rPr>
              <a:t>CString</a:t>
            </a:r>
            <a:r>
              <a:rPr lang="en-US" altLang="zh-CN" sz="2000" b="0" dirty="0">
                <a:solidFill>
                  <a:srgbClr val="000000"/>
                </a:solidFill>
                <a:highlight>
                  <a:srgbClr val="FFFFFF"/>
                </a:highlight>
                <a:latin typeface="Verdana" panose="020B0604030504040204" pitchFamily="34" charset="0"/>
              </a:rPr>
              <a:t> text;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2B91AF"/>
                </a:solidFill>
                <a:highlight>
                  <a:srgbClr val="FFFFFF"/>
                </a:highlight>
                <a:latin typeface="Verdana" panose="020B0604030504040204" pitchFamily="34" charset="0"/>
              </a:rPr>
              <a:t>CWnd</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pWnd</a:t>
            </a:r>
            <a:r>
              <a:rPr lang="en-US" altLang="zh-CN" sz="2000" b="0" dirty="0">
                <a:solidFill>
                  <a:srgbClr val="000000"/>
                </a:solidFill>
                <a:highlight>
                  <a:srgbClr val="FFFFFF"/>
                </a:highlight>
                <a:latin typeface="Verdana" panose="020B0604030504040204" pitchFamily="34" charset="0"/>
              </a:rPr>
              <a:t> = </a:t>
            </a:r>
            <a:r>
              <a:rPr lang="en-US" altLang="zh-CN" sz="2000" b="0" dirty="0" err="1">
                <a:solidFill>
                  <a:srgbClr val="000000"/>
                </a:solidFill>
                <a:highlight>
                  <a:srgbClr val="FFFFFF"/>
                </a:highlight>
                <a:latin typeface="Verdana" panose="020B0604030504040204" pitchFamily="34" charset="0"/>
              </a:rPr>
              <a:t>GetDlgItem</a:t>
            </a:r>
            <a:r>
              <a:rPr lang="en-US" altLang="zh-CN" sz="2000" b="0" dirty="0">
                <a:solidFill>
                  <a:srgbClr val="000000"/>
                </a:solidFill>
                <a:highlight>
                  <a:srgbClr val="FFFFFF"/>
                </a:highlight>
                <a:latin typeface="Verdana" panose="020B0604030504040204" pitchFamily="34" charset="0"/>
              </a:rPr>
              <a:t>(</a:t>
            </a:r>
            <a:r>
              <a:rPr lang="en-US" altLang="zh-CN" sz="2000" b="0" dirty="0">
                <a:solidFill>
                  <a:srgbClr val="6F008A"/>
                </a:solidFill>
                <a:highlight>
                  <a:srgbClr val="FFFFFF"/>
                </a:highlight>
                <a:latin typeface="Verdana" panose="020B0604030504040204" pitchFamily="34" charset="0"/>
              </a:rPr>
              <a:t>IDC_EDIT1</a:t>
            </a:r>
            <a:r>
              <a:rPr lang="en-US" altLang="zh-CN" sz="2000" b="0" dirty="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a:solidFill>
                  <a:srgbClr val="0000FF"/>
                </a:solidFill>
                <a:highlight>
                  <a:srgbClr val="FFFFFF"/>
                </a:highlight>
                <a:latin typeface="Verdana" panose="020B0604030504040204" pitchFamily="34" charset="0"/>
              </a:rPr>
              <a:t>if</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pWnd</a:t>
            </a:r>
            <a:r>
              <a:rPr lang="en-US" altLang="zh-CN" sz="2000" b="0" dirty="0">
                <a:solidFill>
                  <a:srgbClr val="000000"/>
                </a:solidFill>
                <a:highlight>
                  <a:srgbClr val="FFFFFF"/>
                </a:highlight>
                <a:latin typeface="Verdana" panose="020B0604030504040204" pitchFamily="34" charset="0"/>
              </a:rPr>
              <a:t> != </a:t>
            </a:r>
            <a:r>
              <a:rPr lang="en-US" altLang="zh-CN" sz="2000" b="0" dirty="0">
                <a:solidFill>
                  <a:srgbClr val="6F008A"/>
                </a:solidFill>
                <a:highlight>
                  <a:srgbClr val="FFFFFF"/>
                </a:highlight>
                <a:latin typeface="Verdana" panose="020B0604030504040204" pitchFamily="34" charset="0"/>
              </a:rPr>
              <a:t>NULL</a:t>
            </a:r>
            <a:r>
              <a:rPr lang="en-US" altLang="zh-CN" sz="2000" b="0" dirty="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pWnd</a:t>
            </a:r>
            <a:r>
              <a:rPr lang="en-US" altLang="zh-CN" sz="2000" b="0" dirty="0">
                <a:solidFill>
                  <a:srgbClr val="000000"/>
                </a:solidFill>
                <a:highlight>
                  <a:srgbClr val="FFFFFF"/>
                </a:highlight>
                <a:latin typeface="Verdana" panose="020B0604030504040204" pitchFamily="34" charset="0"/>
              </a:rPr>
              <a:t>-&gt;</a:t>
            </a:r>
            <a:r>
              <a:rPr lang="en-US" altLang="zh-CN" sz="2000" b="0" dirty="0" err="1">
                <a:solidFill>
                  <a:srgbClr val="6F008A"/>
                </a:solidFill>
                <a:highlight>
                  <a:srgbClr val="FFFFFF"/>
                </a:highlight>
                <a:latin typeface="Verdana" panose="020B0604030504040204" pitchFamily="34" charset="0"/>
              </a:rPr>
              <a:t>GetWindowText</a:t>
            </a:r>
            <a:r>
              <a:rPr lang="en-US" altLang="zh-CN" sz="2000" b="0" dirty="0">
                <a:solidFill>
                  <a:srgbClr val="000000"/>
                </a:solidFill>
                <a:highlight>
                  <a:srgbClr val="FFFFFF"/>
                </a:highlight>
                <a:latin typeface="Verdana" panose="020B0604030504040204" pitchFamily="34" charset="0"/>
              </a:rPr>
              <a:t>(text);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6F008A"/>
                </a:solidFill>
                <a:highlight>
                  <a:srgbClr val="FFFFFF"/>
                </a:highlight>
                <a:latin typeface="Verdana" panose="020B0604030504040204" pitchFamily="34" charset="0"/>
              </a:rPr>
              <a:t>MessageBox</a:t>
            </a:r>
            <a:r>
              <a:rPr lang="en-US" altLang="zh-CN" sz="2000" b="0" dirty="0">
                <a:solidFill>
                  <a:srgbClr val="000000"/>
                </a:solidFill>
                <a:highlight>
                  <a:srgbClr val="FFFFFF"/>
                </a:highlight>
                <a:latin typeface="Verdana" panose="020B0604030504040204" pitchFamily="34" charset="0"/>
              </a:rPr>
              <a:t>(text);</a:t>
            </a:r>
          </a:p>
          <a:p>
            <a:pPr marL="0" indent="0">
              <a:buNone/>
            </a:pPr>
            <a:r>
              <a:rPr lang="en-US" altLang="zh-CN" sz="2000" b="0" dirty="0" smtClean="0">
                <a:solidFill>
                  <a:srgbClr val="000000"/>
                </a:solidFill>
                <a:highlight>
                  <a:srgbClr val="FFFFFF"/>
                </a:highlight>
                <a:latin typeface="Verdana" panose="020B0604030504040204" pitchFamily="34" charset="0"/>
              </a:rPr>
              <a:t>    </a:t>
            </a:r>
            <a:r>
              <a:rPr lang="en-US" altLang="zh-CN" sz="2000" b="0" dirty="0">
                <a:solidFill>
                  <a:srgbClr val="0000FF"/>
                </a:solidFill>
                <a:highlight>
                  <a:srgbClr val="FFFFFF"/>
                </a:highlight>
                <a:latin typeface="Verdana" panose="020B0604030504040204" pitchFamily="34" charset="0"/>
              </a:rPr>
              <a:t>if</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pWnd</a:t>
            </a:r>
            <a:r>
              <a:rPr lang="en-US" altLang="zh-CN" sz="2000" b="0" dirty="0">
                <a:solidFill>
                  <a:srgbClr val="000000"/>
                </a:solidFill>
                <a:highlight>
                  <a:srgbClr val="FFFFFF"/>
                </a:highlight>
                <a:latin typeface="Verdana" panose="020B0604030504040204" pitchFamily="34" charset="0"/>
              </a:rPr>
              <a:t> != </a:t>
            </a:r>
            <a:r>
              <a:rPr lang="en-US" altLang="zh-CN" sz="2000" b="0" dirty="0">
                <a:solidFill>
                  <a:srgbClr val="6F008A"/>
                </a:solidFill>
                <a:highlight>
                  <a:srgbClr val="FFFFFF"/>
                </a:highlight>
                <a:latin typeface="Verdana" panose="020B0604030504040204" pitchFamily="34" charset="0"/>
              </a:rPr>
              <a:t>NULL</a:t>
            </a:r>
            <a:r>
              <a:rPr lang="en-US" altLang="zh-CN" sz="2000" b="0" dirty="0" smtClean="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 </a:t>
            </a:r>
            <a:r>
              <a:rPr lang="en-US" altLang="zh-CN" sz="2000" b="0" dirty="0" smtClean="0">
                <a:solidFill>
                  <a:srgbClr val="000000"/>
                </a:solidFill>
                <a:highlight>
                  <a:srgbClr val="FFFFFF"/>
                </a:highlight>
                <a:latin typeface="Verdana" panose="020B0604030504040204" pitchFamily="34" charset="0"/>
              </a:rPr>
              <a:t>       </a:t>
            </a:r>
            <a:r>
              <a:rPr lang="en-US" altLang="zh-CN" sz="2000" b="0" dirty="0" err="1" smtClean="0">
                <a:solidFill>
                  <a:srgbClr val="000000"/>
                </a:solidFill>
                <a:highlight>
                  <a:srgbClr val="FFFFFF"/>
                </a:highlight>
                <a:latin typeface="Verdana" panose="020B0604030504040204" pitchFamily="34" charset="0"/>
              </a:rPr>
              <a:t>pWnd</a:t>
            </a:r>
            <a:r>
              <a:rPr lang="en-US" altLang="zh-CN" sz="2000" b="0" dirty="0" smtClean="0">
                <a:solidFill>
                  <a:srgbClr val="000000"/>
                </a:solidFill>
                <a:highlight>
                  <a:srgbClr val="FFFFFF"/>
                </a:highlight>
                <a:latin typeface="Verdana" panose="020B0604030504040204" pitchFamily="34" charset="0"/>
              </a:rPr>
              <a:t>-</a:t>
            </a:r>
            <a:r>
              <a:rPr lang="en-US" altLang="zh-CN" sz="2000" b="0" dirty="0">
                <a:solidFill>
                  <a:srgbClr val="000000"/>
                </a:solidFill>
                <a:highlight>
                  <a:srgbClr val="FFFFFF"/>
                </a:highlight>
                <a:latin typeface="Verdana" panose="020B0604030504040204" pitchFamily="34" charset="0"/>
              </a:rPr>
              <a:t>&gt;</a:t>
            </a:r>
            <a:r>
              <a:rPr lang="en-US" altLang="zh-CN" sz="2000" b="0" dirty="0" err="1">
                <a:solidFill>
                  <a:srgbClr val="6F008A"/>
                </a:solidFill>
                <a:highlight>
                  <a:srgbClr val="FFFFFF"/>
                </a:highlight>
                <a:latin typeface="Verdana" panose="020B0604030504040204" pitchFamily="34" charset="0"/>
              </a:rPr>
              <a:t>SetWindowText</a:t>
            </a:r>
            <a:r>
              <a:rPr lang="en-US" altLang="zh-CN" sz="2000" b="0" dirty="0">
                <a:solidFill>
                  <a:srgbClr val="000000"/>
                </a:solidFill>
                <a:highlight>
                  <a:srgbClr val="FFFFFF"/>
                </a:highlight>
                <a:latin typeface="Verdana" panose="020B0604030504040204" pitchFamily="34" charset="0"/>
              </a:rPr>
              <a:t>(</a:t>
            </a:r>
            <a:r>
              <a:rPr lang="en-US" altLang="zh-CN" sz="2000" b="0" dirty="0">
                <a:solidFill>
                  <a:srgbClr val="6F008A"/>
                </a:solidFill>
                <a:highlight>
                  <a:srgbClr val="FFFFFF"/>
                </a:highlight>
                <a:latin typeface="Verdana" panose="020B0604030504040204" pitchFamily="34" charset="0"/>
              </a:rPr>
              <a:t>TEXT</a:t>
            </a:r>
            <a:r>
              <a:rPr lang="en-US" altLang="zh-CN" sz="2000" b="0" dirty="0">
                <a:solidFill>
                  <a:srgbClr val="000000"/>
                </a:solidFill>
                <a:highlight>
                  <a:srgbClr val="FFFFFF"/>
                </a:highlight>
                <a:latin typeface="Verdana" panose="020B0604030504040204" pitchFamily="34" charset="0"/>
              </a:rPr>
              <a:t>(</a:t>
            </a:r>
            <a:r>
              <a:rPr lang="en-US" altLang="zh-CN" sz="2000" b="0" dirty="0">
                <a:solidFill>
                  <a:srgbClr val="A31515"/>
                </a:solidFill>
                <a:highlight>
                  <a:srgbClr val="FFFFFF"/>
                </a:highlight>
                <a:latin typeface="Verdana" panose="020B0604030504040204" pitchFamily="34" charset="0"/>
              </a:rPr>
              <a:t>"Hello, world</a:t>
            </a:r>
            <a:r>
              <a:rPr lang="en-US" altLang="zh-CN" sz="2000" b="0" dirty="0" smtClean="0">
                <a:solidFill>
                  <a:srgbClr val="A31515"/>
                </a:solidFill>
                <a:highlight>
                  <a:srgbClr val="FFFFFF"/>
                </a:highlight>
                <a:latin typeface="Verdana" panose="020B0604030504040204" pitchFamily="34" charset="0"/>
              </a:rPr>
              <a:t>!"</a:t>
            </a:r>
            <a:r>
              <a:rPr lang="en-US" altLang="zh-CN" sz="2000" b="0" dirty="0" smtClean="0">
                <a:solidFill>
                  <a:srgbClr val="000000"/>
                </a:solidFill>
                <a:highlight>
                  <a:srgbClr val="FFFFFF"/>
                </a:highlight>
                <a:latin typeface="Verdana" panose="020B0604030504040204" pitchFamily="34" charset="0"/>
              </a:rPr>
              <a:t>));</a:t>
            </a:r>
          </a:p>
          <a:p>
            <a:pPr marL="0" indent="0">
              <a:buNone/>
            </a:pPr>
            <a:r>
              <a:rPr lang="en-US" altLang="zh-CN" sz="2000" b="0" dirty="0">
                <a:solidFill>
                  <a:srgbClr val="000000"/>
                </a:solidFill>
                <a:highlight>
                  <a:srgbClr val="FFFFFF"/>
                </a:highlight>
                <a:latin typeface="Verdana" panose="020B0604030504040204" pitchFamily="34" charset="0"/>
              </a:rPr>
              <a:t>}</a:t>
            </a:r>
            <a:endParaRPr lang="zh-CN" altLang="en-US" sz="20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48</a:t>
            </a:fld>
            <a:endParaRPr lang="en-US" altLang="zh-CN"/>
          </a:p>
        </p:txBody>
      </p:sp>
      <p:sp>
        <p:nvSpPr>
          <p:cNvPr id="7" name="矩形 6"/>
          <p:cNvSpPr/>
          <p:nvPr/>
        </p:nvSpPr>
        <p:spPr bwMode="auto">
          <a:xfrm>
            <a:off x="1043608" y="4917812"/>
            <a:ext cx="6624736" cy="45540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1043608" y="3808294"/>
            <a:ext cx="6624736" cy="41279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1043608" y="3104916"/>
            <a:ext cx="6624736" cy="35738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4572000" y="2540714"/>
            <a:ext cx="3134072" cy="397604"/>
          </a:xfrm>
          <a:prstGeom prst="wedgeRectCallout">
            <a:avLst>
              <a:gd name="adj1" fmla="val -30708"/>
              <a:gd name="adj2" fmla="val 9374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bg1"/>
                </a:solidFill>
                <a:latin typeface="Times New Roman" pitchFamily="18" charset="0"/>
                <a:ea typeface="楷体_GB2312" pitchFamily="49" charset="-122"/>
              </a:rPr>
              <a:t>通过控件</a:t>
            </a:r>
            <a:r>
              <a:rPr lang="en-US" altLang="zh-CN" sz="1600" dirty="0" smtClean="0">
                <a:solidFill>
                  <a:schemeClr val="bg1"/>
                </a:solidFill>
                <a:latin typeface="Times New Roman" pitchFamily="18" charset="0"/>
                <a:ea typeface="楷体_GB2312" pitchFamily="49" charset="-122"/>
              </a:rPr>
              <a:t>ID</a:t>
            </a:r>
            <a:r>
              <a:rPr lang="zh-CN" altLang="en-US" sz="1600" dirty="0" smtClean="0">
                <a:solidFill>
                  <a:schemeClr val="bg1"/>
                </a:solidFill>
                <a:latin typeface="Times New Roman" pitchFamily="18" charset="0"/>
                <a:ea typeface="楷体_GB2312" pitchFamily="49" charset="-122"/>
              </a:rPr>
              <a:t>获取到控件的指针</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标注 10"/>
          <p:cNvSpPr/>
          <p:nvPr/>
        </p:nvSpPr>
        <p:spPr bwMode="auto">
          <a:xfrm>
            <a:off x="5719056" y="3960694"/>
            <a:ext cx="3096952" cy="397604"/>
          </a:xfrm>
          <a:prstGeom prst="wedgeRectCallout">
            <a:avLst>
              <a:gd name="adj1" fmla="val -59495"/>
              <a:gd name="adj2" fmla="val -3197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获取输入框控件的内容</a:t>
            </a:r>
          </a:p>
        </p:txBody>
      </p:sp>
      <p:sp>
        <p:nvSpPr>
          <p:cNvPr id="12" name="矩形标注 11"/>
          <p:cNvSpPr/>
          <p:nvPr/>
        </p:nvSpPr>
        <p:spPr bwMode="auto">
          <a:xfrm>
            <a:off x="5719056" y="5441794"/>
            <a:ext cx="3096952" cy="397604"/>
          </a:xfrm>
          <a:prstGeom prst="wedgeRectCallout">
            <a:avLst>
              <a:gd name="adj1" fmla="val -31544"/>
              <a:gd name="adj2" fmla="val -8716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设置输入框控件的内容</a:t>
            </a:r>
          </a:p>
        </p:txBody>
      </p:sp>
    </p:spTree>
    <p:extLst>
      <p:ext uri="{BB962C8B-B14F-4D97-AF65-F5344CB8AC3E}">
        <p14:creationId xmlns:p14="http://schemas.microsoft.com/office/powerpoint/2010/main" val="3373633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DDX</a:t>
            </a:r>
            <a:endParaRPr lang="zh-CN" altLang="en-US" dirty="0"/>
          </a:p>
        </p:txBody>
      </p:sp>
      <p:sp>
        <p:nvSpPr>
          <p:cNvPr id="3" name="内容占位符 2"/>
          <p:cNvSpPr>
            <a:spLocks noGrp="1"/>
          </p:cNvSpPr>
          <p:nvPr>
            <p:ph idx="1"/>
          </p:nvPr>
        </p:nvSpPr>
        <p:spPr/>
        <p:txBody>
          <a:bodyPr/>
          <a:lstStyle/>
          <a:p>
            <a:r>
              <a:rPr lang="en-US" altLang="zh-CN" sz="2800" dirty="0" smtClean="0"/>
              <a:t>Dialog Data Exchange, DDX </a:t>
            </a:r>
            <a:r>
              <a:rPr lang="zh-CN" altLang="en-US" sz="2800" dirty="0" smtClean="0"/>
              <a:t>对话框数据交换机制</a:t>
            </a:r>
            <a:endParaRPr lang="en-US" altLang="zh-CN" sz="2800" dirty="0" smtClean="0"/>
          </a:p>
          <a:p>
            <a:pPr lvl="1"/>
            <a:r>
              <a:rPr lang="zh-CN" altLang="en-US" sz="2400" dirty="0" smtClean="0"/>
              <a:t>一种更为方便的读取、设置控件内容的机制</a:t>
            </a:r>
            <a:endParaRPr lang="en-US" altLang="zh-CN" sz="2400" dirty="0" smtClean="0"/>
          </a:p>
          <a:p>
            <a:pPr lvl="1"/>
            <a:r>
              <a:rPr lang="zh-CN" altLang="en-US" sz="2400" dirty="0" smtClean="0"/>
              <a:t>用户可通过</a:t>
            </a:r>
            <a:r>
              <a:rPr lang="en-US" altLang="zh-CN" sz="2400" dirty="0" err="1" smtClean="0">
                <a:solidFill>
                  <a:schemeClr val="accent2"/>
                </a:solidFill>
              </a:rPr>
              <a:t>UpdateData</a:t>
            </a:r>
            <a:r>
              <a:rPr lang="en-US" altLang="zh-CN" sz="2400" dirty="0" smtClean="0">
                <a:solidFill>
                  <a:schemeClr val="accent2"/>
                </a:solidFill>
              </a:rPr>
              <a:t>()</a:t>
            </a:r>
            <a:r>
              <a:rPr lang="zh-CN" altLang="en-US" sz="2400" dirty="0" smtClean="0"/>
              <a:t>函数同步</a:t>
            </a:r>
            <a:r>
              <a:rPr lang="zh-CN" altLang="en-US" sz="2400" dirty="0" smtClean="0">
                <a:solidFill>
                  <a:srgbClr val="A30021"/>
                </a:solidFill>
              </a:rPr>
              <a:t>成员变量</a:t>
            </a:r>
            <a:r>
              <a:rPr lang="zh-CN" altLang="en-US" sz="2400" dirty="0" smtClean="0"/>
              <a:t>和对话框中</a:t>
            </a:r>
            <a:r>
              <a:rPr lang="zh-CN" altLang="en-US" sz="2400" dirty="0" smtClean="0">
                <a:solidFill>
                  <a:srgbClr val="A30021"/>
                </a:solidFill>
              </a:rPr>
              <a:t>控件的当前值</a:t>
            </a:r>
            <a:endParaRPr lang="en-US" altLang="zh-CN" sz="2400" dirty="0" smtClean="0">
              <a:solidFill>
                <a:srgbClr val="A30021"/>
              </a:solidFill>
            </a:endParaRPr>
          </a:p>
          <a:p>
            <a:pPr lvl="1"/>
            <a:r>
              <a:rPr lang="zh-CN" altLang="en-US" sz="2400" dirty="0" smtClean="0"/>
              <a:t>在</a:t>
            </a:r>
            <a:r>
              <a:rPr lang="en-US" altLang="zh-CN" sz="2400" dirty="0" smtClean="0"/>
              <a:t>**</a:t>
            </a:r>
            <a:r>
              <a:rPr lang="en-US" altLang="zh-CN" sz="2400" dirty="0" err="1" smtClean="0"/>
              <a:t>Dlg</a:t>
            </a:r>
            <a:r>
              <a:rPr lang="en-US" altLang="zh-CN" sz="2400" dirty="0" smtClean="0"/>
              <a:t>::</a:t>
            </a:r>
            <a:r>
              <a:rPr lang="en-US" altLang="zh-CN" sz="2400" dirty="0" err="1" smtClean="0"/>
              <a:t>DoDataExchange</a:t>
            </a:r>
            <a:r>
              <a:rPr lang="en-US" altLang="zh-CN" sz="2400" dirty="0" smtClean="0"/>
              <a:t>(</a:t>
            </a:r>
            <a:r>
              <a:rPr lang="en-US" altLang="zh-CN" sz="2400" dirty="0" err="1" smtClean="0"/>
              <a:t>CDataExchange</a:t>
            </a:r>
            <a:r>
              <a:rPr lang="en-US" altLang="zh-CN" sz="2400" dirty="0" smtClean="0"/>
              <a:t>* </a:t>
            </a:r>
            <a:r>
              <a:rPr lang="en-US" altLang="zh-CN" sz="2400" dirty="0" err="1" smtClean="0"/>
              <a:t>pDX</a:t>
            </a:r>
            <a:r>
              <a:rPr lang="en-US" altLang="zh-CN" sz="2400" dirty="0" smtClean="0"/>
              <a:t>)</a:t>
            </a:r>
            <a:r>
              <a:rPr lang="zh-CN" altLang="en-US" sz="2400" dirty="0" smtClean="0"/>
              <a:t>函数中：</a:t>
            </a:r>
            <a:endParaRPr lang="en-US" altLang="zh-CN" sz="2400" dirty="0" smtClean="0"/>
          </a:p>
          <a:p>
            <a:pPr lvl="2"/>
            <a:r>
              <a:rPr lang="zh-CN" altLang="en-US" sz="2000" dirty="0" smtClean="0"/>
              <a:t>使用</a:t>
            </a:r>
            <a:r>
              <a:rPr lang="en-US" altLang="zh-CN" sz="2000" dirty="0" err="1" smtClean="0"/>
              <a:t>DDX_Control</a:t>
            </a:r>
            <a:r>
              <a:rPr lang="en-US" altLang="zh-CN" sz="2000" dirty="0" smtClean="0"/>
              <a:t>()</a:t>
            </a:r>
            <a:r>
              <a:rPr lang="zh-CN" altLang="en-US" sz="2000" dirty="0" smtClean="0"/>
              <a:t>函数表示将</a:t>
            </a:r>
            <a:r>
              <a:rPr lang="zh-CN" altLang="en-US" sz="2000" dirty="0" smtClean="0">
                <a:solidFill>
                  <a:srgbClr val="A30021"/>
                </a:solidFill>
              </a:rPr>
              <a:t>控件</a:t>
            </a:r>
            <a:r>
              <a:rPr lang="zh-CN" altLang="en-US" sz="2000" dirty="0" smtClean="0"/>
              <a:t>与</a:t>
            </a:r>
            <a:r>
              <a:rPr lang="zh-CN" altLang="en-US" sz="2000" dirty="0" smtClean="0">
                <a:solidFill>
                  <a:srgbClr val="A30021"/>
                </a:solidFill>
              </a:rPr>
              <a:t>控件类型变量</a:t>
            </a:r>
            <a:r>
              <a:rPr lang="zh-CN" altLang="en-US" sz="2000" dirty="0" smtClean="0"/>
              <a:t>关联</a:t>
            </a:r>
            <a:endParaRPr lang="en-US" altLang="zh-CN" sz="2000" dirty="0" smtClean="0"/>
          </a:p>
          <a:p>
            <a:pPr lvl="2"/>
            <a:r>
              <a:rPr lang="zh-CN" altLang="en-US" sz="2000" dirty="0" smtClean="0"/>
              <a:t>使用</a:t>
            </a:r>
            <a:r>
              <a:rPr lang="en-US" altLang="zh-CN" sz="2000" dirty="0" err="1" smtClean="0"/>
              <a:t>DDX_Text</a:t>
            </a:r>
            <a:r>
              <a:rPr lang="en-US" altLang="zh-CN" sz="2000" dirty="0" smtClean="0"/>
              <a:t>()</a:t>
            </a:r>
            <a:r>
              <a:rPr lang="zh-CN" altLang="en-US" sz="2000" dirty="0" smtClean="0"/>
              <a:t>函数表示将</a:t>
            </a:r>
            <a:r>
              <a:rPr lang="zh-CN" altLang="en-US" sz="2000" dirty="0" smtClean="0">
                <a:solidFill>
                  <a:srgbClr val="A30021"/>
                </a:solidFill>
              </a:rPr>
              <a:t>控件的值</a:t>
            </a:r>
            <a:r>
              <a:rPr lang="zh-CN" altLang="en-US" sz="2000" dirty="0" smtClean="0"/>
              <a:t>与</a:t>
            </a:r>
            <a:r>
              <a:rPr lang="zh-CN" altLang="en-US" sz="2000" dirty="0" smtClean="0">
                <a:solidFill>
                  <a:srgbClr val="A30021"/>
                </a:solidFill>
              </a:rPr>
              <a:t>指定变量</a:t>
            </a:r>
            <a:r>
              <a:rPr lang="zh-CN" altLang="en-US" sz="2000" dirty="0" smtClean="0"/>
              <a:t>关联</a:t>
            </a:r>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49</a:t>
            </a:fld>
            <a:endParaRPr lang="en-US" altLang="zh-CN"/>
          </a:p>
        </p:txBody>
      </p:sp>
    </p:spTree>
    <p:extLst>
      <p:ext uri="{BB962C8B-B14F-4D97-AF65-F5344CB8AC3E}">
        <p14:creationId xmlns:p14="http://schemas.microsoft.com/office/powerpoint/2010/main" val="218218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一个实例</a:t>
            </a:r>
            <a:endParaRPr lang="zh-CN" altLang="en-US" dirty="0"/>
          </a:p>
        </p:txBody>
      </p:sp>
      <p:sp>
        <p:nvSpPr>
          <p:cNvPr id="7" name="文本占位符 6"/>
          <p:cNvSpPr>
            <a:spLocks noGrp="1"/>
          </p:cNvSpPr>
          <p:nvPr>
            <p:ph type="body" idx="1"/>
          </p:nvPr>
        </p:nvSpPr>
        <p:spPr/>
        <p:txBody>
          <a:bodyPr/>
          <a:lstStyle/>
          <a:p>
            <a:r>
              <a:rPr lang="zh-CN" altLang="en-US" dirty="0" smtClean="0"/>
              <a:t>我们将使用一个实例来说明</a:t>
            </a:r>
            <a:r>
              <a:rPr lang="en-US" altLang="zh-CN" dirty="0" smtClean="0"/>
              <a:t>MFC</a:t>
            </a:r>
            <a:r>
              <a:rPr lang="zh-CN" altLang="en-US" dirty="0" smtClean="0"/>
              <a:t>程序的运行机理及消息映射机制</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a:t>
            </a:fld>
            <a:endParaRPr lang="en-US" altLang="zh-CN"/>
          </a:p>
        </p:txBody>
      </p:sp>
    </p:spTree>
    <p:extLst>
      <p:ext uri="{BB962C8B-B14F-4D97-AF65-F5344CB8AC3E}">
        <p14:creationId xmlns:p14="http://schemas.microsoft.com/office/powerpoint/2010/main" val="4122239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a:t>
            </a:r>
            <a:r>
              <a:rPr lang="en-US" altLang="zh-CN" dirty="0" smtClean="0"/>
              <a:t>DDX</a:t>
            </a:r>
            <a:endParaRPr lang="zh-CN" altLang="en-US" dirty="0"/>
          </a:p>
        </p:txBody>
      </p:sp>
      <p:sp>
        <p:nvSpPr>
          <p:cNvPr id="3" name="内容占位符 2"/>
          <p:cNvSpPr>
            <a:spLocks noGrp="1"/>
          </p:cNvSpPr>
          <p:nvPr>
            <p:ph idx="1"/>
          </p:nvPr>
        </p:nvSpPr>
        <p:spPr/>
        <p:txBody>
          <a:bodyPr/>
          <a:lstStyle/>
          <a:p>
            <a:pPr marL="0" indent="0">
              <a:buNone/>
            </a:pPr>
            <a:r>
              <a:rPr lang="en-US" altLang="zh-CN" sz="1800" b="0" dirty="0">
                <a:solidFill>
                  <a:srgbClr val="0000FF"/>
                </a:solidFill>
                <a:highlight>
                  <a:srgbClr val="FFFFFF"/>
                </a:highlight>
                <a:latin typeface="Verdana" panose="020B0604030504040204" pitchFamily="34" charset="0"/>
              </a:rPr>
              <a:t>void</a:t>
            </a:r>
            <a:r>
              <a:rPr lang="en-US" altLang="zh-CN" sz="1800" b="0" dirty="0">
                <a:solidFill>
                  <a:srgbClr val="000000"/>
                </a:solidFill>
                <a:highlight>
                  <a:srgbClr val="FFFFFF"/>
                </a:highlight>
                <a:latin typeface="Verdana" panose="020B0604030504040204" pitchFamily="34" charset="0"/>
              </a:rPr>
              <a:t> </a:t>
            </a:r>
            <a:r>
              <a:rPr lang="en-US" altLang="zh-CN" sz="1800" b="0" dirty="0" err="1" smtClean="0">
                <a:solidFill>
                  <a:srgbClr val="2B91AF"/>
                </a:solidFill>
                <a:highlight>
                  <a:srgbClr val="FFFFFF"/>
                </a:highlight>
                <a:latin typeface="Verdana" panose="020B0604030504040204" pitchFamily="34" charset="0"/>
              </a:rPr>
              <a:t>CMyWinDlg</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DoDataExchange</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2B91AF"/>
                </a:solidFill>
                <a:highlight>
                  <a:srgbClr val="FFFFFF"/>
                </a:highlight>
                <a:latin typeface="Verdana" panose="020B0604030504040204" pitchFamily="34" charset="0"/>
              </a:rPr>
              <a:t>CDataExchange</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2B91AF"/>
                </a:solidFill>
                <a:highlight>
                  <a:srgbClr val="FFFFFF"/>
                </a:highlight>
                <a:latin typeface="Verdana" panose="020B0604030504040204" pitchFamily="34" charset="0"/>
              </a:rPr>
              <a:t>CDialogEx</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DoDataExchange</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DDX_Text</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6F008A"/>
                </a:solidFill>
                <a:highlight>
                  <a:srgbClr val="FFFFFF"/>
                </a:highlight>
                <a:latin typeface="Verdana" panose="020B0604030504040204" pitchFamily="34" charset="0"/>
              </a:rPr>
              <a:t>IDC_EDIT1</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m_fA</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DDX_Text</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6F008A"/>
                </a:solidFill>
                <a:highlight>
                  <a:srgbClr val="FFFFFF"/>
                </a:highlight>
                <a:latin typeface="Verdana" panose="020B0604030504040204" pitchFamily="34" charset="0"/>
              </a:rPr>
              <a:t>IDC_EDIT2</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m_fB</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DDX_Text</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6F008A"/>
                </a:solidFill>
                <a:highlight>
                  <a:srgbClr val="FFFFFF"/>
                </a:highlight>
                <a:latin typeface="Verdana" panose="020B0604030504040204" pitchFamily="34" charset="0"/>
              </a:rPr>
              <a:t>IDC_EDIT3</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m_fResult</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DDX_Control</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6F008A"/>
                </a:solidFill>
                <a:highlight>
                  <a:srgbClr val="FFFFFF"/>
                </a:highlight>
                <a:latin typeface="Verdana" panose="020B0604030504040204" pitchFamily="34" charset="0"/>
              </a:rPr>
              <a:t>IDC_EDIT1</a:t>
            </a:r>
            <a:r>
              <a:rPr lang="en-US" altLang="zh-CN" sz="1800" b="0" dirty="0">
                <a:solidFill>
                  <a:srgbClr val="000000"/>
                </a:solidFill>
                <a:highlight>
                  <a:srgbClr val="FFFFFF"/>
                </a:highlight>
                <a:latin typeface="Verdana" panose="020B0604030504040204" pitchFamily="34" charset="0"/>
              </a:rPr>
              <a:t>, m_edit1);</a:t>
            </a:r>
          </a:p>
          <a:p>
            <a:pPr marL="0" indent="0">
              <a:buNone/>
            </a:pPr>
            <a:r>
              <a:rPr lang="en-US" altLang="zh-CN" sz="1800" b="0" dirty="0">
                <a:solidFill>
                  <a:srgbClr val="000000"/>
                </a:solidFill>
                <a:highlight>
                  <a:srgbClr val="FFFFFF"/>
                </a:highlight>
                <a:latin typeface="Verdana" panose="020B0604030504040204" pitchFamily="34" charset="0"/>
              </a:rPr>
              <a:t>}</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50</a:t>
            </a:fld>
            <a:endParaRPr lang="en-US" altLang="zh-CN"/>
          </a:p>
        </p:txBody>
      </p:sp>
      <p:sp>
        <p:nvSpPr>
          <p:cNvPr id="6" name="矩形 5"/>
          <p:cNvSpPr/>
          <p:nvPr/>
        </p:nvSpPr>
        <p:spPr bwMode="auto">
          <a:xfrm>
            <a:off x="971600" y="3021336"/>
            <a:ext cx="4968552" cy="93610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436096" y="2547532"/>
            <a:ext cx="3134072" cy="397604"/>
          </a:xfrm>
          <a:prstGeom prst="wedgeRectCallout">
            <a:avLst>
              <a:gd name="adj1" fmla="val -35765"/>
              <a:gd name="adj2" fmla="val 10294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bg1"/>
                </a:solidFill>
                <a:latin typeface="Times New Roman" pitchFamily="18" charset="0"/>
                <a:ea typeface="楷体_GB2312" pitchFamily="49" charset="-122"/>
              </a:rPr>
              <a:t>关联控件的值与对应的变量</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4553664" y="4437112"/>
            <a:ext cx="3134072" cy="397604"/>
          </a:xfrm>
          <a:prstGeom prst="wedgeRectCallout">
            <a:avLst>
              <a:gd name="adj1" fmla="val -27985"/>
              <a:gd name="adj2" fmla="val -9636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zh-CN" altLang="en-US" sz="1600" dirty="0" smtClean="0">
                <a:solidFill>
                  <a:schemeClr val="bg1"/>
                </a:solidFill>
                <a:latin typeface="Times New Roman" pitchFamily="18" charset="0"/>
                <a:ea typeface="楷体_GB2312" pitchFamily="49" charset="-122"/>
              </a:rPr>
              <a:t>关联控件与对应的控件变量</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 8"/>
          <p:cNvSpPr/>
          <p:nvPr/>
        </p:nvSpPr>
        <p:spPr bwMode="auto">
          <a:xfrm>
            <a:off x="971600" y="4009656"/>
            <a:ext cx="4968552" cy="270958"/>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020802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Wizard</a:t>
            </a:r>
            <a:r>
              <a:rPr lang="zh-CN" altLang="en-US" dirty="0" smtClean="0"/>
              <a:t>设置</a:t>
            </a:r>
            <a:r>
              <a:rPr lang="en-US" altLang="zh-CN" dirty="0" smtClean="0"/>
              <a:t>DDX</a:t>
            </a:r>
            <a:endParaRPr lang="zh-CN" altLang="en-US" dirty="0"/>
          </a:p>
        </p:txBody>
      </p:sp>
      <p:sp>
        <p:nvSpPr>
          <p:cNvPr id="3" name="内容占位符 2"/>
          <p:cNvSpPr>
            <a:spLocks noGrp="1"/>
          </p:cNvSpPr>
          <p:nvPr>
            <p:ph idx="1"/>
          </p:nvPr>
        </p:nvSpPr>
        <p:spPr/>
        <p:txBody>
          <a:bodyPr/>
          <a:lstStyle/>
          <a:p>
            <a:r>
              <a:rPr lang="zh-CN" altLang="en-US" sz="2800" dirty="0" smtClean="0"/>
              <a:t>在对话框编辑器中右键点击控件</a:t>
            </a:r>
            <a:r>
              <a:rPr lang="en-US" altLang="zh-CN" sz="2800" dirty="0" smtClean="0"/>
              <a:t>-&gt;</a:t>
            </a:r>
            <a:r>
              <a:rPr lang="zh-CN" altLang="en-US" sz="2800" dirty="0" smtClean="0"/>
              <a:t>添加变量</a:t>
            </a:r>
            <a:endParaRPr lang="zh-CN" altLang="en-US" sz="2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51</a:t>
            </a:fld>
            <a:endParaRPr lang="en-US" altLang="zh-CN"/>
          </a:p>
        </p:txBody>
      </p:sp>
      <p:pic>
        <p:nvPicPr>
          <p:cNvPr id="6" name="图片 5"/>
          <p:cNvPicPr>
            <a:picLocks noChangeAspect="1"/>
          </p:cNvPicPr>
          <p:nvPr/>
        </p:nvPicPr>
        <p:blipFill>
          <a:blip r:embed="rId2"/>
          <a:stretch>
            <a:fillRect/>
          </a:stretch>
        </p:blipFill>
        <p:spPr>
          <a:xfrm>
            <a:off x="1997499" y="2606247"/>
            <a:ext cx="5149001" cy="3705777"/>
          </a:xfrm>
          <a:prstGeom prst="rect">
            <a:avLst/>
          </a:prstGeom>
        </p:spPr>
      </p:pic>
      <p:sp>
        <p:nvSpPr>
          <p:cNvPr id="7" name="矩形标注 6"/>
          <p:cNvSpPr/>
          <p:nvPr/>
        </p:nvSpPr>
        <p:spPr bwMode="auto">
          <a:xfrm>
            <a:off x="5579464" y="3212976"/>
            <a:ext cx="3134072" cy="397604"/>
          </a:xfrm>
          <a:prstGeom prst="wedgeRectCallout">
            <a:avLst>
              <a:gd name="adj1" fmla="val -35765"/>
              <a:gd name="adj2" fmla="val 10294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设置控件类别</a:t>
            </a:r>
            <a:r>
              <a:rPr lang="en-US" altLang="zh-CN" sz="1600" dirty="0" smtClean="0">
                <a:solidFill>
                  <a:schemeClr val="bg1"/>
                </a:solidFill>
                <a:latin typeface="Times New Roman" pitchFamily="18" charset="0"/>
                <a:ea typeface="楷体_GB2312" pitchFamily="49" charset="-122"/>
              </a:rPr>
              <a:t>:Control/Value</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222507" y="3150034"/>
            <a:ext cx="2261261" cy="397604"/>
          </a:xfrm>
          <a:prstGeom prst="wedgeRectCallout">
            <a:avLst>
              <a:gd name="adj1" fmla="val 36182"/>
              <a:gd name="adj2" fmla="val 11827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设置变量类型</a:t>
            </a:r>
          </a:p>
        </p:txBody>
      </p:sp>
      <p:sp>
        <p:nvSpPr>
          <p:cNvPr id="9" name="矩形标注 8"/>
          <p:cNvSpPr/>
          <p:nvPr/>
        </p:nvSpPr>
        <p:spPr bwMode="auto">
          <a:xfrm>
            <a:off x="222507" y="4716472"/>
            <a:ext cx="2261261" cy="397604"/>
          </a:xfrm>
          <a:prstGeom prst="wedgeRectCallout">
            <a:avLst>
              <a:gd name="adj1" fmla="val 44270"/>
              <a:gd name="adj2" fmla="val -8410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设置变量名</a:t>
            </a:r>
          </a:p>
        </p:txBody>
      </p:sp>
    </p:spTree>
    <p:extLst>
      <p:ext uri="{BB962C8B-B14F-4D97-AF65-F5344CB8AC3E}">
        <p14:creationId xmlns:p14="http://schemas.microsoft.com/office/powerpoint/2010/main" val="2613430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DDX</a:t>
            </a:r>
            <a:endParaRPr lang="zh-CN" altLang="en-US" dirty="0"/>
          </a:p>
        </p:txBody>
      </p:sp>
      <p:sp>
        <p:nvSpPr>
          <p:cNvPr id="3" name="内容占位符 2"/>
          <p:cNvSpPr>
            <a:spLocks noGrp="1"/>
          </p:cNvSpPr>
          <p:nvPr>
            <p:ph idx="1"/>
          </p:nvPr>
        </p:nvSpPr>
        <p:spPr/>
        <p:txBody>
          <a:bodyPr/>
          <a:lstStyle/>
          <a:p>
            <a:pPr marL="0" indent="0">
              <a:buNone/>
            </a:pPr>
            <a:r>
              <a:rPr lang="en-US" altLang="zh-CN" sz="2000" b="0" dirty="0">
                <a:solidFill>
                  <a:srgbClr val="2B91AF"/>
                </a:solidFill>
                <a:highlight>
                  <a:srgbClr val="FFFFFF"/>
                </a:highlight>
                <a:latin typeface="Verdana" panose="020B0604030504040204" pitchFamily="34" charset="0"/>
              </a:rPr>
              <a:t>BOOL</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UpdateData</a:t>
            </a:r>
            <a:r>
              <a:rPr lang="en-US" altLang="zh-CN" sz="2000" b="0" dirty="0">
                <a:solidFill>
                  <a:srgbClr val="000000"/>
                </a:solidFill>
                <a:highlight>
                  <a:srgbClr val="FFFFFF"/>
                </a:highlight>
                <a:latin typeface="Verdana" panose="020B0604030504040204" pitchFamily="34" charset="0"/>
              </a:rPr>
              <a:t>(</a:t>
            </a:r>
            <a:r>
              <a:rPr lang="en-US" altLang="zh-CN" sz="2000" b="0" dirty="0">
                <a:solidFill>
                  <a:srgbClr val="2B91AF"/>
                </a:solidFill>
                <a:highlight>
                  <a:srgbClr val="FFFFFF"/>
                </a:highlight>
                <a:latin typeface="Verdana" panose="020B0604030504040204" pitchFamily="34" charset="0"/>
              </a:rPr>
              <a:t>BOOL</a:t>
            </a:r>
            <a:r>
              <a:rPr lang="en-US" altLang="zh-CN" sz="2000" b="0" dirty="0">
                <a:solidFill>
                  <a:srgbClr val="000000"/>
                </a:solidFill>
                <a:highlight>
                  <a:srgbClr val="FFFFFF"/>
                </a:highlight>
                <a:latin typeface="Verdana" panose="020B0604030504040204" pitchFamily="34" charset="0"/>
              </a:rPr>
              <a:t> </a:t>
            </a:r>
            <a:r>
              <a:rPr lang="en-US" altLang="zh-CN" sz="2000" b="0" dirty="0" err="1">
                <a:solidFill>
                  <a:srgbClr val="000000"/>
                </a:solidFill>
                <a:highlight>
                  <a:srgbClr val="FFFFFF"/>
                </a:highlight>
                <a:latin typeface="Verdana" panose="020B0604030504040204" pitchFamily="34" charset="0"/>
              </a:rPr>
              <a:t>bSaveAndValidate</a:t>
            </a:r>
            <a:r>
              <a:rPr lang="en-US" altLang="zh-CN" sz="2000" b="0" dirty="0">
                <a:solidFill>
                  <a:srgbClr val="000000"/>
                </a:solidFill>
                <a:highlight>
                  <a:srgbClr val="FFFFFF"/>
                </a:highlight>
                <a:latin typeface="Verdana" panose="020B0604030504040204" pitchFamily="34" charset="0"/>
              </a:rPr>
              <a:t> = </a:t>
            </a:r>
            <a:r>
              <a:rPr lang="en-US" altLang="zh-CN" sz="2000" b="0" dirty="0">
                <a:solidFill>
                  <a:srgbClr val="6F008A"/>
                </a:solidFill>
                <a:highlight>
                  <a:srgbClr val="FFFFFF"/>
                </a:highlight>
                <a:latin typeface="Verdana" panose="020B0604030504040204" pitchFamily="34" charset="0"/>
              </a:rPr>
              <a:t>TRUE</a:t>
            </a:r>
            <a:r>
              <a:rPr lang="en-US" altLang="zh-CN" sz="2000" b="0" dirty="0">
                <a:solidFill>
                  <a:srgbClr val="000000"/>
                </a:solidFill>
                <a:highlight>
                  <a:srgbClr val="FFFFFF"/>
                </a:highlight>
                <a:latin typeface="Verdana" panose="020B0604030504040204" pitchFamily="34" charset="0"/>
              </a:rPr>
              <a:t>);</a:t>
            </a:r>
            <a:endParaRPr lang="en-US" altLang="zh-CN" sz="2000" b="0" dirty="0" smtClean="0"/>
          </a:p>
          <a:p>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52</a:t>
            </a:fld>
            <a:endParaRPr lang="en-US" altLang="zh-CN"/>
          </a:p>
        </p:txBody>
      </p:sp>
      <p:sp>
        <p:nvSpPr>
          <p:cNvPr id="7" name="文本框 6"/>
          <p:cNvSpPr txBox="1"/>
          <p:nvPr/>
        </p:nvSpPr>
        <p:spPr>
          <a:xfrm>
            <a:off x="395536" y="3284984"/>
            <a:ext cx="396044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600" b="0" dirty="0">
                <a:solidFill>
                  <a:srgbClr val="0000FF"/>
                </a:solidFill>
                <a:highlight>
                  <a:srgbClr val="FFFFFF"/>
                </a:highlight>
                <a:latin typeface="Verdana" panose="020B0604030504040204" pitchFamily="34" charset="0"/>
              </a:rPr>
              <a:t>class</a:t>
            </a:r>
            <a:r>
              <a:rPr lang="en-US" altLang="zh-CN" sz="1600" b="0" dirty="0">
                <a:solidFill>
                  <a:srgbClr val="000000"/>
                </a:solidFill>
                <a:highlight>
                  <a:srgbClr val="FFFFFF"/>
                </a:highlight>
                <a:latin typeface="Verdana" panose="020B0604030504040204" pitchFamily="34" charset="0"/>
              </a:rPr>
              <a:t> </a:t>
            </a:r>
            <a:r>
              <a:rPr lang="en-US" altLang="zh-CN" sz="1600" b="0" dirty="0" err="1" smtClean="0">
                <a:solidFill>
                  <a:srgbClr val="2B91AF"/>
                </a:solidFill>
                <a:highlight>
                  <a:srgbClr val="FFFFFF"/>
                </a:highlight>
                <a:latin typeface="Verdana" panose="020B0604030504040204" pitchFamily="34" charset="0"/>
              </a:rPr>
              <a:t>CMyWinDlg</a:t>
            </a:r>
            <a:r>
              <a:rPr lang="en-US" altLang="zh-CN" sz="1600" b="0" dirty="0" smtClean="0">
                <a:solidFill>
                  <a:srgbClr val="000000"/>
                </a:solidFill>
                <a:highlight>
                  <a:srgbClr val="FFFFFF"/>
                </a:highlight>
                <a:latin typeface="Verdana" panose="020B0604030504040204" pitchFamily="34" charset="0"/>
              </a:rPr>
              <a:t> </a:t>
            </a:r>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00FF"/>
                </a:solidFill>
                <a:highlight>
                  <a:srgbClr val="FFFFFF"/>
                </a:highlight>
                <a:latin typeface="Verdana" panose="020B0604030504040204" pitchFamily="34" charset="0"/>
              </a:rPr>
              <a:t>public</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2B91AF"/>
                </a:solidFill>
                <a:highlight>
                  <a:srgbClr val="FFFFFF"/>
                </a:highlight>
                <a:latin typeface="Verdana" panose="020B0604030504040204" pitchFamily="34" charset="0"/>
              </a:rPr>
              <a:t>CDialogEx</a:t>
            </a:r>
            <a:endParaRPr lang="en-US" altLang="zh-CN" sz="1600" b="0" dirty="0">
              <a:solidFill>
                <a:srgbClr val="000000"/>
              </a:solidFill>
              <a:highlight>
                <a:srgbClr val="FFFFFF"/>
              </a:highlight>
              <a:latin typeface="Verdana" panose="020B0604030504040204" pitchFamily="34" charset="0"/>
            </a:endParaRPr>
          </a:p>
          <a:p>
            <a:r>
              <a:rPr lang="en-US" altLang="zh-CN" sz="1600" b="0" dirty="0">
                <a:solidFill>
                  <a:srgbClr val="000000"/>
                </a:solidFill>
                <a:highlight>
                  <a:srgbClr val="FFFFFF"/>
                </a:highlight>
                <a:latin typeface="Verdana" panose="020B0604030504040204" pitchFamily="34" charset="0"/>
              </a:rPr>
              <a:t>{</a:t>
            </a:r>
          </a:p>
          <a:p>
            <a:r>
              <a:rPr lang="en-US" altLang="zh-CN" sz="1600" b="0" dirty="0" smtClean="0">
                <a:solidFill>
                  <a:srgbClr val="008000"/>
                </a:solidFill>
                <a:highlight>
                  <a:srgbClr val="FFFFFF"/>
                </a:highlight>
                <a:latin typeface="Verdana" panose="020B0604030504040204" pitchFamily="34" charset="0"/>
              </a:rPr>
              <a:t>...</a:t>
            </a:r>
            <a:endParaRPr lang="en-US" altLang="zh-CN" sz="1600" b="0" dirty="0">
              <a:solidFill>
                <a:srgbClr val="000000"/>
              </a:solidFill>
              <a:highlight>
                <a:srgbClr val="FFFFFF"/>
              </a:highlight>
              <a:latin typeface="Verdana" panose="020B0604030504040204" pitchFamily="34" charset="0"/>
            </a:endParaRPr>
          </a:p>
          <a:p>
            <a:r>
              <a:rPr lang="en-US" altLang="zh-CN" sz="1600" b="0" dirty="0">
                <a:solidFill>
                  <a:srgbClr val="6F008A"/>
                </a:solidFill>
                <a:highlight>
                  <a:srgbClr val="FFFFFF"/>
                </a:highlight>
                <a:latin typeface="Verdana" panose="020B0604030504040204" pitchFamily="34" charset="0"/>
              </a:rPr>
              <a:t>DECLARE_MESSAGE_MAP</a:t>
            </a:r>
            <a:r>
              <a:rPr lang="en-US" altLang="zh-CN" sz="1600" b="0" dirty="0">
                <a:solidFill>
                  <a:srgbClr val="000000"/>
                </a:solidFill>
                <a:highlight>
                  <a:srgbClr val="FFFFFF"/>
                </a:highlight>
                <a:latin typeface="Verdana" panose="020B0604030504040204" pitchFamily="34" charset="0"/>
              </a:rPr>
              <a:t>()</a:t>
            </a:r>
          </a:p>
          <a:p>
            <a:r>
              <a:rPr lang="en-US" altLang="zh-CN" sz="1600" b="0" dirty="0">
                <a:solidFill>
                  <a:srgbClr val="0000FF"/>
                </a:solidFill>
                <a:highlight>
                  <a:srgbClr val="FFFFFF"/>
                </a:highlight>
                <a:latin typeface="Verdana" panose="020B0604030504040204" pitchFamily="34" charset="0"/>
              </a:rPr>
              <a:t>public</a:t>
            </a:r>
            <a:r>
              <a:rPr lang="en-US" altLang="zh-CN" sz="1600" b="0" dirty="0">
                <a:solidFill>
                  <a:srgbClr val="000000"/>
                </a:solidFill>
                <a:highlight>
                  <a:srgbClr val="FFFFFF"/>
                </a:highlight>
                <a:latin typeface="Verdana" panose="020B0604030504040204" pitchFamily="34" charset="0"/>
              </a:rPr>
              <a:t>:</a:t>
            </a:r>
          </a:p>
          <a:p>
            <a:r>
              <a:rPr lang="en-US" altLang="zh-CN" sz="1600" b="0" dirty="0" smtClean="0">
                <a:solidFill>
                  <a:srgbClr val="0000FF"/>
                </a:solidFill>
                <a:highlight>
                  <a:srgbClr val="FFFFFF"/>
                </a:highlight>
                <a:latin typeface="Verdana" panose="020B0604030504040204" pitchFamily="34" charset="0"/>
              </a:rPr>
              <a:t>    float</a:t>
            </a:r>
            <a:r>
              <a:rPr lang="en-US" altLang="zh-CN" sz="1600" b="0" dirty="0" smtClean="0">
                <a:solidFill>
                  <a:srgbClr val="000000"/>
                </a:solidFill>
                <a:highlight>
                  <a:srgbClr val="FFFFFF"/>
                </a:highlight>
                <a:latin typeface="Verdana" panose="020B0604030504040204" pitchFamily="34" charset="0"/>
              </a:rPr>
              <a:t> </a:t>
            </a:r>
            <a:r>
              <a:rPr lang="en-US" altLang="zh-CN" sz="1600" b="0" dirty="0" err="1">
                <a:solidFill>
                  <a:srgbClr val="000000"/>
                </a:solidFill>
                <a:highlight>
                  <a:srgbClr val="FFFFFF"/>
                </a:highlight>
                <a:latin typeface="Verdana" panose="020B0604030504040204" pitchFamily="34" charset="0"/>
              </a:rPr>
              <a:t>m_fA</a:t>
            </a:r>
            <a:r>
              <a:rPr lang="en-US" altLang="zh-CN" sz="1600" b="0" dirty="0">
                <a:solidFill>
                  <a:srgbClr val="000000"/>
                </a:solidFill>
                <a:highlight>
                  <a:srgbClr val="FFFFFF"/>
                </a:highlight>
                <a:latin typeface="Verdana" panose="020B0604030504040204" pitchFamily="34" charset="0"/>
              </a:rPr>
              <a:t>;</a:t>
            </a:r>
          </a:p>
          <a:p>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2B91AF"/>
                </a:solidFill>
                <a:highlight>
                  <a:srgbClr val="FFFFFF"/>
                </a:highlight>
                <a:latin typeface="Verdana" panose="020B0604030504040204" pitchFamily="34" charset="0"/>
              </a:rPr>
              <a:t>CString</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000000"/>
                </a:solidFill>
                <a:highlight>
                  <a:srgbClr val="FFFFFF"/>
                </a:highlight>
                <a:latin typeface="Verdana" panose="020B0604030504040204" pitchFamily="34" charset="0"/>
              </a:rPr>
              <a:t>m_fB</a:t>
            </a:r>
            <a:r>
              <a:rPr lang="en-US" altLang="zh-CN" sz="1600" b="0" dirty="0">
                <a:solidFill>
                  <a:srgbClr val="000000"/>
                </a:solidFill>
                <a:highlight>
                  <a:srgbClr val="FFFFFF"/>
                </a:highlight>
                <a:latin typeface="Verdana" panose="020B0604030504040204" pitchFamily="34" charset="0"/>
              </a:rPr>
              <a:t>;</a:t>
            </a:r>
          </a:p>
          <a:p>
            <a:r>
              <a:rPr lang="en-US" altLang="zh-CN" sz="1600" b="0" dirty="0">
                <a:solidFill>
                  <a:srgbClr val="000000"/>
                </a:solidFill>
                <a:highlight>
                  <a:srgbClr val="FFFFFF"/>
                </a:highlight>
                <a:latin typeface="Verdana" panose="020B0604030504040204" pitchFamily="34" charset="0"/>
              </a:rPr>
              <a:t>    </a:t>
            </a:r>
            <a:r>
              <a:rPr lang="en-US" altLang="zh-CN" sz="1600" b="0" dirty="0">
                <a:solidFill>
                  <a:srgbClr val="0000FF"/>
                </a:solidFill>
                <a:highlight>
                  <a:srgbClr val="FFFFFF"/>
                </a:highlight>
                <a:latin typeface="Verdana" panose="020B0604030504040204" pitchFamily="34" charset="0"/>
              </a:rPr>
              <a:t>float</a:t>
            </a:r>
            <a:r>
              <a:rPr lang="en-US" altLang="zh-CN" sz="1600" b="0" dirty="0">
                <a:solidFill>
                  <a:srgbClr val="000000"/>
                </a:solidFill>
                <a:highlight>
                  <a:srgbClr val="FFFFFF"/>
                </a:highlight>
                <a:latin typeface="Verdana" panose="020B0604030504040204" pitchFamily="34" charset="0"/>
              </a:rPr>
              <a:t> </a:t>
            </a:r>
            <a:r>
              <a:rPr lang="en-US" altLang="zh-CN" sz="1600" b="0" dirty="0" err="1">
                <a:solidFill>
                  <a:srgbClr val="000000"/>
                </a:solidFill>
                <a:highlight>
                  <a:srgbClr val="FFFFFF"/>
                </a:highlight>
                <a:latin typeface="Verdana" panose="020B0604030504040204" pitchFamily="34" charset="0"/>
              </a:rPr>
              <a:t>m_fResult</a:t>
            </a:r>
            <a:r>
              <a:rPr lang="en-US" altLang="zh-CN" sz="1600" b="0" dirty="0">
                <a:solidFill>
                  <a:srgbClr val="000000"/>
                </a:solidFill>
                <a:highlight>
                  <a:srgbClr val="FFFFFF"/>
                </a:highlight>
                <a:latin typeface="Verdana" panose="020B0604030504040204" pitchFamily="34" charset="0"/>
              </a:rPr>
              <a:t>;</a:t>
            </a:r>
          </a:p>
          <a:p>
            <a:r>
              <a:rPr lang="en-US" altLang="zh-CN" sz="1600" b="0" dirty="0">
                <a:solidFill>
                  <a:srgbClr val="000000"/>
                </a:solidFill>
                <a:highlight>
                  <a:srgbClr val="FFFFFF"/>
                </a:highlight>
                <a:latin typeface="Verdana" panose="020B0604030504040204" pitchFamily="34" charset="0"/>
              </a:rPr>
              <a:t>};</a:t>
            </a:r>
            <a:endParaRPr lang="zh-CN" altLang="en-US" sz="1600" b="0" dirty="0"/>
          </a:p>
        </p:txBody>
      </p:sp>
      <p:sp>
        <p:nvSpPr>
          <p:cNvPr id="8" name="矩形 7"/>
          <p:cNvSpPr/>
          <p:nvPr/>
        </p:nvSpPr>
        <p:spPr bwMode="auto">
          <a:xfrm>
            <a:off x="722376" y="4545696"/>
            <a:ext cx="1689956" cy="792088"/>
          </a:xfrm>
          <a:prstGeom prst="rect">
            <a:avLst/>
          </a:prstGeom>
          <a:noFill/>
          <a:ln w="28575">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同侧圆角矩形 8"/>
          <p:cNvSpPr/>
          <p:nvPr/>
        </p:nvSpPr>
        <p:spPr bwMode="auto">
          <a:xfrm>
            <a:off x="3131840" y="2888368"/>
            <a:ext cx="1224136" cy="396616"/>
          </a:xfrm>
          <a:prstGeom prst="round2SameRect">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a:solidFill>
                  <a:schemeClr val="bg1"/>
                </a:solidFill>
                <a:latin typeface="Times New Roman" pitchFamily="18" charset="0"/>
                <a:ea typeface="楷体_GB2312" pitchFamily="49" charset="-122"/>
              </a:rPr>
              <a:t>变量</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grpSp>
        <p:nvGrpSpPr>
          <p:cNvPr id="11" name="组合 10"/>
          <p:cNvGrpSpPr/>
          <p:nvPr/>
        </p:nvGrpSpPr>
        <p:grpSpPr>
          <a:xfrm>
            <a:off x="6390986" y="2598040"/>
            <a:ext cx="2137784" cy="3520816"/>
            <a:chOff x="6434716" y="2380504"/>
            <a:chExt cx="2137784" cy="3520816"/>
          </a:xfrm>
        </p:grpSpPr>
        <p:pic>
          <p:nvPicPr>
            <p:cNvPr id="6" name="图片 5"/>
            <p:cNvPicPr>
              <a:picLocks noChangeAspect="1"/>
            </p:cNvPicPr>
            <p:nvPr/>
          </p:nvPicPr>
          <p:blipFill>
            <a:blip r:embed="rId2"/>
            <a:stretch>
              <a:fillRect/>
            </a:stretch>
          </p:blipFill>
          <p:spPr>
            <a:xfrm>
              <a:off x="6438900" y="2777120"/>
              <a:ext cx="2133600" cy="3124200"/>
            </a:xfrm>
            <a:prstGeom prst="rect">
              <a:avLst/>
            </a:prstGeom>
          </p:spPr>
        </p:pic>
        <p:sp>
          <p:nvSpPr>
            <p:cNvPr id="10" name="同侧圆角矩形 9"/>
            <p:cNvSpPr/>
            <p:nvPr/>
          </p:nvSpPr>
          <p:spPr bwMode="auto">
            <a:xfrm>
              <a:off x="6434716" y="2380504"/>
              <a:ext cx="1224136" cy="396616"/>
            </a:xfrm>
            <a:prstGeom prst="round2SameRect">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控件</a:t>
              </a:r>
            </a:p>
          </p:txBody>
        </p:sp>
      </p:grpSp>
      <p:sp>
        <p:nvSpPr>
          <p:cNvPr id="12" name="右箭头 11"/>
          <p:cNvSpPr/>
          <p:nvPr/>
        </p:nvSpPr>
        <p:spPr bwMode="auto">
          <a:xfrm>
            <a:off x="2476607" y="4919296"/>
            <a:ext cx="4339266" cy="792088"/>
          </a:xfrm>
          <a:prstGeom prst="righ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UpdateData</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(FALSE)</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将变量值更新到控件</a:t>
            </a:r>
          </a:p>
        </p:txBody>
      </p:sp>
      <p:sp>
        <p:nvSpPr>
          <p:cNvPr id="14" name="左箭头 13"/>
          <p:cNvSpPr/>
          <p:nvPr/>
        </p:nvSpPr>
        <p:spPr bwMode="auto">
          <a:xfrm>
            <a:off x="2476607" y="4295669"/>
            <a:ext cx="4339266" cy="790054"/>
          </a:xfrm>
          <a:prstGeom prst="leftArrow">
            <a:avLst/>
          </a:prstGeom>
          <a:ln>
            <a:headEnd type="none" w="med" len="med"/>
            <a:tailEnd type="none" w="med" len="med"/>
          </a:ln>
          <a:ex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zh-CN" sz="1600" dirty="0" err="1" smtClean="0">
                <a:solidFill>
                  <a:schemeClr val="bg1"/>
                </a:solidFill>
                <a:latin typeface="Times New Roman" pitchFamily="18" charset="0"/>
                <a:ea typeface="楷体_GB2312" pitchFamily="49" charset="-122"/>
              </a:rPr>
              <a:t>UpdateData</a:t>
            </a:r>
            <a:r>
              <a:rPr lang="en-US" altLang="zh-CN" sz="1600" dirty="0" smtClean="0">
                <a:solidFill>
                  <a:schemeClr val="bg1"/>
                </a:solidFill>
                <a:latin typeface="Times New Roman" pitchFamily="18" charset="0"/>
                <a:ea typeface="楷体_GB2312" pitchFamily="49" charset="-122"/>
              </a:rPr>
              <a:t>(TRUE)</a:t>
            </a:r>
            <a:r>
              <a:rPr lang="zh-CN" altLang="en-US" sz="1600" dirty="0" smtClean="0">
                <a:solidFill>
                  <a:schemeClr val="bg1"/>
                </a:solidFill>
                <a:latin typeface="Times New Roman" pitchFamily="18" charset="0"/>
                <a:ea typeface="楷体_GB2312" pitchFamily="49" charset="-122"/>
              </a:rPr>
              <a:t>将控件值保存到变量</a:t>
            </a:r>
            <a:endParaRPr lang="zh-CN" altLang="en-US" sz="1600" dirty="0">
              <a:solidFill>
                <a:schemeClr val="bg1"/>
              </a:solidFill>
              <a:latin typeface="Times New Roman" pitchFamily="18" charset="0"/>
              <a:ea typeface="楷体_GB2312" pitchFamily="49" charset="-122"/>
            </a:endParaRPr>
          </a:p>
        </p:txBody>
      </p:sp>
    </p:spTree>
    <p:extLst>
      <p:ext uri="{BB962C8B-B14F-4D97-AF65-F5344CB8AC3E}">
        <p14:creationId xmlns:p14="http://schemas.microsoft.com/office/powerpoint/2010/main" val="1648210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DDX</a:t>
            </a:r>
            <a:endParaRPr lang="zh-CN" altLang="en-US" dirty="0"/>
          </a:p>
        </p:txBody>
      </p:sp>
      <p:sp>
        <p:nvSpPr>
          <p:cNvPr id="3" name="内容占位符 2"/>
          <p:cNvSpPr>
            <a:spLocks noGrp="1"/>
          </p:cNvSpPr>
          <p:nvPr>
            <p:ph idx="1"/>
          </p:nvPr>
        </p:nvSpPr>
        <p:spPr/>
        <p:txBody>
          <a:bodyPr/>
          <a:lstStyle/>
          <a:p>
            <a:pPr marL="0" indent="0">
              <a:buNone/>
            </a:pPr>
            <a:r>
              <a:rPr lang="en-US" altLang="zh-CN" sz="1800" b="0" dirty="0">
                <a:solidFill>
                  <a:srgbClr val="0000FF"/>
                </a:solidFill>
                <a:highlight>
                  <a:srgbClr val="FFFFFF"/>
                </a:highlight>
                <a:latin typeface="Verdana" panose="020B0604030504040204" pitchFamily="34" charset="0"/>
              </a:rPr>
              <a:t>void</a:t>
            </a:r>
            <a:r>
              <a:rPr lang="en-US" altLang="zh-CN" sz="1800" b="0" dirty="0">
                <a:solidFill>
                  <a:srgbClr val="000000"/>
                </a:solidFill>
                <a:highlight>
                  <a:srgbClr val="FFFFFF"/>
                </a:highlight>
                <a:latin typeface="Verdana" panose="020B0604030504040204" pitchFamily="34" charset="0"/>
              </a:rPr>
              <a:t> </a:t>
            </a:r>
            <a:r>
              <a:rPr lang="en-US" altLang="zh-CN" sz="1800" b="0" dirty="0" err="1" smtClean="0">
                <a:solidFill>
                  <a:srgbClr val="2B91AF"/>
                </a:solidFill>
                <a:highlight>
                  <a:srgbClr val="FFFFFF"/>
                </a:highlight>
                <a:latin typeface="Verdana" panose="020B0604030504040204" pitchFamily="34" charset="0"/>
              </a:rPr>
              <a:t>CMyWinDlg</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OnBnClickedCalculate</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8000"/>
                </a:solidFill>
                <a:highlight>
                  <a:srgbClr val="FFFFFF"/>
                </a:highlight>
                <a:latin typeface="Verdana" panose="020B0604030504040204" pitchFamily="34" charset="0"/>
              </a:rPr>
              <a:t>// </a:t>
            </a:r>
            <a:r>
              <a:rPr lang="zh-CN" altLang="en-US" sz="1800" b="0" dirty="0">
                <a:solidFill>
                  <a:srgbClr val="008000"/>
                </a:solidFill>
                <a:highlight>
                  <a:srgbClr val="FFFFFF"/>
                </a:highlight>
                <a:latin typeface="Verdana" panose="020B0604030504040204" pitchFamily="34" charset="0"/>
              </a:rPr>
              <a:t>将界面中的值同步到属性变量中</a:t>
            </a:r>
            <a:endParaRPr lang="zh-CN" altLang="en-US" sz="1800" b="0" dirty="0">
              <a:solidFill>
                <a:srgbClr val="000000"/>
              </a:solidFill>
              <a:highlight>
                <a:srgbClr val="FFFFFF"/>
              </a:highlight>
              <a:latin typeface="Verdana" panose="020B0604030504040204" pitchFamily="34" charset="0"/>
            </a:endParaRPr>
          </a:p>
          <a:p>
            <a:pPr marL="0" indent="0">
              <a:buNone/>
            </a:pPr>
            <a:r>
              <a:rPr lang="en-US" altLang="zh-CN" sz="1800" b="0" dirty="0" err="1">
                <a:solidFill>
                  <a:srgbClr val="000000"/>
                </a:solidFill>
                <a:highlight>
                  <a:srgbClr val="FFFFFF"/>
                </a:highlight>
                <a:latin typeface="Verdana" panose="020B0604030504040204" pitchFamily="34" charset="0"/>
              </a:rPr>
              <a:t>UpdateData</a:t>
            </a:r>
            <a:r>
              <a:rPr lang="en-US" altLang="zh-CN" sz="1800" b="0" dirty="0">
                <a:solidFill>
                  <a:srgbClr val="000000"/>
                </a:solidFill>
                <a:highlight>
                  <a:srgbClr val="FFFFFF"/>
                </a:highlight>
                <a:latin typeface="Verdana" panose="020B0604030504040204" pitchFamily="34" charset="0"/>
              </a:rPr>
              <a:t>(</a:t>
            </a:r>
            <a:r>
              <a:rPr lang="en-US" altLang="zh-CN" sz="1800" b="0" dirty="0">
                <a:solidFill>
                  <a:srgbClr val="6F008A"/>
                </a:solidFill>
                <a:highlight>
                  <a:srgbClr val="FFFFFF"/>
                </a:highlight>
                <a:latin typeface="Verdana" panose="020B0604030504040204" pitchFamily="34" charset="0"/>
              </a:rPr>
              <a:t>TRUE</a:t>
            </a:r>
            <a:r>
              <a:rPr lang="en-US" altLang="zh-CN" sz="1800" b="0" dirty="0">
                <a:solidFill>
                  <a:srgbClr val="000000"/>
                </a:solidFill>
                <a:highlight>
                  <a:srgbClr val="FFFFFF"/>
                </a:highlight>
                <a:latin typeface="Verdana" panose="020B0604030504040204" pitchFamily="34" charset="0"/>
              </a:rPr>
              <a:t>);</a:t>
            </a:r>
          </a:p>
          <a:p>
            <a:pPr marL="0" indent="0">
              <a:buNone/>
            </a:pPr>
            <a:endParaRPr lang="en-US" altLang="zh-CN" sz="1800" b="0" dirty="0" smtClean="0">
              <a:solidFill>
                <a:srgbClr val="008000"/>
              </a:solidFill>
              <a:highlight>
                <a:srgbClr val="FFFFFF"/>
              </a:highlight>
              <a:latin typeface="Verdana" panose="020B0604030504040204" pitchFamily="34" charset="0"/>
            </a:endParaRPr>
          </a:p>
          <a:p>
            <a:pPr marL="0" indent="0">
              <a:buNone/>
            </a:pPr>
            <a:r>
              <a:rPr lang="en-US" altLang="zh-CN" sz="1800" b="0" dirty="0" smtClean="0">
                <a:solidFill>
                  <a:srgbClr val="008000"/>
                </a:solidFill>
                <a:highlight>
                  <a:srgbClr val="FFFFFF"/>
                </a:highlight>
                <a:latin typeface="Verdana" panose="020B0604030504040204" pitchFamily="34" charset="0"/>
              </a:rPr>
              <a:t>// </a:t>
            </a:r>
            <a:r>
              <a:rPr lang="zh-CN" altLang="en-US" sz="1800" b="0" dirty="0">
                <a:solidFill>
                  <a:srgbClr val="008000"/>
                </a:solidFill>
                <a:highlight>
                  <a:srgbClr val="FFFFFF"/>
                </a:highlight>
                <a:latin typeface="Verdana" panose="020B0604030504040204" pitchFamily="34" charset="0"/>
              </a:rPr>
              <a:t>加法计算逻辑</a:t>
            </a:r>
            <a:endParaRPr lang="zh-CN" altLang="en-US" sz="1800" b="0" dirty="0">
              <a:solidFill>
                <a:srgbClr val="000000"/>
              </a:solidFill>
              <a:highlight>
                <a:srgbClr val="FFFFFF"/>
              </a:highlight>
              <a:latin typeface="Verdana" panose="020B0604030504040204" pitchFamily="34" charset="0"/>
            </a:endParaRPr>
          </a:p>
          <a:p>
            <a:pPr marL="0" indent="0">
              <a:buNone/>
            </a:pPr>
            <a:r>
              <a:rPr lang="en-US" altLang="zh-CN" sz="1800" b="0" dirty="0" err="1">
                <a:solidFill>
                  <a:srgbClr val="000000"/>
                </a:solidFill>
                <a:highlight>
                  <a:srgbClr val="FFFFFF"/>
                </a:highlight>
                <a:latin typeface="Verdana" panose="020B0604030504040204" pitchFamily="34" charset="0"/>
              </a:rPr>
              <a:t>m_fResult</a:t>
            </a:r>
            <a:r>
              <a:rPr lang="en-US" altLang="zh-CN" sz="1800" b="0" dirty="0">
                <a:solidFill>
                  <a:srgbClr val="000000"/>
                </a:solidFill>
                <a:highlight>
                  <a:srgbClr val="FFFFFF"/>
                </a:highlight>
                <a:latin typeface="Verdana" panose="020B0604030504040204" pitchFamily="34" charset="0"/>
              </a:rPr>
              <a:t> = </a:t>
            </a:r>
            <a:r>
              <a:rPr lang="en-US" altLang="zh-CN" sz="1800" b="0" dirty="0" err="1">
                <a:solidFill>
                  <a:srgbClr val="000000"/>
                </a:solidFill>
                <a:highlight>
                  <a:srgbClr val="FFFFFF"/>
                </a:highlight>
                <a:latin typeface="Verdana" panose="020B0604030504040204" pitchFamily="34" charset="0"/>
              </a:rPr>
              <a:t>m_fA</a:t>
            </a:r>
            <a:r>
              <a:rPr lang="en-US" altLang="zh-CN" sz="1800" b="0" dirty="0">
                <a:solidFill>
                  <a:srgbClr val="000000"/>
                </a:solidFill>
                <a:highlight>
                  <a:srgbClr val="FFFFFF"/>
                </a:highlight>
                <a:latin typeface="Verdana" panose="020B0604030504040204" pitchFamily="34" charset="0"/>
              </a:rPr>
              <a:t> + </a:t>
            </a:r>
            <a:r>
              <a:rPr lang="en-US" altLang="zh-CN" sz="1800" b="0" dirty="0" err="1">
                <a:solidFill>
                  <a:srgbClr val="000000"/>
                </a:solidFill>
                <a:highlight>
                  <a:srgbClr val="FFFFFF"/>
                </a:highlight>
                <a:latin typeface="Verdana" panose="020B0604030504040204" pitchFamily="34" charset="0"/>
              </a:rPr>
              <a:t>m_fB</a:t>
            </a:r>
            <a:r>
              <a:rPr lang="en-US" altLang="zh-CN" sz="1800" b="0" dirty="0">
                <a:solidFill>
                  <a:srgbClr val="000000"/>
                </a:solidFill>
                <a:highlight>
                  <a:srgbClr val="FFFFFF"/>
                </a:highlight>
                <a:latin typeface="Verdana" panose="020B0604030504040204" pitchFamily="34" charset="0"/>
              </a:rPr>
              <a:t>;</a:t>
            </a:r>
          </a:p>
          <a:p>
            <a:pPr marL="0" indent="0">
              <a:buNone/>
            </a:pPr>
            <a:endParaRPr lang="en-US" altLang="zh-CN" sz="1800" b="0" dirty="0" smtClean="0">
              <a:solidFill>
                <a:srgbClr val="008000"/>
              </a:solidFill>
              <a:highlight>
                <a:srgbClr val="FFFFFF"/>
              </a:highlight>
              <a:latin typeface="Verdana" panose="020B0604030504040204" pitchFamily="34" charset="0"/>
            </a:endParaRPr>
          </a:p>
          <a:p>
            <a:pPr marL="0" indent="0">
              <a:buNone/>
            </a:pPr>
            <a:r>
              <a:rPr lang="en-US" altLang="zh-CN" sz="1800" b="0" dirty="0" smtClean="0">
                <a:solidFill>
                  <a:srgbClr val="008000"/>
                </a:solidFill>
                <a:highlight>
                  <a:srgbClr val="FFFFFF"/>
                </a:highlight>
                <a:latin typeface="Verdana" panose="020B0604030504040204" pitchFamily="34" charset="0"/>
              </a:rPr>
              <a:t>// </a:t>
            </a:r>
            <a:r>
              <a:rPr lang="zh-CN" altLang="en-US" sz="1800" b="0" dirty="0">
                <a:solidFill>
                  <a:srgbClr val="008000"/>
                </a:solidFill>
                <a:highlight>
                  <a:srgbClr val="FFFFFF"/>
                </a:highlight>
                <a:latin typeface="Verdana" panose="020B0604030504040204" pitchFamily="34" charset="0"/>
              </a:rPr>
              <a:t>将属性变量的值同步到界面中</a:t>
            </a:r>
            <a:endParaRPr lang="zh-CN" altLang="en-US" sz="1800" b="0" dirty="0">
              <a:solidFill>
                <a:srgbClr val="000000"/>
              </a:solidFill>
              <a:highlight>
                <a:srgbClr val="FFFFFF"/>
              </a:highlight>
              <a:latin typeface="Verdana" panose="020B0604030504040204" pitchFamily="34" charset="0"/>
            </a:endParaRPr>
          </a:p>
          <a:p>
            <a:pPr marL="0" indent="0">
              <a:buNone/>
            </a:pPr>
            <a:r>
              <a:rPr lang="en-US" altLang="zh-CN" sz="1800" b="0" dirty="0" err="1">
                <a:solidFill>
                  <a:srgbClr val="000000"/>
                </a:solidFill>
                <a:highlight>
                  <a:srgbClr val="FFFFFF"/>
                </a:highlight>
                <a:latin typeface="Verdana" panose="020B0604030504040204" pitchFamily="34" charset="0"/>
              </a:rPr>
              <a:t>UpdateData</a:t>
            </a:r>
            <a:r>
              <a:rPr lang="en-US" altLang="zh-CN" sz="1800" b="0" dirty="0">
                <a:solidFill>
                  <a:srgbClr val="000000"/>
                </a:solidFill>
                <a:highlight>
                  <a:srgbClr val="FFFFFF"/>
                </a:highlight>
                <a:latin typeface="Verdana" panose="020B0604030504040204" pitchFamily="34" charset="0"/>
              </a:rPr>
              <a:t>(</a:t>
            </a:r>
            <a:r>
              <a:rPr lang="en-US" altLang="zh-CN" sz="1800" b="0" dirty="0">
                <a:solidFill>
                  <a:srgbClr val="6F008A"/>
                </a:solidFill>
                <a:highlight>
                  <a:srgbClr val="FFFFFF"/>
                </a:highlight>
                <a:latin typeface="Verdana" panose="020B0604030504040204" pitchFamily="34" charset="0"/>
              </a:rPr>
              <a:t>FALSE</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53</a:t>
            </a:fld>
            <a:endParaRPr lang="en-US" altLang="zh-CN"/>
          </a:p>
        </p:txBody>
      </p:sp>
      <p:sp>
        <p:nvSpPr>
          <p:cNvPr id="6" name="矩形标注 5"/>
          <p:cNvSpPr/>
          <p:nvPr/>
        </p:nvSpPr>
        <p:spPr bwMode="auto">
          <a:xfrm>
            <a:off x="4860032" y="2771596"/>
            <a:ext cx="3888432"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在内部调用了</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DoDataExchange</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函数</a:t>
            </a:r>
          </a:p>
        </p:txBody>
      </p:sp>
      <p:sp>
        <p:nvSpPr>
          <p:cNvPr id="7" name="矩形标注 6"/>
          <p:cNvSpPr/>
          <p:nvPr/>
        </p:nvSpPr>
        <p:spPr bwMode="auto">
          <a:xfrm>
            <a:off x="4569768" y="4931836"/>
            <a:ext cx="3888432"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在内部调用了</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DoDataExchange</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函数</a:t>
            </a:r>
          </a:p>
        </p:txBody>
      </p:sp>
      <p:sp>
        <p:nvSpPr>
          <p:cNvPr id="8" name="矩形标注 7"/>
          <p:cNvSpPr/>
          <p:nvPr/>
        </p:nvSpPr>
        <p:spPr bwMode="auto">
          <a:xfrm>
            <a:off x="5205436" y="3957024"/>
            <a:ext cx="3543028" cy="378705"/>
          </a:xfrm>
          <a:prstGeom prst="wedgeRectCallout">
            <a:avLst>
              <a:gd name="adj1" fmla="val -79491"/>
              <a:gd name="adj2" fmla="val 30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简单的逻辑处理</a:t>
            </a:r>
          </a:p>
        </p:txBody>
      </p:sp>
    </p:spTree>
    <p:extLst>
      <p:ext uri="{BB962C8B-B14F-4D97-AF65-F5344CB8AC3E}">
        <p14:creationId xmlns:p14="http://schemas.microsoft.com/office/powerpoint/2010/main" val="15527171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DDV</a:t>
            </a:r>
            <a:endParaRPr lang="zh-CN" altLang="en-US" dirty="0"/>
          </a:p>
        </p:txBody>
      </p:sp>
      <p:sp>
        <p:nvSpPr>
          <p:cNvPr id="3" name="内容占位符 2"/>
          <p:cNvSpPr>
            <a:spLocks noGrp="1"/>
          </p:cNvSpPr>
          <p:nvPr>
            <p:ph idx="1"/>
          </p:nvPr>
        </p:nvSpPr>
        <p:spPr/>
        <p:txBody>
          <a:bodyPr/>
          <a:lstStyle/>
          <a:p>
            <a:r>
              <a:rPr lang="en-US" altLang="zh-CN" sz="2800" dirty="0" smtClean="0"/>
              <a:t>Dialog Data Validate, DDV</a:t>
            </a:r>
            <a:r>
              <a:rPr lang="zh-CN" altLang="en-US" sz="2800" dirty="0" smtClean="0"/>
              <a:t>对话框数据校验机制</a:t>
            </a:r>
            <a:endParaRPr lang="en-US" altLang="zh-CN" sz="2800" dirty="0" smtClean="0"/>
          </a:p>
          <a:p>
            <a:pPr lvl="1"/>
            <a:r>
              <a:rPr lang="zh-CN" altLang="en-US" sz="2400" dirty="0" smtClean="0"/>
              <a:t>控件值变量根据用户指定的验证规则进行数据验证的机制</a:t>
            </a:r>
            <a:endParaRPr lang="en-US" altLang="zh-CN" sz="2400" dirty="0" smtClean="0"/>
          </a:p>
          <a:p>
            <a:pPr lvl="1"/>
            <a:r>
              <a:rPr lang="zh-CN" altLang="en-US" sz="2400" dirty="0" smtClean="0"/>
              <a:t>与</a:t>
            </a:r>
            <a:r>
              <a:rPr lang="en-US" altLang="zh-CN" sz="2400" dirty="0" smtClean="0"/>
              <a:t>DDX</a:t>
            </a:r>
            <a:r>
              <a:rPr lang="zh-CN" altLang="en-US" sz="2400" dirty="0" smtClean="0"/>
              <a:t>类似，只不过使用</a:t>
            </a:r>
            <a:r>
              <a:rPr lang="en-US" altLang="zh-CN" sz="2400" dirty="0" smtClean="0"/>
              <a:t>DDV_*()</a:t>
            </a:r>
            <a:r>
              <a:rPr lang="zh-CN" altLang="en-US" sz="2400" dirty="0" smtClean="0"/>
              <a:t>函数</a:t>
            </a:r>
            <a:endParaRPr lang="en-US" altLang="zh-CN" sz="2400" dirty="0" smtClean="0"/>
          </a:p>
          <a:p>
            <a:pPr lvl="1"/>
            <a:r>
              <a:rPr lang="zh-CN" altLang="en-US" sz="2400" dirty="0" smtClean="0"/>
              <a:t>这些</a:t>
            </a:r>
            <a:r>
              <a:rPr lang="en-US" altLang="zh-CN" sz="2400" dirty="0" smtClean="0"/>
              <a:t>DDV</a:t>
            </a:r>
            <a:r>
              <a:rPr lang="zh-CN" altLang="en-US" sz="2400" dirty="0" smtClean="0"/>
              <a:t>函数也写在</a:t>
            </a:r>
            <a:r>
              <a:rPr lang="en-US" altLang="zh-CN" sz="2400" dirty="0" err="1" smtClean="0"/>
              <a:t>DoDataExchange</a:t>
            </a:r>
            <a:r>
              <a:rPr lang="en-US" altLang="zh-CN" sz="2400" dirty="0" smtClean="0"/>
              <a:t>(...)</a:t>
            </a:r>
            <a:r>
              <a:rPr lang="zh-CN" altLang="en-US" sz="2400" dirty="0" smtClean="0"/>
              <a:t>函数中</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54</a:t>
            </a:fld>
            <a:endParaRPr lang="en-US" altLang="zh-CN"/>
          </a:p>
        </p:txBody>
      </p:sp>
    </p:spTree>
    <p:extLst>
      <p:ext uri="{BB962C8B-B14F-4D97-AF65-F5344CB8AC3E}">
        <p14:creationId xmlns:p14="http://schemas.microsoft.com/office/powerpoint/2010/main" val="7552695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a:t>
            </a:r>
            <a:r>
              <a:rPr lang="en-US" altLang="zh-CN" dirty="0" smtClean="0"/>
              <a:t>DDV</a:t>
            </a:r>
            <a:endParaRPr lang="zh-CN" altLang="en-US" dirty="0"/>
          </a:p>
        </p:txBody>
      </p:sp>
      <p:sp>
        <p:nvSpPr>
          <p:cNvPr id="3" name="内容占位符 2"/>
          <p:cNvSpPr>
            <a:spLocks noGrp="1"/>
          </p:cNvSpPr>
          <p:nvPr>
            <p:ph idx="1"/>
          </p:nvPr>
        </p:nvSpPr>
        <p:spPr/>
        <p:txBody>
          <a:bodyPr/>
          <a:lstStyle/>
          <a:p>
            <a:pPr marL="0" indent="0">
              <a:buNone/>
            </a:pPr>
            <a:r>
              <a:rPr lang="en-US" altLang="zh-CN" sz="1800" b="0" dirty="0">
                <a:solidFill>
                  <a:srgbClr val="0000FF"/>
                </a:solidFill>
                <a:highlight>
                  <a:srgbClr val="FFFFFF"/>
                </a:highlight>
                <a:latin typeface="Verdana" panose="020B0604030504040204" pitchFamily="34" charset="0"/>
              </a:rPr>
              <a:t>void</a:t>
            </a:r>
            <a:r>
              <a:rPr lang="en-US" altLang="zh-CN" sz="1800" b="0" dirty="0">
                <a:solidFill>
                  <a:srgbClr val="000000"/>
                </a:solidFill>
                <a:highlight>
                  <a:srgbClr val="FFFFFF"/>
                </a:highlight>
                <a:latin typeface="Verdana" panose="020B0604030504040204" pitchFamily="34" charset="0"/>
              </a:rPr>
              <a:t> </a:t>
            </a:r>
            <a:r>
              <a:rPr lang="en-US" altLang="zh-CN" sz="1800" b="0" dirty="0" err="1" smtClean="0">
                <a:solidFill>
                  <a:srgbClr val="2B91AF"/>
                </a:solidFill>
                <a:highlight>
                  <a:srgbClr val="FFFFFF"/>
                </a:highlight>
                <a:latin typeface="Verdana" panose="020B0604030504040204" pitchFamily="34" charset="0"/>
              </a:rPr>
              <a:t>CMyWinDlg</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DoDataExchange</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2B91AF"/>
                </a:solidFill>
                <a:highlight>
                  <a:srgbClr val="FFFFFF"/>
                </a:highlight>
                <a:latin typeface="Verdana" panose="020B0604030504040204" pitchFamily="34" charset="0"/>
              </a:rPr>
              <a:t>CDataExchange</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2B91AF"/>
                </a:solidFill>
                <a:highlight>
                  <a:srgbClr val="FFFFFF"/>
                </a:highlight>
                <a:latin typeface="Verdana" panose="020B0604030504040204" pitchFamily="34" charset="0"/>
              </a:rPr>
              <a:t>CDialogEx</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000000"/>
                </a:solidFill>
                <a:highlight>
                  <a:srgbClr val="FFFFFF"/>
                </a:highlight>
                <a:latin typeface="Verdana" panose="020B0604030504040204" pitchFamily="34" charset="0"/>
              </a:rPr>
              <a:t>DoDataExchange</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DDX_Text</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6F008A"/>
                </a:solidFill>
                <a:highlight>
                  <a:srgbClr val="FFFFFF"/>
                </a:highlight>
                <a:latin typeface="Verdana" panose="020B0604030504040204" pitchFamily="34" charset="0"/>
              </a:rPr>
              <a:t>IDC_EDIT1</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m_fA</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DDV_MinMaxFloat</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m_fA</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FF0000"/>
                </a:solidFill>
                <a:highlight>
                  <a:srgbClr val="FFFFFF"/>
                </a:highlight>
                <a:latin typeface="Verdana" panose="020B0604030504040204" pitchFamily="34" charset="0"/>
              </a:rPr>
              <a:t>1.0</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FF0000"/>
                </a:solidFill>
                <a:highlight>
                  <a:srgbClr val="FFFFFF"/>
                </a:highlight>
                <a:latin typeface="Verdana" panose="020B0604030504040204" pitchFamily="34" charset="0"/>
              </a:rPr>
              <a:t>1.0</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DDX_Text</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6F008A"/>
                </a:solidFill>
                <a:highlight>
                  <a:srgbClr val="FFFFFF"/>
                </a:highlight>
                <a:latin typeface="Verdana" panose="020B0604030504040204" pitchFamily="34" charset="0"/>
              </a:rPr>
              <a:t>IDC_EDIT2</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m_fB</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DDV_MaxChars</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m_fB</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FF0000"/>
                </a:solidFill>
                <a:highlight>
                  <a:srgbClr val="FFFFFF"/>
                </a:highlight>
                <a:latin typeface="Verdana" panose="020B0604030504040204" pitchFamily="34" charset="0"/>
              </a:rPr>
              <a:t>128</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DDX_Text</a:t>
            </a:r>
            <a:r>
              <a:rPr lang="en-US" altLang="zh-CN" sz="1800" b="0" dirty="0">
                <a:solidFill>
                  <a:srgbClr val="000000"/>
                </a:solidFill>
                <a:highlight>
                  <a:srgbClr val="FFFFFF"/>
                </a:highlight>
                <a:latin typeface="Verdana" panose="020B0604030504040204" pitchFamily="34" charset="0"/>
              </a:rPr>
              <a:t>(</a:t>
            </a:r>
            <a:r>
              <a:rPr lang="en-US" altLang="zh-CN" sz="1800" b="0" dirty="0" err="1">
                <a:solidFill>
                  <a:srgbClr val="808080"/>
                </a:solidFill>
                <a:highlight>
                  <a:srgbClr val="FFFFFF"/>
                </a:highlight>
                <a:latin typeface="Verdana" panose="020B0604030504040204" pitchFamily="34" charset="0"/>
              </a:rPr>
              <a:t>pDX</a:t>
            </a:r>
            <a:r>
              <a:rPr lang="en-US" altLang="zh-CN" sz="1800" b="0" dirty="0">
                <a:solidFill>
                  <a:srgbClr val="000000"/>
                </a:solidFill>
                <a:highlight>
                  <a:srgbClr val="FFFFFF"/>
                </a:highlight>
                <a:latin typeface="Verdana" panose="020B0604030504040204" pitchFamily="34" charset="0"/>
              </a:rPr>
              <a:t>, </a:t>
            </a:r>
            <a:r>
              <a:rPr lang="en-US" altLang="zh-CN" sz="1800" b="0" dirty="0">
                <a:solidFill>
                  <a:srgbClr val="6F008A"/>
                </a:solidFill>
                <a:highlight>
                  <a:srgbClr val="FFFFFF"/>
                </a:highlight>
                <a:latin typeface="Verdana" panose="020B0604030504040204" pitchFamily="34" charset="0"/>
              </a:rPr>
              <a:t>IDC_EDIT3</a:t>
            </a:r>
            <a:r>
              <a:rPr lang="en-US" altLang="zh-CN" sz="1800" b="0" dirty="0">
                <a:solidFill>
                  <a:srgbClr val="000000"/>
                </a:solidFill>
                <a:highlight>
                  <a:srgbClr val="FFFFFF"/>
                </a:highlight>
                <a:latin typeface="Verdana" panose="020B0604030504040204" pitchFamily="34" charset="0"/>
              </a:rPr>
              <a:t>, </a:t>
            </a:r>
            <a:r>
              <a:rPr lang="en-US" altLang="zh-CN" sz="1800" b="0" dirty="0" err="1">
                <a:solidFill>
                  <a:srgbClr val="000000"/>
                </a:solidFill>
                <a:highlight>
                  <a:srgbClr val="FFFFFF"/>
                </a:highlight>
                <a:latin typeface="Verdana" panose="020B0604030504040204" pitchFamily="34" charset="0"/>
              </a:rPr>
              <a:t>m_fResult</a:t>
            </a:r>
            <a:r>
              <a:rPr lang="en-US" altLang="zh-CN" sz="1800" b="0" dirty="0">
                <a:solidFill>
                  <a:srgbClr val="000000"/>
                </a:solidFill>
                <a:highlight>
                  <a:srgbClr val="FFFFFF"/>
                </a:highlight>
                <a:latin typeface="Verdana" panose="020B0604030504040204" pitchFamily="34" charset="0"/>
              </a:rPr>
              <a:t>);</a:t>
            </a:r>
          </a:p>
          <a:p>
            <a:pPr marL="0" indent="0">
              <a:buNone/>
            </a:pPr>
            <a:r>
              <a:rPr lang="en-US" altLang="zh-CN" sz="1800" b="0" dirty="0">
                <a:solidFill>
                  <a:srgbClr val="000000"/>
                </a:solidFill>
                <a:highlight>
                  <a:srgbClr val="FFFFFF"/>
                </a:highlight>
                <a:latin typeface="Verdana" panose="020B0604030504040204" pitchFamily="34" charset="0"/>
              </a:rPr>
              <a:t>}</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55</a:t>
            </a:fld>
            <a:endParaRPr lang="en-US" altLang="zh-CN"/>
          </a:p>
        </p:txBody>
      </p:sp>
      <p:sp>
        <p:nvSpPr>
          <p:cNvPr id="6" name="矩形 5"/>
          <p:cNvSpPr/>
          <p:nvPr/>
        </p:nvSpPr>
        <p:spPr bwMode="auto">
          <a:xfrm>
            <a:off x="1043608" y="3356992"/>
            <a:ext cx="4968552" cy="270958"/>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580112" y="2806988"/>
            <a:ext cx="3312368" cy="397604"/>
          </a:xfrm>
          <a:prstGeom prst="wedgeRectCallout">
            <a:avLst>
              <a:gd name="adj1" fmla="val -35765"/>
              <a:gd name="adj2" fmla="val 10294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验证</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m_fA</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变量值必须在</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[-1.0, 1.0]</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1056552" y="4005064"/>
            <a:ext cx="4235528" cy="30449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5831632" y="4265569"/>
            <a:ext cx="3312368" cy="397604"/>
          </a:xfrm>
          <a:prstGeom prst="wedgeRectCallout">
            <a:avLst>
              <a:gd name="adj1" fmla="val -64107"/>
              <a:gd name="adj2" fmla="val -9330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验证</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m_fB</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的字符串最长为</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128</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1056552" y="5229200"/>
            <a:ext cx="7835928" cy="744198"/>
          </a:xfrm>
          <a:prstGeom prst="wedgeRectCallout">
            <a:avLst>
              <a:gd name="adj1" fmla="val -31765"/>
              <a:gd name="adj2" fmla="val -71835"/>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为保证数据验证前取得了相应控件的值，要保证</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DDV</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函数在相应的</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DDX</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函数后执行。数据的同步和验证时在调用</a:t>
            </a:r>
            <a:r>
              <a:rPr lang="en-US" altLang="zh-CN" sz="1600" dirty="0" err="1" smtClean="0">
                <a:solidFill>
                  <a:schemeClr val="bg1"/>
                </a:solidFill>
                <a:latin typeface="Times New Roman" pitchFamily="18" charset="0"/>
                <a:ea typeface="楷体_GB2312" pitchFamily="49" charset="-122"/>
              </a:rPr>
              <a:t>UpdateData</a:t>
            </a:r>
            <a:r>
              <a:rPr lang="en-US" altLang="zh-CN" sz="1600" dirty="0" smtClean="0">
                <a:solidFill>
                  <a:schemeClr val="bg1"/>
                </a:solidFill>
                <a:latin typeface="Times New Roman" pitchFamily="18" charset="0"/>
                <a:ea typeface="楷体_GB2312" pitchFamily="49" charset="-122"/>
              </a:rPr>
              <a:t>(TRUE)</a:t>
            </a:r>
            <a:r>
              <a:rPr lang="zh-CN" altLang="en-US" sz="1600" dirty="0" smtClean="0">
                <a:solidFill>
                  <a:schemeClr val="bg1"/>
                </a:solidFill>
                <a:latin typeface="Times New Roman" pitchFamily="18" charset="0"/>
                <a:ea typeface="楷体_GB2312" pitchFamily="49" charset="-122"/>
              </a:rPr>
              <a:t>之后进行数据同步和验证</a:t>
            </a:r>
            <a:r>
              <a:rPr lang="zh-CN" altLang="en-US" sz="1600" dirty="0">
                <a:solidFill>
                  <a:schemeClr val="bg1"/>
                </a:solidFill>
                <a:latin typeface="Times New Roman" pitchFamily="18" charset="0"/>
                <a:ea typeface="楷体_GB2312" pitchFamily="49" charset="-122"/>
              </a:rPr>
              <a:t>。</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659822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部分</a:t>
            </a:r>
            <a:r>
              <a:rPr lang="en-US" altLang="zh-CN" dirty="0" smtClean="0"/>
              <a:t>DDV</a:t>
            </a:r>
            <a:r>
              <a:rPr lang="zh-CN" altLang="en-US" dirty="0" smtClean="0"/>
              <a:t>函数</a:t>
            </a:r>
            <a:endParaRPr lang="zh-CN" altLang="en-US" dirty="0"/>
          </a:p>
        </p:txBody>
      </p:sp>
      <p:sp>
        <p:nvSpPr>
          <p:cNvPr id="3" name="内容占位符 2"/>
          <p:cNvSpPr>
            <a:spLocks noGrp="1"/>
          </p:cNvSpPr>
          <p:nvPr>
            <p:ph idx="1"/>
          </p:nvPr>
        </p:nvSpPr>
        <p:spPr>
          <a:xfrm>
            <a:off x="323528" y="1981200"/>
            <a:ext cx="8712968" cy="4114800"/>
          </a:xfrm>
        </p:spPr>
        <p:txBody>
          <a:bodyPr/>
          <a:lstStyle/>
          <a:p>
            <a:pPr marL="0" indent="0">
              <a:buNone/>
            </a:pPr>
            <a:r>
              <a:rPr lang="en-US" altLang="zh-CN" sz="1400" b="0" dirty="0">
                <a:solidFill>
                  <a:srgbClr val="0000FF"/>
                </a:solidFill>
                <a:highlight>
                  <a:srgbClr val="FFFFFF"/>
                </a:highlight>
                <a:latin typeface="Verdana" panose="020B0604030504040204" pitchFamily="34" charset="0"/>
              </a:rPr>
              <a:t>void</a:t>
            </a:r>
            <a:r>
              <a:rPr lang="en-US" altLang="zh-CN" sz="1400" b="0" dirty="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DDV_MinMaxByte</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2B91AF"/>
                </a:solidFill>
                <a:highlight>
                  <a:srgbClr val="FFFFFF"/>
                </a:highlight>
                <a:latin typeface="Verdana" panose="020B0604030504040204" pitchFamily="34" charset="0"/>
              </a:rPr>
              <a:t>BYTE</a:t>
            </a:r>
            <a:r>
              <a:rPr lang="en-US" altLang="zh-CN" sz="1200" b="0" dirty="0">
                <a:solidFill>
                  <a:srgbClr val="000000"/>
                </a:solidFill>
                <a:highlight>
                  <a:srgbClr val="FFFFFF"/>
                </a:highlight>
                <a:latin typeface="Verdana" panose="020B0604030504040204" pitchFamily="34" charset="0"/>
              </a:rPr>
              <a:t> value, </a:t>
            </a:r>
            <a:r>
              <a:rPr lang="en-US" altLang="zh-CN" sz="1200" b="0" dirty="0">
                <a:solidFill>
                  <a:srgbClr val="2B91AF"/>
                </a:solidFill>
                <a:highlight>
                  <a:srgbClr val="FFFFFF"/>
                </a:highlight>
                <a:latin typeface="Verdana" panose="020B0604030504040204" pitchFamily="34" charset="0"/>
              </a:rPr>
              <a:t>BYTE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minVal</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2B91AF"/>
                </a:solidFill>
                <a:highlight>
                  <a:srgbClr val="FFFFFF"/>
                </a:highlight>
                <a:latin typeface="Verdana" panose="020B0604030504040204" pitchFamily="34" charset="0"/>
              </a:rPr>
              <a:t>BYTE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maxVal</a:t>
            </a:r>
            <a:r>
              <a:rPr lang="en-US" altLang="zh-CN" sz="1400" b="0" dirty="0">
                <a:solidFill>
                  <a:srgbClr val="000000"/>
                </a:solidFill>
                <a:highlight>
                  <a:srgbClr val="FFFFFF"/>
                </a:highlight>
                <a:latin typeface="Verdana" panose="020B0604030504040204" pitchFamily="34" charset="0"/>
              </a:rPr>
              <a:t>);</a:t>
            </a:r>
          </a:p>
          <a:p>
            <a:pPr marL="0" indent="0">
              <a:buNone/>
            </a:pPr>
            <a:r>
              <a:rPr lang="en-US" altLang="zh-CN" sz="1400" b="0" dirty="0">
                <a:solidFill>
                  <a:srgbClr val="0000FF"/>
                </a:solidFill>
                <a:highlight>
                  <a:srgbClr val="FFFFFF"/>
                </a:highlight>
                <a:latin typeface="Verdana" panose="020B0604030504040204" pitchFamily="34" charset="0"/>
              </a:rPr>
              <a:t>void</a:t>
            </a:r>
            <a:r>
              <a:rPr lang="en-US" altLang="zh-CN" sz="1400" b="0" dirty="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DDV_MinMaxShort</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short</a:t>
            </a:r>
            <a:r>
              <a:rPr lang="en-US" altLang="zh-CN" sz="1200" b="0" dirty="0">
                <a:solidFill>
                  <a:srgbClr val="000000"/>
                </a:solidFill>
                <a:highlight>
                  <a:srgbClr val="FFFFFF"/>
                </a:highlight>
                <a:latin typeface="Verdana" panose="020B0604030504040204" pitchFamily="34" charset="0"/>
              </a:rPr>
              <a:t> value, </a:t>
            </a:r>
            <a:r>
              <a:rPr lang="en-US" altLang="zh-CN" sz="1200" b="0" dirty="0">
                <a:solidFill>
                  <a:srgbClr val="0000FF"/>
                </a:solidFill>
                <a:highlight>
                  <a:srgbClr val="FFFFFF"/>
                </a:highlight>
                <a:latin typeface="Verdana" panose="020B0604030504040204" pitchFamily="34" charset="0"/>
              </a:rPr>
              <a:t>short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minVal</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short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maxVal</a:t>
            </a:r>
            <a:r>
              <a:rPr lang="en-US" altLang="zh-CN" sz="1400" b="0" dirty="0">
                <a:solidFill>
                  <a:srgbClr val="000000"/>
                </a:solidFill>
                <a:highlight>
                  <a:srgbClr val="FFFFFF"/>
                </a:highlight>
                <a:latin typeface="Verdana" panose="020B0604030504040204" pitchFamily="34" charset="0"/>
              </a:rPr>
              <a:t>);</a:t>
            </a:r>
          </a:p>
          <a:p>
            <a:pPr marL="0" indent="0">
              <a:buNone/>
            </a:pPr>
            <a:r>
              <a:rPr lang="en-US" altLang="zh-CN" sz="1400" b="0" dirty="0">
                <a:solidFill>
                  <a:srgbClr val="0000FF"/>
                </a:solidFill>
                <a:highlight>
                  <a:srgbClr val="FFFFFF"/>
                </a:highlight>
                <a:latin typeface="Verdana" panose="020B0604030504040204" pitchFamily="34" charset="0"/>
              </a:rPr>
              <a:t>void</a:t>
            </a:r>
            <a:r>
              <a:rPr lang="en-US" altLang="zh-CN" sz="1400" b="0" dirty="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DDV_MinMaxInt</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FF"/>
                </a:solidFill>
                <a:highlight>
                  <a:srgbClr val="FFFFFF"/>
                </a:highlight>
                <a:latin typeface="Verdana" panose="020B0604030504040204" pitchFamily="34" charset="0"/>
              </a:rPr>
              <a:t>int</a:t>
            </a:r>
            <a:r>
              <a:rPr lang="en-US" altLang="zh-CN" sz="1200" b="0" dirty="0">
                <a:solidFill>
                  <a:srgbClr val="000000"/>
                </a:solidFill>
                <a:highlight>
                  <a:srgbClr val="FFFFFF"/>
                </a:highlight>
                <a:latin typeface="Verdana" panose="020B0604030504040204" pitchFamily="34" charset="0"/>
              </a:rPr>
              <a:t> value, </a:t>
            </a:r>
            <a:r>
              <a:rPr lang="en-US" altLang="zh-CN" sz="1200" b="0" dirty="0" err="1">
                <a:solidFill>
                  <a:srgbClr val="0000FF"/>
                </a:solidFill>
                <a:highlight>
                  <a:srgbClr val="FFFFFF"/>
                </a:highlight>
                <a:latin typeface="Verdana" panose="020B0604030504040204" pitchFamily="34" charset="0"/>
              </a:rPr>
              <a:t>int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minVal</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FF"/>
                </a:solidFill>
                <a:highlight>
                  <a:srgbClr val="FFFFFF"/>
                </a:highlight>
                <a:latin typeface="Verdana" panose="020B0604030504040204" pitchFamily="34" charset="0"/>
              </a:rPr>
              <a:t>int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maxVal</a:t>
            </a:r>
            <a:r>
              <a:rPr lang="en-US" altLang="zh-CN" sz="1400" b="0" dirty="0">
                <a:solidFill>
                  <a:srgbClr val="000000"/>
                </a:solidFill>
                <a:highlight>
                  <a:srgbClr val="FFFFFF"/>
                </a:highlight>
                <a:latin typeface="Verdana" panose="020B0604030504040204" pitchFamily="34" charset="0"/>
              </a:rPr>
              <a:t>);</a:t>
            </a:r>
          </a:p>
          <a:p>
            <a:pPr marL="0" indent="0">
              <a:buNone/>
            </a:pPr>
            <a:r>
              <a:rPr lang="en-US" altLang="zh-CN" sz="1400" b="0" dirty="0">
                <a:solidFill>
                  <a:srgbClr val="0000FF"/>
                </a:solidFill>
                <a:highlight>
                  <a:srgbClr val="FFFFFF"/>
                </a:highlight>
                <a:latin typeface="Verdana" panose="020B0604030504040204" pitchFamily="34" charset="0"/>
              </a:rPr>
              <a:t>void</a:t>
            </a:r>
            <a:r>
              <a:rPr lang="en-US" altLang="zh-CN" sz="1400" b="0" dirty="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DDV_MinMaxLong</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long</a:t>
            </a:r>
            <a:r>
              <a:rPr lang="en-US" altLang="zh-CN" sz="1200" b="0" dirty="0">
                <a:solidFill>
                  <a:srgbClr val="000000"/>
                </a:solidFill>
                <a:highlight>
                  <a:srgbClr val="FFFFFF"/>
                </a:highlight>
                <a:latin typeface="Verdana" panose="020B0604030504040204" pitchFamily="34" charset="0"/>
              </a:rPr>
              <a:t> value, </a:t>
            </a:r>
            <a:r>
              <a:rPr lang="en-US" altLang="zh-CN" sz="1200" b="0" dirty="0">
                <a:solidFill>
                  <a:srgbClr val="0000FF"/>
                </a:solidFill>
                <a:highlight>
                  <a:srgbClr val="FFFFFF"/>
                </a:highlight>
                <a:latin typeface="Verdana" panose="020B0604030504040204" pitchFamily="34" charset="0"/>
              </a:rPr>
              <a:t>long</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minVal</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long</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maxVal</a:t>
            </a:r>
            <a:r>
              <a:rPr lang="en-US" altLang="zh-CN" sz="1400" b="0" dirty="0">
                <a:solidFill>
                  <a:srgbClr val="000000"/>
                </a:solidFill>
                <a:highlight>
                  <a:srgbClr val="FFFFFF"/>
                </a:highlight>
                <a:latin typeface="Verdana" panose="020B0604030504040204" pitchFamily="34" charset="0"/>
              </a:rPr>
              <a:t>);</a:t>
            </a:r>
          </a:p>
          <a:p>
            <a:pPr marL="0" indent="0">
              <a:buNone/>
            </a:pPr>
            <a:r>
              <a:rPr lang="en-US" altLang="zh-CN" sz="1400" b="0" dirty="0">
                <a:solidFill>
                  <a:srgbClr val="0000FF"/>
                </a:solidFill>
                <a:highlight>
                  <a:srgbClr val="FFFFFF"/>
                </a:highlight>
                <a:latin typeface="Verdana" panose="020B0604030504040204" pitchFamily="34" charset="0"/>
              </a:rPr>
              <a:t>void</a:t>
            </a:r>
            <a:r>
              <a:rPr lang="en-US" altLang="zh-CN" sz="1400" b="0" dirty="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DDV_MinMaxUInt</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2B91AF"/>
                </a:solidFill>
                <a:highlight>
                  <a:srgbClr val="FFFFFF"/>
                </a:highlight>
                <a:latin typeface="Verdana" panose="020B0604030504040204" pitchFamily="34" charset="0"/>
              </a:rPr>
              <a:t>UINT</a:t>
            </a:r>
            <a:r>
              <a:rPr lang="en-US" altLang="zh-CN" sz="1200" b="0" dirty="0">
                <a:solidFill>
                  <a:srgbClr val="000000"/>
                </a:solidFill>
                <a:highlight>
                  <a:srgbClr val="FFFFFF"/>
                </a:highlight>
                <a:latin typeface="Verdana" panose="020B0604030504040204" pitchFamily="34" charset="0"/>
              </a:rPr>
              <a:t> value, </a:t>
            </a:r>
            <a:r>
              <a:rPr lang="en-US" altLang="zh-CN" sz="1200" b="0" dirty="0">
                <a:solidFill>
                  <a:srgbClr val="2B91AF"/>
                </a:solidFill>
                <a:highlight>
                  <a:srgbClr val="FFFFFF"/>
                </a:highlight>
                <a:latin typeface="Verdana" panose="020B0604030504040204" pitchFamily="34" charset="0"/>
              </a:rPr>
              <a:t>UINT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minVal</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2B91AF"/>
                </a:solidFill>
                <a:highlight>
                  <a:srgbClr val="FFFFFF"/>
                </a:highlight>
                <a:latin typeface="Verdana" panose="020B0604030504040204" pitchFamily="34" charset="0"/>
              </a:rPr>
              <a:t>UINT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maxVal</a:t>
            </a:r>
            <a:r>
              <a:rPr lang="en-US" altLang="zh-CN" sz="1400" b="0" dirty="0">
                <a:solidFill>
                  <a:srgbClr val="000000"/>
                </a:solidFill>
                <a:highlight>
                  <a:srgbClr val="FFFFFF"/>
                </a:highlight>
                <a:latin typeface="Verdana" panose="020B0604030504040204" pitchFamily="34" charset="0"/>
              </a:rPr>
              <a:t>);</a:t>
            </a:r>
          </a:p>
          <a:p>
            <a:pPr marL="0" indent="0">
              <a:buNone/>
            </a:pPr>
            <a:endParaRPr lang="en-US" altLang="zh-CN" sz="1400" b="0" dirty="0" smtClean="0">
              <a:solidFill>
                <a:srgbClr val="0000FF"/>
              </a:solidFill>
              <a:highlight>
                <a:srgbClr val="FFFFFF"/>
              </a:highlight>
              <a:latin typeface="Verdana" panose="020B0604030504040204" pitchFamily="34" charset="0"/>
            </a:endParaRPr>
          </a:p>
          <a:p>
            <a:pPr marL="0" indent="0">
              <a:buNone/>
            </a:pPr>
            <a:r>
              <a:rPr lang="en-US" altLang="zh-CN" sz="1400" b="0" dirty="0" smtClean="0">
                <a:solidFill>
                  <a:srgbClr val="0000FF"/>
                </a:solidFill>
                <a:highlight>
                  <a:srgbClr val="FFFFFF"/>
                </a:highlight>
                <a:latin typeface="Verdana" panose="020B0604030504040204" pitchFamily="34" charset="0"/>
              </a:rPr>
              <a:t>void</a:t>
            </a:r>
            <a:r>
              <a:rPr lang="en-US" altLang="zh-CN" sz="1400" b="0" dirty="0" smtClean="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DDV_MinMaxFloat</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float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FF"/>
                </a:solidFill>
                <a:highlight>
                  <a:srgbClr val="FFFFFF"/>
                </a:highlight>
                <a:latin typeface="Verdana" panose="020B0604030504040204" pitchFamily="34" charset="0"/>
              </a:rPr>
              <a:t>const</a:t>
            </a:r>
            <a:r>
              <a:rPr lang="en-US" altLang="zh-CN" sz="1200" b="0" dirty="0">
                <a:solidFill>
                  <a:srgbClr val="000000"/>
                </a:solidFill>
                <a:highlight>
                  <a:srgbClr val="FFFFFF"/>
                </a:highlight>
                <a:latin typeface="Verdana" panose="020B0604030504040204" pitchFamily="34" charset="0"/>
              </a:rPr>
              <a:t>&amp; value, </a:t>
            </a:r>
            <a:r>
              <a:rPr lang="en-US" altLang="zh-CN" sz="1200" b="0" dirty="0">
                <a:solidFill>
                  <a:srgbClr val="0000FF"/>
                </a:solidFill>
                <a:highlight>
                  <a:srgbClr val="FFFFFF"/>
                </a:highlight>
                <a:latin typeface="Verdana" panose="020B0604030504040204" pitchFamily="34" charset="0"/>
              </a:rPr>
              <a:t>float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minVal</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float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maxVal</a:t>
            </a:r>
            <a:r>
              <a:rPr lang="en-US" altLang="zh-CN" sz="1400" b="0" dirty="0">
                <a:solidFill>
                  <a:srgbClr val="000000"/>
                </a:solidFill>
                <a:highlight>
                  <a:srgbClr val="FFFFFF"/>
                </a:highlight>
                <a:latin typeface="Verdana" panose="020B0604030504040204" pitchFamily="34" charset="0"/>
              </a:rPr>
              <a:t>);</a:t>
            </a:r>
          </a:p>
          <a:p>
            <a:pPr marL="0" indent="0">
              <a:buNone/>
            </a:pPr>
            <a:r>
              <a:rPr lang="en-US" altLang="zh-CN" sz="1400" b="0" dirty="0">
                <a:solidFill>
                  <a:srgbClr val="0000FF"/>
                </a:solidFill>
                <a:highlight>
                  <a:srgbClr val="FFFFFF"/>
                </a:highlight>
                <a:latin typeface="Verdana" panose="020B0604030504040204" pitchFamily="34" charset="0"/>
              </a:rPr>
              <a:t>void</a:t>
            </a:r>
            <a:r>
              <a:rPr lang="en-US" altLang="zh-CN" sz="1400" b="0" dirty="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DDV_MinMaxDouble</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double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FF"/>
                </a:solidFill>
                <a:highlight>
                  <a:srgbClr val="FFFFFF"/>
                </a:highlight>
                <a:latin typeface="Verdana" panose="020B0604030504040204" pitchFamily="34" charset="0"/>
              </a:rPr>
              <a:t>const</a:t>
            </a:r>
            <a:r>
              <a:rPr lang="en-US" altLang="zh-CN" sz="1200" b="0" dirty="0">
                <a:solidFill>
                  <a:srgbClr val="000000"/>
                </a:solidFill>
                <a:highlight>
                  <a:srgbClr val="FFFFFF"/>
                </a:highlight>
                <a:latin typeface="Verdana" panose="020B0604030504040204" pitchFamily="34" charset="0"/>
              </a:rPr>
              <a:t>&amp; value, </a:t>
            </a:r>
            <a:r>
              <a:rPr lang="en-US" altLang="zh-CN" sz="1200" b="0" dirty="0">
                <a:solidFill>
                  <a:srgbClr val="0000FF"/>
                </a:solidFill>
                <a:highlight>
                  <a:srgbClr val="FFFFFF"/>
                </a:highlight>
                <a:latin typeface="Verdana" panose="020B0604030504040204" pitchFamily="34" charset="0"/>
              </a:rPr>
              <a:t>double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minVal</a:t>
            </a:r>
            <a:r>
              <a:rPr lang="en-US" altLang="zh-CN" sz="1200" b="0" dirty="0">
                <a:solidFill>
                  <a:srgbClr val="000000"/>
                </a:solidFill>
                <a:highlight>
                  <a:srgbClr val="FFFFFF"/>
                </a:highlight>
                <a:latin typeface="Verdana" panose="020B0604030504040204" pitchFamily="34" charset="0"/>
              </a:rPr>
              <a:t>, </a:t>
            </a:r>
            <a:r>
              <a:rPr lang="en-US" altLang="zh-CN" sz="1200" b="0" dirty="0">
                <a:solidFill>
                  <a:srgbClr val="0000FF"/>
                </a:solidFill>
                <a:highlight>
                  <a:srgbClr val="FFFFFF"/>
                </a:highlight>
                <a:latin typeface="Verdana" panose="020B0604030504040204" pitchFamily="34" charset="0"/>
              </a:rPr>
              <a:t>double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maxVal</a:t>
            </a:r>
            <a:r>
              <a:rPr lang="en-US" altLang="zh-CN" sz="1400" b="0" dirty="0" smtClean="0">
                <a:solidFill>
                  <a:srgbClr val="000000"/>
                </a:solidFill>
                <a:highlight>
                  <a:srgbClr val="FFFFFF"/>
                </a:highlight>
                <a:latin typeface="Verdana" panose="020B0604030504040204" pitchFamily="34" charset="0"/>
              </a:rPr>
              <a:t>);</a:t>
            </a:r>
          </a:p>
          <a:p>
            <a:pPr marL="0" indent="0">
              <a:buNone/>
            </a:pPr>
            <a:endParaRPr lang="en-US" altLang="zh-CN" sz="1400" b="0" dirty="0" smtClean="0">
              <a:solidFill>
                <a:srgbClr val="0000FF"/>
              </a:solidFill>
              <a:highlight>
                <a:srgbClr val="FFFFFF"/>
              </a:highlight>
              <a:latin typeface="Verdana" panose="020B0604030504040204" pitchFamily="34" charset="0"/>
            </a:endParaRPr>
          </a:p>
          <a:p>
            <a:pPr marL="0" indent="0">
              <a:buNone/>
            </a:pPr>
            <a:r>
              <a:rPr lang="en-US" altLang="zh-CN" sz="1400" b="0" dirty="0" smtClean="0">
                <a:solidFill>
                  <a:srgbClr val="0000FF"/>
                </a:solidFill>
                <a:highlight>
                  <a:srgbClr val="FFFFFF"/>
                </a:highlight>
                <a:latin typeface="Verdana" panose="020B0604030504040204" pitchFamily="34" charset="0"/>
              </a:rPr>
              <a:t>void</a:t>
            </a:r>
            <a:r>
              <a:rPr lang="en-US" altLang="zh-CN" sz="1400" b="0" dirty="0" smtClean="0">
                <a:solidFill>
                  <a:srgbClr val="000000"/>
                </a:solidFill>
                <a:highlight>
                  <a:srgbClr val="FFFFFF"/>
                </a:highlight>
                <a:latin typeface="Verdana" panose="020B0604030504040204" pitchFamily="34" charset="0"/>
              </a:rPr>
              <a:t> </a:t>
            </a:r>
            <a:r>
              <a:rPr lang="en-US" altLang="zh-CN" sz="1400" dirty="0" err="1" smtClean="0">
                <a:solidFill>
                  <a:srgbClr val="A30021"/>
                </a:solidFill>
                <a:highlight>
                  <a:srgbClr val="FFFFFF"/>
                </a:highlight>
                <a:latin typeface="Verdana" panose="020B0604030504040204" pitchFamily="34" charset="0"/>
              </a:rPr>
              <a:t>DDV_MaxChars</a:t>
            </a:r>
            <a:r>
              <a:rPr lang="en-US" altLang="zh-CN" sz="1400" b="0" dirty="0" smtClean="0">
                <a:solidFill>
                  <a:srgbClr val="000000"/>
                </a:solidFill>
                <a:highlight>
                  <a:srgbClr val="FFFFFF"/>
                </a:highlight>
                <a:latin typeface="Verdana" panose="020B0604030504040204" pitchFamily="34" charset="0"/>
              </a:rPr>
              <a:t>(</a:t>
            </a:r>
            <a:r>
              <a:rPr lang="en-US" altLang="zh-CN" sz="1200" b="0" dirty="0" err="1" smtClean="0">
                <a:solidFill>
                  <a:srgbClr val="2B91AF"/>
                </a:solidFill>
                <a:highlight>
                  <a:srgbClr val="FFFFFF"/>
                </a:highlight>
                <a:latin typeface="Verdana" panose="020B0604030504040204" pitchFamily="34" charset="0"/>
              </a:rPr>
              <a:t>CDataExchange</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pDX</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2B91AF"/>
                </a:solidFill>
                <a:highlight>
                  <a:srgbClr val="FFFFFF"/>
                </a:highlight>
                <a:latin typeface="Verdana" panose="020B0604030504040204" pitchFamily="34" charset="0"/>
              </a:rPr>
              <a:t>CString</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FF"/>
                </a:solidFill>
                <a:highlight>
                  <a:srgbClr val="FFFFFF"/>
                </a:highlight>
                <a:latin typeface="Verdana" panose="020B0604030504040204" pitchFamily="34" charset="0"/>
              </a:rPr>
              <a:t>const</a:t>
            </a:r>
            <a:r>
              <a:rPr lang="en-US" altLang="zh-CN" sz="1200" b="0" dirty="0">
                <a:solidFill>
                  <a:srgbClr val="000000"/>
                </a:solidFill>
                <a:highlight>
                  <a:srgbClr val="FFFFFF"/>
                </a:highlight>
                <a:latin typeface="Verdana" panose="020B0604030504040204" pitchFamily="34" charset="0"/>
              </a:rPr>
              <a:t>&amp; value, </a:t>
            </a:r>
            <a:r>
              <a:rPr lang="en-US" altLang="zh-CN" sz="1200" b="0" dirty="0" err="1">
                <a:solidFill>
                  <a:srgbClr val="0000FF"/>
                </a:solidFill>
                <a:highlight>
                  <a:srgbClr val="FFFFFF"/>
                </a:highlight>
                <a:latin typeface="Verdana" panose="020B0604030504040204" pitchFamily="34" charset="0"/>
              </a:rPr>
              <a:t>int</a:t>
            </a:r>
            <a:r>
              <a:rPr lang="en-US" altLang="zh-CN" sz="1200" b="0" dirty="0">
                <a:solidFill>
                  <a:srgbClr val="000000"/>
                </a:solidFill>
                <a:highlight>
                  <a:srgbClr val="FFFFFF"/>
                </a:highlight>
                <a:latin typeface="Verdana" panose="020B0604030504040204" pitchFamily="34" charset="0"/>
              </a:rPr>
              <a:t> </a:t>
            </a:r>
            <a:r>
              <a:rPr lang="en-US" altLang="zh-CN" sz="1200" b="0" dirty="0" err="1">
                <a:solidFill>
                  <a:srgbClr val="000000"/>
                </a:solidFill>
                <a:highlight>
                  <a:srgbClr val="FFFFFF"/>
                </a:highlight>
                <a:latin typeface="Verdana" panose="020B0604030504040204" pitchFamily="34" charset="0"/>
              </a:rPr>
              <a:t>nChars</a:t>
            </a:r>
            <a:r>
              <a:rPr lang="en-US" altLang="zh-CN" sz="1400" b="0" dirty="0">
                <a:solidFill>
                  <a:srgbClr val="000000"/>
                </a:solidFill>
                <a:highlight>
                  <a:srgbClr val="FFFFFF"/>
                </a:highlight>
                <a:latin typeface="Verdana" panose="020B0604030504040204" pitchFamily="34"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56</a:t>
            </a:fld>
            <a:endParaRPr lang="en-US" altLang="zh-CN"/>
          </a:p>
        </p:txBody>
      </p:sp>
      <p:sp>
        <p:nvSpPr>
          <p:cNvPr id="6" name="矩形标注 5"/>
          <p:cNvSpPr/>
          <p:nvPr/>
        </p:nvSpPr>
        <p:spPr bwMode="auto">
          <a:xfrm>
            <a:off x="5076056" y="5013176"/>
            <a:ext cx="3543028" cy="378705"/>
          </a:xfrm>
          <a:prstGeom prst="wedgeRectCallout">
            <a:avLst>
              <a:gd name="adj1" fmla="val 20646"/>
              <a:gd name="adj2" fmla="val -29631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这里的最大值最小值都是双闭区间</a:t>
            </a:r>
          </a:p>
        </p:txBody>
      </p:sp>
    </p:spTree>
    <p:extLst>
      <p:ext uri="{BB962C8B-B14F-4D97-AF65-F5344CB8AC3E}">
        <p14:creationId xmlns:p14="http://schemas.microsoft.com/office/powerpoint/2010/main" val="25553088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DDV</a:t>
            </a:r>
            <a:r>
              <a:rPr lang="zh-CN" altLang="en-US" dirty="0" smtClean="0"/>
              <a:t>错误提示</a:t>
            </a:r>
            <a:endParaRPr lang="zh-CN" altLang="en-US" dirty="0"/>
          </a:p>
        </p:txBody>
      </p:sp>
      <p:sp>
        <p:nvSpPr>
          <p:cNvPr id="3" name="内容占位符 2"/>
          <p:cNvSpPr>
            <a:spLocks noGrp="1"/>
          </p:cNvSpPr>
          <p:nvPr>
            <p:ph idx="1"/>
          </p:nvPr>
        </p:nvSpPr>
        <p:spPr/>
        <p:txBody>
          <a:bodyPr/>
          <a:lstStyle/>
          <a:p>
            <a:r>
              <a:rPr lang="zh-CN" altLang="en-US" sz="2800" dirty="0" smtClean="0"/>
              <a:t>当</a:t>
            </a:r>
            <a:r>
              <a:rPr lang="en-US" altLang="zh-CN" sz="2800" dirty="0" smtClean="0"/>
              <a:t>DDV</a:t>
            </a:r>
            <a:r>
              <a:rPr lang="zh-CN" altLang="en-US" sz="2800" dirty="0" smtClean="0"/>
              <a:t>验证条件不满足时，会自动提示正确取值范围并拒绝更新变量数据</a:t>
            </a:r>
            <a:endParaRPr lang="zh-CN" altLang="en-US" sz="2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57</a:t>
            </a:fld>
            <a:endParaRPr lang="en-US" altLang="zh-CN"/>
          </a:p>
        </p:txBody>
      </p:sp>
      <p:pic>
        <p:nvPicPr>
          <p:cNvPr id="6" name="图片 5"/>
          <p:cNvPicPr>
            <a:picLocks noChangeAspect="1"/>
          </p:cNvPicPr>
          <p:nvPr/>
        </p:nvPicPr>
        <p:blipFill>
          <a:blip r:embed="rId2"/>
          <a:stretch>
            <a:fillRect/>
          </a:stretch>
        </p:blipFill>
        <p:spPr>
          <a:xfrm>
            <a:off x="5580112" y="2492896"/>
            <a:ext cx="3038475" cy="3352800"/>
          </a:xfrm>
          <a:prstGeom prst="rect">
            <a:avLst/>
          </a:prstGeom>
        </p:spPr>
      </p:pic>
    </p:spTree>
    <p:extLst>
      <p:ext uri="{BB962C8B-B14F-4D97-AF65-F5344CB8AC3E}">
        <p14:creationId xmlns:p14="http://schemas.microsoft.com/office/powerpoint/2010/main" val="202540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a:t>
            </a:r>
            <a:r>
              <a:rPr lang="en-US" altLang="zh-CN" dirty="0" smtClean="0"/>
              <a:t>/</a:t>
            </a:r>
            <a:r>
              <a:rPr lang="zh-CN" altLang="en-US" dirty="0" smtClean="0"/>
              <a:t>视图程序开发</a:t>
            </a:r>
            <a:endParaRPr lang="zh-CN" altLang="en-US" dirty="0"/>
          </a:p>
        </p:txBody>
      </p:sp>
      <p:sp>
        <p:nvSpPr>
          <p:cNvPr id="3" name="内容占位符 2"/>
          <p:cNvSpPr>
            <a:spLocks noGrp="1"/>
          </p:cNvSpPr>
          <p:nvPr>
            <p:ph idx="1"/>
          </p:nvPr>
        </p:nvSpPr>
        <p:spPr/>
        <p:txBody>
          <a:bodyPr/>
          <a:lstStyle/>
          <a:p>
            <a:r>
              <a:rPr lang="zh-CN" altLang="en-US" sz="2800" dirty="0" smtClean="0"/>
              <a:t>文档</a:t>
            </a:r>
            <a:r>
              <a:rPr lang="en-US" altLang="zh-CN" sz="2800" dirty="0" smtClean="0"/>
              <a:t>/</a:t>
            </a:r>
            <a:r>
              <a:rPr lang="zh-CN" altLang="en-US" sz="2800" dirty="0" smtClean="0"/>
              <a:t>视图模型是将数据存取与数据显示分开的最好的编程模型之一</a:t>
            </a:r>
            <a:endParaRPr lang="en-US" altLang="zh-CN" sz="2800" dirty="0" smtClean="0"/>
          </a:p>
          <a:p>
            <a:r>
              <a:rPr lang="zh-CN" altLang="en-US" sz="2800" dirty="0" smtClean="0"/>
              <a:t>文档</a:t>
            </a:r>
            <a:r>
              <a:rPr lang="en-US" altLang="zh-CN" sz="2800" dirty="0" smtClean="0"/>
              <a:t>/</a:t>
            </a:r>
            <a:r>
              <a:rPr lang="zh-CN" altLang="en-US" sz="2800" dirty="0" smtClean="0"/>
              <a:t>视图模型允许一个视图对象表示数据的一种显示，而当文档中的数据修改时，可以通知与其关联的所有视图，更新视图的显示。</a:t>
            </a:r>
            <a:endParaRPr lang="en-US" altLang="zh-CN" sz="2800" dirty="0" smtClean="0"/>
          </a:p>
          <a:p>
            <a:r>
              <a:rPr lang="zh-CN" altLang="en-US" sz="2800" dirty="0" smtClean="0"/>
              <a:t>基本思想：将显示与数据分开</a:t>
            </a:r>
            <a:endParaRPr lang="zh-CN" altLang="en-US" sz="2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58</a:t>
            </a:fld>
            <a:endParaRPr lang="en-US" altLang="zh-CN"/>
          </a:p>
        </p:txBody>
      </p:sp>
    </p:spTree>
    <p:extLst>
      <p:ext uri="{BB962C8B-B14F-4D97-AF65-F5344CB8AC3E}">
        <p14:creationId xmlns:p14="http://schemas.microsoft.com/office/powerpoint/2010/main" val="2145944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a:t>
            </a:r>
            <a:r>
              <a:rPr lang="en-US" altLang="zh-CN" dirty="0" smtClean="0"/>
              <a:t>/</a:t>
            </a:r>
            <a:r>
              <a:rPr lang="zh-CN" altLang="en-US" dirty="0" smtClean="0"/>
              <a:t>视图结构</a:t>
            </a:r>
            <a:endParaRPr lang="zh-CN" altLang="en-US" dirty="0"/>
          </a:p>
        </p:txBody>
      </p:sp>
      <p:sp>
        <p:nvSpPr>
          <p:cNvPr id="3" name="内容占位符 2"/>
          <p:cNvSpPr>
            <a:spLocks noGrp="1"/>
          </p:cNvSpPr>
          <p:nvPr>
            <p:ph idx="1"/>
          </p:nvPr>
        </p:nvSpPr>
        <p:spPr/>
        <p:txBody>
          <a:bodyPr/>
          <a:lstStyle/>
          <a:p>
            <a:r>
              <a:rPr lang="en-US" altLang="zh-CN" sz="2800" dirty="0" err="1" smtClean="0"/>
              <a:t>CDocument</a:t>
            </a:r>
            <a:r>
              <a:rPr lang="zh-CN" altLang="en-US" sz="2800" dirty="0" smtClean="0"/>
              <a:t>：用来存储或控制程序数据的文档对象类，它提供了文档类的基本功能。</a:t>
            </a:r>
            <a:endParaRPr lang="en-US" altLang="zh-CN" sz="2800" dirty="0" smtClean="0"/>
          </a:p>
          <a:p>
            <a:pPr lvl="1"/>
            <a:r>
              <a:rPr lang="zh-CN" altLang="en-US" sz="2400" dirty="0" smtClean="0"/>
              <a:t>文档可以表示当用户选择</a:t>
            </a:r>
            <a:r>
              <a:rPr lang="en-US" altLang="zh-CN" sz="2400" dirty="0" smtClean="0"/>
              <a:t>File-&gt;Open</a:t>
            </a:r>
            <a:r>
              <a:rPr lang="zh-CN" altLang="en-US" sz="2400" dirty="0" smtClean="0"/>
              <a:t>命令后打开的数据单元。</a:t>
            </a:r>
            <a:endParaRPr lang="en-US" altLang="zh-CN" sz="2400" dirty="0" smtClean="0"/>
          </a:p>
          <a:p>
            <a:r>
              <a:rPr lang="en-US" altLang="zh-CN" sz="2800" dirty="0" err="1" smtClean="0"/>
              <a:t>CView</a:t>
            </a:r>
            <a:r>
              <a:rPr lang="zh-CN" altLang="en-US" sz="2800" dirty="0" smtClean="0"/>
              <a:t>（或其派生类）：用来显示数据和管理用户与数据交互的对象类。</a:t>
            </a:r>
            <a:endParaRPr lang="en-US" altLang="zh-CN" sz="2800" dirty="0" smtClean="0"/>
          </a:p>
          <a:p>
            <a:pPr lvl="1"/>
            <a:r>
              <a:rPr lang="zh-CN" altLang="en-US" sz="2400" dirty="0"/>
              <a:t>每一</a:t>
            </a:r>
            <a:r>
              <a:rPr lang="zh-CN" altLang="en-US" sz="2400" dirty="0" smtClean="0"/>
              <a:t>个视图都与一个文档相连，负责文档和用户之间的交互：将文档中的内容显示在屏幕上，将用户的输入数据传递给文档。</a:t>
            </a:r>
            <a:endParaRPr lang="en-US" altLang="zh-CN" sz="2400" dirty="0" smtClean="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59</a:t>
            </a:fld>
            <a:endParaRPr lang="en-US" altLang="zh-CN"/>
          </a:p>
        </p:txBody>
      </p:sp>
    </p:spTree>
    <p:extLst>
      <p:ext uri="{BB962C8B-B14F-4D97-AF65-F5344CB8AC3E}">
        <p14:creationId xmlns:p14="http://schemas.microsoft.com/office/powerpoint/2010/main" val="361209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创建基于对话框的应用程序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a:t>
            </a:fld>
            <a:endParaRPr lang="en-US" altLang="zh-CN"/>
          </a:p>
        </p:txBody>
      </p:sp>
      <p:pic>
        <p:nvPicPr>
          <p:cNvPr id="6" name="图片 5"/>
          <p:cNvPicPr>
            <a:picLocks noChangeAspect="1"/>
          </p:cNvPicPr>
          <p:nvPr/>
        </p:nvPicPr>
        <p:blipFill>
          <a:blip r:embed="rId2"/>
          <a:stretch>
            <a:fillRect/>
          </a:stretch>
        </p:blipFill>
        <p:spPr>
          <a:xfrm>
            <a:off x="1151620" y="1958897"/>
            <a:ext cx="6516724" cy="4148868"/>
          </a:xfrm>
          <a:prstGeom prst="rect">
            <a:avLst/>
          </a:prstGeom>
        </p:spPr>
      </p:pic>
      <p:sp>
        <p:nvSpPr>
          <p:cNvPr id="7" name="矩形标注 6"/>
          <p:cNvSpPr/>
          <p:nvPr/>
        </p:nvSpPr>
        <p:spPr bwMode="auto">
          <a:xfrm>
            <a:off x="3563888" y="1958897"/>
            <a:ext cx="2989312" cy="555848"/>
          </a:xfrm>
          <a:prstGeom prst="wedgeRectCallou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bg1"/>
                </a:solidFill>
                <a:latin typeface="Times New Roman" pitchFamily="18" charset="0"/>
                <a:ea typeface="楷体_GB2312" pitchFamily="49" charset="-122"/>
              </a:rPr>
              <a:t>选择</a:t>
            </a:r>
            <a:r>
              <a:rPr lang="en-US" altLang="zh-CN" dirty="0" smtClean="0">
                <a:solidFill>
                  <a:schemeClr val="bg1"/>
                </a:solidFill>
                <a:latin typeface="Times New Roman" pitchFamily="18" charset="0"/>
                <a:ea typeface="楷体_GB2312" pitchFamily="49" charset="-122"/>
              </a:rPr>
              <a:t>MFC</a:t>
            </a:r>
            <a:r>
              <a:rPr lang="zh-CN" altLang="en-US" dirty="0" smtClean="0">
                <a:solidFill>
                  <a:schemeClr val="bg1"/>
                </a:solidFill>
                <a:latin typeface="Times New Roman" pitchFamily="18" charset="0"/>
                <a:ea typeface="楷体_GB2312" pitchFamily="49" charset="-122"/>
              </a:rPr>
              <a:t>应用程序</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9068198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a:t>
            </a:r>
            <a:r>
              <a:rPr lang="en-US" altLang="zh-CN" dirty="0" smtClean="0"/>
              <a:t>/</a:t>
            </a:r>
            <a:r>
              <a:rPr lang="zh-CN" altLang="en-US" dirty="0" smtClean="0"/>
              <a:t>视图结构</a:t>
            </a:r>
            <a:endParaRPr lang="zh-CN" altLang="en-US" dirty="0"/>
          </a:p>
        </p:txBody>
      </p:sp>
      <p:sp>
        <p:nvSpPr>
          <p:cNvPr id="3" name="内容占位符 2"/>
          <p:cNvSpPr>
            <a:spLocks noGrp="1"/>
          </p:cNvSpPr>
          <p:nvPr>
            <p:ph idx="1"/>
          </p:nvPr>
        </p:nvSpPr>
        <p:spPr/>
        <p:txBody>
          <a:bodyPr/>
          <a:lstStyle/>
          <a:p>
            <a:r>
              <a:rPr lang="en-US" altLang="zh-CN" sz="2800" dirty="0" err="1" smtClean="0"/>
              <a:t>CFrameWnd</a:t>
            </a:r>
            <a:r>
              <a:rPr lang="zh-CN" altLang="en-US" sz="2800" dirty="0" smtClean="0"/>
              <a:t>或其派生框架类：</a:t>
            </a:r>
            <a:endParaRPr lang="en-US" altLang="zh-CN" sz="2800" dirty="0" smtClean="0"/>
          </a:p>
          <a:p>
            <a:pPr lvl="1"/>
            <a:r>
              <a:rPr lang="en-US" altLang="zh-CN" sz="2000" dirty="0" smtClean="0"/>
              <a:t>View</a:t>
            </a:r>
            <a:r>
              <a:rPr lang="zh-CN" altLang="en-US" sz="2000" dirty="0" smtClean="0"/>
              <a:t>是</a:t>
            </a:r>
            <a:r>
              <a:rPr lang="zh-CN" altLang="en-US" sz="2000" dirty="0"/>
              <a:t>显示的于 </a:t>
            </a:r>
            <a:r>
              <a:rPr lang="zh-CN" altLang="en-US" sz="2000" dirty="0" smtClean="0"/>
              <a:t>框架窗口 </a:t>
            </a:r>
            <a:r>
              <a:rPr lang="en-US" altLang="zh-CN" sz="2000" dirty="0" smtClean="0"/>
              <a:t>(Frame Window)</a:t>
            </a:r>
            <a:r>
              <a:rPr lang="zh-CN" altLang="en-US" sz="2000" dirty="0"/>
              <a:t>内的</a:t>
            </a:r>
            <a:r>
              <a:rPr lang="zh-CN" altLang="en-US" sz="2000" dirty="0" smtClean="0"/>
              <a:t>。</a:t>
            </a:r>
            <a:endParaRPr lang="en-US" altLang="zh-CN" sz="2000" dirty="0" smtClean="0"/>
          </a:p>
          <a:p>
            <a:pPr lvl="1"/>
            <a:r>
              <a:rPr lang="zh-CN" altLang="en-US" sz="2000" dirty="0" smtClean="0"/>
              <a:t>在 </a:t>
            </a:r>
            <a:r>
              <a:rPr lang="en-US" altLang="zh-CN" sz="2000" dirty="0"/>
              <a:t>SDI </a:t>
            </a:r>
            <a:r>
              <a:rPr lang="zh-CN" altLang="en-US" sz="2000" dirty="0"/>
              <a:t>应用程序</a:t>
            </a:r>
            <a:r>
              <a:rPr lang="zh-CN" altLang="en-US" sz="2000" dirty="0" smtClean="0"/>
              <a:t>，框架窗口也是应用程序的主</a:t>
            </a:r>
            <a:r>
              <a:rPr lang="zh-CN" altLang="en-US" sz="2000" dirty="0"/>
              <a:t>框架</a:t>
            </a:r>
            <a:r>
              <a:rPr lang="zh-CN" altLang="en-US" sz="2000" dirty="0" smtClean="0"/>
              <a:t>窗口 。</a:t>
            </a:r>
            <a:r>
              <a:rPr lang="zh-CN" altLang="en-US" sz="2000" dirty="0"/>
              <a:t> </a:t>
            </a:r>
            <a:endParaRPr lang="en-US" altLang="zh-CN" sz="2000" dirty="0" smtClean="0"/>
          </a:p>
          <a:p>
            <a:pPr lvl="1"/>
            <a:r>
              <a:rPr lang="zh-CN" altLang="en-US" sz="2000" dirty="0" smtClean="0"/>
              <a:t>在 </a:t>
            </a:r>
            <a:r>
              <a:rPr lang="en-US" altLang="zh-CN" sz="2000" dirty="0"/>
              <a:t>MDI </a:t>
            </a:r>
            <a:r>
              <a:rPr lang="zh-CN" altLang="en-US" sz="2000" dirty="0"/>
              <a:t>应用程序，文档窗口的子窗口显示在主框架窗口中</a:t>
            </a:r>
            <a:r>
              <a:rPr lang="zh-CN" altLang="en-US" sz="2000" dirty="0" smtClean="0"/>
              <a:t>。</a:t>
            </a:r>
            <a:endParaRPr lang="en-US" altLang="zh-CN" sz="2000" dirty="0" smtClean="0"/>
          </a:p>
          <a:p>
            <a:pPr lvl="1"/>
            <a:r>
              <a:rPr lang="zh-CN" altLang="en-US" sz="2000" dirty="0" smtClean="0"/>
              <a:t>框架类用来定义程序框架的风格等。</a:t>
            </a:r>
            <a:endParaRPr lang="en-US" altLang="zh-CN" sz="2000" dirty="0" smtClean="0"/>
          </a:p>
          <a:p>
            <a:pPr lvl="1"/>
            <a:r>
              <a:rPr lang="zh-CN" altLang="en-US" sz="2000" dirty="0" smtClean="0"/>
              <a:t>如果</a:t>
            </a:r>
            <a:r>
              <a:rPr lang="zh-CN" altLang="en-US" sz="2000" dirty="0"/>
              <a:t>需要自定义框架窗口，从 </a:t>
            </a:r>
            <a:r>
              <a:rPr lang="en-US" altLang="zh-CN" sz="2000" dirty="0" err="1"/>
              <a:t>CFrameWnd</a:t>
            </a:r>
            <a:r>
              <a:rPr lang="en-US" altLang="zh-CN" sz="2000" dirty="0"/>
              <a:t> </a:t>
            </a:r>
            <a:r>
              <a:rPr lang="zh-CN" altLang="en-US" sz="2000" dirty="0"/>
              <a:t>派生自定义 </a:t>
            </a:r>
            <a:r>
              <a:rPr lang="en-US" altLang="zh-CN" sz="2000" dirty="0"/>
              <a:t>SDI </a:t>
            </a:r>
            <a:r>
              <a:rPr lang="zh-CN" altLang="en-US" sz="2000" dirty="0"/>
              <a:t>应用程序的文档框架窗口。 从</a:t>
            </a:r>
            <a:r>
              <a:rPr lang="en-US" altLang="zh-CN" sz="2000" dirty="0" err="1"/>
              <a:t>CMDIFrameWnd</a:t>
            </a:r>
            <a:r>
              <a:rPr lang="en-US" altLang="zh-CN" sz="2000" dirty="0"/>
              <a:t> </a:t>
            </a:r>
            <a:r>
              <a:rPr lang="zh-CN" altLang="en-US" sz="2000" dirty="0"/>
              <a:t>派生自定义 </a:t>
            </a:r>
            <a:r>
              <a:rPr lang="en-US" altLang="zh-CN" sz="2000" dirty="0"/>
              <a:t>MDI </a:t>
            </a:r>
            <a:r>
              <a:rPr lang="zh-CN" altLang="en-US" sz="2000" dirty="0"/>
              <a:t>应用程序的主框架窗口。 然后从 </a:t>
            </a:r>
            <a:r>
              <a:rPr lang="en-US" altLang="zh-CN" sz="2000" dirty="0" err="1"/>
              <a:t>CMDIChildWnd</a:t>
            </a:r>
            <a:r>
              <a:rPr lang="en-US" altLang="zh-CN" sz="2000" dirty="0"/>
              <a:t> </a:t>
            </a:r>
            <a:r>
              <a:rPr lang="zh-CN" altLang="en-US" sz="2000" dirty="0"/>
              <a:t>派生类自定义每个不同的 </a:t>
            </a:r>
            <a:r>
              <a:rPr lang="en-US" altLang="zh-CN" sz="2000" dirty="0"/>
              <a:t>MDI </a:t>
            </a:r>
            <a:r>
              <a:rPr lang="zh-CN" altLang="en-US" sz="2000" dirty="0"/>
              <a:t>文档您的应用程序支持的框架窗口。</a:t>
            </a:r>
          </a:p>
          <a:p>
            <a:pPr lvl="1"/>
            <a:endParaRPr lang="en-US" altLang="zh-CN" sz="2000" dirty="0" smtClean="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60</a:t>
            </a:fld>
            <a:endParaRPr lang="en-US" altLang="zh-CN"/>
          </a:p>
        </p:txBody>
      </p:sp>
    </p:spTree>
    <p:extLst>
      <p:ext uri="{BB962C8B-B14F-4D97-AF65-F5344CB8AC3E}">
        <p14:creationId xmlns:p14="http://schemas.microsoft.com/office/powerpoint/2010/main" val="3622584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View</a:t>
            </a:r>
            <a:r>
              <a:rPr lang="zh-CN" altLang="en-US" dirty="0" smtClean="0"/>
              <a:t>与</a:t>
            </a:r>
            <a:r>
              <a:rPr lang="en-US" altLang="zh-CN" dirty="0" err="1" smtClean="0"/>
              <a:t>FrameWnd</a:t>
            </a:r>
            <a:endParaRPr lang="zh-CN" altLang="en-US" dirty="0"/>
          </a:p>
        </p:txBody>
      </p:sp>
      <p:pic>
        <p:nvPicPr>
          <p:cNvPr id="6" name="内容占位符 5"/>
          <p:cNvPicPr>
            <a:picLocks noGrp="1" noChangeAspect="1"/>
          </p:cNvPicPr>
          <p:nvPr>
            <p:ph idx="1"/>
          </p:nvPr>
        </p:nvPicPr>
        <p:blipFill>
          <a:blip r:embed="rId2"/>
          <a:stretch>
            <a:fillRect/>
          </a:stretch>
        </p:blipFill>
        <p:spPr>
          <a:xfrm>
            <a:off x="1780391" y="1981200"/>
            <a:ext cx="55832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61</a:t>
            </a:fld>
            <a:endParaRPr lang="en-US" altLang="zh-CN"/>
          </a:p>
        </p:txBody>
      </p:sp>
      <p:sp>
        <p:nvSpPr>
          <p:cNvPr id="7" name="矩形标注 6"/>
          <p:cNvSpPr/>
          <p:nvPr/>
        </p:nvSpPr>
        <p:spPr bwMode="auto">
          <a:xfrm>
            <a:off x="5004967" y="1465122"/>
            <a:ext cx="4139480" cy="504056"/>
          </a:xfrm>
          <a:prstGeom prst="wedgeRectCallout">
            <a:avLst>
              <a:gd name="adj1" fmla="val -21833"/>
              <a:gd name="adj2" fmla="val 9394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rPr>
              <a:t>这些属于</a:t>
            </a:r>
            <a:r>
              <a:rPr kumimoji="1" lang="en-US" altLang="zh-CN" sz="2000" b="1" i="0" u="none" strike="noStrike" cap="none" normalizeH="0" baseline="0" dirty="0" err="1" smtClean="0">
                <a:ln>
                  <a:noFill/>
                </a:ln>
                <a:solidFill>
                  <a:schemeClr val="bg1"/>
                </a:solidFill>
                <a:effectLst/>
                <a:latin typeface="Times New Roman" pitchFamily="18" charset="0"/>
                <a:ea typeface="楷体_GB2312" pitchFamily="49" charset="-122"/>
              </a:rPr>
              <a:t>FrameWnd</a:t>
            </a:r>
            <a:r>
              <a:rPr lang="zh-CN" altLang="en-US" sz="2000" dirty="0" smtClean="0">
                <a:solidFill>
                  <a:schemeClr val="bg1"/>
                </a:solidFill>
                <a:latin typeface="Times New Roman" pitchFamily="18" charset="0"/>
                <a:ea typeface="楷体_GB2312" pitchFamily="49" charset="-122"/>
              </a:rPr>
              <a:t>管辖区域</a:t>
            </a:r>
            <a:endPar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2267744" y="4581128"/>
            <a:ext cx="4139480" cy="504056"/>
          </a:xfrm>
          <a:prstGeom prst="wedgeRectCallout">
            <a:avLst>
              <a:gd name="adj1" fmla="val -20886"/>
              <a:gd name="adj2" fmla="val -7450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rPr>
              <a:t>这些</a:t>
            </a:r>
            <a:r>
              <a:rPr lang="zh-CN" altLang="en-US" sz="2000" dirty="0" smtClean="0">
                <a:solidFill>
                  <a:schemeClr val="bg1"/>
                </a:solidFill>
                <a:latin typeface="Times New Roman" pitchFamily="18" charset="0"/>
                <a:ea typeface="楷体_GB2312" pitchFamily="49" charset="-122"/>
              </a:rPr>
              <a:t>内部空白</a:t>
            </a:r>
            <a:r>
              <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rPr>
              <a:t>属于</a:t>
            </a:r>
            <a:r>
              <a:rPr kumimoji="1" lang="en-US" altLang="zh-CN" sz="2000" b="1" i="0" u="none" strike="noStrike" cap="none" normalizeH="0" baseline="0" dirty="0" smtClean="0">
                <a:ln>
                  <a:noFill/>
                </a:ln>
                <a:solidFill>
                  <a:schemeClr val="bg1"/>
                </a:solidFill>
                <a:effectLst/>
                <a:latin typeface="Times New Roman" pitchFamily="18" charset="0"/>
                <a:ea typeface="楷体_GB2312" pitchFamily="49" charset="-122"/>
              </a:rPr>
              <a:t>View</a:t>
            </a:r>
            <a:r>
              <a:rPr lang="zh-CN" altLang="en-US" sz="2000" dirty="0" smtClean="0">
                <a:solidFill>
                  <a:schemeClr val="bg1"/>
                </a:solidFill>
                <a:latin typeface="Times New Roman" pitchFamily="18" charset="0"/>
                <a:ea typeface="楷体_GB2312" pitchFamily="49" charset="-122"/>
              </a:rPr>
              <a:t>管辖区域</a:t>
            </a:r>
            <a:endPar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833113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单文档界面程序架构</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62</a:t>
            </a:fld>
            <a:endParaRPr lang="en-US" altLang="zh-CN"/>
          </a:p>
        </p:txBody>
      </p:sp>
      <p:pic>
        <p:nvPicPr>
          <p:cNvPr id="7170" name="Picture 2" descr="Running SDI application Objec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8996" y="1988839"/>
            <a:ext cx="4289268" cy="411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065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a:t>
            </a:r>
            <a:r>
              <a:rPr lang="en-US" altLang="zh-CN" dirty="0" smtClean="0"/>
              <a:t>/</a:t>
            </a:r>
            <a:r>
              <a:rPr lang="zh-CN" altLang="en-US" dirty="0" smtClean="0"/>
              <a:t>视图结构</a:t>
            </a:r>
            <a:endParaRPr lang="zh-CN" altLang="en-US" dirty="0"/>
          </a:p>
        </p:txBody>
      </p:sp>
      <p:sp>
        <p:nvSpPr>
          <p:cNvPr id="3" name="内容占位符 2"/>
          <p:cNvSpPr>
            <a:spLocks noGrp="1"/>
          </p:cNvSpPr>
          <p:nvPr>
            <p:ph idx="1"/>
          </p:nvPr>
        </p:nvSpPr>
        <p:spPr/>
        <p:txBody>
          <a:bodyPr/>
          <a:lstStyle/>
          <a:p>
            <a:r>
              <a:rPr lang="en-US" altLang="zh-CN" sz="2400" dirty="0" smtClean="0"/>
              <a:t>Document Template</a:t>
            </a:r>
            <a:r>
              <a:rPr lang="zh-CN" altLang="en-US" sz="2400" dirty="0" smtClean="0"/>
              <a:t>类：当一个新的文档或视图创建时，它负责文档、视图、和框架窗口的创建。每一种文档类型都有一种文档模板与之对应，文档模板负责管理和创建该文档类型的所有文档。</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63</a:t>
            </a:fld>
            <a:endParaRPr lang="en-US" altLang="zh-CN"/>
          </a:p>
        </p:txBody>
      </p:sp>
      <p:sp>
        <p:nvSpPr>
          <p:cNvPr id="6" name="右箭头 5"/>
          <p:cNvSpPr/>
          <p:nvPr/>
        </p:nvSpPr>
        <p:spPr bwMode="auto">
          <a:xfrm>
            <a:off x="1942728" y="4057952"/>
            <a:ext cx="1693168" cy="1080120"/>
          </a:xfrm>
          <a:prstGeom prs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创建文档</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右箭头 6"/>
          <p:cNvSpPr/>
          <p:nvPr/>
        </p:nvSpPr>
        <p:spPr bwMode="auto">
          <a:xfrm>
            <a:off x="3635896" y="4057952"/>
            <a:ext cx="1872208" cy="1080120"/>
          </a:xfrm>
          <a:prstGeom prs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创建框架窗口</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右箭头 7"/>
          <p:cNvSpPr/>
          <p:nvPr/>
        </p:nvSpPr>
        <p:spPr bwMode="auto">
          <a:xfrm>
            <a:off x="5508104" y="4038600"/>
            <a:ext cx="1693168" cy="1080120"/>
          </a:xfrm>
          <a:prstGeom prs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创建视图</a:t>
            </a:r>
            <a:endPar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2952800" y="5383032"/>
            <a:ext cx="4139480" cy="504056"/>
          </a:xfrm>
          <a:prstGeom prst="wedgeRectCallout">
            <a:avLst>
              <a:gd name="adj1" fmla="val -12682"/>
              <a:gd name="adj2" fmla="val -7968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rPr>
              <a:t>文档、框架窗口、视图的创建顺序</a:t>
            </a:r>
            <a:endParaRPr kumimoji="1" lang="zh-CN" altLang="en-US" sz="20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5865153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文档视图结构的分类</a:t>
            </a:r>
            <a:endParaRPr lang="zh-CN" altLang="en-US" dirty="0"/>
          </a:p>
        </p:txBody>
      </p:sp>
      <p:sp>
        <p:nvSpPr>
          <p:cNvPr id="3" name="内容占位符 2"/>
          <p:cNvSpPr>
            <a:spLocks noGrp="1"/>
          </p:cNvSpPr>
          <p:nvPr>
            <p:ph idx="1"/>
          </p:nvPr>
        </p:nvSpPr>
        <p:spPr/>
        <p:txBody>
          <a:bodyPr/>
          <a:lstStyle/>
          <a:p>
            <a:r>
              <a:rPr lang="zh-CN" altLang="en-US" sz="2800" b="0" dirty="0"/>
              <a:t>有两种类型的文档视</a:t>
            </a:r>
            <a:r>
              <a:rPr lang="zh-CN" altLang="en-US" sz="2800" b="0" dirty="0" smtClean="0"/>
              <a:t>结构</a:t>
            </a:r>
            <a:endParaRPr lang="en-US" altLang="zh-CN" sz="2800" b="0" dirty="0" smtClean="0"/>
          </a:p>
          <a:p>
            <a:pPr lvl="1"/>
            <a:r>
              <a:rPr lang="zh-CN" altLang="en-US" sz="2400" b="0" dirty="0" smtClean="0"/>
              <a:t>单</a:t>
            </a:r>
            <a:r>
              <a:rPr lang="zh-CN" altLang="en-US" sz="2400" b="0" dirty="0"/>
              <a:t>文档界面（</a:t>
            </a:r>
            <a:r>
              <a:rPr lang="en-US" altLang="zh-CN" sz="2400" b="0" dirty="0"/>
              <a:t>SDI</a:t>
            </a:r>
            <a:r>
              <a:rPr lang="zh-CN" altLang="en-US" sz="2400" b="0" dirty="0"/>
              <a:t>：</a:t>
            </a:r>
            <a:r>
              <a:rPr lang="en-US" altLang="zh-CN" sz="2400" b="0" dirty="0"/>
              <a:t>Single Document Interface</a:t>
            </a:r>
            <a:r>
              <a:rPr lang="zh-CN" altLang="en-US" sz="2400" b="0" dirty="0"/>
              <a:t>）</a:t>
            </a:r>
            <a:r>
              <a:rPr lang="zh-CN" altLang="en-US" sz="2400" b="0" dirty="0" smtClean="0"/>
              <a:t>应用程序</a:t>
            </a:r>
            <a:endParaRPr lang="en-US" altLang="zh-CN" sz="2400" b="0" dirty="0" smtClean="0"/>
          </a:p>
          <a:p>
            <a:pPr lvl="2"/>
            <a:r>
              <a:rPr lang="zh-CN" altLang="en-US" sz="2000" b="0" dirty="0"/>
              <a:t>用户在同一时刻只能操作一个</a:t>
            </a:r>
            <a:r>
              <a:rPr lang="zh-CN" altLang="en-US" sz="2000" b="0" dirty="0" smtClean="0"/>
              <a:t>文档</a:t>
            </a:r>
            <a:endParaRPr lang="en-US" altLang="zh-CN" sz="2000" b="0" dirty="0" smtClean="0"/>
          </a:p>
          <a:p>
            <a:pPr lvl="2"/>
            <a:r>
              <a:rPr lang="zh-CN" altLang="en-US" sz="2000" b="0" dirty="0"/>
              <a:t>打开新文档时会自动关闭当前打开的活动文档，如果当前文档修改后尚未保存，会提示用户是否保存所做的修改</a:t>
            </a:r>
            <a:endParaRPr lang="en-US" altLang="zh-CN" sz="2000" b="0" dirty="0" smtClean="0"/>
          </a:p>
          <a:p>
            <a:pPr lvl="2"/>
            <a:r>
              <a:rPr lang="zh-CN" altLang="en-US" sz="2000" b="0" dirty="0" smtClean="0"/>
              <a:t>如：记事本</a:t>
            </a:r>
            <a:endParaRPr lang="en-US" altLang="zh-CN" sz="2000" b="0" dirty="0" smtClean="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64</a:t>
            </a:fld>
            <a:endParaRPr lang="en-US" altLang="zh-CN"/>
          </a:p>
        </p:txBody>
      </p:sp>
      <p:pic>
        <p:nvPicPr>
          <p:cNvPr id="6" name="图片 5"/>
          <p:cNvPicPr>
            <a:picLocks noChangeAspect="1"/>
          </p:cNvPicPr>
          <p:nvPr/>
        </p:nvPicPr>
        <p:blipFill>
          <a:blip r:embed="rId2"/>
          <a:stretch>
            <a:fillRect/>
          </a:stretch>
        </p:blipFill>
        <p:spPr>
          <a:xfrm>
            <a:off x="4572000" y="4351243"/>
            <a:ext cx="3515891" cy="1897157"/>
          </a:xfrm>
          <a:prstGeom prst="rect">
            <a:avLst/>
          </a:prstGeom>
        </p:spPr>
      </p:pic>
    </p:spTree>
    <p:extLst>
      <p:ext uri="{BB962C8B-B14F-4D97-AF65-F5344CB8AC3E}">
        <p14:creationId xmlns:p14="http://schemas.microsoft.com/office/powerpoint/2010/main" val="1117961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文档视图结构的分类</a:t>
            </a:r>
            <a:endParaRPr lang="zh-CN" altLang="en-US" dirty="0"/>
          </a:p>
        </p:txBody>
      </p:sp>
      <p:sp>
        <p:nvSpPr>
          <p:cNvPr id="3" name="内容占位符 2"/>
          <p:cNvSpPr>
            <a:spLocks noGrp="1"/>
          </p:cNvSpPr>
          <p:nvPr>
            <p:ph idx="1"/>
          </p:nvPr>
        </p:nvSpPr>
        <p:spPr/>
        <p:txBody>
          <a:bodyPr/>
          <a:lstStyle/>
          <a:p>
            <a:pPr lvl="1"/>
            <a:r>
              <a:rPr lang="zh-CN" altLang="en-US" sz="2400" b="0" dirty="0" smtClean="0"/>
              <a:t>多</a:t>
            </a:r>
            <a:r>
              <a:rPr lang="zh-CN" altLang="en-US" sz="2400" b="0" dirty="0"/>
              <a:t>文档界面（</a:t>
            </a:r>
            <a:r>
              <a:rPr lang="en-US" altLang="zh-CN" sz="2400" b="0" dirty="0"/>
              <a:t>MDI</a:t>
            </a:r>
            <a:r>
              <a:rPr lang="zh-CN" altLang="en-US" sz="2400" b="0" dirty="0"/>
              <a:t>：</a:t>
            </a:r>
            <a:r>
              <a:rPr lang="en-US" altLang="zh-CN" sz="2400" b="0" dirty="0"/>
              <a:t>Multiple Document Interface</a:t>
            </a:r>
            <a:r>
              <a:rPr lang="zh-CN" altLang="en-US" sz="2400" b="0" dirty="0"/>
              <a:t>）</a:t>
            </a:r>
            <a:r>
              <a:rPr lang="zh-CN" altLang="en-US" sz="2400" b="0" dirty="0" smtClean="0"/>
              <a:t>应用程序</a:t>
            </a:r>
            <a:endParaRPr lang="en-US" altLang="zh-CN" sz="2400" b="0" dirty="0" smtClean="0"/>
          </a:p>
          <a:p>
            <a:pPr lvl="2"/>
            <a:r>
              <a:rPr lang="zh-CN" altLang="en-US" sz="2000" b="0" dirty="0"/>
              <a:t>应用程序允许同时对多个文档进行</a:t>
            </a:r>
            <a:r>
              <a:rPr lang="zh-CN" altLang="en-US" sz="2000" b="0" dirty="0" smtClean="0"/>
              <a:t>操作</a:t>
            </a:r>
            <a:endParaRPr lang="en-US" altLang="zh-CN" sz="2000" b="0" dirty="0" smtClean="0"/>
          </a:p>
          <a:p>
            <a:pPr lvl="2"/>
            <a:r>
              <a:rPr lang="zh-CN" altLang="en-US" sz="2000" b="0" dirty="0"/>
              <a:t>在</a:t>
            </a:r>
            <a:r>
              <a:rPr lang="en-US" altLang="zh-CN" sz="2000" b="0" dirty="0"/>
              <a:t>MDI</a:t>
            </a:r>
            <a:r>
              <a:rPr lang="zh-CN" altLang="en-US" sz="2000" b="0" dirty="0"/>
              <a:t>程序中可以打开多个文档（同时也为每个文档打开一个窗口），可以通过切换活动窗口激活相应的文档进行编辑</a:t>
            </a:r>
            <a:r>
              <a:rPr lang="zh-CN" altLang="en-US" sz="2000" b="0" dirty="0" smtClean="0"/>
              <a:t>处理</a:t>
            </a:r>
            <a:endParaRPr lang="en-US" altLang="zh-CN" sz="2000" b="0" dirty="0" smtClean="0"/>
          </a:p>
          <a:p>
            <a:pPr lvl="2"/>
            <a:r>
              <a:rPr lang="zh-CN" altLang="en-US" sz="2000" b="0" dirty="0" smtClean="0"/>
              <a:t>如：</a:t>
            </a:r>
            <a:r>
              <a:rPr lang="en-US" altLang="zh-CN" sz="2000" b="0" dirty="0" smtClean="0"/>
              <a:t>Visual Studio</a:t>
            </a:r>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65</a:t>
            </a:fld>
            <a:endParaRPr lang="en-US" altLang="zh-CN"/>
          </a:p>
        </p:txBody>
      </p:sp>
    </p:spTree>
    <p:extLst>
      <p:ext uri="{BB962C8B-B14F-4D97-AF65-F5344CB8AC3E}">
        <p14:creationId xmlns:p14="http://schemas.microsoft.com/office/powerpoint/2010/main" val="3098011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a:t>
            </a:r>
            <a:r>
              <a:rPr lang="zh-CN" altLang="en-US" dirty="0" smtClean="0"/>
              <a:t>适宜使用文档视图结构情况</a:t>
            </a:r>
            <a:endParaRPr lang="zh-CN" altLang="en-US" dirty="0"/>
          </a:p>
        </p:txBody>
      </p:sp>
      <p:sp>
        <p:nvSpPr>
          <p:cNvPr id="3" name="内容占位符 2"/>
          <p:cNvSpPr>
            <a:spLocks noGrp="1"/>
          </p:cNvSpPr>
          <p:nvPr>
            <p:ph idx="1"/>
          </p:nvPr>
        </p:nvSpPr>
        <p:spPr/>
        <p:txBody>
          <a:bodyPr/>
          <a:lstStyle/>
          <a:p>
            <a:r>
              <a:rPr lang="zh-CN" altLang="en-US" sz="2800" b="0" dirty="0" smtClean="0"/>
              <a:t>文档</a:t>
            </a:r>
            <a:r>
              <a:rPr lang="en-US" altLang="zh-CN" sz="2800" b="0" dirty="0"/>
              <a:t>/</a:t>
            </a:r>
            <a:r>
              <a:rPr lang="zh-CN" altLang="en-US" sz="2800" b="0" dirty="0"/>
              <a:t>视图结构也不是万能的。有</a:t>
            </a:r>
            <a:r>
              <a:rPr lang="zh-CN" altLang="en-US" sz="2800" b="0" dirty="0" smtClean="0"/>
              <a:t>两种</a:t>
            </a:r>
            <a:r>
              <a:rPr lang="zh-CN" altLang="en-US" sz="2800" b="0" dirty="0"/>
              <a:t>典型</a:t>
            </a:r>
            <a:r>
              <a:rPr lang="zh-CN" altLang="en-US" sz="2800" b="0" dirty="0" smtClean="0"/>
              <a:t>情况</a:t>
            </a:r>
            <a:r>
              <a:rPr lang="zh-CN" altLang="en-US" sz="2800" b="0" dirty="0"/>
              <a:t>不宜采用文档</a:t>
            </a:r>
            <a:r>
              <a:rPr lang="en-US" altLang="zh-CN" sz="2800" b="0" dirty="0"/>
              <a:t>/</a:t>
            </a:r>
            <a:r>
              <a:rPr lang="zh-CN" altLang="en-US" sz="2800" b="0" dirty="0"/>
              <a:t>视图结构：</a:t>
            </a:r>
          </a:p>
          <a:p>
            <a:pPr lvl="1"/>
            <a:r>
              <a:rPr lang="en-US" altLang="zh-CN" sz="2400" b="0" dirty="0"/>
              <a:t>1</a:t>
            </a:r>
            <a:r>
              <a:rPr lang="zh-CN" altLang="en-US" sz="2400" b="0" dirty="0"/>
              <a:t>．不是面向数据的应用程序或数据量很少的应用程序，如</a:t>
            </a:r>
            <a:r>
              <a:rPr lang="en-US" altLang="zh-CN" sz="2400" b="0" dirty="0"/>
              <a:t>Windows</a:t>
            </a:r>
            <a:r>
              <a:rPr lang="zh-CN" altLang="en-US" sz="2400" b="0" dirty="0"/>
              <a:t>自带的磁盘扫描程序、时钟程序等工具软件，以及一些过程控制程序等；</a:t>
            </a:r>
          </a:p>
          <a:p>
            <a:pPr lvl="1"/>
            <a:r>
              <a:rPr lang="en-US" altLang="zh-CN" sz="2400" b="0" dirty="0"/>
              <a:t>2</a:t>
            </a:r>
            <a:r>
              <a:rPr lang="zh-CN" altLang="en-US" sz="2400" b="0" dirty="0"/>
              <a:t>．不使用标准窗口界面的程序，象一些游戏软件等。</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66</a:t>
            </a:fld>
            <a:endParaRPr lang="en-US" altLang="zh-CN"/>
          </a:p>
        </p:txBody>
      </p:sp>
    </p:spTree>
    <p:extLst>
      <p:ext uri="{BB962C8B-B14F-4D97-AF65-F5344CB8AC3E}">
        <p14:creationId xmlns:p14="http://schemas.microsoft.com/office/powerpoint/2010/main" val="3818295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例程：</a:t>
            </a:r>
            <a:r>
              <a:rPr lang="en-US" altLang="zh-CN" dirty="0" err="1" smtClean="0"/>
              <a:t>MySketch</a:t>
            </a:r>
            <a:r>
              <a:rPr lang="en-US" altLang="zh-CN" dirty="0" smtClean="0"/>
              <a:t> Board</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67</a:t>
            </a:fld>
            <a:endParaRPr lang="en-US" altLang="zh-CN"/>
          </a:p>
        </p:txBody>
      </p:sp>
    </p:spTree>
    <p:extLst>
      <p:ext uri="{BB962C8B-B14F-4D97-AF65-F5344CB8AC3E}">
        <p14:creationId xmlns:p14="http://schemas.microsoft.com/office/powerpoint/2010/main" val="832193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例程：</a:t>
            </a:r>
            <a:r>
              <a:rPr lang="en-US" altLang="zh-CN" dirty="0" err="1" smtClean="0"/>
              <a:t>MySketchBoard</a:t>
            </a:r>
            <a:endParaRPr lang="zh-CN" altLang="en-US" dirty="0"/>
          </a:p>
        </p:txBody>
      </p:sp>
      <p:sp>
        <p:nvSpPr>
          <p:cNvPr id="3" name="内容占位符 2"/>
          <p:cNvSpPr>
            <a:spLocks noGrp="1"/>
          </p:cNvSpPr>
          <p:nvPr>
            <p:ph idx="1"/>
          </p:nvPr>
        </p:nvSpPr>
        <p:spPr/>
        <p:txBody>
          <a:bodyPr/>
          <a:lstStyle/>
          <a:p>
            <a:r>
              <a:rPr lang="zh-CN" altLang="en-US" sz="2800" dirty="0" smtClean="0"/>
              <a:t>目标：做一个简易的画板程序，可以用鼠标画不同颜色的直线段、圆与长方形，并能够存档和读取。</a:t>
            </a:r>
            <a:endParaRPr lang="en-US" altLang="zh-CN" sz="2800" dirty="0" smtClean="0"/>
          </a:p>
          <a:p>
            <a:endParaRPr lang="zh-CN" altLang="en-US" sz="2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68</a:t>
            </a:fld>
            <a:endParaRPr lang="en-US" altLang="zh-CN"/>
          </a:p>
        </p:txBody>
      </p:sp>
      <p:pic>
        <p:nvPicPr>
          <p:cNvPr id="6" name="图片 5"/>
          <p:cNvPicPr>
            <a:picLocks noChangeAspect="1"/>
          </p:cNvPicPr>
          <p:nvPr/>
        </p:nvPicPr>
        <p:blipFill>
          <a:blip r:embed="rId2"/>
          <a:stretch>
            <a:fillRect/>
          </a:stretch>
        </p:blipFill>
        <p:spPr>
          <a:xfrm>
            <a:off x="4283968" y="3212976"/>
            <a:ext cx="3543001" cy="2611171"/>
          </a:xfrm>
          <a:prstGeom prst="rect">
            <a:avLst/>
          </a:prstGeom>
        </p:spPr>
      </p:pic>
    </p:spTree>
    <p:extLst>
      <p:ext uri="{BB962C8B-B14F-4D97-AF65-F5344CB8AC3E}">
        <p14:creationId xmlns:p14="http://schemas.microsoft.com/office/powerpoint/2010/main" val="39193661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AppWiard</a:t>
            </a:r>
            <a:r>
              <a:rPr lang="zh-CN" altLang="en-US" dirty="0" smtClean="0"/>
              <a:t>创建工程</a:t>
            </a:r>
            <a:endParaRPr lang="zh-CN" altLang="en-US" dirty="0"/>
          </a:p>
        </p:txBody>
      </p:sp>
      <p:pic>
        <p:nvPicPr>
          <p:cNvPr id="7" name="内容占位符 6"/>
          <p:cNvPicPr>
            <a:picLocks noGrp="1" noChangeAspect="1"/>
          </p:cNvPicPr>
          <p:nvPr>
            <p:ph idx="1"/>
          </p:nvPr>
        </p:nvPicPr>
        <p:blipFill>
          <a:blip r:embed="rId2"/>
          <a:stretch>
            <a:fillRect/>
          </a:stretch>
        </p:blipFill>
        <p:spPr>
          <a:xfrm>
            <a:off x="1595005" y="1981200"/>
            <a:ext cx="5953990"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69</a:t>
            </a:fld>
            <a:endParaRPr lang="en-US" altLang="zh-CN"/>
          </a:p>
        </p:txBody>
      </p:sp>
      <p:sp>
        <p:nvSpPr>
          <p:cNvPr id="8" name="矩形标注 7"/>
          <p:cNvSpPr/>
          <p:nvPr/>
        </p:nvSpPr>
        <p:spPr bwMode="auto">
          <a:xfrm>
            <a:off x="5292080" y="3352428"/>
            <a:ext cx="3166120" cy="432048"/>
          </a:xfrm>
          <a:prstGeom prst="wedgeRectCallout">
            <a:avLst>
              <a:gd name="adj1" fmla="val -32428"/>
              <a:gd name="adj2" fmla="val -8121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首先，创建一个</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MFC</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的工程</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39328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创建基于对话框的应用程序</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a:t>
            </a:fld>
            <a:endParaRPr lang="en-US" altLang="zh-CN"/>
          </a:p>
        </p:txBody>
      </p:sp>
      <p:pic>
        <p:nvPicPr>
          <p:cNvPr id="6" name="图片 5"/>
          <p:cNvPicPr>
            <a:picLocks noChangeAspect="1"/>
          </p:cNvPicPr>
          <p:nvPr/>
        </p:nvPicPr>
        <p:blipFill>
          <a:blip r:embed="rId2"/>
          <a:stretch>
            <a:fillRect/>
          </a:stretch>
        </p:blipFill>
        <p:spPr>
          <a:xfrm>
            <a:off x="1804503" y="1981200"/>
            <a:ext cx="5703428" cy="4096477"/>
          </a:xfrm>
          <a:prstGeom prst="rect">
            <a:avLst/>
          </a:prstGeom>
        </p:spPr>
      </p:pic>
      <p:sp>
        <p:nvSpPr>
          <p:cNvPr id="8" name="矩形标注 7"/>
          <p:cNvSpPr/>
          <p:nvPr/>
        </p:nvSpPr>
        <p:spPr bwMode="auto">
          <a:xfrm>
            <a:off x="309847" y="3645024"/>
            <a:ext cx="2989312" cy="555848"/>
          </a:xfrm>
          <a:prstGeom prst="wedgeRectCallout">
            <a:avLst>
              <a:gd name="adj1" fmla="val 56042"/>
              <a:gd name="adj2" fmla="val 2353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solidFill>
                  <a:schemeClr val="bg1"/>
                </a:solidFill>
                <a:latin typeface="Times New Roman" pitchFamily="18" charset="0"/>
                <a:ea typeface="楷体_GB2312" pitchFamily="49" charset="-122"/>
              </a:rPr>
              <a:t>选择基于对话框</a:t>
            </a: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5868144" y="5013176"/>
            <a:ext cx="2015740" cy="555848"/>
          </a:xfrm>
          <a:prstGeom prst="wedgeRectCallout">
            <a:avLst>
              <a:gd name="adj1" fmla="val -25260"/>
              <a:gd name="adj2" fmla="val 6899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rPr>
              <a:t>点击完成</a:t>
            </a:r>
          </a:p>
        </p:txBody>
      </p:sp>
    </p:spTree>
    <p:extLst>
      <p:ext uri="{BB962C8B-B14F-4D97-AF65-F5344CB8AC3E}">
        <p14:creationId xmlns:p14="http://schemas.microsoft.com/office/powerpoint/2010/main" val="10471239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AppWiard</a:t>
            </a:r>
            <a:r>
              <a:rPr lang="zh-CN" altLang="en-US" dirty="0"/>
              <a:t>创建工程</a:t>
            </a:r>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70</a:t>
            </a:fld>
            <a:endParaRPr lang="en-US" altLang="zh-CN"/>
          </a:p>
        </p:txBody>
      </p:sp>
      <p:sp>
        <p:nvSpPr>
          <p:cNvPr id="7" name="矩形标注 6"/>
          <p:cNvSpPr/>
          <p:nvPr/>
        </p:nvSpPr>
        <p:spPr bwMode="auto">
          <a:xfrm>
            <a:off x="3779912" y="2420888"/>
            <a:ext cx="4464496" cy="432048"/>
          </a:xfrm>
          <a:prstGeom prst="wedgeRectCallout">
            <a:avLst>
              <a:gd name="adj1" fmla="val -35941"/>
              <a:gd name="adj2" fmla="val 11040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选择多文档，并勾选文档</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视图支持</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2791554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AppWiard</a:t>
            </a:r>
            <a:r>
              <a:rPr lang="zh-CN" altLang="en-US" dirty="0"/>
              <a:t>创建工程</a:t>
            </a:r>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71</a:t>
            </a:fld>
            <a:endParaRPr lang="en-US" altLang="zh-CN"/>
          </a:p>
        </p:txBody>
      </p:sp>
      <p:sp>
        <p:nvSpPr>
          <p:cNvPr id="7" name="矩形标注 6"/>
          <p:cNvSpPr/>
          <p:nvPr/>
        </p:nvSpPr>
        <p:spPr bwMode="auto">
          <a:xfrm>
            <a:off x="3419872" y="2132856"/>
            <a:ext cx="4464496" cy="432048"/>
          </a:xfrm>
          <a:prstGeom prst="wedgeRectCallout">
            <a:avLst>
              <a:gd name="adj1" fmla="val -35941"/>
              <a:gd name="adj2" fmla="val 11040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给程序的存档文件设置一个默认的扩展名</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5803753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AppWiard</a:t>
            </a:r>
            <a:r>
              <a:rPr lang="zh-CN" altLang="en-US" dirty="0"/>
              <a:t>创建工程</a:t>
            </a:r>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72</a:t>
            </a:fld>
            <a:endParaRPr lang="en-US" altLang="zh-CN"/>
          </a:p>
        </p:txBody>
      </p:sp>
      <p:sp>
        <p:nvSpPr>
          <p:cNvPr id="7" name="矩形标注 6"/>
          <p:cNvSpPr/>
          <p:nvPr/>
        </p:nvSpPr>
        <p:spPr bwMode="auto">
          <a:xfrm>
            <a:off x="5166556" y="4941168"/>
            <a:ext cx="2773288" cy="432048"/>
          </a:xfrm>
          <a:prstGeom prst="wedgeRectCallout">
            <a:avLst>
              <a:gd name="adj1" fmla="val -35941"/>
              <a:gd name="adj2" fmla="val 11040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默认即可，点击下一步</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3421485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AppWiard</a:t>
            </a:r>
            <a:r>
              <a:rPr lang="zh-CN" altLang="en-US" dirty="0"/>
              <a:t>创建工程</a:t>
            </a:r>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73</a:t>
            </a:fld>
            <a:endParaRPr lang="en-US" altLang="zh-CN"/>
          </a:p>
        </p:txBody>
      </p:sp>
      <p:sp>
        <p:nvSpPr>
          <p:cNvPr id="7" name="矩形标注 6"/>
          <p:cNvSpPr/>
          <p:nvPr/>
        </p:nvSpPr>
        <p:spPr bwMode="auto">
          <a:xfrm>
            <a:off x="5166556" y="4941168"/>
            <a:ext cx="2773288" cy="432048"/>
          </a:xfrm>
          <a:prstGeom prst="wedgeRectCallout">
            <a:avLst>
              <a:gd name="adj1" fmla="val -35941"/>
              <a:gd name="adj2" fmla="val 11040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默认即可，点击下一步</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587543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AppWiard</a:t>
            </a:r>
            <a:r>
              <a:rPr lang="zh-CN" altLang="en-US" dirty="0"/>
              <a:t>创建工程</a:t>
            </a:r>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74</a:t>
            </a:fld>
            <a:endParaRPr lang="en-US" altLang="zh-CN"/>
          </a:p>
        </p:txBody>
      </p:sp>
      <p:sp>
        <p:nvSpPr>
          <p:cNvPr id="7" name="矩形标注 6"/>
          <p:cNvSpPr/>
          <p:nvPr/>
        </p:nvSpPr>
        <p:spPr bwMode="auto">
          <a:xfrm>
            <a:off x="5940152" y="4941168"/>
            <a:ext cx="1944216" cy="432048"/>
          </a:xfrm>
          <a:prstGeom prst="wedgeRectCallout">
            <a:avLst>
              <a:gd name="adj1" fmla="val -35941"/>
              <a:gd name="adj2" fmla="val 11040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点击完成</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804654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AppWiard</a:t>
            </a:r>
            <a:r>
              <a:rPr lang="zh-CN" altLang="en-US" dirty="0"/>
              <a:t>创建工程</a:t>
            </a:r>
          </a:p>
        </p:txBody>
      </p:sp>
      <p:pic>
        <p:nvPicPr>
          <p:cNvPr id="6" name="内容占位符 5"/>
          <p:cNvPicPr>
            <a:picLocks noGrp="1" noChangeAspect="1"/>
          </p:cNvPicPr>
          <p:nvPr>
            <p:ph idx="1"/>
          </p:nvPr>
        </p:nvPicPr>
        <p:blipFill>
          <a:blip r:embed="rId2"/>
          <a:stretch>
            <a:fillRect/>
          </a:stretch>
        </p:blipFill>
        <p:spPr>
          <a:xfrm>
            <a:off x="1014412" y="1981200"/>
            <a:ext cx="7115175"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75</a:t>
            </a:fld>
            <a:endParaRPr lang="en-US" altLang="zh-CN"/>
          </a:p>
        </p:txBody>
      </p:sp>
      <p:sp>
        <p:nvSpPr>
          <p:cNvPr id="7" name="矩形标注 6"/>
          <p:cNvSpPr/>
          <p:nvPr/>
        </p:nvSpPr>
        <p:spPr bwMode="auto">
          <a:xfrm>
            <a:off x="2699792" y="4221088"/>
            <a:ext cx="3197547" cy="648072"/>
          </a:xfrm>
          <a:prstGeom prst="wedgeRectCallout">
            <a:avLst>
              <a:gd name="adj1" fmla="val -42297"/>
              <a:gd name="adj2" fmla="val -8407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smtClean="0">
                <a:solidFill>
                  <a:schemeClr val="bg1"/>
                </a:solidFill>
                <a:latin typeface="Times New Roman" pitchFamily="18" charset="0"/>
                <a:ea typeface="楷体_GB2312" pitchFamily="49" charset="-122"/>
              </a:rPr>
              <a:t>此时直接编译运行，可看到一个空白的文档</a:t>
            </a:r>
            <a:r>
              <a:rPr lang="en-US" altLang="zh-CN" sz="1600" b="0" dirty="0" smtClean="0">
                <a:solidFill>
                  <a:schemeClr val="bg1"/>
                </a:solidFill>
                <a:latin typeface="Times New Roman" pitchFamily="18" charset="0"/>
                <a:ea typeface="楷体_GB2312" pitchFamily="49" charset="-122"/>
              </a:rPr>
              <a:t>/</a:t>
            </a:r>
            <a:r>
              <a:rPr lang="zh-CN" altLang="en-US" sz="1600" b="0" dirty="0" smtClean="0">
                <a:solidFill>
                  <a:schemeClr val="bg1"/>
                </a:solidFill>
                <a:latin typeface="Times New Roman" pitchFamily="18" charset="0"/>
                <a:ea typeface="楷体_GB2312" pitchFamily="49" charset="-122"/>
              </a:rPr>
              <a:t>视图程序</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696833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MySketchBoardView.h</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err="1">
                <a:solidFill>
                  <a:srgbClr val="0000FF"/>
                </a:solidFill>
                <a:highlight>
                  <a:srgbClr val="FFFFFF"/>
                </a:highlight>
                <a:latin typeface="Consolas" panose="020B0609020204030204" pitchFamily="49" charset="0"/>
              </a:rPr>
              <a:t>enum</a:t>
            </a:r>
            <a:r>
              <a:rPr lang="en-US" altLang="zh-CN" sz="1600" b="0" dirty="0">
                <a:solidFill>
                  <a:srgbClr val="000000"/>
                </a:solidFill>
                <a:highlight>
                  <a:srgbClr val="FFFFFF"/>
                </a:highlight>
                <a:latin typeface="Consolas" panose="020B0609020204030204" pitchFamily="49" charset="0"/>
              </a:rPr>
              <a:t> </a:t>
            </a:r>
            <a:r>
              <a:rPr lang="en-US" altLang="zh-CN" sz="1600" b="0" dirty="0" err="1" smtClean="0">
                <a:solidFill>
                  <a:srgbClr val="000000"/>
                </a:solidFill>
                <a:highlight>
                  <a:srgbClr val="FFFFFF"/>
                </a:highlight>
                <a:latin typeface="Consolas" panose="020B0609020204030204" pitchFamily="49" charset="0"/>
              </a:rPr>
              <a:t>GeometryType</a:t>
            </a:r>
            <a:r>
              <a:rPr lang="en-US" altLang="zh-CN" sz="1600" b="0" dirty="0" smtClean="0">
                <a:solidFill>
                  <a:srgbClr val="000000"/>
                </a:solidFill>
                <a:highlight>
                  <a:srgbClr val="FFFFFF"/>
                </a:highlight>
                <a:latin typeface="Consolas" panose="020B0609020204030204" pitchFamily="49" charset="0"/>
              </a:rPr>
              <a:t> {</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GT_UNKNOWN,</a:t>
            </a:r>
          </a:p>
          <a:p>
            <a:pPr marL="0" indent="0">
              <a:buNone/>
            </a:pPr>
            <a:r>
              <a:rPr lang="en-US" altLang="zh-CN" sz="1600" b="0" dirty="0">
                <a:solidFill>
                  <a:srgbClr val="000000"/>
                </a:solidFill>
                <a:highlight>
                  <a:srgbClr val="FFFFFF"/>
                </a:highlight>
                <a:latin typeface="Consolas" panose="020B0609020204030204" pitchFamily="49" charset="0"/>
              </a:rPr>
              <a:t>    GT_LINE,</a:t>
            </a:r>
          </a:p>
          <a:p>
            <a:pPr marL="0" indent="0">
              <a:buNone/>
            </a:pPr>
            <a:r>
              <a:rPr lang="en-US" altLang="zh-CN" sz="1600" b="0" dirty="0">
                <a:solidFill>
                  <a:srgbClr val="000000"/>
                </a:solidFill>
                <a:highlight>
                  <a:srgbClr val="FFFFFF"/>
                </a:highlight>
                <a:latin typeface="Consolas" panose="020B0609020204030204" pitchFamily="49" charset="0"/>
              </a:rPr>
              <a:t>    GT_CIRCLE,</a:t>
            </a:r>
          </a:p>
          <a:p>
            <a:pPr marL="0" indent="0">
              <a:buNone/>
            </a:pPr>
            <a:r>
              <a:rPr lang="en-US" altLang="zh-CN" sz="1600" b="0" dirty="0">
                <a:solidFill>
                  <a:srgbClr val="000000"/>
                </a:solidFill>
                <a:highlight>
                  <a:srgbClr val="FFFFFF"/>
                </a:highlight>
                <a:latin typeface="Consolas" panose="020B0609020204030204" pitchFamily="49" charset="0"/>
              </a:rPr>
              <a:t>    GT_RECTANGLE</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CView</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8000"/>
                </a:solidFill>
                <a:highlight>
                  <a:srgbClr val="FFFFFF"/>
                </a:highlight>
                <a:latin typeface="Consolas" panose="020B0609020204030204" pitchFamily="49" charset="0"/>
              </a:rPr>
              <a:t>// </a:t>
            </a:r>
            <a:r>
              <a:rPr lang="zh-CN" altLang="en-US" sz="1600" b="0" dirty="0">
                <a:solidFill>
                  <a:srgbClr val="008000"/>
                </a:solidFill>
                <a:highlight>
                  <a:srgbClr val="FFFFFF"/>
                </a:highlight>
                <a:latin typeface="Consolas" panose="020B0609020204030204" pitchFamily="49" charset="0"/>
              </a:rPr>
              <a:t>特性</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    </a:t>
            </a:r>
            <a:r>
              <a:rPr lang="en-US" altLang="zh-CN" sz="1600" b="0" dirty="0" err="1" smtClean="0">
                <a:solidFill>
                  <a:srgbClr val="000000"/>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GetDocument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GeometryType</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    COLORREF </a:t>
            </a:r>
            <a:r>
              <a:rPr lang="en-US" altLang="zh-CN" sz="1600" b="0" dirty="0" err="1">
                <a:solidFill>
                  <a:srgbClr val="000000"/>
                </a:solidFill>
                <a:highlight>
                  <a:srgbClr val="FFFFFF"/>
                </a:highlight>
                <a:latin typeface="Consolas" panose="020B0609020204030204" pitchFamily="49" charset="0"/>
              </a:rPr>
              <a:t>m_PenColor</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p>
          <a:p>
            <a:pPr marL="0" indent="0">
              <a:buNone/>
            </a:pPr>
            <a:r>
              <a:rPr lang="en-US" altLang="zh-CN" sz="1600" b="0" dirty="0" smtClean="0">
                <a:solidFill>
                  <a:srgbClr val="000000"/>
                </a:solidFill>
                <a:highlight>
                  <a:srgbClr val="FFFFFF"/>
                </a:highlight>
                <a:latin typeface="Consolas" panose="020B0609020204030204" pitchFamily="49" charset="0"/>
              </a:rPr>
              <a:t>}</a:t>
            </a:r>
            <a:r>
              <a:rPr lang="en-US" altLang="zh-CN" sz="1600" b="0" dirty="0">
                <a:solidFill>
                  <a:srgbClr val="000000"/>
                </a:solidFill>
                <a:highlight>
                  <a:srgbClr val="FFFFFF"/>
                </a:highlight>
                <a:latin typeface="Consolas" panose="020B0609020204030204" pitchFamily="49" charset="0"/>
              </a:rPr>
              <a:t>;</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76</a:t>
            </a:fld>
            <a:endParaRPr lang="en-US" altLang="zh-CN"/>
          </a:p>
        </p:txBody>
      </p:sp>
      <p:sp>
        <p:nvSpPr>
          <p:cNvPr id="6" name="矩形 5"/>
          <p:cNvSpPr/>
          <p:nvPr/>
        </p:nvSpPr>
        <p:spPr bwMode="auto">
          <a:xfrm>
            <a:off x="1043608" y="5229200"/>
            <a:ext cx="4176464" cy="64807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 7"/>
          <p:cNvSpPr/>
          <p:nvPr/>
        </p:nvSpPr>
        <p:spPr bwMode="auto">
          <a:xfrm>
            <a:off x="691321" y="2001808"/>
            <a:ext cx="2944575" cy="171522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3355653" y="2816201"/>
            <a:ext cx="3197547" cy="648072"/>
          </a:xfrm>
          <a:prstGeom prst="wedgeRectCallout">
            <a:avLst>
              <a:gd name="adj1" fmla="val -42297"/>
              <a:gd name="adj2" fmla="val -8407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添加枚举，用以标记几何类型</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矩形标注 9"/>
          <p:cNvSpPr/>
          <p:nvPr/>
        </p:nvSpPr>
        <p:spPr bwMode="auto">
          <a:xfrm>
            <a:off x="4572000" y="5636681"/>
            <a:ext cx="4244008" cy="648072"/>
          </a:xfrm>
          <a:prstGeom prst="wedgeRectCallout">
            <a:avLst>
              <a:gd name="adj1" fmla="val -42297"/>
              <a:gd name="adj2" fmla="val -8407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smtClean="0">
                <a:solidFill>
                  <a:schemeClr val="bg1"/>
                </a:solidFill>
                <a:latin typeface="Times New Roman" pitchFamily="18" charset="0"/>
                <a:ea typeface="楷体_GB2312" pitchFamily="49" charset="-122"/>
              </a:rPr>
              <a:t>添加几何类型的变量，表示当前要绘制的几何形体；添加画笔的颜色属性</a:t>
            </a:r>
            <a:r>
              <a:rPr lang="en-US" altLang="zh-CN" sz="1600" b="0" dirty="0" err="1" smtClean="0">
                <a:solidFill>
                  <a:schemeClr val="bg1"/>
                </a:solidFill>
                <a:latin typeface="Times New Roman" pitchFamily="18" charset="0"/>
                <a:ea typeface="楷体_GB2312" pitchFamily="49" charset="-122"/>
              </a:rPr>
              <a:t>m_PenColor</a:t>
            </a:r>
            <a:r>
              <a:rPr lang="zh-CN" altLang="en-US" sz="1600" b="0" dirty="0" smtClean="0">
                <a:solidFill>
                  <a:schemeClr val="bg1"/>
                </a:solidFill>
                <a:latin typeface="Times New Roman" pitchFamily="18" charset="0"/>
                <a:ea typeface="楷体_GB2312" pitchFamily="49" charset="-122"/>
              </a:rPr>
              <a:t>。</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9580961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MySketchBoardView.cpp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 </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F4F4F"/>
                </a:solidFill>
                <a:highlight>
                  <a:srgbClr val="FFFFFF"/>
                </a:highlight>
                <a:latin typeface="Consolas" panose="020B0609020204030204" pitchFamily="49" charset="0"/>
              </a:rPr>
              <a:t>GT_UNKNOWN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smtClean="0">
                <a:solidFill>
                  <a:srgbClr val="000000"/>
                </a:solidFill>
                <a:highlight>
                  <a:srgbClr val="FFFFFF"/>
                </a:highlight>
                <a:latin typeface="Consolas" panose="020B0609020204030204" pitchFamily="49" charset="0"/>
              </a:rPr>
              <a:t>m_PenColor</a:t>
            </a:r>
            <a:r>
              <a:rPr lang="en-US" altLang="zh-CN" sz="1600" b="0" dirty="0" smtClean="0">
                <a:solidFill>
                  <a:srgbClr val="000000"/>
                </a:solidFill>
                <a:highlight>
                  <a:srgbClr val="FFFFFF"/>
                </a:highlight>
                <a:latin typeface="Consolas" panose="020B0609020204030204" pitchFamily="49" charset="0"/>
              </a:rPr>
              <a:t>(</a:t>
            </a:r>
            <a:r>
              <a:rPr lang="en-US" altLang="zh-CN" sz="1600" b="0" dirty="0" smtClean="0">
                <a:solidFill>
                  <a:srgbClr val="6F008A"/>
                </a:solidFill>
                <a:highlight>
                  <a:srgbClr val="FFFFFF"/>
                </a:highlight>
                <a:latin typeface="Consolas" panose="020B0609020204030204" pitchFamily="49" charset="0"/>
              </a:rPr>
              <a:t>RGB</a:t>
            </a:r>
            <a:r>
              <a:rPr lang="en-US" altLang="zh-CN" sz="1600" b="0" dirty="0" smtClean="0">
                <a:solidFill>
                  <a:srgbClr val="000000"/>
                </a:solidFill>
                <a:highlight>
                  <a:srgbClr val="FFFFFF"/>
                </a:highlight>
                <a:latin typeface="Consolas" panose="020B0609020204030204" pitchFamily="49" charset="0"/>
              </a:rPr>
              <a:t>(</a:t>
            </a:r>
            <a:r>
              <a:rPr lang="en-US" altLang="zh-CN" sz="1600" b="0" dirty="0" smtClean="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8000"/>
                </a:solidFill>
                <a:highlight>
                  <a:srgbClr val="FFFFFF"/>
                </a:highlight>
                <a:latin typeface="Consolas" panose="020B0609020204030204" pitchFamily="49" charset="0"/>
              </a:rPr>
              <a:t>// TODO: </a:t>
            </a:r>
            <a:r>
              <a:rPr lang="zh-CN" altLang="en-US" sz="1600" b="0" dirty="0">
                <a:solidFill>
                  <a:srgbClr val="008000"/>
                </a:solidFill>
                <a:highlight>
                  <a:srgbClr val="FFFFFF"/>
                </a:highlight>
                <a:latin typeface="Consolas" panose="020B0609020204030204" pitchFamily="49" charset="0"/>
              </a:rPr>
              <a:t>在此处添加构造</a:t>
            </a:r>
            <a:r>
              <a:rPr lang="zh-CN" altLang="en-US" sz="1600" b="0" dirty="0" smtClean="0">
                <a:solidFill>
                  <a:srgbClr val="008000"/>
                </a:solidFill>
                <a:highlight>
                  <a:srgbClr val="FFFFFF"/>
                </a:highlight>
                <a:latin typeface="Consolas" panose="020B0609020204030204" pitchFamily="49" charset="0"/>
              </a:rPr>
              <a:t>代码</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77</a:t>
            </a:fld>
            <a:endParaRPr lang="en-US" altLang="zh-CN"/>
          </a:p>
        </p:txBody>
      </p:sp>
      <p:sp>
        <p:nvSpPr>
          <p:cNvPr id="11" name="矩形 10"/>
          <p:cNvSpPr/>
          <p:nvPr/>
        </p:nvSpPr>
        <p:spPr bwMode="auto">
          <a:xfrm>
            <a:off x="1115616" y="2276872"/>
            <a:ext cx="4176464" cy="64807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2" name="矩形标注 11"/>
          <p:cNvSpPr/>
          <p:nvPr/>
        </p:nvSpPr>
        <p:spPr bwMode="auto">
          <a:xfrm>
            <a:off x="4211960" y="3077344"/>
            <a:ext cx="3197547" cy="1071736"/>
          </a:xfrm>
          <a:prstGeom prst="wedgeRectCallout">
            <a:avLst>
              <a:gd name="adj1" fmla="val -42297"/>
              <a:gd name="adj2" fmla="val -8407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smtClean="0">
                <a:solidFill>
                  <a:schemeClr val="bg1"/>
                </a:solidFill>
                <a:latin typeface="Times New Roman" pitchFamily="18" charset="0"/>
                <a:ea typeface="楷体_GB2312" pitchFamily="49" charset="-122"/>
              </a:rPr>
              <a:t>在</a:t>
            </a:r>
            <a:r>
              <a:rPr lang="en-US" altLang="zh-CN" sz="1600" b="0" dirty="0" smtClean="0">
                <a:solidFill>
                  <a:schemeClr val="bg1"/>
                </a:solidFill>
                <a:latin typeface="Times New Roman" pitchFamily="18" charset="0"/>
                <a:ea typeface="楷体_GB2312" pitchFamily="49" charset="-122"/>
              </a:rPr>
              <a:t>View</a:t>
            </a:r>
            <a:r>
              <a:rPr lang="zh-CN" altLang="en-US" sz="1600" b="0" dirty="0" smtClean="0">
                <a:solidFill>
                  <a:schemeClr val="bg1"/>
                </a:solidFill>
                <a:latin typeface="Times New Roman" pitchFamily="18" charset="0"/>
                <a:ea typeface="楷体_GB2312" pitchFamily="49" charset="-122"/>
              </a:rPr>
              <a:t>类构造方法中添加属性的初始化。在类视图中使用类向导添加属性，可自动完成属性的添加和初始化工作。</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pic>
        <p:nvPicPr>
          <p:cNvPr id="7" name="图片 6"/>
          <p:cNvPicPr>
            <a:picLocks noChangeAspect="1"/>
          </p:cNvPicPr>
          <p:nvPr/>
        </p:nvPicPr>
        <p:blipFill>
          <a:blip r:embed="rId2"/>
          <a:stretch>
            <a:fillRect/>
          </a:stretch>
        </p:blipFill>
        <p:spPr>
          <a:xfrm>
            <a:off x="2633016" y="4149080"/>
            <a:ext cx="4776491" cy="1870669"/>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1837903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p:cNvPicPr>
            <a:picLocks noGrp="1" noChangeAspect="1"/>
          </p:cNvPicPr>
          <p:nvPr>
            <p:ph idx="1"/>
          </p:nvPr>
        </p:nvPicPr>
        <p:blipFill>
          <a:blip r:embed="rId2"/>
          <a:stretch>
            <a:fillRect/>
          </a:stretch>
        </p:blipFill>
        <p:spPr>
          <a:xfrm>
            <a:off x="1273175" y="1981200"/>
            <a:ext cx="6597650" cy="4114800"/>
          </a:xfrm>
          <a:prstGeom prst="rect">
            <a:avLst/>
          </a:prstGeom>
        </p:spPr>
      </p:pic>
      <p:sp>
        <p:nvSpPr>
          <p:cNvPr id="2" name="标题 1"/>
          <p:cNvSpPr>
            <a:spLocks noGrp="1"/>
          </p:cNvSpPr>
          <p:nvPr>
            <p:ph type="title"/>
          </p:nvPr>
        </p:nvSpPr>
        <p:spPr/>
        <p:txBody>
          <a:bodyPr/>
          <a:lstStyle/>
          <a:p>
            <a:r>
              <a:rPr lang="zh-CN" altLang="en-US" dirty="0" smtClean="0"/>
              <a:t>添加菜单项</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78</a:t>
            </a:fld>
            <a:endParaRPr lang="en-US" altLang="zh-CN"/>
          </a:p>
        </p:txBody>
      </p:sp>
      <p:sp>
        <p:nvSpPr>
          <p:cNvPr id="7" name="矩形标注 6"/>
          <p:cNvSpPr/>
          <p:nvPr/>
        </p:nvSpPr>
        <p:spPr bwMode="auto">
          <a:xfrm>
            <a:off x="179512" y="4317969"/>
            <a:ext cx="4104456" cy="1080120"/>
          </a:xfrm>
          <a:prstGeom prst="wedgeRectCallout">
            <a:avLst>
              <a:gd name="adj1" fmla="val -1700"/>
              <a:gd name="adj2" fmla="val 6388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进入资源视图：我们为该程序添加菜单项：</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
            </a:r>
            <a:b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b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几何类型</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直线，圆，长方形</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zh-CN" altLang="en-US" sz="1600" b="0" dirty="0" smtClean="0">
                <a:solidFill>
                  <a:schemeClr val="bg1"/>
                </a:solidFill>
                <a:latin typeface="Times New Roman" pitchFamily="18" charset="0"/>
                <a:ea typeface="楷体_GB2312" pitchFamily="49" charset="-122"/>
              </a:rPr>
              <a:t>颜色</a:t>
            </a:r>
            <a:r>
              <a:rPr lang="en-US" altLang="zh-CN" sz="1600" b="0" dirty="0" smtClean="0">
                <a:solidFill>
                  <a:schemeClr val="bg1"/>
                </a:solidFill>
                <a:latin typeface="Times New Roman" pitchFamily="18" charset="0"/>
                <a:ea typeface="楷体_GB2312" pitchFamily="49" charset="-122"/>
              </a:rPr>
              <a:t>{</a:t>
            </a:r>
            <a:r>
              <a:rPr lang="zh-CN" altLang="en-US" sz="1600" b="0" dirty="0" smtClean="0">
                <a:solidFill>
                  <a:schemeClr val="bg1"/>
                </a:solidFill>
                <a:latin typeface="Times New Roman" pitchFamily="18" charset="0"/>
                <a:ea typeface="楷体_GB2312" pitchFamily="49" charset="-122"/>
              </a:rPr>
              <a:t>线条颜色</a:t>
            </a:r>
            <a:r>
              <a:rPr lang="en-US" altLang="zh-CN" sz="1600" b="0" dirty="0" smtClean="0">
                <a:solidFill>
                  <a:schemeClr val="bg1"/>
                </a:solidFill>
                <a:latin typeface="Times New Roman" pitchFamily="18" charset="0"/>
                <a:ea typeface="楷体_GB2312" pitchFamily="49" charset="-122"/>
              </a:rPr>
              <a:t>}</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4716016" y="4833156"/>
            <a:ext cx="4104456" cy="1080120"/>
          </a:xfrm>
          <a:prstGeom prst="wedgeRectCallout">
            <a:avLst>
              <a:gd name="adj1" fmla="val -5012"/>
              <a:gd name="adj2" fmla="val -5738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为不同的菜单项设置不同的</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ID</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，此</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ID</a:t>
            </a:r>
            <a:r>
              <a:rPr lang="zh-CN" altLang="en-US" sz="1600" b="0" dirty="0" smtClean="0">
                <a:solidFill>
                  <a:schemeClr val="bg1"/>
                </a:solidFill>
                <a:latin typeface="Times New Roman" pitchFamily="18" charset="0"/>
                <a:ea typeface="楷体_GB2312" pitchFamily="49" charset="-122"/>
              </a:rPr>
              <a:t>将对应于工具栏的相应按钮</a:t>
            </a:r>
            <a:r>
              <a:rPr lang="en-US" altLang="zh-CN" sz="1600" b="0" dirty="0" smtClean="0">
                <a:solidFill>
                  <a:schemeClr val="bg1"/>
                </a:solidFill>
                <a:latin typeface="Times New Roman" pitchFamily="18" charset="0"/>
                <a:ea typeface="楷体_GB2312" pitchFamily="49" charset="-122"/>
              </a:rPr>
              <a:t>ID</a:t>
            </a:r>
            <a:r>
              <a:rPr lang="zh-CN" altLang="en-US" sz="1600" b="0" dirty="0" smtClean="0">
                <a:solidFill>
                  <a:schemeClr val="bg1"/>
                </a:solidFill>
                <a:latin typeface="Times New Roman" pitchFamily="18" charset="0"/>
                <a:ea typeface="楷体_GB2312" pitchFamily="49" charset="-122"/>
              </a:rPr>
              <a:t>。也将默认对应于生成的菜单项事件处理函数名。</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6810637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stretch>
            <a:fillRect/>
          </a:stretch>
        </p:blipFill>
        <p:spPr>
          <a:xfrm>
            <a:off x="1273175" y="1981200"/>
            <a:ext cx="6597650" cy="4114800"/>
          </a:xfrm>
          <a:prstGeom prst="rect">
            <a:avLst/>
          </a:prstGeom>
        </p:spPr>
      </p:pic>
      <p:sp>
        <p:nvSpPr>
          <p:cNvPr id="2" name="标题 1"/>
          <p:cNvSpPr>
            <a:spLocks noGrp="1"/>
          </p:cNvSpPr>
          <p:nvPr>
            <p:ph type="title"/>
          </p:nvPr>
        </p:nvSpPr>
        <p:spPr/>
        <p:txBody>
          <a:bodyPr/>
          <a:lstStyle/>
          <a:p>
            <a:r>
              <a:rPr lang="zh-CN" altLang="en-US" dirty="0" smtClean="0"/>
              <a:t>添加菜单项的事件处理函数</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79</a:t>
            </a:fld>
            <a:endParaRPr lang="en-US" altLang="zh-CN"/>
          </a:p>
        </p:txBody>
      </p:sp>
      <p:sp>
        <p:nvSpPr>
          <p:cNvPr id="8" name="矩形标注 7"/>
          <p:cNvSpPr/>
          <p:nvPr/>
        </p:nvSpPr>
        <p:spPr bwMode="auto">
          <a:xfrm>
            <a:off x="3131840" y="4797152"/>
            <a:ext cx="4104456" cy="504056"/>
          </a:xfrm>
          <a:prstGeom prst="wedgeRectCallout">
            <a:avLst>
              <a:gd name="adj1" fmla="val -5012"/>
              <a:gd name="adj2" fmla="val -5738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为每个菜单项添加相应的消息处理函数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25684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创建基于对话框的应用程序</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a:t>
            </a:fld>
            <a:endParaRPr lang="en-US" altLang="zh-CN"/>
          </a:p>
        </p:txBody>
      </p:sp>
      <p:pic>
        <p:nvPicPr>
          <p:cNvPr id="6" name="图片 5"/>
          <p:cNvPicPr>
            <a:picLocks noChangeAspect="1"/>
          </p:cNvPicPr>
          <p:nvPr/>
        </p:nvPicPr>
        <p:blipFill>
          <a:blip r:embed="rId2"/>
          <a:stretch>
            <a:fillRect/>
          </a:stretch>
        </p:blipFill>
        <p:spPr>
          <a:xfrm>
            <a:off x="882383" y="1527523"/>
            <a:ext cx="7379233" cy="4567388"/>
          </a:xfrm>
          <a:prstGeom prst="rect">
            <a:avLst/>
          </a:prstGeom>
        </p:spPr>
      </p:pic>
      <p:sp>
        <p:nvSpPr>
          <p:cNvPr id="7" name="矩形标注 6"/>
          <p:cNvSpPr/>
          <p:nvPr/>
        </p:nvSpPr>
        <p:spPr bwMode="auto">
          <a:xfrm>
            <a:off x="2195736" y="1912534"/>
            <a:ext cx="2989312" cy="479648"/>
          </a:xfrm>
          <a:prstGeom prst="wedgeRectCallout">
            <a:avLst>
              <a:gd name="adj1" fmla="val 19013"/>
              <a:gd name="adj2" fmla="val 12310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对话框资源编辑区</a:t>
            </a:r>
          </a:p>
        </p:txBody>
      </p:sp>
      <p:sp>
        <p:nvSpPr>
          <p:cNvPr id="8" name="矩形标注 7"/>
          <p:cNvSpPr/>
          <p:nvPr/>
        </p:nvSpPr>
        <p:spPr bwMode="auto">
          <a:xfrm>
            <a:off x="5508104" y="1634610"/>
            <a:ext cx="2735129" cy="555848"/>
          </a:xfrm>
          <a:prstGeom prst="wedgeRectCallout">
            <a:avLst>
              <a:gd name="adj1" fmla="val 15324"/>
              <a:gd name="adj2" fmla="val 8198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从此拖拽控件到对话框上</a:t>
            </a:r>
          </a:p>
        </p:txBody>
      </p:sp>
      <p:sp>
        <p:nvSpPr>
          <p:cNvPr id="9" name="矩形标注 8"/>
          <p:cNvSpPr/>
          <p:nvPr/>
        </p:nvSpPr>
        <p:spPr bwMode="auto">
          <a:xfrm>
            <a:off x="3581341" y="5615263"/>
            <a:ext cx="4661892" cy="555848"/>
          </a:xfrm>
          <a:prstGeom prst="wedgeRectCallout">
            <a:avLst>
              <a:gd name="adj1" fmla="val 27619"/>
              <a:gd name="adj2" fmla="val -9984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bg1"/>
                </a:solidFill>
                <a:effectLst/>
                <a:latin typeface="Times New Roman" pitchFamily="18" charset="0"/>
                <a:ea typeface="楷体_GB2312" pitchFamily="49" charset="-122"/>
              </a:rPr>
              <a:t>选中相应的控件，可以在此编辑其属性</a:t>
            </a:r>
          </a:p>
        </p:txBody>
      </p:sp>
    </p:spTree>
    <p:extLst>
      <p:ext uri="{BB962C8B-B14F-4D97-AF65-F5344CB8AC3E}">
        <p14:creationId xmlns:p14="http://schemas.microsoft.com/office/powerpoint/2010/main" val="4076546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添加菜单项的事件处理函数</a:t>
            </a:r>
            <a:endParaRPr lang="zh-CN" altLang="en-US"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80</a:t>
            </a:fld>
            <a:endParaRPr lang="en-US" altLang="zh-CN"/>
          </a:p>
        </p:txBody>
      </p:sp>
      <p:sp>
        <p:nvSpPr>
          <p:cNvPr id="7" name="矩形标注 6"/>
          <p:cNvSpPr/>
          <p:nvPr/>
        </p:nvSpPr>
        <p:spPr bwMode="auto">
          <a:xfrm>
            <a:off x="3635896" y="4581128"/>
            <a:ext cx="4104456" cy="576064"/>
          </a:xfrm>
          <a:prstGeom prst="wedgeRectCallout">
            <a:avLst>
              <a:gd name="adj1" fmla="val -8926"/>
              <a:gd name="adj2" fmla="val -6964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选项</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CMySketchBoardView</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类，表示将处理函数写在该</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View</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类中。</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8667756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MySketchBoardView.cpp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OnGeoTypeLine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2F4F4F"/>
                </a:solidFill>
                <a:highlight>
                  <a:srgbClr val="FFFFFF"/>
                </a:highlight>
                <a:latin typeface="Consolas" panose="020B0609020204030204" pitchFamily="49" charset="0"/>
              </a:rPr>
              <a:t>GT_LINE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OnGeoTypeCircle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2F4F4F"/>
                </a:solidFill>
                <a:highlight>
                  <a:srgbClr val="FFFFFF"/>
                </a:highlight>
                <a:latin typeface="Consolas" panose="020B0609020204030204" pitchFamily="49" charset="0"/>
              </a:rPr>
              <a:t>GT_CIRCLE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OnGeoTypeRect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m_enumGeometryType</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2F4F4F"/>
                </a:solidFill>
                <a:highlight>
                  <a:srgbClr val="FFFFFF"/>
                </a:highlight>
                <a:latin typeface="Consolas" panose="020B0609020204030204" pitchFamily="49" charset="0"/>
              </a:rPr>
              <a:t>GT_RECTANGLE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81</a:t>
            </a:fld>
            <a:endParaRPr lang="en-US" altLang="zh-CN"/>
          </a:p>
        </p:txBody>
      </p:sp>
      <p:sp>
        <p:nvSpPr>
          <p:cNvPr id="6" name="矩形标注 5"/>
          <p:cNvSpPr/>
          <p:nvPr/>
        </p:nvSpPr>
        <p:spPr bwMode="auto">
          <a:xfrm>
            <a:off x="5039544" y="2348880"/>
            <a:ext cx="4104456" cy="576064"/>
          </a:xfrm>
          <a:prstGeom prst="wedgeRectCallout">
            <a:avLst>
              <a:gd name="adj1" fmla="val -59805"/>
              <a:gd name="adj2" fmla="val 114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600" b="0" dirty="0" smtClean="0">
                <a:solidFill>
                  <a:schemeClr val="bg1"/>
                </a:solidFill>
                <a:latin typeface="Times New Roman" pitchFamily="18" charset="0"/>
                <a:ea typeface="楷体_GB2312" pitchFamily="49" charset="-122"/>
              </a:rPr>
              <a:t>不同的菜单项处理函数中，仅仅设置了几何类型的属性值。</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7772694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添加工具按钮</a:t>
            </a:r>
            <a:endParaRPr lang="zh-CN" altLang="en-US" dirty="0"/>
          </a:p>
        </p:txBody>
      </p:sp>
      <p:pic>
        <p:nvPicPr>
          <p:cNvPr id="6" name="内容占位符 5"/>
          <p:cNvPicPr>
            <a:picLocks noGrp="1" noChangeAspect="1"/>
          </p:cNvPicPr>
          <p:nvPr>
            <p:ph idx="1"/>
          </p:nvPr>
        </p:nvPicPr>
        <p:blipFill>
          <a:blip r:embed="rId2"/>
          <a:stretch>
            <a:fillRect/>
          </a:stretch>
        </p:blipFill>
        <p:spPr>
          <a:xfrm>
            <a:off x="923925" y="1981200"/>
            <a:ext cx="7296150"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82</a:t>
            </a:fld>
            <a:endParaRPr lang="en-US" altLang="zh-CN"/>
          </a:p>
        </p:txBody>
      </p:sp>
      <p:sp>
        <p:nvSpPr>
          <p:cNvPr id="7" name="矩形标注 6"/>
          <p:cNvSpPr/>
          <p:nvPr/>
        </p:nvSpPr>
        <p:spPr bwMode="auto">
          <a:xfrm>
            <a:off x="2123728" y="4653136"/>
            <a:ext cx="3197547" cy="648072"/>
          </a:xfrm>
          <a:prstGeom prst="wedgeRectCallout">
            <a:avLst>
              <a:gd name="adj1" fmla="val -42297"/>
              <a:gd name="adj2" fmla="val -8407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编辑添加工具按钮，画出直线、圆与长方形的按钮图形</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724128" y="2204864"/>
            <a:ext cx="3197547" cy="936104"/>
          </a:xfrm>
          <a:prstGeom prst="wedgeRectCallout">
            <a:avLst>
              <a:gd name="adj1" fmla="val -33409"/>
              <a:gd name="adj2" fmla="val 9324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这里的</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ID</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必须与相应的菜单项的</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ID</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相同，这样点按工具按钮会触发相应的菜单项的事件处理函数。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7407026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040993" y="1981200"/>
            <a:ext cx="7062013"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83</a:t>
            </a:fld>
            <a:endParaRPr lang="en-US" altLang="zh-CN"/>
          </a:p>
        </p:txBody>
      </p:sp>
      <p:sp>
        <p:nvSpPr>
          <p:cNvPr id="7" name="矩形标注 6"/>
          <p:cNvSpPr/>
          <p:nvPr/>
        </p:nvSpPr>
        <p:spPr bwMode="auto">
          <a:xfrm>
            <a:off x="1907704" y="3064396"/>
            <a:ext cx="3197547" cy="724644"/>
          </a:xfrm>
          <a:prstGeom prst="wedgeRectCallout">
            <a:avLst>
              <a:gd name="adj1" fmla="val -34182"/>
              <a:gd name="adj2" fmla="val -7043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运行后可以看到菜单栏中多了我们刚刚添加的工具按钮。</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2802972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使用类似的方法添加颜色按钮</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GetColor</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COLORREF</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color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CColorDialog</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colorDlg</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808080"/>
                </a:solidFill>
                <a:highlight>
                  <a:srgbClr val="FFFFFF"/>
                </a:highlight>
                <a:latin typeface="Consolas" panose="020B0609020204030204" pitchFamily="49" charset="0"/>
              </a:rPr>
              <a:t>color</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CC_FULLOPEN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IDOK</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colorDlg.DoModal</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808080"/>
                </a:solidFill>
                <a:highlight>
                  <a:srgbClr val="FFFFFF"/>
                </a:highlight>
                <a:latin typeface="Consolas" panose="020B0609020204030204" pitchFamily="49" charset="0"/>
              </a:rPr>
              <a:t>color</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colorDlg.GetColor</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p>
          <a:p>
            <a:pPr marL="0" indent="0">
              <a:buNone/>
            </a:pP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CMySketchBoardView</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OnColorLine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GetColor</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m_PenColor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dirty="0"/>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84</a:t>
            </a:fld>
            <a:endParaRPr lang="en-US" altLang="zh-CN"/>
          </a:p>
        </p:txBody>
      </p:sp>
      <p:sp>
        <p:nvSpPr>
          <p:cNvPr id="6" name="矩形 5"/>
          <p:cNvSpPr/>
          <p:nvPr/>
        </p:nvSpPr>
        <p:spPr bwMode="auto">
          <a:xfrm>
            <a:off x="1115616" y="2564904"/>
            <a:ext cx="4824536" cy="1512168"/>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364088" y="3212976"/>
            <a:ext cx="3197547" cy="1296144"/>
          </a:xfrm>
          <a:prstGeom prst="wedgeRectCallout">
            <a:avLst>
              <a:gd name="adj1" fmla="val -34182"/>
              <a:gd name="adj2" fmla="val -7043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使用了模态的</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CColorDialog</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对话框来选取颜色。将该项功能封装成一个单独的函数，以便获取其他类型的颜色（如：填充颜色）时复用代码。</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3779911" y="5092538"/>
            <a:ext cx="4781723" cy="572443"/>
          </a:xfrm>
          <a:prstGeom prst="wedgeRectCallout">
            <a:avLst>
              <a:gd name="adj1" fmla="val -34182"/>
              <a:gd name="adj2" fmla="val -7043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smtClean="0">
                <a:solidFill>
                  <a:schemeClr val="bg1"/>
                </a:solidFill>
                <a:latin typeface="Times New Roman" pitchFamily="18" charset="0"/>
                <a:ea typeface="楷体_GB2312" pitchFamily="49" charset="-122"/>
              </a:rPr>
              <a:t>颜色选取工具按钮的事件处理函数，设置了</a:t>
            </a:r>
            <a:r>
              <a:rPr lang="en-US" altLang="zh-CN" sz="1600" b="0" dirty="0" smtClean="0">
                <a:solidFill>
                  <a:schemeClr val="bg1"/>
                </a:solidFill>
                <a:latin typeface="Times New Roman" pitchFamily="18" charset="0"/>
                <a:ea typeface="楷体_GB2312" pitchFamily="49" charset="-122"/>
              </a:rPr>
              <a:t>View</a:t>
            </a:r>
            <a:r>
              <a:rPr lang="zh-CN" altLang="en-US" sz="1600" b="0" dirty="0" smtClean="0">
                <a:solidFill>
                  <a:schemeClr val="bg1"/>
                </a:solidFill>
                <a:latin typeface="Times New Roman" pitchFamily="18" charset="0"/>
                <a:ea typeface="楷体_GB2312" pitchFamily="49" charset="-122"/>
              </a:rPr>
              <a:t>类中的</a:t>
            </a:r>
            <a:r>
              <a:rPr lang="en-US" altLang="zh-CN" sz="1600" b="0" dirty="0" err="1" smtClean="0">
                <a:solidFill>
                  <a:schemeClr val="bg1"/>
                </a:solidFill>
                <a:latin typeface="Times New Roman" pitchFamily="18" charset="0"/>
                <a:ea typeface="楷体_GB2312" pitchFamily="49" charset="-122"/>
              </a:rPr>
              <a:t>m_PenColor</a:t>
            </a:r>
            <a:r>
              <a:rPr lang="zh-CN" altLang="en-US" sz="1600" b="0" dirty="0" smtClean="0">
                <a:solidFill>
                  <a:schemeClr val="bg1"/>
                </a:solidFill>
                <a:latin typeface="Times New Roman" pitchFamily="18" charset="0"/>
                <a:ea typeface="楷体_GB2312" pitchFamily="49" charset="-122"/>
              </a:rPr>
              <a:t>属性变量。</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8724965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添加颜色按钮后运行效果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766822" y="1981200"/>
            <a:ext cx="5610355"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85</a:t>
            </a:fld>
            <a:endParaRPr lang="en-US" altLang="zh-CN"/>
          </a:p>
        </p:txBody>
      </p:sp>
      <p:sp>
        <p:nvSpPr>
          <p:cNvPr id="7" name="矩形标注 6"/>
          <p:cNvSpPr/>
          <p:nvPr/>
        </p:nvSpPr>
        <p:spPr bwMode="auto">
          <a:xfrm>
            <a:off x="2987824" y="1694978"/>
            <a:ext cx="3963536" cy="572443"/>
          </a:xfrm>
          <a:prstGeom prst="wedgeRectCallout">
            <a:avLst>
              <a:gd name="adj1" fmla="val -41690"/>
              <a:gd name="adj2" fmla="val 8066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点按颜色工具按钮后显示颜色选取对话框</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2032538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几何类的继承关系设计图</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86</a:t>
            </a:fld>
            <a:endParaRPr lang="en-US" altLang="zh-CN"/>
          </a:p>
        </p:txBody>
      </p:sp>
      <p:grpSp>
        <p:nvGrpSpPr>
          <p:cNvPr id="24" name="组合 23"/>
          <p:cNvGrpSpPr/>
          <p:nvPr/>
        </p:nvGrpSpPr>
        <p:grpSpPr>
          <a:xfrm>
            <a:off x="467544" y="1981200"/>
            <a:ext cx="5688632" cy="2157772"/>
            <a:chOff x="1187624" y="2060848"/>
            <a:chExt cx="5688632" cy="2157772"/>
          </a:xfrm>
        </p:grpSpPr>
        <p:sp>
          <p:nvSpPr>
            <p:cNvPr id="6" name="圆角矩形 5"/>
            <p:cNvSpPr/>
            <p:nvPr/>
          </p:nvSpPr>
          <p:spPr bwMode="auto">
            <a:xfrm>
              <a:off x="3131840" y="2060848"/>
              <a:ext cx="1800200" cy="360040"/>
            </a:xfrm>
            <a:prstGeom prst="roundRect">
              <a:avLst/>
            </a:prstGeom>
            <a:ln>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CObject</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圆角矩形 6"/>
            <p:cNvSpPr/>
            <p:nvPr/>
          </p:nvSpPr>
          <p:spPr bwMode="auto">
            <a:xfrm>
              <a:off x="3131840" y="2852936"/>
              <a:ext cx="1800200" cy="360040"/>
            </a:xfrm>
            <a:prstGeom prst="roundRect">
              <a:avLst/>
            </a:prstGeom>
            <a:ln>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CGeometry</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0" name="圆角矩形 9"/>
            <p:cNvSpPr/>
            <p:nvPr/>
          </p:nvSpPr>
          <p:spPr bwMode="auto">
            <a:xfrm>
              <a:off x="1187624" y="3858580"/>
              <a:ext cx="1800200" cy="360040"/>
            </a:xfrm>
            <a:prstGeom prst="roundRect">
              <a:avLst/>
            </a:prstGeom>
            <a:ln>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CLine</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圆角矩形 10"/>
            <p:cNvSpPr/>
            <p:nvPr/>
          </p:nvSpPr>
          <p:spPr bwMode="auto">
            <a:xfrm>
              <a:off x="3131840" y="3858580"/>
              <a:ext cx="1800200" cy="360040"/>
            </a:xfrm>
            <a:prstGeom prst="roundRect">
              <a:avLst/>
            </a:prstGeom>
            <a:ln>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CCircle</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2" name="圆角矩形 11"/>
            <p:cNvSpPr/>
            <p:nvPr/>
          </p:nvSpPr>
          <p:spPr bwMode="auto">
            <a:xfrm>
              <a:off x="5076056" y="3858580"/>
              <a:ext cx="1800200" cy="360040"/>
            </a:xfrm>
            <a:prstGeom prst="roundRect">
              <a:avLst/>
            </a:prstGeom>
            <a:ln>
              <a:headEnd type="none" w="med" len="med"/>
              <a:tailEnd type="none" w="med" len="med"/>
            </a:ln>
            <a:extLst/>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CRectangle</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cxnSp>
          <p:nvCxnSpPr>
            <p:cNvPr id="14" name="直接箭头连接符 13"/>
            <p:cNvCxnSpPr>
              <a:stCxn id="7" idx="0"/>
            </p:cNvCxnSpPr>
            <p:nvPr/>
          </p:nvCxnSpPr>
          <p:spPr bwMode="auto">
            <a:xfrm flipV="1">
              <a:off x="4031940" y="2420888"/>
              <a:ext cx="0" cy="432048"/>
            </a:xfrm>
            <a:prstGeom prst="straightConnector1">
              <a:avLst/>
            </a:prstGeom>
            <a:ln>
              <a:headEnd type="none" w="med" len="med"/>
              <a:tailEnd type="triangle"/>
            </a:ln>
            <a:extLst/>
          </p:spPr>
          <p:style>
            <a:lnRef idx="2">
              <a:schemeClr val="accent4">
                <a:shade val="50000"/>
              </a:schemeClr>
            </a:lnRef>
            <a:fillRef idx="1">
              <a:schemeClr val="accent4"/>
            </a:fillRef>
            <a:effectRef idx="0">
              <a:schemeClr val="accent4"/>
            </a:effectRef>
            <a:fontRef idx="minor">
              <a:schemeClr val="lt1"/>
            </a:fontRef>
          </p:style>
        </p:cxnSp>
        <p:cxnSp>
          <p:nvCxnSpPr>
            <p:cNvPr id="16" name="直接箭头连接符 15"/>
            <p:cNvCxnSpPr>
              <a:stCxn id="10" idx="0"/>
              <a:endCxn id="7" idx="2"/>
            </p:cNvCxnSpPr>
            <p:nvPr/>
          </p:nvCxnSpPr>
          <p:spPr bwMode="auto">
            <a:xfrm flipV="1">
              <a:off x="2087724" y="3212976"/>
              <a:ext cx="1944216" cy="645604"/>
            </a:xfrm>
            <a:prstGeom prst="straightConnector1">
              <a:avLst/>
            </a:prstGeom>
            <a:ln>
              <a:headEnd type="none" w="med" len="med"/>
              <a:tailEnd type="triangle"/>
            </a:ln>
            <a:extLst/>
          </p:spPr>
          <p:style>
            <a:lnRef idx="2">
              <a:schemeClr val="accent4">
                <a:shade val="50000"/>
              </a:schemeClr>
            </a:lnRef>
            <a:fillRef idx="1">
              <a:schemeClr val="accent4"/>
            </a:fillRef>
            <a:effectRef idx="0">
              <a:schemeClr val="accent4"/>
            </a:effectRef>
            <a:fontRef idx="minor">
              <a:schemeClr val="lt1"/>
            </a:fontRef>
          </p:style>
        </p:cxnSp>
        <p:cxnSp>
          <p:nvCxnSpPr>
            <p:cNvPr id="18" name="直接箭头连接符 17"/>
            <p:cNvCxnSpPr>
              <a:stCxn id="11" idx="0"/>
              <a:endCxn id="7" idx="2"/>
            </p:cNvCxnSpPr>
            <p:nvPr/>
          </p:nvCxnSpPr>
          <p:spPr bwMode="auto">
            <a:xfrm flipV="1">
              <a:off x="4031940" y="3212976"/>
              <a:ext cx="0" cy="645604"/>
            </a:xfrm>
            <a:prstGeom prst="straightConnector1">
              <a:avLst/>
            </a:prstGeom>
            <a:ln>
              <a:headEnd type="none" w="med" len="med"/>
              <a:tailEnd type="triangle"/>
            </a:ln>
            <a:extLst/>
          </p:spPr>
          <p:style>
            <a:lnRef idx="2">
              <a:schemeClr val="accent4">
                <a:shade val="50000"/>
              </a:schemeClr>
            </a:lnRef>
            <a:fillRef idx="1">
              <a:schemeClr val="accent4"/>
            </a:fillRef>
            <a:effectRef idx="0">
              <a:schemeClr val="accent4"/>
            </a:effectRef>
            <a:fontRef idx="minor">
              <a:schemeClr val="lt1"/>
            </a:fontRef>
          </p:style>
        </p:cxnSp>
        <p:cxnSp>
          <p:nvCxnSpPr>
            <p:cNvPr id="20" name="直接箭头连接符 19"/>
            <p:cNvCxnSpPr>
              <a:stCxn id="12" idx="0"/>
              <a:endCxn id="7" idx="2"/>
            </p:cNvCxnSpPr>
            <p:nvPr/>
          </p:nvCxnSpPr>
          <p:spPr bwMode="auto">
            <a:xfrm flipH="1" flipV="1">
              <a:off x="4031940" y="3212976"/>
              <a:ext cx="1944216" cy="645604"/>
            </a:xfrm>
            <a:prstGeom prst="straightConnector1">
              <a:avLst/>
            </a:prstGeom>
            <a:ln>
              <a:headEnd type="none" w="med" len="med"/>
              <a:tailEnd type="triangle"/>
            </a:ln>
            <a:extLst/>
          </p:spPr>
          <p:style>
            <a:lnRef idx="2">
              <a:schemeClr val="accent4">
                <a:shade val="50000"/>
              </a:schemeClr>
            </a:lnRef>
            <a:fillRef idx="1">
              <a:schemeClr val="accent4"/>
            </a:fillRef>
            <a:effectRef idx="0">
              <a:schemeClr val="accent4"/>
            </a:effectRef>
            <a:fontRef idx="minor">
              <a:schemeClr val="lt1"/>
            </a:fontRef>
          </p:style>
        </p:cxnSp>
      </p:grpSp>
      <p:sp>
        <p:nvSpPr>
          <p:cNvPr id="25" name="矩形标注 24"/>
          <p:cNvSpPr/>
          <p:nvPr/>
        </p:nvSpPr>
        <p:spPr bwMode="auto">
          <a:xfrm>
            <a:off x="4362277" y="1951862"/>
            <a:ext cx="4781723" cy="572443"/>
          </a:xfrm>
          <a:prstGeom prst="wedgeRectCallout">
            <a:avLst>
              <a:gd name="adj1" fmla="val -52271"/>
              <a:gd name="adj2" fmla="val -136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继承自</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CObject</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可方便实现对象的序列化</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6" name="矩形标注 25"/>
          <p:cNvSpPr/>
          <p:nvPr/>
        </p:nvSpPr>
        <p:spPr bwMode="auto">
          <a:xfrm>
            <a:off x="4362277" y="2721005"/>
            <a:ext cx="4781723" cy="572443"/>
          </a:xfrm>
          <a:prstGeom prst="wedgeRectCallout">
            <a:avLst>
              <a:gd name="adj1" fmla="val -52271"/>
              <a:gd name="adj2" fmla="val -136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CGeometry</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提供基本的几何类统一接口</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7" name="矩形标注 26"/>
          <p:cNvSpPr/>
          <p:nvPr/>
        </p:nvSpPr>
        <p:spPr bwMode="auto">
          <a:xfrm>
            <a:off x="2723977" y="4441222"/>
            <a:ext cx="4781723" cy="572443"/>
          </a:xfrm>
          <a:prstGeom prst="wedgeRectCallout">
            <a:avLst>
              <a:gd name="adj1" fmla="val -29014"/>
              <a:gd name="adj2" fmla="val -8986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分别实现基类的相应方法，是几何形状的具体化</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0820241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添加几何类</a:t>
            </a:r>
            <a:r>
              <a:rPr lang="en-US" altLang="zh-CN" dirty="0" err="1"/>
              <a:t>CGeometry</a:t>
            </a:r>
            <a:endParaRPr lang="zh-CN" altLang="en-US" dirty="0"/>
          </a:p>
        </p:txBody>
      </p:sp>
      <p:pic>
        <p:nvPicPr>
          <p:cNvPr id="6" name="内容占位符 5"/>
          <p:cNvPicPr>
            <a:picLocks noGrp="1" noChangeAspect="1"/>
          </p:cNvPicPr>
          <p:nvPr>
            <p:ph idx="1"/>
          </p:nvPr>
        </p:nvPicPr>
        <p:blipFill>
          <a:blip r:embed="rId2"/>
          <a:stretch>
            <a:fillRect/>
          </a:stretch>
        </p:blipFill>
        <p:spPr>
          <a:xfrm>
            <a:off x="1375049" y="1981200"/>
            <a:ext cx="6393902"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87</a:t>
            </a:fld>
            <a:endParaRPr lang="en-US" altLang="zh-CN"/>
          </a:p>
        </p:txBody>
      </p:sp>
    </p:spTree>
    <p:extLst>
      <p:ext uri="{BB962C8B-B14F-4D97-AF65-F5344CB8AC3E}">
        <p14:creationId xmlns:p14="http://schemas.microsoft.com/office/powerpoint/2010/main" val="15682710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添加几何</a:t>
            </a:r>
            <a:r>
              <a:rPr lang="zh-CN" altLang="en-US" dirty="0" smtClean="0"/>
              <a:t>类</a:t>
            </a:r>
            <a:r>
              <a:rPr lang="en-US" altLang="zh-CN" dirty="0" err="1"/>
              <a:t>CGeometry</a:t>
            </a:r>
            <a:endParaRPr lang="zh-CN" altLang="en-US" dirty="0"/>
          </a:p>
        </p:txBody>
      </p:sp>
      <p:pic>
        <p:nvPicPr>
          <p:cNvPr id="6" name="内容占位符 5"/>
          <p:cNvPicPr>
            <a:picLocks noGrp="1" noChangeAspect="1"/>
          </p:cNvPicPr>
          <p:nvPr>
            <p:ph idx="1"/>
          </p:nvPr>
        </p:nvPicPr>
        <p:blipFill>
          <a:blip r:embed="rId2"/>
          <a:stretch>
            <a:fillRect/>
          </a:stretch>
        </p:blipFill>
        <p:spPr>
          <a:xfrm>
            <a:off x="1312752" y="1981200"/>
            <a:ext cx="6518495"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88</a:t>
            </a:fld>
            <a:endParaRPr lang="en-US" altLang="zh-CN"/>
          </a:p>
        </p:txBody>
      </p:sp>
    </p:spTree>
    <p:extLst>
      <p:ext uri="{BB962C8B-B14F-4D97-AF65-F5344CB8AC3E}">
        <p14:creationId xmlns:p14="http://schemas.microsoft.com/office/powerpoint/2010/main" val="116824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添加几何</a:t>
            </a:r>
            <a:r>
              <a:rPr lang="zh-CN" altLang="en-US" dirty="0" smtClean="0"/>
              <a:t>类</a:t>
            </a:r>
            <a:r>
              <a:rPr lang="en-US" altLang="zh-CN" dirty="0" err="1" smtClean="0"/>
              <a:t>CGeometry</a:t>
            </a:r>
            <a:endParaRPr lang="zh-CN" altLang="en-US" dirty="0"/>
          </a:p>
        </p:txBody>
      </p:sp>
      <p:pic>
        <p:nvPicPr>
          <p:cNvPr id="7" name="内容占位符 6"/>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89</a:t>
            </a:fld>
            <a:endParaRPr lang="en-US" altLang="zh-CN"/>
          </a:p>
        </p:txBody>
      </p:sp>
    </p:spTree>
    <p:extLst>
      <p:ext uri="{BB962C8B-B14F-4D97-AF65-F5344CB8AC3E}">
        <p14:creationId xmlns:p14="http://schemas.microsoft.com/office/powerpoint/2010/main" val="144702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利用编辑器做出如下界面</a:t>
            </a:r>
            <a:endParaRPr lang="zh-CN" altLang="en-US" dirty="0"/>
          </a:p>
        </p:txBody>
      </p:sp>
      <p:sp>
        <p:nvSpPr>
          <p:cNvPr id="3" name="内容占位符 2"/>
          <p:cNvSpPr>
            <a:spLocks noGrp="1"/>
          </p:cNvSpPr>
          <p:nvPr>
            <p:ph idx="1"/>
          </p:nvPr>
        </p:nvSpPr>
        <p:spPr/>
        <p:txBody>
          <a:bodyPr/>
          <a:lstStyle/>
          <a:p>
            <a:r>
              <a:rPr lang="zh-CN" altLang="en-US" sz="2400" dirty="0" smtClean="0"/>
              <a:t>一个简单的加法等式：</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a:t>
            </a:fld>
            <a:endParaRPr lang="en-US" altLang="zh-CN"/>
          </a:p>
        </p:txBody>
      </p:sp>
      <p:pic>
        <p:nvPicPr>
          <p:cNvPr id="7" name="图片 6"/>
          <p:cNvPicPr>
            <a:picLocks noChangeAspect="1"/>
          </p:cNvPicPr>
          <p:nvPr/>
        </p:nvPicPr>
        <p:blipFill>
          <a:blip r:embed="rId2"/>
          <a:stretch>
            <a:fillRect/>
          </a:stretch>
        </p:blipFill>
        <p:spPr>
          <a:xfrm>
            <a:off x="2267744" y="2492896"/>
            <a:ext cx="4933950" cy="3495675"/>
          </a:xfrm>
          <a:prstGeom prst="rect">
            <a:avLst/>
          </a:prstGeom>
        </p:spPr>
      </p:pic>
    </p:spTree>
    <p:extLst>
      <p:ext uri="{BB962C8B-B14F-4D97-AF65-F5344CB8AC3E}">
        <p14:creationId xmlns:p14="http://schemas.microsoft.com/office/powerpoint/2010/main" val="4460130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Geometry.h</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#pragma</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once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afx.h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 :</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CObject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virtual</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CGeometry</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protected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COLORREF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m_colorPen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m_nLineWidth</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public</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virtual</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pDC</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90</a:t>
            </a:fld>
            <a:endParaRPr lang="en-US" altLang="zh-CN"/>
          </a:p>
        </p:txBody>
      </p:sp>
      <p:sp>
        <p:nvSpPr>
          <p:cNvPr id="6" name="矩形 5"/>
          <p:cNvSpPr/>
          <p:nvPr/>
        </p:nvSpPr>
        <p:spPr bwMode="auto">
          <a:xfrm>
            <a:off x="1187624" y="5517232"/>
            <a:ext cx="4824536" cy="28803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 6"/>
          <p:cNvSpPr/>
          <p:nvPr/>
        </p:nvSpPr>
        <p:spPr bwMode="auto">
          <a:xfrm>
            <a:off x="1187624" y="4653136"/>
            <a:ext cx="2592288" cy="573360"/>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3923928" y="4388919"/>
            <a:ext cx="4781723" cy="480242"/>
          </a:xfrm>
          <a:prstGeom prst="wedgeRectCallout">
            <a:avLst>
              <a:gd name="adj1" fmla="val -52271"/>
              <a:gd name="adj2" fmla="val -136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每个几何形体共有的属性：线条颜色、线条宽度</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4067944" y="5002338"/>
            <a:ext cx="4781723" cy="480242"/>
          </a:xfrm>
          <a:prstGeom prst="wedgeRectCallout">
            <a:avLst>
              <a:gd name="adj1" fmla="val -34440"/>
              <a:gd name="adj2" fmla="val 6811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添加了统一的绘制接口，方便利用多态统一调用</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5059962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Circle.h</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#pragma</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once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geometry.h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a:t>
            </a:r>
            <a:r>
              <a:rPr lang="en-US" altLang="zh-CN" sz="1600" b="0" dirty="0" smtClean="0">
                <a:solidFill>
                  <a:srgbClr val="0000FF"/>
                </a:solidFill>
                <a:highlight>
                  <a:srgbClr val="FFFFFF"/>
                </a:highlight>
                <a:latin typeface="Consolas" panose="020B0609020204030204" pitchFamily="49" charset="0"/>
              </a:rPr>
              <a:t>public</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FF"/>
                </a:solidFill>
                <a:highlight>
                  <a:srgbClr val="FFFFFF"/>
                </a:highlight>
                <a:latin typeface="Consolas" panose="020B0609020204030204" pitchFamily="49" charset="0"/>
              </a:rPr>
              <a:t>private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m_ptCenter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FF"/>
                </a:solidFill>
                <a:highlight>
                  <a:srgbClr val="FFFFFF"/>
                </a:highlight>
                <a:latin typeface="Consolas" panose="020B0609020204030204" pitchFamily="49" charset="0"/>
              </a:rPr>
              <a:t>...</a:t>
            </a:r>
            <a:endParaRPr lang="zh-CN" altLang="en-US" sz="1600" b="0" dirty="0" smtClean="0">
              <a:solidFill>
                <a:srgbClr val="000000"/>
              </a:solidFill>
              <a:highlight>
                <a:srgbClr val="FFFFFF"/>
              </a:highlight>
              <a:latin typeface="Consolas" panose="020B0609020204030204" pitchFamily="49" charset="0"/>
            </a:endParaRPr>
          </a:p>
          <a:p>
            <a:pPr marL="0" indent="0">
              <a:buNone/>
            </a:pPr>
            <a:r>
              <a:rPr lang="en-US" altLang="zh-CN" sz="1600" b="0" dirty="0" smtClean="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GetCenter</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m_ptCenter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SetCenter</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p</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m_ptCenter</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808080"/>
                </a:solidFill>
                <a:highlight>
                  <a:srgbClr val="FFFFFF"/>
                </a:highlight>
                <a:latin typeface="Consolas" panose="020B0609020204030204" pitchFamily="49" charset="0"/>
              </a:rPr>
              <a:t>p</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GetRadius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pt-BR" altLang="zh-CN" sz="1600" b="0" dirty="0">
                <a:solidFill>
                  <a:srgbClr val="000000"/>
                </a:solidFill>
                <a:highlight>
                  <a:srgbClr val="FFFFFF"/>
                </a:highlight>
                <a:latin typeface="Consolas" panose="020B0609020204030204" pitchFamily="49" charset="0"/>
              </a:rPr>
              <a:t>    </a:t>
            </a:r>
            <a:r>
              <a:rPr lang="pt-BR" altLang="zh-CN" sz="1600" b="0" dirty="0">
                <a:solidFill>
                  <a:srgbClr val="0000FF"/>
                </a:solidFill>
                <a:highlight>
                  <a:srgbClr val="FFFFFF"/>
                </a:highlight>
                <a:latin typeface="Consolas" panose="020B0609020204030204" pitchFamily="49" charset="0"/>
              </a:rPr>
              <a:t>void</a:t>
            </a:r>
            <a:r>
              <a:rPr lang="pt-BR" altLang="zh-CN" sz="1600" b="0" dirty="0">
                <a:solidFill>
                  <a:srgbClr val="000000"/>
                </a:solidFill>
                <a:highlight>
                  <a:srgbClr val="FFFFFF"/>
                </a:highlight>
                <a:latin typeface="Consolas" panose="020B0609020204030204" pitchFamily="49" charset="0"/>
              </a:rPr>
              <a:t> SetRadius(</a:t>
            </a:r>
            <a:r>
              <a:rPr lang="pt-BR" altLang="zh-CN" sz="1600" b="0" dirty="0">
                <a:solidFill>
                  <a:srgbClr val="0000FF"/>
                </a:solidFill>
                <a:highlight>
                  <a:srgbClr val="FFFFFF"/>
                </a:highlight>
                <a:latin typeface="Consolas" panose="020B0609020204030204" pitchFamily="49" charset="0"/>
              </a:rPr>
              <a:t>int</a:t>
            </a:r>
            <a:r>
              <a:rPr lang="pt-BR" altLang="zh-CN" sz="1600" b="0" dirty="0">
                <a:solidFill>
                  <a:srgbClr val="000000"/>
                </a:solidFill>
                <a:highlight>
                  <a:srgbClr val="FFFFFF"/>
                </a:highlight>
                <a:latin typeface="Consolas" panose="020B0609020204030204" pitchFamily="49" charset="0"/>
              </a:rPr>
              <a:t> </a:t>
            </a:r>
            <a:r>
              <a:rPr lang="pt-BR" altLang="zh-CN" sz="1600" b="0" dirty="0">
                <a:solidFill>
                  <a:srgbClr val="808080"/>
                </a:solidFill>
                <a:highlight>
                  <a:srgbClr val="FFFFFF"/>
                </a:highlight>
                <a:latin typeface="Consolas" panose="020B0609020204030204" pitchFamily="49" charset="0"/>
              </a:rPr>
              <a:t>r</a:t>
            </a:r>
            <a:r>
              <a:rPr lang="pt-BR" altLang="zh-CN" sz="1600" b="0" dirty="0">
                <a:solidFill>
                  <a:srgbClr val="000000"/>
                </a:solidFill>
                <a:highlight>
                  <a:srgbClr val="FFFFFF"/>
                </a:highlight>
                <a:latin typeface="Consolas" panose="020B0609020204030204" pitchFamily="49" charset="0"/>
              </a:rPr>
              <a:t>) {m_nRadius = </a:t>
            </a:r>
            <a:r>
              <a:rPr lang="pt-BR" altLang="zh-CN" sz="1600" b="0" dirty="0">
                <a:solidFill>
                  <a:srgbClr val="808080"/>
                </a:solidFill>
                <a:highlight>
                  <a:srgbClr val="FFFFFF"/>
                </a:highlight>
                <a:latin typeface="Consolas" panose="020B0609020204030204" pitchFamily="49" charset="0"/>
              </a:rPr>
              <a:t>r</a:t>
            </a:r>
            <a:r>
              <a:rPr lang="pt-BR"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dirty="0"/>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91</a:t>
            </a:fld>
            <a:endParaRPr lang="en-US" altLang="zh-CN"/>
          </a:p>
        </p:txBody>
      </p:sp>
      <p:sp>
        <p:nvSpPr>
          <p:cNvPr id="6" name="矩形标注 5"/>
          <p:cNvSpPr/>
          <p:nvPr/>
        </p:nvSpPr>
        <p:spPr bwMode="auto">
          <a:xfrm>
            <a:off x="3491880" y="3284984"/>
            <a:ext cx="3168352" cy="480242"/>
          </a:xfrm>
          <a:prstGeom prst="wedgeRectCallout">
            <a:avLst>
              <a:gd name="adj1" fmla="val -52271"/>
              <a:gd name="adj2" fmla="val -136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添加了自己独有的属性</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076056" y="4071624"/>
            <a:ext cx="3744416" cy="480242"/>
          </a:xfrm>
          <a:prstGeom prst="wedgeRectCallout">
            <a:avLst>
              <a:gd name="adj1" fmla="val -33551"/>
              <a:gd name="adj2" fmla="val 7068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添加了</a:t>
            </a:r>
            <a:r>
              <a:rPr lang="zh-CN" altLang="en-US" sz="1600" b="0" dirty="0" smtClean="0">
                <a:solidFill>
                  <a:schemeClr val="bg1"/>
                </a:solidFill>
                <a:latin typeface="Times New Roman" pitchFamily="18" charset="0"/>
                <a:ea typeface="楷体_GB2312" pitchFamily="49" charset="-122"/>
              </a:rPr>
              <a:t>相应属性的</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Getters</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和</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Setters</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方法</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076056" y="5768957"/>
            <a:ext cx="3744416" cy="480242"/>
          </a:xfrm>
          <a:prstGeom prst="wedgeRectCallout">
            <a:avLst>
              <a:gd name="adj1" fmla="val -66551"/>
              <a:gd name="adj2" fmla="val -393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实现了父类的</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OnDraw</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方法</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101418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Circle.cpp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CCircle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create a solid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pen(</a:t>
            </a:r>
            <a:r>
              <a:rPr lang="en-US" altLang="zh-CN" sz="1600" b="0" dirty="0">
                <a:solidFill>
                  <a:srgbClr val="6F008A"/>
                </a:solidFill>
                <a:highlight>
                  <a:srgbClr val="FFFFFF"/>
                </a:highlight>
                <a:latin typeface="Consolas" panose="020B0609020204030204" pitchFamily="49" charset="0"/>
              </a:rPr>
              <a:t>PS_SOLID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m_nLineWidth</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m_colorPen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SelectObject</a:t>
            </a:r>
            <a:r>
              <a:rPr lang="en-US" altLang="zh-CN" sz="1600" b="0" dirty="0">
                <a:solidFill>
                  <a:srgbClr val="000000"/>
                </a:solidFill>
                <a:highlight>
                  <a:srgbClr val="FFFFFF"/>
                </a:highlight>
                <a:latin typeface="Consolas" panose="020B0609020204030204" pitchFamily="49" charset="0"/>
              </a:rPr>
              <a:t>(&amp;pen);</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draw circle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rect.left</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m_ptCenter.x</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rect.top</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m_ptCenter.y</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rect.right</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m_ptCenter.x</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rect.bottom</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m_ptCenter.y</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m_nRadius</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-&gt;Ellipse(&amp;</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restore the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SelectObject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92</a:t>
            </a:fld>
            <a:endParaRPr lang="en-US" altLang="zh-CN"/>
          </a:p>
        </p:txBody>
      </p:sp>
      <p:sp>
        <p:nvSpPr>
          <p:cNvPr id="6" name="矩形标注 5"/>
          <p:cNvSpPr/>
          <p:nvPr/>
        </p:nvSpPr>
        <p:spPr bwMode="auto">
          <a:xfrm>
            <a:off x="4932040" y="2276872"/>
            <a:ext cx="3744416" cy="480242"/>
          </a:xfrm>
          <a:prstGeom prst="wedgeRectCallout">
            <a:avLst>
              <a:gd name="adj1" fmla="val -66551"/>
              <a:gd name="adj2" fmla="val -393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实现了父类的</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OnDraw</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方法</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8889480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Line.h</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#pragma</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once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Geometry.h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public</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FF"/>
                </a:solidFill>
                <a:highlight>
                  <a:srgbClr val="FFFFFF"/>
                </a:highlight>
                <a:latin typeface="Consolas" panose="020B0609020204030204" pitchFamily="49" charset="0"/>
              </a:rPr>
              <a:t>private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m_ptEnd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a:t>
            </a:r>
          </a:p>
          <a:p>
            <a:pPr marL="0" indent="0">
              <a:buNone/>
            </a:pPr>
            <a:r>
              <a:rPr lang="en-US" altLang="zh-CN" sz="1600" b="0" dirty="0" smtClean="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inline</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GetStartPoint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inline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SetStartPoint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p</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m_ptStart</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808080"/>
                </a:solidFill>
                <a:highlight>
                  <a:srgbClr val="FFFFFF"/>
                </a:highlight>
                <a:latin typeface="Consolas" panose="020B0609020204030204" pitchFamily="49" charset="0"/>
              </a:rPr>
              <a:t>p</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inline</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GetEndPoint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m_ptEnd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inline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SetEndPoint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p</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m_ptEnd</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808080"/>
                </a:solidFill>
                <a:highlight>
                  <a:srgbClr val="FFFFFF"/>
                </a:highlight>
                <a:latin typeface="Consolas" panose="020B0609020204030204" pitchFamily="49" charset="0"/>
              </a:rPr>
              <a:t>p</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dirty="0"/>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93</a:t>
            </a:fld>
            <a:endParaRPr lang="en-US" altLang="zh-CN"/>
          </a:p>
        </p:txBody>
      </p:sp>
    </p:spTree>
    <p:extLst>
      <p:ext uri="{BB962C8B-B14F-4D97-AF65-F5344CB8AC3E}">
        <p14:creationId xmlns:p14="http://schemas.microsoft.com/office/powerpoint/2010/main" val="37203028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8000"/>
                </a:solidFill>
                <a:highlight>
                  <a:srgbClr val="FFFFFF"/>
                </a:highlight>
                <a:latin typeface="Consolas" panose="020B0609020204030204" pitchFamily="49" charset="0"/>
              </a:rPr>
              <a:t>// implement the </a:t>
            </a:r>
            <a:r>
              <a:rPr lang="en-US" altLang="zh-CN" sz="1600" b="0" dirty="0" err="1">
                <a:solidFill>
                  <a:srgbClr val="008000"/>
                </a:solidFill>
                <a:highlight>
                  <a:srgbClr val="FFFFFF"/>
                </a:highlight>
                <a:latin typeface="Consolas" panose="020B0609020204030204" pitchFamily="49" charset="0"/>
              </a:rPr>
              <a:t>OnDraw</a:t>
            </a:r>
            <a:r>
              <a:rPr lang="en-US" altLang="zh-CN" sz="1600" b="0" dirty="0">
                <a:solidFill>
                  <a:srgbClr val="008000"/>
                </a:solidFill>
                <a:highlight>
                  <a:srgbClr val="FFFFFF"/>
                </a:highlight>
                <a:latin typeface="Consolas" panose="020B0609020204030204" pitchFamily="49" charset="0"/>
              </a:rPr>
              <a:t> interface in </a:t>
            </a:r>
            <a:r>
              <a:rPr lang="en-US" altLang="zh-CN" sz="1600" b="0" dirty="0" err="1">
                <a:solidFill>
                  <a:srgbClr val="008000"/>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CLine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create a solid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pen(</a:t>
            </a:r>
            <a:r>
              <a:rPr lang="en-US" altLang="zh-CN" sz="1600" b="0" dirty="0">
                <a:solidFill>
                  <a:srgbClr val="6F008A"/>
                </a:solidFill>
                <a:highlight>
                  <a:srgbClr val="FFFFFF"/>
                </a:highlight>
                <a:latin typeface="Consolas" panose="020B0609020204030204" pitchFamily="49" charset="0"/>
              </a:rPr>
              <a:t>PS_SOLID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m_nLineWidth</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m_colorPen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SelectObject</a:t>
            </a:r>
            <a:r>
              <a:rPr lang="en-US" altLang="zh-CN" sz="1600" b="0" dirty="0">
                <a:solidFill>
                  <a:srgbClr val="000000"/>
                </a:solidFill>
                <a:highlight>
                  <a:srgbClr val="FFFFFF"/>
                </a:highlight>
                <a:latin typeface="Consolas" panose="020B0609020204030204" pitchFamily="49" charset="0"/>
              </a:rPr>
              <a:t>(&amp;pen);</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draw line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MoveTo</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m_ptStart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LineTo</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m_ptEnd</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restore the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SelectObject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94</a:t>
            </a:fld>
            <a:endParaRPr lang="en-US" altLang="zh-CN"/>
          </a:p>
        </p:txBody>
      </p:sp>
    </p:spTree>
    <p:extLst>
      <p:ext uri="{BB962C8B-B14F-4D97-AF65-F5344CB8AC3E}">
        <p14:creationId xmlns:p14="http://schemas.microsoft.com/office/powerpoint/2010/main" val="21467387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Rectangle.h</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#pragma</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once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#include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A31515"/>
                </a:solidFill>
                <a:highlight>
                  <a:srgbClr val="FFFFFF"/>
                </a:highlight>
                <a:latin typeface="Consolas" panose="020B0609020204030204" pitchFamily="49" charset="0"/>
              </a:rPr>
              <a:t>"</a:t>
            </a:r>
            <a:r>
              <a:rPr lang="en-US" altLang="zh-CN" sz="1600" b="0" dirty="0" err="1">
                <a:solidFill>
                  <a:srgbClr val="A31515"/>
                </a:solidFill>
                <a:highlight>
                  <a:srgbClr val="FFFFFF"/>
                </a:highlight>
                <a:latin typeface="Consolas" panose="020B0609020204030204" pitchFamily="49" charset="0"/>
              </a:rPr>
              <a:t>geometry.h</a:t>
            </a:r>
            <a:r>
              <a:rPr lang="en-US" altLang="zh-CN" sz="1600" b="0" dirty="0">
                <a:solidFill>
                  <a:srgbClr val="A31515"/>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public</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FF"/>
                </a:solidFill>
                <a:highlight>
                  <a:srgbClr val="FFFFFF"/>
                </a:highlight>
                <a:latin typeface="Consolas" panose="020B0609020204030204" pitchFamily="49" charset="0"/>
              </a:rPr>
              <a:t>private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m_ptLeftTop</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m_ptRightBottom</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GetLeftTop</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m_ptLeftTop</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SetLeftTop</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p</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m_ptLeftTop</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808080"/>
                </a:solidFill>
                <a:highlight>
                  <a:srgbClr val="FFFFFF"/>
                </a:highlight>
                <a:latin typeface="Consolas" panose="020B0609020204030204" pitchFamily="49" charset="0"/>
              </a:rPr>
              <a:t>p</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err="1">
                <a:solidFill>
                  <a:srgbClr val="000000"/>
                </a:solidFill>
                <a:highlight>
                  <a:srgbClr val="FFFFFF"/>
                </a:highlight>
                <a:latin typeface="Consolas" panose="020B0609020204030204" pitchFamily="49" charset="0"/>
              </a:rPr>
              <a:t>GetRightBottom</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m_ptRightBottom</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SetRightBottom</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CPoint</a:t>
            </a:r>
            <a:r>
              <a:rPr lang="en-US" altLang="zh-CN" sz="1600" b="0" dirty="0">
                <a:solidFill>
                  <a:srgbClr val="000000"/>
                </a:solidFill>
                <a:highlight>
                  <a:srgbClr val="FFFFFF"/>
                </a:highlight>
                <a:latin typeface="Consolas" panose="020B0609020204030204" pitchFamily="49" charset="0"/>
              </a:rPr>
              <a:t>&amp; </a:t>
            </a:r>
            <a:r>
              <a:rPr lang="en-US" altLang="zh-CN" sz="1600" b="0" dirty="0">
                <a:solidFill>
                  <a:srgbClr val="808080"/>
                </a:solidFill>
                <a:highlight>
                  <a:srgbClr val="FFFFFF"/>
                </a:highlight>
                <a:latin typeface="Consolas" panose="020B0609020204030204" pitchFamily="49" charset="0"/>
              </a:rPr>
              <a:t>p</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m_ptRightBottom</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808080"/>
                </a:solidFill>
                <a:highlight>
                  <a:srgbClr val="FFFFFF"/>
                </a:highlight>
                <a:latin typeface="Consolas" panose="020B0609020204030204" pitchFamily="49" charset="0"/>
              </a:rPr>
              <a:t>p</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dirty="0"/>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95</a:t>
            </a:fld>
            <a:endParaRPr lang="en-US" altLang="zh-CN"/>
          </a:p>
        </p:txBody>
      </p:sp>
    </p:spTree>
    <p:extLst>
      <p:ext uri="{BB962C8B-B14F-4D97-AF65-F5344CB8AC3E}">
        <p14:creationId xmlns:p14="http://schemas.microsoft.com/office/powerpoint/2010/main" val="1745422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Line.cpp</a:t>
            </a:r>
            <a:endParaRPr lang="zh-CN" altLang="en-US" dirty="0"/>
          </a:p>
        </p:txBody>
      </p:sp>
      <p:sp>
        <p:nvSpPr>
          <p:cNvPr id="3" name="内容占位符 2"/>
          <p:cNvSpPr>
            <a:spLocks noGrp="1"/>
          </p:cNvSpPr>
          <p:nvPr>
            <p:ph idx="1"/>
          </p:nvPr>
        </p:nvSpPr>
        <p:spPr/>
        <p:txBody>
          <a:bodyPr/>
          <a:lstStyle/>
          <a:p>
            <a:pPr marL="0" indent="0">
              <a:buNone/>
            </a:pPr>
            <a:r>
              <a:rPr lang="en-US" altLang="zh-CN" sz="1600" b="0" dirty="0">
                <a:solidFill>
                  <a:srgbClr val="008000"/>
                </a:solidFill>
                <a:highlight>
                  <a:srgbClr val="FFFFFF"/>
                </a:highlight>
                <a:latin typeface="Consolas" panose="020B0609020204030204" pitchFamily="49" charset="0"/>
              </a:rPr>
              <a:t>// implement the </a:t>
            </a:r>
            <a:r>
              <a:rPr lang="en-US" altLang="zh-CN" sz="1600" b="0" dirty="0" err="1">
                <a:solidFill>
                  <a:srgbClr val="008000"/>
                </a:solidFill>
                <a:highlight>
                  <a:srgbClr val="FFFFFF"/>
                </a:highlight>
                <a:latin typeface="Consolas" panose="020B0609020204030204" pitchFamily="49" charset="0"/>
              </a:rPr>
              <a:t>OnDraw</a:t>
            </a:r>
            <a:r>
              <a:rPr lang="en-US" altLang="zh-CN" sz="1600" b="0" dirty="0">
                <a:solidFill>
                  <a:srgbClr val="008000"/>
                </a:solidFill>
                <a:highlight>
                  <a:srgbClr val="FFFFFF"/>
                </a:highlight>
                <a:latin typeface="Consolas" panose="020B0609020204030204" pitchFamily="49" charset="0"/>
              </a:rPr>
              <a:t> interface in </a:t>
            </a:r>
            <a:r>
              <a:rPr lang="en-US" altLang="zh-CN" sz="1600" b="0" dirty="0" err="1">
                <a:solidFill>
                  <a:srgbClr val="008000"/>
                </a:solidFill>
                <a:highlight>
                  <a:srgbClr val="FFFFFF"/>
                </a:highlight>
                <a:latin typeface="Consolas" panose="020B0609020204030204" pitchFamily="49" charset="0"/>
              </a:rPr>
              <a:t>CGeometry</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CRectangle</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OnDraw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const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create a solid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pen(</a:t>
            </a:r>
            <a:r>
              <a:rPr lang="en-US" altLang="zh-CN" sz="1600" b="0" dirty="0">
                <a:solidFill>
                  <a:srgbClr val="6F008A"/>
                </a:solidFill>
                <a:highlight>
                  <a:srgbClr val="FFFFFF"/>
                </a:highlight>
                <a:latin typeface="Consolas" panose="020B0609020204030204" pitchFamily="49" charset="0"/>
              </a:rPr>
              <a:t>PS_SOLID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m_nLineWidth</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m_colorPen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SelectObject</a:t>
            </a:r>
            <a:r>
              <a:rPr lang="en-US" altLang="zh-CN" sz="1600" b="0" dirty="0">
                <a:solidFill>
                  <a:srgbClr val="000000"/>
                </a:solidFill>
                <a:highlight>
                  <a:srgbClr val="FFFFFF"/>
                </a:highlight>
                <a:latin typeface="Consolas" panose="020B0609020204030204" pitchFamily="49" charset="0"/>
              </a:rPr>
              <a:t>(&amp;pen);</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CGdiObject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oldBrush</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SelectStockObject</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NULL_BRUSH</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draw circle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 = </a:t>
            </a:r>
            <a:r>
              <a:rPr lang="en-US" altLang="zh-CN" sz="1600" b="0" dirty="0" smtClean="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m_ptLeftTop.x</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m_ptLeftTop.y</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m_ptRightBottom.x</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m_ptRightBottom.y</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-&gt;Rectangle(&amp;</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restore the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SelectObject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pDC</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SelectObject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oldBrush</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96</a:t>
            </a:fld>
            <a:endParaRPr lang="en-US" altLang="zh-CN"/>
          </a:p>
        </p:txBody>
      </p:sp>
    </p:spTree>
    <p:extLst>
      <p:ext uri="{BB962C8B-B14F-4D97-AF65-F5344CB8AC3E}">
        <p14:creationId xmlns:p14="http://schemas.microsoft.com/office/powerpoint/2010/main" val="11130531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设置</a:t>
            </a:r>
            <a:r>
              <a:rPr lang="en-US" altLang="zh-CN" sz="3600" dirty="0" smtClean="0"/>
              <a:t>Doc</a:t>
            </a:r>
            <a:r>
              <a:rPr lang="zh-CN" altLang="en-US" sz="3600" dirty="0" smtClean="0"/>
              <a:t>类：</a:t>
            </a:r>
            <a:r>
              <a:rPr lang="en-US" altLang="zh-CN" sz="3600" dirty="0" err="1" smtClean="0"/>
              <a:t>MySketchBoardDoc.h</a:t>
            </a:r>
            <a:endParaRPr lang="zh-CN" altLang="en-US" sz="3600"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#pragma</a:t>
            </a: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FF"/>
                </a:solidFill>
                <a:highlight>
                  <a:srgbClr val="FFFFFF"/>
                </a:highlight>
                <a:latin typeface="Consolas" panose="020B0609020204030204" pitchFamily="49" charset="0"/>
              </a:rPr>
              <a:t>once</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class</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CMySketchBoardDoc</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CDocument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8000"/>
                </a:solidFill>
                <a:highlight>
                  <a:srgbClr val="FFFFFF"/>
                </a:highlight>
                <a:latin typeface="Consolas" panose="020B0609020204030204" pitchFamily="49" charset="0"/>
              </a:rPr>
              <a:t>// </a:t>
            </a:r>
            <a:r>
              <a:rPr lang="zh-CN" altLang="en-US" sz="1600" b="0" dirty="0">
                <a:solidFill>
                  <a:srgbClr val="008000"/>
                </a:solidFill>
                <a:highlight>
                  <a:srgbClr val="FFFFFF"/>
                </a:highlight>
                <a:latin typeface="Consolas" panose="020B0609020204030204" pitchFamily="49" charset="0"/>
              </a:rPr>
              <a:t>特性</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FF"/>
                </a:solidFill>
                <a:highlight>
                  <a:srgbClr val="FFFFFF"/>
                </a:highlight>
                <a:latin typeface="Consolas" panose="020B0609020204030204" pitchFamily="49" charset="0"/>
              </a:rPr>
              <a:t>public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CObArray</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m_arrayGeometries</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97</a:t>
            </a:fld>
            <a:endParaRPr lang="en-US" altLang="zh-CN"/>
          </a:p>
        </p:txBody>
      </p:sp>
      <p:sp>
        <p:nvSpPr>
          <p:cNvPr id="6" name="矩形标注 5"/>
          <p:cNvSpPr/>
          <p:nvPr/>
        </p:nvSpPr>
        <p:spPr bwMode="auto">
          <a:xfrm>
            <a:off x="1331640" y="4365104"/>
            <a:ext cx="5832648" cy="936104"/>
          </a:xfrm>
          <a:prstGeom prst="wedgeRectCallout">
            <a:avLst>
              <a:gd name="adj1" fmla="val -31571"/>
              <a:gd name="adj2" fmla="val -7855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添加</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CObArray</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类型的属性，保存当前所有几何形体的对象指针</a:t>
            </a:r>
            <a:r>
              <a:rPr lang="zh-CN" altLang="en-US" sz="1600" b="0" dirty="0" smtClean="0">
                <a:solidFill>
                  <a:schemeClr val="bg1"/>
                </a:solidFill>
                <a:latin typeface="Times New Roman" pitchFamily="18" charset="0"/>
                <a:ea typeface="楷体_GB2312" pitchFamily="49" charset="-122"/>
              </a:rPr>
              <a:t>，其元素类型为</a:t>
            </a:r>
            <a:r>
              <a:rPr lang="en-US" altLang="zh-CN" sz="1600" b="0" dirty="0" smtClean="0">
                <a:solidFill>
                  <a:schemeClr val="bg1"/>
                </a:solidFill>
                <a:latin typeface="Times New Roman" pitchFamily="18" charset="0"/>
                <a:ea typeface="楷体_GB2312" pitchFamily="49" charset="-122"/>
              </a:rPr>
              <a:t>CObject*</a:t>
            </a:r>
            <a:r>
              <a:rPr lang="zh-CN" altLang="en-US" sz="1600" b="0" dirty="0" smtClean="0">
                <a:solidFill>
                  <a:schemeClr val="bg1"/>
                </a:solidFill>
                <a:latin typeface="Times New Roman" pitchFamily="18" charset="0"/>
                <a:ea typeface="楷体_GB2312" pitchFamily="49" charset="-122"/>
              </a:rPr>
              <a:t>。由于我们所有的几何形体类都间接继承自</a:t>
            </a:r>
            <a:r>
              <a:rPr lang="en-US" altLang="zh-CN" sz="1600" b="0" dirty="0" smtClean="0">
                <a:solidFill>
                  <a:schemeClr val="bg1"/>
                </a:solidFill>
                <a:latin typeface="Times New Roman" pitchFamily="18" charset="0"/>
                <a:ea typeface="楷体_GB2312" pitchFamily="49" charset="-122"/>
              </a:rPr>
              <a:t>CObject</a:t>
            </a:r>
            <a:r>
              <a:rPr lang="zh-CN" altLang="en-US" sz="1600" b="0" dirty="0" smtClean="0">
                <a:solidFill>
                  <a:schemeClr val="bg1"/>
                </a:solidFill>
                <a:latin typeface="Times New Roman" pitchFamily="18" charset="0"/>
                <a:ea typeface="楷体_GB2312" pitchFamily="49" charset="-122"/>
              </a:rPr>
              <a:t>类，因此利用多态可以实现几何对象的统一管理。</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358660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添加鼠标事件处理函数</a:t>
            </a:r>
            <a:endParaRPr lang="zh-CN" altLang="en-US" dirty="0"/>
          </a:p>
        </p:txBody>
      </p:sp>
      <p:pic>
        <p:nvPicPr>
          <p:cNvPr id="6" name="内容占位符 5"/>
          <p:cNvPicPr>
            <a:picLocks noGrp="1" noChangeAspect="1"/>
          </p:cNvPicPr>
          <p:nvPr>
            <p:ph idx="1"/>
          </p:nvPr>
        </p:nvPicPr>
        <p:blipFill>
          <a:blip r:embed="rId2"/>
          <a:stretch>
            <a:fillRect/>
          </a:stretch>
        </p:blipFill>
        <p:spPr>
          <a:xfrm>
            <a:off x="2266950" y="2476500"/>
            <a:ext cx="4610100" cy="31242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2013/3/17</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98</a:t>
            </a:fld>
            <a:endParaRPr lang="en-US" altLang="zh-CN"/>
          </a:p>
        </p:txBody>
      </p:sp>
      <p:sp>
        <p:nvSpPr>
          <p:cNvPr id="7" name="矩形标注 6"/>
          <p:cNvSpPr/>
          <p:nvPr/>
        </p:nvSpPr>
        <p:spPr bwMode="auto">
          <a:xfrm>
            <a:off x="718592" y="1904971"/>
            <a:ext cx="3744416" cy="480242"/>
          </a:xfrm>
          <a:prstGeom prst="wedgeRectCallout">
            <a:avLst>
              <a:gd name="adj1" fmla="val 17930"/>
              <a:gd name="adj2" fmla="val 9898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在类视图中，右键单击</a:t>
            </a:r>
            <a:r>
              <a:rPr kumimoji="1" lang="en-US" altLang="zh-CN" sz="1600" b="0" i="0" u="none" strike="noStrike" cap="none" normalizeH="0" baseline="0" dirty="0" smtClean="0">
                <a:ln>
                  <a:noFill/>
                </a:ln>
                <a:solidFill>
                  <a:schemeClr val="bg1"/>
                </a:solidFill>
                <a:effectLst/>
                <a:latin typeface="Times New Roman" pitchFamily="18" charset="0"/>
                <a:ea typeface="楷体_GB2312" pitchFamily="49" charset="-122"/>
              </a:rPr>
              <a:t>View</a:t>
            </a: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类</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004842" y="3760379"/>
            <a:ext cx="3744416" cy="480242"/>
          </a:xfrm>
          <a:prstGeom prst="wedgeRectCallout">
            <a:avLst>
              <a:gd name="adj1" fmla="val -37511"/>
              <a:gd name="adj2" fmla="val 8354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选择类向导，打开</a:t>
            </a:r>
            <a:r>
              <a:rPr kumimoji="1" lang="en-US" altLang="zh-CN" sz="1600" b="0" i="0" u="none" strike="noStrike" cap="none" normalizeH="0" baseline="0" dirty="0" err="1" smtClean="0">
                <a:ln>
                  <a:noFill/>
                </a:ln>
                <a:solidFill>
                  <a:schemeClr val="bg1"/>
                </a:solidFill>
                <a:effectLst/>
                <a:latin typeface="Times New Roman" pitchFamily="18" charset="0"/>
                <a:ea typeface="楷体_GB2312" pitchFamily="49" charset="-122"/>
              </a:rPr>
              <a:t>ClassWizard</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727048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添加鼠标事件处理函数</a:t>
            </a:r>
          </a:p>
        </p:txBody>
      </p:sp>
      <p:pic>
        <p:nvPicPr>
          <p:cNvPr id="6" name="内容占位符 5"/>
          <p:cNvPicPr>
            <a:picLocks noGrp="1" noChangeAspect="1"/>
          </p:cNvPicPr>
          <p:nvPr>
            <p:ph idx="1"/>
          </p:nvPr>
        </p:nvPicPr>
        <p:blipFill>
          <a:blip r:embed="rId2"/>
          <a:stretch>
            <a:fillRect/>
          </a:stretch>
        </p:blipFill>
        <p:spPr>
          <a:xfrm>
            <a:off x="2126802" y="1981200"/>
            <a:ext cx="4890395"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2013/3/18</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99</a:t>
            </a:fld>
            <a:endParaRPr lang="en-US" altLang="zh-CN"/>
          </a:p>
        </p:txBody>
      </p:sp>
      <p:sp>
        <p:nvSpPr>
          <p:cNvPr id="7" name="矩形标注 6"/>
          <p:cNvSpPr/>
          <p:nvPr/>
        </p:nvSpPr>
        <p:spPr bwMode="auto">
          <a:xfrm>
            <a:off x="971600" y="2992388"/>
            <a:ext cx="3744416" cy="1008112"/>
          </a:xfrm>
          <a:prstGeom prst="wedgeRectCallout">
            <a:avLst>
              <a:gd name="adj1" fmla="val -16391"/>
              <a:gd name="adj2" fmla="val 9492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smtClean="0">
                <a:solidFill>
                  <a:schemeClr val="bg1"/>
                </a:solidFill>
                <a:latin typeface="Times New Roman" pitchFamily="18" charset="0"/>
                <a:ea typeface="楷体_GB2312" pitchFamily="49" charset="-122"/>
              </a:rPr>
              <a:t>分别为</a:t>
            </a:r>
            <a:r>
              <a:rPr lang="en-US" altLang="zh-CN" sz="1600" b="0" dirty="0" smtClean="0">
                <a:solidFill>
                  <a:schemeClr val="bg1"/>
                </a:solidFill>
                <a:latin typeface="Times New Roman" pitchFamily="18" charset="0"/>
                <a:ea typeface="楷体_GB2312" pitchFamily="49" charset="-122"/>
              </a:rPr>
              <a:t>WM_LBUTTONDOWN, WM_LBUTTONUP, WM_MOUSEMOVE</a:t>
            </a:r>
            <a:r>
              <a:rPr lang="zh-CN" altLang="en-US" sz="1600" b="0" dirty="0" smtClean="0">
                <a:solidFill>
                  <a:schemeClr val="bg1"/>
                </a:solidFill>
                <a:latin typeface="Times New Roman" pitchFamily="18" charset="0"/>
                <a:ea typeface="楷体_GB2312" pitchFamily="49" charset="-122"/>
              </a:rPr>
              <a:t>消息添加消息处理函数</a:t>
            </a:r>
            <a:endParaRPr kumimoji="1" lang="zh-CN" altLang="en-US" sz="1600" b="0"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205843490"/>
      </p:ext>
    </p:extLst>
  </p:cSld>
  <p:clrMapOvr>
    <a:masterClrMapping/>
  </p:clrMapOvr>
</p:sld>
</file>

<file path=ppt/theme/theme1.xml><?xml version="1.0" encoding="utf-8"?>
<a:theme xmlns:a="http://schemas.openxmlformats.org/drawingml/2006/main" name="默认设计模板">
  <a:themeElements>
    <a:clrScheme name="自定义 2">
      <a:dk1>
        <a:sysClr val="windowText" lastClr="000000"/>
      </a:dk1>
      <a:lt1>
        <a:sysClr val="window" lastClr="FFFFFF"/>
      </a:lt1>
      <a:dk2>
        <a:srgbClr val="44546A"/>
      </a:dk2>
      <a:lt2>
        <a:srgbClr val="E7E6E6"/>
      </a:lt2>
      <a:accent1>
        <a:srgbClr val="023160"/>
      </a:accent1>
      <a:accent2>
        <a:srgbClr val="040ECC"/>
      </a:accent2>
      <a:accent3>
        <a:srgbClr val="A5A5A5"/>
      </a:accent3>
      <a:accent4>
        <a:srgbClr val="C00000"/>
      </a:accent4>
      <a:accent5>
        <a:srgbClr val="4472C4"/>
      </a:accent5>
      <a:accent6>
        <a:srgbClr val="538135"/>
      </a:accent6>
      <a:hlink>
        <a:srgbClr val="0563C1"/>
      </a:hlink>
      <a:folHlink>
        <a:srgbClr val="954F7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x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400" b="1" i="0" u="none" strike="noStrike" cap="none" normalizeH="0" baseline="0" dirty="0" smtClean="0">
            <a:ln>
              <a:noFill/>
            </a:ln>
            <a:solidFill>
              <a:schemeClr val="bg1"/>
            </a:solidFill>
            <a:effectLst/>
            <a:latin typeface="Times New Roman" pitchFamily="18" charset="0"/>
            <a:ea typeface="楷体_GB2312" pitchFamily="49" charset="-122"/>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13332</TotalTime>
  <Words>6698</Words>
  <Application>Microsoft Office PowerPoint</Application>
  <PresentationFormat>全屏显示(4:3)</PresentationFormat>
  <Paragraphs>1336</Paragraphs>
  <Slides>131</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131</vt:i4>
      </vt:variant>
    </vt:vector>
  </HeadingPairs>
  <TitlesOfParts>
    <vt:vector size="139" baseType="lpstr">
      <vt:lpstr>楷体_GB2312</vt:lpstr>
      <vt:lpstr>宋体</vt:lpstr>
      <vt:lpstr>Arial</vt:lpstr>
      <vt:lpstr>Consolas</vt:lpstr>
      <vt:lpstr>Times New Roman</vt:lpstr>
      <vt:lpstr>Verdana</vt:lpstr>
      <vt:lpstr>默认设计模板</vt:lpstr>
      <vt:lpstr>剪辑</vt:lpstr>
      <vt:lpstr>软件工程 (2) (C++程序设计, C++ Programming)</vt:lpstr>
      <vt:lpstr>助教</vt:lpstr>
      <vt:lpstr>第 3讲   MFC界面编程</vt:lpstr>
      <vt:lpstr>本章总体纲要</vt:lpstr>
      <vt:lpstr>一个实例</vt:lpstr>
      <vt:lpstr>创建基于对话框的应用程序</vt:lpstr>
      <vt:lpstr>创建基于对话框的应用程序</vt:lpstr>
      <vt:lpstr>创建基于对话框的应用程序</vt:lpstr>
      <vt:lpstr>利用编辑器做出如下界面</vt:lpstr>
      <vt:lpstr>配置控件属性</vt:lpstr>
      <vt:lpstr>为控件添加变量</vt:lpstr>
      <vt:lpstr>选择添加Value类别的变量</vt:lpstr>
      <vt:lpstr>在代码中的变化</vt:lpstr>
      <vt:lpstr>为按钮添加事件处理</vt:lpstr>
      <vt:lpstr>为按钮添加事件处理</vt:lpstr>
      <vt:lpstr>事件处理函数源码</vt:lpstr>
      <vt:lpstr>运行效果</vt:lpstr>
      <vt:lpstr>我们的程序是怎样运行的？</vt:lpstr>
      <vt:lpstr>认识MFC中的文件</vt:lpstr>
      <vt:lpstr>类视图</vt:lpstr>
      <vt:lpstr>MFC资源</vt:lpstr>
      <vt:lpstr>MFC应用程序编译过程</vt:lpstr>
      <vt:lpstr>对话框类的层次结构</vt:lpstr>
      <vt:lpstr>MFC应用程序结构(MyWin.cpp)</vt:lpstr>
      <vt:lpstr>CWinApp (MSDN)</vt:lpstr>
      <vt:lpstr>CWinApp构造函数</vt:lpstr>
      <vt:lpstr>CWinApp部分可被重载的函数</vt:lpstr>
      <vt:lpstr>访问CWinApp实例的方法(MSDN)</vt:lpstr>
      <vt:lpstr>WinMain函数执行了那些内容？</vt:lpstr>
      <vt:lpstr>参考文献</vt:lpstr>
      <vt:lpstr>我们的事件是如何处理的？</vt:lpstr>
      <vt:lpstr>消息映射机制</vt:lpstr>
      <vt:lpstr>AFX_MSGMAP_ENTRY结构体</vt:lpstr>
      <vt:lpstr>在MFC中使用消息映射处理事件</vt:lpstr>
      <vt:lpstr>在类的定义中的消息映射宏</vt:lpstr>
      <vt:lpstr>DECLARE_MESSAGE_MAP()宏源码</vt:lpstr>
      <vt:lpstr>消息映射的实现源码剖析</vt:lpstr>
      <vt:lpstr>消息映射的实现源码剖析</vt:lpstr>
      <vt:lpstr>消息映射的实现源码剖析</vt:lpstr>
      <vt:lpstr>实例中的消息映射流程分析</vt:lpstr>
      <vt:lpstr>对话框程序开发</vt:lpstr>
      <vt:lpstr>向程序中添加一个对话框类</vt:lpstr>
      <vt:lpstr>打开对话框编辑器</vt:lpstr>
      <vt:lpstr>对话框的种类</vt:lpstr>
      <vt:lpstr>创建模态对话框</vt:lpstr>
      <vt:lpstr>创建非模态对话框</vt:lpstr>
      <vt:lpstr>关闭和销毁对话框</vt:lpstr>
      <vt:lpstr>访问对话框中的控件（值）</vt:lpstr>
      <vt:lpstr>DDX</vt:lpstr>
      <vt:lpstr>设置DDX</vt:lpstr>
      <vt:lpstr>使用Wizard设置DDX</vt:lpstr>
      <vt:lpstr>使用DDX</vt:lpstr>
      <vt:lpstr>使用DDX</vt:lpstr>
      <vt:lpstr>DDV</vt:lpstr>
      <vt:lpstr>设置DDV</vt:lpstr>
      <vt:lpstr>部分DDV函数</vt:lpstr>
      <vt:lpstr>DDV错误提示</vt:lpstr>
      <vt:lpstr>文档/视图程序开发</vt:lpstr>
      <vt:lpstr>文档/视图结构</vt:lpstr>
      <vt:lpstr>文档/视图结构</vt:lpstr>
      <vt:lpstr>View与FrameWnd</vt:lpstr>
      <vt:lpstr>单文档界面程序架构</vt:lpstr>
      <vt:lpstr>文档/视图结构</vt:lpstr>
      <vt:lpstr>文档视图结构的分类</vt:lpstr>
      <vt:lpstr>文档视图结构的分类</vt:lpstr>
      <vt:lpstr>不适宜使用文档视图结构情况</vt:lpstr>
      <vt:lpstr>例程：MySketch Board</vt:lpstr>
      <vt:lpstr>例程：MySketchBoard</vt:lpstr>
      <vt:lpstr>使用AppWiard创建工程</vt:lpstr>
      <vt:lpstr>使用AppWiard创建工程</vt:lpstr>
      <vt:lpstr>使用AppWiard创建工程</vt:lpstr>
      <vt:lpstr>使用AppWiard创建工程</vt:lpstr>
      <vt:lpstr>使用AppWiard创建工程</vt:lpstr>
      <vt:lpstr>使用AppWiard创建工程</vt:lpstr>
      <vt:lpstr>使用AppWiard创建工程</vt:lpstr>
      <vt:lpstr>MySketchBoardView.h</vt:lpstr>
      <vt:lpstr>MySketchBoardView.cpp</vt:lpstr>
      <vt:lpstr>添加菜单项</vt:lpstr>
      <vt:lpstr>添加菜单项的事件处理函数</vt:lpstr>
      <vt:lpstr>添加菜单项的事件处理函数</vt:lpstr>
      <vt:lpstr>MySketchBoardView.cpp</vt:lpstr>
      <vt:lpstr>添加工具按钮</vt:lpstr>
      <vt:lpstr>当前运行效果</vt:lpstr>
      <vt:lpstr>使用类似的方法添加颜色按钮</vt:lpstr>
      <vt:lpstr>添加颜色按钮后运行效果</vt:lpstr>
      <vt:lpstr>几何类的继承关系设计图</vt:lpstr>
      <vt:lpstr>添加几何类CGeometry</vt:lpstr>
      <vt:lpstr>添加几何类CGeometry</vt:lpstr>
      <vt:lpstr>添加几何类CGeometry</vt:lpstr>
      <vt:lpstr>Geometry.h</vt:lpstr>
      <vt:lpstr>Circle.h</vt:lpstr>
      <vt:lpstr>Circle.cpp</vt:lpstr>
      <vt:lpstr>Line.h</vt:lpstr>
      <vt:lpstr>Line.cpp</vt:lpstr>
      <vt:lpstr>Rectangle.h</vt:lpstr>
      <vt:lpstr>Line.cpp</vt:lpstr>
      <vt:lpstr>设置Doc类：MySketchBoardDoc.h</vt:lpstr>
      <vt:lpstr>添加鼠标事件处理函数</vt:lpstr>
      <vt:lpstr>添加鼠标事件处理函数</vt:lpstr>
      <vt:lpstr>MySketchBoard.h</vt:lpstr>
      <vt:lpstr>MySketchBoard.cpp</vt:lpstr>
      <vt:lpstr>MySketchBoard.cpp</vt:lpstr>
      <vt:lpstr>MySketchBoard.cpp</vt:lpstr>
      <vt:lpstr>MySketchBoard.cpp</vt:lpstr>
      <vt:lpstr>MySketchBoard.cpp</vt:lpstr>
      <vt:lpstr>MySketchBoard.cpp</vt:lpstr>
      <vt:lpstr>MySketchBoard.cpp</vt:lpstr>
      <vt:lpstr>当前运行效果</vt:lpstr>
      <vt:lpstr>添加序列化支持</vt:lpstr>
      <vt:lpstr>CGeometry.h</vt:lpstr>
      <vt:lpstr>CGeometry.cpp</vt:lpstr>
      <vt:lpstr>CLine.h</vt:lpstr>
      <vt:lpstr>CLine.cpp</vt:lpstr>
      <vt:lpstr>CCircle.h</vt:lpstr>
      <vt:lpstr>CCircle.cpp</vt:lpstr>
      <vt:lpstr>CRectangle.h</vt:lpstr>
      <vt:lpstr>CRectangle.cpp</vt:lpstr>
      <vt:lpstr>MySketchBoardDoc.cpp</vt:lpstr>
      <vt:lpstr>MySketchBoardDoc.cpp</vt:lpstr>
      <vt:lpstr>打开文档效果</vt:lpstr>
      <vt:lpstr>读取所保存的文档效果</vt:lpstr>
      <vt:lpstr>PowerPoint 演示文稿</vt:lpstr>
      <vt:lpstr>作业</vt:lpstr>
      <vt:lpstr>Thank You</vt:lpstr>
      <vt:lpstr>雍俊海编写过的教材和教参</vt:lpstr>
      <vt:lpstr>雍俊海编写过的教材和教参</vt:lpstr>
      <vt:lpstr>雍俊海编写过的教材和教参</vt:lpstr>
      <vt:lpstr>雍俊海编写过的教材和教参</vt:lpstr>
      <vt:lpstr>雍俊海编写过的教材和教参</vt:lpstr>
      <vt:lpstr>雍俊海编写过的教材和教参</vt:lpstr>
      <vt:lpstr>谢谢</vt:lpstr>
    </vt:vector>
  </TitlesOfParts>
  <Company>清华大学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雍俊海</dc:creator>
  <cp:lastModifiedBy>Hongze Zhao</cp:lastModifiedBy>
  <cp:revision>3101</cp:revision>
  <dcterms:created xsi:type="dcterms:W3CDTF">2003-02-06T01:36:08Z</dcterms:created>
  <dcterms:modified xsi:type="dcterms:W3CDTF">2013-03-18T10:54:51Z</dcterms:modified>
</cp:coreProperties>
</file>