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97" r:id="rId3"/>
    <p:sldId id="301" r:id="rId4"/>
    <p:sldId id="299" r:id="rId5"/>
    <p:sldId id="300" r:id="rId6"/>
    <p:sldId id="261" r:id="rId7"/>
    <p:sldId id="303" r:id="rId8"/>
    <p:sldId id="262" r:id="rId9"/>
    <p:sldId id="263" r:id="rId10"/>
    <p:sldId id="264" r:id="rId11"/>
    <p:sldId id="304" r:id="rId12"/>
    <p:sldId id="265" r:id="rId13"/>
    <p:sldId id="266" r:id="rId14"/>
    <p:sldId id="267" r:id="rId15"/>
    <p:sldId id="269" r:id="rId16"/>
    <p:sldId id="270" r:id="rId17"/>
    <p:sldId id="305" r:id="rId18"/>
    <p:sldId id="310" r:id="rId19"/>
    <p:sldId id="311" r:id="rId20"/>
    <p:sldId id="307" r:id="rId21"/>
    <p:sldId id="276" r:id="rId22"/>
    <p:sldId id="312" r:id="rId23"/>
    <p:sldId id="278" r:id="rId24"/>
    <p:sldId id="322" r:id="rId25"/>
    <p:sldId id="313" r:id="rId26"/>
    <p:sldId id="314" r:id="rId27"/>
    <p:sldId id="283" r:id="rId28"/>
    <p:sldId id="284" r:id="rId29"/>
    <p:sldId id="316" r:id="rId30"/>
    <p:sldId id="324" r:id="rId31"/>
    <p:sldId id="320" r:id="rId32"/>
    <p:sldId id="321" r:id="rId33"/>
    <p:sldId id="317" r:id="rId34"/>
    <p:sldId id="295" r:id="rId35"/>
    <p:sldId id="308" r:id="rId36"/>
    <p:sldId id="286" r:id="rId37"/>
    <p:sldId id="309" r:id="rId38"/>
    <p:sldId id="287" r:id="rId39"/>
    <p:sldId id="318" r:id="rId40"/>
    <p:sldId id="288"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6" d="100"/>
          <a:sy n="116" d="100"/>
        </p:scale>
        <p:origin x="13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D583E-E6AC-42CD-8CA0-A45CEDCAB85D}" type="datetimeFigureOut">
              <a:rPr lang="fr-FR" smtClean="0"/>
              <a:t>24/09/2020</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797AF-FA1D-48C5-B5D7-38D511B21737}" type="slidenum">
              <a:rPr lang="fr-FR" smtClean="0"/>
              <a:t>‹N°›</a:t>
            </a:fld>
            <a:endParaRPr lang="fr-FR"/>
          </a:p>
        </p:txBody>
      </p:sp>
    </p:spTree>
    <p:extLst>
      <p:ext uri="{BB962C8B-B14F-4D97-AF65-F5344CB8AC3E}">
        <p14:creationId xmlns:p14="http://schemas.microsoft.com/office/powerpoint/2010/main" val="402418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46797AF-FA1D-48C5-B5D7-38D511B21737}" type="slidenum">
              <a:rPr lang="fr-FR" smtClean="0"/>
              <a:t>10</a:t>
            </a:fld>
            <a:endParaRPr lang="fr-FR"/>
          </a:p>
        </p:txBody>
      </p:sp>
    </p:spTree>
    <p:extLst>
      <p:ext uri="{BB962C8B-B14F-4D97-AF65-F5344CB8AC3E}">
        <p14:creationId xmlns:p14="http://schemas.microsoft.com/office/powerpoint/2010/main" val="204003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4E22C11-8487-49C8-A704-D48E1F6F2CCD}" type="datetime1">
              <a:rPr lang="fr-FR" smtClean="0"/>
              <a:t>24/09/2020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330344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D37067D-0453-413C-8BE1-21194BC4CC95}" type="datetime1">
              <a:rPr lang="fr-FR" smtClean="0"/>
              <a:t>24/09/2020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61593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CBA017E-C487-4608-8843-5E240B66CC1A}" type="datetime1">
              <a:rPr lang="fr-FR" smtClean="0"/>
              <a:t>24/09/2020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334869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AC53745-8D88-4F8A-ADC1-EF302ACD3E9F}" type="datetime1">
              <a:rPr lang="fr-FR" smtClean="0"/>
              <a:t>24/09/2020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329111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40F53C5-4E2E-4C49-B8E3-31A562C21743}" type="datetime1">
              <a:rPr lang="fr-FR" smtClean="0"/>
              <a:t>24/09/2020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170944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E2B9D8B-970C-4D8A-9507-F0C3C7873EAE}" type="datetime1">
              <a:rPr lang="fr-FR" smtClean="0"/>
              <a:t>24/09/2020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131568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FF680D4-810C-4519-A257-450F03999B6D}" type="datetime1">
              <a:rPr lang="fr-FR" smtClean="0"/>
              <a:t>24/09/2020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166787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F4EE7E8-3C06-4DD2-ACB1-E5070DA7AD30}" type="datetime1">
              <a:rPr lang="fr-FR" smtClean="0"/>
              <a:t>24/09/2020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17716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7FFCA-E3AA-456E-B66C-D95BC2A43E58}" type="datetime1">
              <a:rPr lang="fr-FR" smtClean="0"/>
              <a:t>24/09/2020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220292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5942361-2DB2-4EFC-9D85-0DAD5E04179D}" type="datetime1">
              <a:rPr lang="fr-FR" smtClean="0"/>
              <a:t>24/09/2020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1446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06156CC-6FC0-4FE4-86FE-D9767538F6A0}" type="datetime1">
              <a:rPr lang="fr-FR" smtClean="0"/>
              <a:t>24/09/2020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907B69-E8D8-4A30-800F-AB81136BC8E3}" type="slidenum">
              <a:rPr lang="fr-FR" smtClean="0"/>
              <a:t>‹N°›</a:t>
            </a:fld>
            <a:endParaRPr lang="fr-FR"/>
          </a:p>
        </p:txBody>
      </p:sp>
    </p:spTree>
    <p:extLst>
      <p:ext uri="{BB962C8B-B14F-4D97-AF65-F5344CB8AC3E}">
        <p14:creationId xmlns:p14="http://schemas.microsoft.com/office/powerpoint/2010/main" val="316064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8C14F-5F96-4684-9C3F-96356ADA0A76}" type="datetime1">
              <a:rPr lang="fr-FR" smtClean="0"/>
              <a:t>24/09/2020</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07B69-E8D8-4A30-800F-AB81136BC8E3}" type="slidenum">
              <a:rPr lang="fr-FR" smtClean="0"/>
              <a:t>‹N°›</a:t>
            </a:fld>
            <a:endParaRPr lang="fr-FR"/>
          </a:p>
        </p:txBody>
      </p:sp>
    </p:spTree>
    <p:extLst>
      <p:ext uri="{BB962C8B-B14F-4D97-AF65-F5344CB8AC3E}">
        <p14:creationId xmlns:p14="http://schemas.microsoft.com/office/powerpoint/2010/main" val="630628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384" y="2303970"/>
            <a:ext cx="6922396" cy="954107"/>
          </a:xfrm>
          <a:prstGeom prst="rect">
            <a:avLst/>
          </a:prstGeom>
        </p:spPr>
        <p:txBody>
          <a:bodyPr wrap="square">
            <a:spAutoFit/>
          </a:bodyPr>
          <a:lstStyle/>
          <a:p>
            <a:pPr algn="ctr"/>
            <a:r>
              <a:rPr lang="en-US" sz="2800" b="1" dirty="0" smtClean="0">
                <a:solidFill>
                  <a:srgbClr val="002060"/>
                </a:solidFill>
                <a:latin typeface="Times New Roman" panose="02020603050405020304" pitchFamily="18" charset="0"/>
                <a:cs typeface="Times New Roman" panose="02020603050405020304" pitchFamily="18" charset="0"/>
              </a:rPr>
              <a:t>Chapter 3</a:t>
            </a:r>
            <a:r>
              <a:rPr lang="en-US" sz="2800" b="1" dirty="0">
                <a:solidFill>
                  <a:srgbClr val="002060"/>
                </a:solidFill>
                <a:latin typeface="Times New Roman" panose="02020603050405020304" pitchFamily="18" charset="0"/>
                <a:cs typeface="Times New Roman" panose="02020603050405020304" pitchFamily="18" charset="0"/>
              </a:rPr>
              <a:t>: Understanding Your Software's Bias and Accuracy </a:t>
            </a:r>
            <a:r>
              <a:rPr lang="en-US" sz="2800" b="1" dirty="0" smtClean="0">
                <a:solidFill>
                  <a:srgbClr val="002060"/>
                </a:solidFill>
                <a:latin typeface="Times New Roman" panose="02020603050405020304" pitchFamily="18" charset="0"/>
                <a:cs typeface="Times New Roman" panose="02020603050405020304" pitchFamily="18" charset="0"/>
              </a:rPr>
              <a:t>Measures</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4148" y="3649438"/>
            <a:ext cx="6188299" cy="400110"/>
          </a:xfrm>
          <a:prstGeom prst="rect">
            <a:avLst/>
          </a:prstGeom>
        </p:spPr>
        <p:txBody>
          <a:bodyPr wrap="square">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M. </a:t>
            </a:r>
            <a:r>
              <a:rPr lang="en-US" sz="2000" dirty="0" err="1" smtClean="0">
                <a:solidFill>
                  <a:srgbClr val="002060"/>
                </a:solidFill>
                <a:latin typeface="Times New Roman" panose="02020603050405020304" pitchFamily="18" charset="0"/>
                <a:cs typeface="Times New Roman" panose="02020603050405020304" pitchFamily="18" charset="0"/>
              </a:rPr>
              <a:t>Hichame</a:t>
            </a:r>
            <a:r>
              <a:rPr lang="en-US" sz="2000" dirty="0" smtClean="0">
                <a:solidFill>
                  <a:srgbClr val="002060"/>
                </a:solidFill>
                <a:latin typeface="Times New Roman" panose="02020603050405020304" pitchFamily="18" charset="0"/>
                <a:cs typeface="Times New Roman" panose="02020603050405020304" pitchFamily="18" charset="0"/>
              </a:rPr>
              <a:t> Benbitour</a:t>
            </a:r>
          </a:p>
        </p:txBody>
      </p:sp>
      <p:sp>
        <p:nvSpPr>
          <p:cNvPr id="4" name="Rectangle 3"/>
          <p:cNvSpPr/>
          <p:nvPr/>
        </p:nvSpPr>
        <p:spPr>
          <a:xfrm>
            <a:off x="1614147" y="4556618"/>
            <a:ext cx="6188299" cy="646331"/>
          </a:xfrm>
          <a:prstGeom prst="rect">
            <a:avLst/>
          </a:prstGeom>
        </p:spPr>
        <p:txBody>
          <a:bodyPr wrap="square">
            <a:spAutoFit/>
          </a:bodyPr>
          <a:lstStyle/>
          <a:p>
            <a:pPr algn="ctr"/>
            <a:r>
              <a:rPr lang="en-US" dirty="0" err="1">
                <a:solidFill>
                  <a:srgbClr val="002060"/>
                </a:solidFill>
                <a:latin typeface="Times New Roman" panose="02020603050405020304" pitchFamily="18" charset="0"/>
                <a:cs typeface="Times New Roman" panose="02020603050405020304" pitchFamily="18" charset="0"/>
              </a:rPr>
              <a:t>CentraleSupélec</a:t>
            </a: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France</a:t>
            </a:r>
          </a:p>
          <a:p>
            <a:pPr algn="ctr"/>
            <a:r>
              <a:rPr lang="en-US" dirty="0" smtClean="0">
                <a:solidFill>
                  <a:srgbClr val="002060"/>
                </a:solidFill>
                <a:latin typeface="Times New Roman" panose="02020603050405020304" pitchFamily="18" charset="0"/>
                <a:cs typeface="Times New Roman" panose="02020603050405020304" pitchFamily="18" charset="0"/>
              </a:rPr>
              <a:t>22/09/2020</a:t>
            </a:r>
          </a:p>
        </p:txBody>
      </p:sp>
      <p:sp>
        <p:nvSpPr>
          <p:cNvPr id="5" name="Espace réservé du numéro de diapositive 4"/>
          <p:cNvSpPr>
            <a:spLocks noGrp="1"/>
          </p:cNvSpPr>
          <p:nvPr>
            <p:ph type="sldNum" sz="quarter" idx="12"/>
          </p:nvPr>
        </p:nvSpPr>
        <p:spPr/>
        <p:txBody>
          <a:bodyPr/>
          <a:lstStyle/>
          <a:p>
            <a:fld id="{4F907B69-E8D8-4A30-800F-AB81136BC8E3}" type="slidenum">
              <a:rPr lang="fr-FR" smtClean="0"/>
              <a:t>1</a:t>
            </a:fld>
            <a:endParaRPr lang="fr-FR"/>
          </a:p>
        </p:txBody>
      </p:sp>
    </p:spTree>
    <p:extLst>
      <p:ext uri="{BB962C8B-B14F-4D97-AF65-F5344CB8AC3E}">
        <p14:creationId xmlns:p14="http://schemas.microsoft.com/office/powerpoint/2010/main" val="199481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10</a:t>
            </a:fld>
            <a:endParaRPr lang="fr-FR"/>
          </a:p>
        </p:txBody>
      </p:sp>
      <p:sp>
        <p:nvSpPr>
          <p:cNvPr id="3" name="Rectangle 2"/>
          <p:cNvSpPr/>
          <p:nvPr/>
        </p:nvSpPr>
        <p:spPr>
          <a:xfrm>
            <a:off x="646198" y="993294"/>
            <a:ext cx="7800572" cy="707886"/>
          </a:xfrm>
          <a:prstGeom prst="rect">
            <a:avLst/>
          </a:prstGeom>
        </p:spPr>
        <p:txBody>
          <a:bodyPr wrap="square">
            <a:spAutoFit/>
          </a:bodyPr>
          <a:lstStyle/>
          <a:p>
            <a:pPr algn="just"/>
            <a:r>
              <a:rPr lang="en-US" sz="2000" dirty="0" smtClean="0">
                <a:solidFill>
                  <a:srgbClr val="002060"/>
                </a:solidFill>
                <a:latin typeface="Times New Roman" panose="02020603050405020304" pitchFamily="18" charset="0"/>
                <a:cs typeface="Times New Roman" panose="02020603050405020304" pitchFamily="18" charset="0"/>
              </a:rPr>
              <a:t>It's </a:t>
            </a:r>
            <a:r>
              <a:rPr lang="en-US" sz="2000" dirty="0">
                <a:solidFill>
                  <a:srgbClr val="002060"/>
                </a:solidFill>
                <a:latin typeface="Times New Roman" panose="02020603050405020304" pitchFamily="18" charset="0"/>
                <a:cs typeface="Times New Roman" panose="02020603050405020304" pitchFamily="18" charset="0"/>
              </a:rPr>
              <a:t>always possible to find a forecasting model that perfectly fits sales in the in-sample periods. </a:t>
            </a:r>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5304664" cy="461665"/>
          </a:xfrm>
          <a:prstGeom prst="rect">
            <a:avLst/>
          </a:prstGeom>
          <a:noFill/>
        </p:spPr>
        <p:txBody>
          <a:bodyPr wrap="square" rtlCol="0">
            <a:spAutoFit/>
          </a:bodyPr>
          <a:lstStyle/>
          <a:p>
            <a:r>
              <a:rPr lang="en-GB" sz="2400" b="1" dirty="0" smtClean="0">
                <a:solidFill>
                  <a:srgbClr val="002060"/>
                </a:solidFill>
                <a:latin typeface="Times New Roman" panose="02020603050405020304" pitchFamily="18" charset="0"/>
                <a:cs typeface="Times New Roman" panose="02020603050405020304" pitchFamily="18" charset="0"/>
              </a:rPr>
              <a:t>In-sample </a:t>
            </a:r>
            <a:r>
              <a:rPr lang="en-GB" sz="2400" b="1" dirty="0">
                <a:solidFill>
                  <a:srgbClr val="002060"/>
                </a:solidFill>
                <a:latin typeface="Times New Roman" panose="02020603050405020304" pitchFamily="18" charset="0"/>
                <a:cs typeface="Times New Roman" panose="02020603050405020304" pitchFamily="18" charset="0"/>
              </a:rPr>
              <a:t>and </a:t>
            </a:r>
            <a:r>
              <a:rPr lang="en-GB" sz="2400" b="1" dirty="0" smtClean="0">
                <a:solidFill>
                  <a:srgbClr val="002060"/>
                </a:solidFill>
                <a:latin typeface="Times New Roman" panose="02020603050405020304" pitchFamily="18" charset="0"/>
                <a:cs typeface="Times New Roman" panose="02020603050405020304" pitchFamily="18" charset="0"/>
              </a:rPr>
              <a:t>out-of-sample periods </a:t>
            </a:r>
            <a:endParaRPr lang="en-GB" sz="2400" b="1" dirty="0">
              <a:solidFill>
                <a:srgbClr val="002060"/>
              </a:solidFill>
              <a:latin typeface="Times New Roman" panose="02020603050405020304" pitchFamily="18" charset="0"/>
              <a:cs typeface="Times New Roman" panose="02020603050405020304" pitchFamily="18" charset="0"/>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478" y="1853242"/>
            <a:ext cx="3877542" cy="3444472"/>
          </a:xfrm>
          <a:prstGeom prst="rect">
            <a:avLst/>
          </a:prstGeom>
        </p:spPr>
      </p:pic>
      <p:sp>
        <p:nvSpPr>
          <p:cNvPr id="11" name="Rectangle 10"/>
          <p:cNvSpPr/>
          <p:nvPr/>
        </p:nvSpPr>
        <p:spPr>
          <a:xfrm>
            <a:off x="646198" y="5585427"/>
            <a:ext cx="7800572" cy="646331"/>
          </a:xfrm>
          <a:prstGeom prst="rect">
            <a:avLst/>
          </a:prstGeom>
        </p:spPr>
        <p:txBody>
          <a:bodyPr wrap="square">
            <a:spAutoFit/>
          </a:bodyPr>
          <a:lstStyle/>
          <a:p>
            <a:pPr algn="just"/>
            <a:r>
              <a:rPr lang="en-US" dirty="0">
                <a:solidFill>
                  <a:srgbClr val="002060"/>
                </a:solidFill>
                <a:latin typeface="Times New Roman" panose="02020603050405020304" pitchFamily="18" charset="0"/>
                <a:cs typeface="Times New Roman" panose="02020603050405020304" pitchFamily="18" charset="0"/>
              </a:rPr>
              <a:t>But when such a model is tested on the hold-out sample, it is likely to perform badly. This is </a:t>
            </a:r>
            <a:r>
              <a:rPr lang="en-US" dirty="0" smtClean="0">
                <a:solidFill>
                  <a:srgbClr val="002060"/>
                </a:solidFill>
                <a:latin typeface="Times New Roman" panose="02020603050405020304" pitchFamily="18" charset="0"/>
                <a:cs typeface="Times New Roman" panose="02020603050405020304" pitchFamily="18" charset="0"/>
              </a:rPr>
              <a:t>called </a:t>
            </a:r>
            <a:r>
              <a:rPr lang="en-US" dirty="0">
                <a:solidFill>
                  <a:srgbClr val="002060"/>
                </a:solidFill>
                <a:latin typeface="Times New Roman" panose="02020603050405020304" pitchFamily="18" charset="0"/>
                <a:cs typeface="Times New Roman" panose="02020603050405020304" pitchFamily="18" charset="0"/>
              </a:rPr>
              <a:t>overfitting.</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18208" y="6459866"/>
            <a:ext cx="4572000" cy="261610"/>
          </a:xfrm>
          <a:prstGeom prst="rect">
            <a:avLst/>
          </a:prstGeom>
        </p:spPr>
        <p:txBody>
          <a:bodyPr>
            <a:spAutoFit/>
          </a:bodyPr>
          <a:lstStyle/>
          <a:p>
            <a:r>
              <a:rPr lang="fr-FR" sz="1050" dirty="0">
                <a:solidFill>
                  <a:srgbClr val="002060"/>
                </a:solidFill>
                <a:latin typeface="Times New Roman" panose="02020603050405020304" pitchFamily="18" charset="0"/>
                <a:cs typeface="Times New Roman" panose="02020603050405020304" pitchFamily="18" charset="0"/>
              </a:rPr>
              <a:t>https://twitter.com/i/status/1123278396308353024</a:t>
            </a:r>
          </a:p>
        </p:txBody>
      </p:sp>
    </p:spTree>
    <p:extLst>
      <p:ext uri="{BB962C8B-B14F-4D97-AF65-F5344CB8AC3E}">
        <p14:creationId xmlns:p14="http://schemas.microsoft.com/office/powerpoint/2010/main" val="723304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11</a:t>
            </a:fld>
            <a:endParaRPr lang="fr-FR"/>
          </a:p>
        </p:txBody>
      </p:sp>
      <p:sp>
        <p:nvSpPr>
          <p:cNvPr id="3" name="ZoneTexte 2"/>
          <p:cNvSpPr txBox="1"/>
          <p:nvPr/>
        </p:nvSpPr>
        <p:spPr>
          <a:xfrm>
            <a:off x="1899456" y="2860675"/>
            <a:ext cx="5304664" cy="584775"/>
          </a:xfrm>
          <a:prstGeom prst="rect">
            <a:avLst/>
          </a:prstGeom>
          <a:noFill/>
        </p:spPr>
        <p:txBody>
          <a:bodyPr wrap="square" rtlCol="0">
            <a:spAutoFit/>
          </a:bodyPr>
          <a:lstStyle/>
          <a:p>
            <a:pPr algn="ctr"/>
            <a:r>
              <a:rPr lang="en-GB" sz="3200" b="1" dirty="0" smtClean="0">
                <a:solidFill>
                  <a:srgbClr val="002060"/>
                </a:solidFill>
                <a:latin typeface="Times New Roman" panose="02020603050405020304" pitchFamily="18" charset="0"/>
                <a:cs typeface="Times New Roman" panose="02020603050405020304" pitchFamily="18" charset="0"/>
              </a:rPr>
              <a:t>Evaluations</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427466" y="3637665"/>
            <a:ext cx="4308839" cy="707886"/>
          </a:xfrm>
          <a:prstGeom prst="rect">
            <a:avLst/>
          </a:prstGeom>
        </p:spPr>
        <p:txBody>
          <a:bodyPr wrap="square">
            <a:spAutoFit/>
          </a:bodyPr>
          <a:lstStyle/>
          <a:p>
            <a:pPr marL="342900" indent="-342900" algn="just">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Fixed-Origin </a:t>
            </a:r>
            <a:r>
              <a:rPr lang="en-GB" sz="2000" dirty="0" smtClean="0">
                <a:solidFill>
                  <a:srgbClr val="002060"/>
                </a:solidFill>
                <a:latin typeface="Times New Roman" panose="02020603050405020304" pitchFamily="18" charset="0"/>
                <a:cs typeface="Times New Roman" panose="02020603050405020304" pitchFamily="18" charset="0"/>
              </a:rPr>
              <a:t>Evaluations</a:t>
            </a:r>
          </a:p>
          <a:p>
            <a:pPr marL="342900" indent="-342900" algn="just">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Rolling-Origin </a:t>
            </a:r>
            <a:r>
              <a:rPr lang="en-GB" sz="2000" dirty="0" smtClean="0">
                <a:solidFill>
                  <a:srgbClr val="002060"/>
                </a:solidFill>
                <a:latin typeface="Times New Roman" panose="02020603050405020304" pitchFamily="18" charset="0"/>
                <a:cs typeface="Times New Roman" panose="02020603050405020304" pitchFamily="18" charset="0"/>
              </a:rPr>
              <a:t>Evaluations</a:t>
            </a:r>
            <a:endParaRPr lang="en-GB"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188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12</a:t>
            </a:fld>
            <a:endParaRPr lang="fr-FR"/>
          </a:p>
        </p:txBody>
      </p:sp>
      <p:sp>
        <p:nvSpPr>
          <p:cNvPr id="5" name="Rectangle 4"/>
          <p:cNvSpPr/>
          <p:nvPr/>
        </p:nvSpPr>
        <p:spPr>
          <a:xfrm>
            <a:off x="665677" y="5382272"/>
            <a:ext cx="7849673" cy="707886"/>
          </a:xfrm>
          <a:prstGeom prst="rect">
            <a:avLst/>
          </a:prstGeom>
        </p:spPr>
        <p:txBody>
          <a:bodyPr wrap="square">
            <a:spAutoFit/>
          </a:bodyPr>
          <a:lstStyle/>
          <a:p>
            <a:pPr algn="just"/>
            <a:r>
              <a:rPr lang="en-US" sz="2000" dirty="0" smtClean="0">
                <a:solidFill>
                  <a:srgbClr val="002060"/>
                </a:solidFill>
                <a:latin typeface="Times New Roman" panose="02020603050405020304" pitchFamily="18" charset="0"/>
                <a:cs typeface="Times New Roman" panose="02020603050405020304" pitchFamily="18" charset="0"/>
              </a:rPr>
              <a:t>All </a:t>
            </a:r>
            <a:r>
              <a:rPr lang="en-US" sz="2000" dirty="0">
                <a:solidFill>
                  <a:srgbClr val="002060"/>
                </a:solidFill>
                <a:latin typeface="Times New Roman" panose="02020603050405020304" pitchFamily="18" charset="0"/>
                <a:cs typeface="Times New Roman" panose="02020603050405020304" pitchFamily="18" charset="0"/>
              </a:rPr>
              <a:t>our forecasts originate from the information we have up to week 40. This is therefore called a fixed-origin evaluation</a:t>
            </a:r>
            <a:r>
              <a:rPr lang="en-US" sz="2000" dirty="0" smtClean="0">
                <a:solidFill>
                  <a:srgbClr val="002060"/>
                </a:solidFill>
                <a:latin typeface="Times New Roman" panose="02020603050405020304" pitchFamily="18" charset="0"/>
                <a:cs typeface="Times New Roman" panose="02020603050405020304" pitchFamily="18" charset="0"/>
              </a:rPr>
              <a:t>.</a:t>
            </a:r>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13556" y="208348"/>
            <a:ext cx="5304664" cy="461665"/>
          </a:xfrm>
          <a:prstGeom prst="rect">
            <a:avLst/>
          </a:prstGeom>
          <a:noFill/>
        </p:spPr>
        <p:txBody>
          <a:bodyPr wrap="square" rtlCol="0">
            <a:spAutoFit/>
          </a:bodyPr>
          <a:lstStyle/>
          <a:p>
            <a:r>
              <a:rPr lang="en-GB" sz="2400" b="1" dirty="0">
                <a:solidFill>
                  <a:srgbClr val="002060"/>
                </a:solidFill>
                <a:latin typeface="Times New Roman" panose="02020603050405020304" pitchFamily="18" charset="0"/>
                <a:cs typeface="Times New Roman" panose="02020603050405020304" pitchFamily="18" charset="0"/>
              </a:rPr>
              <a:t>Fixed-Origin Evaluations</a:t>
            </a:r>
          </a:p>
        </p:txBody>
      </p:sp>
      <p:pic>
        <p:nvPicPr>
          <p:cNvPr id="8" name="Image 7"/>
          <p:cNvPicPr>
            <a:picLocks noChangeAspect="1"/>
          </p:cNvPicPr>
          <p:nvPr/>
        </p:nvPicPr>
        <p:blipFill>
          <a:blip r:embed="rId2"/>
          <a:stretch>
            <a:fillRect/>
          </a:stretch>
        </p:blipFill>
        <p:spPr>
          <a:xfrm>
            <a:off x="1332246" y="1121928"/>
            <a:ext cx="5970922" cy="3535555"/>
          </a:xfrm>
          <a:prstGeom prst="rect">
            <a:avLst/>
          </a:prstGeom>
        </p:spPr>
      </p:pic>
      <p:sp>
        <p:nvSpPr>
          <p:cNvPr id="9" name="Rectangle 8"/>
          <p:cNvSpPr/>
          <p:nvPr/>
        </p:nvSpPr>
        <p:spPr>
          <a:xfrm>
            <a:off x="6199118" y="4742591"/>
            <a:ext cx="128753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fixed-origin</a:t>
            </a:r>
            <a:endParaRPr lang="fr-FR" dirty="0">
              <a:solidFill>
                <a:srgbClr val="FF0000"/>
              </a:solidFill>
            </a:endParaRPr>
          </a:p>
        </p:txBody>
      </p:sp>
      <p:cxnSp>
        <p:nvCxnSpPr>
          <p:cNvPr id="11" name="Connecteur droit avec flèche 10"/>
          <p:cNvCxnSpPr/>
          <p:nvPr/>
        </p:nvCxnSpPr>
        <p:spPr>
          <a:xfrm flipH="1" flipV="1">
            <a:off x="6199118" y="4271211"/>
            <a:ext cx="643766" cy="3862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816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13</a:t>
            </a:fld>
            <a:endParaRPr lang="fr-FR"/>
          </a:p>
        </p:txBody>
      </p:sp>
      <p:sp>
        <p:nvSpPr>
          <p:cNvPr id="4" name="Rectangle 3"/>
          <p:cNvSpPr/>
          <p:nvPr/>
        </p:nvSpPr>
        <p:spPr>
          <a:xfrm>
            <a:off x="650383" y="1155804"/>
            <a:ext cx="1449436" cy="400110"/>
          </a:xfrm>
          <a:prstGeom prst="rect">
            <a:avLst/>
          </a:prstGeom>
        </p:spPr>
        <p:txBody>
          <a:bodyPr wrap="none">
            <a:spAutoFit/>
          </a:bodyPr>
          <a:lstStyle/>
          <a:p>
            <a:r>
              <a:rPr lang="en-US" sz="2000" b="1" dirty="0" smtClean="0">
                <a:solidFill>
                  <a:srgbClr val="002060"/>
                </a:solidFill>
                <a:latin typeface="Times New Roman" panose="02020603050405020304" pitchFamily="18" charset="0"/>
                <a:cs typeface="Times New Roman" panose="02020603050405020304" pitchFamily="18" charset="0"/>
              </a:rPr>
              <a:t>Limitations</a:t>
            </a:r>
            <a:endParaRPr lang="fr-FR" sz="2000" b="1"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50383" y="1603697"/>
            <a:ext cx="8068614" cy="2951064"/>
          </a:xfrm>
          <a:prstGeom prst="rect">
            <a:avLst/>
          </a:prstGeom>
        </p:spPr>
        <p:txBody>
          <a:bodyPr wrap="square">
            <a:spAutoFit/>
          </a:bodyPr>
          <a:lstStyle/>
          <a:p>
            <a:pPr marL="457200" indent="-457200" algn="just">
              <a:lnSpc>
                <a:spcPct val="150000"/>
              </a:lnSpc>
              <a:buFont typeface="+mj-lt"/>
              <a:buAutoNum type="arabicParenR"/>
            </a:pPr>
            <a:r>
              <a:rPr lang="en-US" dirty="0" smtClean="0">
                <a:solidFill>
                  <a:srgbClr val="002060"/>
                </a:solidFill>
                <a:latin typeface="Times New Roman" panose="02020603050405020304" pitchFamily="18" charset="0"/>
                <a:cs typeface="Times New Roman" panose="02020603050405020304" pitchFamily="18" charset="0"/>
              </a:rPr>
              <a:t>One </a:t>
            </a:r>
            <a:r>
              <a:rPr lang="en-US" dirty="0">
                <a:solidFill>
                  <a:srgbClr val="002060"/>
                </a:solidFill>
                <a:latin typeface="Times New Roman" panose="02020603050405020304" pitchFamily="18" charset="0"/>
                <a:cs typeface="Times New Roman" panose="02020603050405020304" pitchFamily="18" charset="0"/>
              </a:rPr>
              <a:t>forecast for each lead </a:t>
            </a:r>
            <a:r>
              <a:rPr lang="en-US" dirty="0" smtClean="0">
                <a:solidFill>
                  <a:srgbClr val="002060"/>
                </a:solidFill>
                <a:latin typeface="Times New Roman" panose="02020603050405020304" pitchFamily="18" charset="0"/>
                <a:cs typeface="Times New Roman" panose="02020603050405020304" pitchFamily="18" charset="0"/>
              </a:rPr>
              <a:t>time</a:t>
            </a:r>
            <a:endParaRPr lang="en-US" dirty="0">
              <a:solidFill>
                <a:srgbClr val="002060"/>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arenR"/>
            </a:pPr>
            <a:r>
              <a:rPr lang="en-US" dirty="0" smtClean="0">
                <a:solidFill>
                  <a:srgbClr val="002060"/>
                </a:solidFill>
                <a:latin typeface="Times New Roman" panose="02020603050405020304" pitchFamily="18" charset="0"/>
                <a:cs typeface="Times New Roman" panose="02020603050405020304" pitchFamily="18" charset="0"/>
              </a:rPr>
              <a:t>Second</a:t>
            </a:r>
            <a:r>
              <a:rPr lang="en-US" dirty="0">
                <a:solidFill>
                  <a:srgbClr val="002060"/>
                </a:solidFill>
                <a:latin typeface="Times New Roman" panose="02020603050405020304" pitchFamily="18" charset="0"/>
                <a:cs typeface="Times New Roman" panose="02020603050405020304" pitchFamily="18" charset="0"/>
              </a:rPr>
              <a:t>, some forecasting software products would report the average accuracy of our 10 out-of-sample forecasts. But the 10-period-ahead forecast is likely to be far less accurate than the one- or two-period-ahead forecasts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arenR"/>
            </a:pPr>
            <a:r>
              <a:rPr lang="en-US" dirty="0" smtClean="0">
                <a:solidFill>
                  <a:srgbClr val="002060"/>
                </a:solidFill>
                <a:latin typeface="Times New Roman" panose="02020603050405020304" pitchFamily="18" charset="0"/>
                <a:cs typeface="Times New Roman" panose="02020603050405020304" pitchFamily="18" charset="0"/>
              </a:rPr>
              <a:t>If, </a:t>
            </a:r>
            <a:r>
              <a:rPr lang="en-US" dirty="0">
                <a:solidFill>
                  <a:srgbClr val="002060"/>
                </a:solidFill>
                <a:latin typeface="Times New Roman" panose="02020603050405020304" pitchFamily="18" charset="0"/>
                <a:cs typeface="Times New Roman" panose="02020603050405020304" pitchFamily="18" charset="0"/>
              </a:rPr>
              <a:t>by bad luck, there happened to be something unusual about the sales in week 40 (e.g., they were unusually high), then this might distort the subsequent forecasts and give us a misleading impression of their typical accuracy</a:t>
            </a:r>
            <a:r>
              <a:rPr lang="en-US" dirty="0" smtClean="0">
                <a:solidFill>
                  <a:srgbClr val="002060"/>
                </a:solidFill>
                <a:latin typeface="Times New Roman" panose="02020603050405020304" pitchFamily="18" charset="0"/>
                <a:cs typeface="Times New Roman" panose="02020603050405020304" pitchFamily="18" charset="0"/>
              </a:rPr>
              <a:t>.</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13556" y="208348"/>
            <a:ext cx="5304664" cy="461665"/>
          </a:xfrm>
          <a:prstGeom prst="rect">
            <a:avLst/>
          </a:prstGeom>
          <a:noFill/>
        </p:spPr>
        <p:txBody>
          <a:bodyPr wrap="square" rtlCol="0">
            <a:spAutoFit/>
          </a:bodyPr>
          <a:lstStyle/>
          <a:p>
            <a:r>
              <a:rPr lang="en-GB" sz="2400" b="1" dirty="0">
                <a:solidFill>
                  <a:srgbClr val="002060"/>
                </a:solidFill>
                <a:latin typeface="Times New Roman" panose="02020603050405020304" pitchFamily="18" charset="0"/>
                <a:cs typeface="Times New Roman" panose="02020603050405020304" pitchFamily="18" charset="0"/>
              </a:rPr>
              <a:t>Fixed-Origin Evaluations</a:t>
            </a:r>
          </a:p>
        </p:txBody>
      </p:sp>
      <p:sp>
        <p:nvSpPr>
          <p:cNvPr id="8" name="Rectangle 7"/>
          <p:cNvSpPr/>
          <p:nvPr/>
        </p:nvSpPr>
        <p:spPr>
          <a:xfrm>
            <a:off x="650383" y="5255501"/>
            <a:ext cx="3751348" cy="400110"/>
          </a:xfrm>
          <a:prstGeom prst="rect">
            <a:avLst/>
          </a:prstGeom>
        </p:spPr>
        <p:txBody>
          <a:bodyPr wrap="non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Solution: </a:t>
            </a:r>
            <a:r>
              <a:rPr lang="en-US" sz="2000" dirty="0" smtClean="0">
                <a:solidFill>
                  <a:srgbClr val="002060"/>
                </a:solidFill>
                <a:latin typeface="Times New Roman" panose="02020603050405020304" pitchFamily="18" charset="0"/>
                <a:cs typeface="Times New Roman" panose="02020603050405020304" pitchFamily="18" charset="0"/>
              </a:rPr>
              <a:t>rolling-origin </a:t>
            </a:r>
            <a:r>
              <a:rPr lang="en-US" sz="2000" dirty="0">
                <a:solidFill>
                  <a:srgbClr val="002060"/>
                </a:solidFill>
                <a:latin typeface="Times New Roman" panose="02020603050405020304" pitchFamily="18" charset="0"/>
                <a:cs typeface="Times New Roman" panose="02020603050405020304" pitchFamily="18" charset="0"/>
              </a:rPr>
              <a:t>evaluation</a:t>
            </a:r>
            <a:endParaRPr lang="fr-FR" sz="2000" dirty="0"/>
          </a:p>
        </p:txBody>
      </p:sp>
    </p:spTree>
    <p:extLst>
      <p:ext uri="{BB962C8B-B14F-4D97-AF65-F5344CB8AC3E}">
        <p14:creationId xmlns:p14="http://schemas.microsoft.com/office/powerpoint/2010/main" val="247279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14</a:t>
            </a:fld>
            <a:endParaRPr lang="fr-FR"/>
          </a:p>
        </p:txBody>
      </p:sp>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5304664" cy="461665"/>
          </a:xfrm>
          <a:prstGeom prst="rect">
            <a:avLst/>
          </a:prstGeom>
          <a:noFill/>
        </p:spPr>
        <p:txBody>
          <a:bodyPr wrap="square" rtlCol="0">
            <a:spAutoFit/>
          </a:bodyPr>
          <a:lstStyle/>
          <a:p>
            <a:r>
              <a:rPr lang="en-GB" sz="2400" b="1" dirty="0">
                <a:solidFill>
                  <a:srgbClr val="002060"/>
                </a:solidFill>
                <a:latin typeface="Times New Roman" panose="02020603050405020304" pitchFamily="18" charset="0"/>
                <a:cs typeface="Times New Roman" panose="02020603050405020304" pitchFamily="18" charset="0"/>
              </a:rPr>
              <a:t>Rolling-Origin Evaluations</a:t>
            </a:r>
          </a:p>
        </p:txBody>
      </p:sp>
      <p:sp>
        <p:nvSpPr>
          <p:cNvPr id="7" name="Rectangle 6"/>
          <p:cNvSpPr/>
          <p:nvPr/>
        </p:nvSpPr>
        <p:spPr>
          <a:xfrm>
            <a:off x="665677" y="1754411"/>
            <a:ext cx="7849673" cy="707886"/>
          </a:xfrm>
          <a:prstGeom prst="rect">
            <a:avLst/>
          </a:prstGeom>
        </p:spPr>
        <p:txBody>
          <a:bodyPr wrap="square">
            <a:spAutoFit/>
          </a:bodyPr>
          <a:lstStyle/>
          <a:p>
            <a:pPr algn="just"/>
            <a:r>
              <a:rPr lang="en-US" sz="2000" dirty="0" smtClean="0">
                <a:solidFill>
                  <a:srgbClr val="002060"/>
                </a:solidFill>
                <a:latin typeface="Times New Roman" panose="02020603050405020304" pitchFamily="18" charset="0"/>
                <a:cs typeface="Times New Roman" panose="02020603050405020304" pitchFamily="18" charset="0"/>
              </a:rPr>
              <a:t>Origin: week 40</a:t>
            </a:r>
          </a:p>
          <a:p>
            <a:pPr algn="just"/>
            <a:r>
              <a:rPr lang="en-US" sz="2000" dirty="0" smtClean="0">
                <a:solidFill>
                  <a:srgbClr val="002060"/>
                </a:solidFill>
                <a:latin typeface="Times New Roman" panose="02020603050405020304" pitchFamily="18" charset="0"/>
                <a:cs typeface="Times New Roman" panose="02020603050405020304" pitchFamily="18" charset="0"/>
              </a:rPr>
              <a:t>Record </a:t>
            </a:r>
            <a:r>
              <a:rPr lang="en-US" sz="2000" dirty="0">
                <a:solidFill>
                  <a:srgbClr val="002060"/>
                </a:solidFill>
                <a:latin typeface="Times New Roman" panose="02020603050405020304" pitchFamily="18" charset="0"/>
                <a:cs typeface="Times New Roman" panose="02020603050405020304" pitchFamily="18" charset="0"/>
              </a:rPr>
              <a:t>the accuracy of forecasts for weeks 41 to </a:t>
            </a:r>
            <a:r>
              <a:rPr lang="en-US" sz="2000" dirty="0" smtClean="0">
                <a:solidFill>
                  <a:srgbClr val="002060"/>
                </a:solidFill>
                <a:latin typeface="Times New Roman" panose="02020603050405020304" pitchFamily="18" charset="0"/>
                <a:cs typeface="Times New Roman" panose="02020603050405020304" pitchFamily="18" charset="0"/>
              </a:rPr>
              <a:t>50</a:t>
            </a:r>
          </a:p>
        </p:txBody>
      </p:sp>
      <p:sp>
        <p:nvSpPr>
          <p:cNvPr id="8" name="Rectangle 7"/>
          <p:cNvSpPr/>
          <p:nvPr/>
        </p:nvSpPr>
        <p:spPr>
          <a:xfrm>
            <a:off x="506123" y="1238282"/>
            <a:ext cx="1180131" cy="400110"/>
          </a:xfrm>
          <a:prstGeom prst="rect">
            <a:avLst/>
          </a:prstGeom>
        </p:spPr>
        <p:txBody>
          <a:bodyPr wrap="none">
            <a:spAutoFit/>
          </a:bodyPr>
          <a:lstStyle/>
          <a:p>
            <a:r>
              <a:rPr lang="en-US" sz="2000" b="1" dirty="0" smtClean="0">
                <a:solidFill>
                  <a:schemeClr val="accent6">
                    <a:lumMod val="75000"/>
                  </a:schemeClr>
                </a:solidFill>
                <a:latin typeface="Times New Roman" panose="02020603050405020304" pitchFamily="18" charset="0"/>
                <a:cs typeface="Times New Roman" panose="02020603050405020304" pitchFamily="18" charset="0"/>
              </a:rPr>
              <a:t>Principle</a:t>
            </a:r>
            <a:endParaRPr lang="fr-FR" sz="2000" dirty="0">
              <a:solidFill>
                <a:schemeClr val="accent6">
                  <a:lumMod val="75000"/>
                </a:schemeClr>
              </a:solidFill>
            </a:endParaRPr>
          </a:p>
        </p:txBody>
      </p:sp>
      <p:sp>
        <p:nvSpPr>
          <p:cNvPr id="9" name="Rectangle 8"/>
          <p:cNvSpPr/>
          <p:nvPr/>
        </p:nvSpPr>
        <p:spPr>
          <a:xfrm>
            <a:off x="665676" y="4380365"/>
            <a:ext cx="7275165" cy="707886"/>
          </a:xfrm>
          <a:prstGeom prst="rect">
            <a:avLst/>
          </a:prstGeom>
        </p:spPr>
        <p:txBody>
          <a:bodyPr wrap="square">
            <a:spAutoFit/>
          </a:bodyPr>
          <a:lstStyle/>
          <a:p>
            <a:pPr algn="just"/>
            <a:r>
              <a:rPr lang="en-US" sz="2000" dirty="0" smtClean="0">
                <a:solidFill>
                  <a:srgbClr val="002060"/>
                </a:solidFill>
                <a:latin typeface="Times New Roman" panose="02020603050405020304" pitchFamily="18" charset="0"/>
                <a:cs typeface="Times New Roman" panose="02020603050405020304" pitchFamily="18" charset="0"/>
              </a:rPr>
              <a:t>Move </a:t>
            </a:r>
            <a:r>
              <a:rPr lang="en-US" sz="2000" dirty="0">
                <a:solidFill>
                  <a:srgbClr val="002060"/>
                </a:solidFill>
                <a:latin typeface="Times New Roman" panose="02020603050405020304" pitchFamily="18" charset="0"/>
                <a:cs typeface="Times New Roman" panose="02020603050405020304" pitchFamily="18" charset="0"/>
              </a:rPr>
              <a:t>the origin to week 49</a:t>
            </a:r>
          </a:p>
          <a:p>
            <a:pPr algn="just"/>
            <a:r>
              <a:rPr lang="en-US" sz="2000" dirty="0">
                <a:solidFill>
                  <a:srgbClr val="002060"/>
                </a:solidFill>
                <a:latin typeface="Times New Roman" panose="02020603050405020304" pitchFamily="18" charset="0"/>
                <a:cs typeface="Times New Roman" panose="02020603050405020304" pitchFamily="18" charset="0"/>
              </a:rPr>
              <a:t>Record the accuracy of forecast for week 50</a:t>
            </a:r>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65677" y="2848574"/>
            <a:ext cx="6974376" cy="707886"/>
          </a:xfrm>
          <a:prstGeom prst="rect">
            <a:avLst/>
          </a:prstGeom>
        </p:spPr>
        <p:txBody>
          <a:bodyPr wrap="square">
            <a:sp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Move the origin to week 41</a:t>
            </a:r>
          </a:p>
          <a:p>
            <a:pPr algn="just"/>
            <a:r>
              <a:rPr lang="en-US" sz="2000" dirty="0">
                <a:solidFill>
                  <a:srgbClr val="002060"/>
                </a:solidFill>
                <a:latin typeface="Times New Roman" panose="02020603050405020304" pitchFamily="18" charset="0"/>
                <a:cs typeface="Times New Roman" panose="02020603050405020304" pitchFamily="18" charset="0"/>
              </a:rPr>
              <a:t>Record the accuracy of forecasts for weeks 42 to 50</a:t>
            </a:r>
          </a:p>
        </p:txBody>
      </p:sp>
      <p:sp>
        <p:nvSpPr>
          <p:cNvPr id="11" name="Rectangle 10"/>
          <p:cNvSpPr/>
          <p:nvPr/>
        </p:nvSpPr>
        <p:spPr>
          <a:xfrm>
            <a:off x="665677" y="3809159"/>
            <a:ext cx="505267" cy="400110"/>
          </a:xfrm>
          <a:prstGeom prst="rect">
            <a:avLst/>
          </a:prstGeom>
        </p:spPr>
        <p:txBody>
          <a:bodyPr wrap="none">
            <a:sp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7402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15</a:t>
            </a:fld>
            <a:endParaRPr lang="fr-FR"/>
          </a:p>
        </p:txBody>
      </p:sp>
      <p:pic>
        <p:nvPicPr>
          <p:cNvPr id="3" name="Image 2"/>
          <p:cNvPicPr>
            <a:picLocks noChangeAspect="1"/>
          </p:cNvPicPr>
          <p:nvPr/>
        </p:nvPicPr>
        <p:blipFill>
          <a:blip r:embed="rId2"/>
          <a:stretch>
            <a:fillRect/>
          </a:stretch>
        </p:blipFill>
        <p:spPr>
          <a:xfrm>
            <a:off x="661489" y="1058027"/>
            <a:ext cx="7942477" cy="4463120"/>
          </a:xfrm>
          <a:prstGeom prst="rect">
            <a:avLst/>
          </a:prstGeom>
        </p:spPr>
      </p:pic>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5304664" cy="461665"/>
          </a:xfrm>
          <a:prstGeom prst="rect">
            <a:avLst/>
          </a:prstGeom>
          <a:noFill/>
        </p:spPr>
        <p:txBody>
          <a:bodyPr wrap="square" rtlCol="0">
            <a:spAutoFit/>
          </a:bodyPr>
          <a:lstStyle/>
          <a:p>
            <a:r>
              <a:rPr lang="en-GB" sz="2400" b="1" dirty="0">
                <a:solidFill>
                  <a:srgbClr val="002060"/>
                </a:solidFill>
                <a:latin typeface="Times New Roman" panose="02020603050405020304" pitchFamily="18" charset="0"/>
                <a:cs typeface="Times New Roman" panose="02020603050405020304" pitchFamily="18" charset="0"/>
              </a:rPr>
              <a:t>Rolling-Origin Evaluations</a:t>
            </a:r>
          </a:p>
        </p:txBody>
      </p:sp>
      <p:sp>
        <p:nvSpPr>
          <p:cNvPr id="7" name="Rectangle 6"/>
          <p:cNvSpPr/>
          <p:nvPr/>
        </p:nvSpPr>
        <p:spPr>
          <a:xfrm>
            <a:off x="632167" y="5732735"/>
            <a:ext cx="8219733" cy="646331"/>
          </a:xfrm>
          <a:prstGeom prst="rect">
            <a:avLst/>
          </a:prstGeom>
        </p:spPr>
        <p:txBody>
          <a:bodyPr wrap="square">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There is a </a:t>
            </a:r>
            <a:r>
              <a:rPr lang="en-US" dirty="0">
                <a:solidFill>
                  <a:srgbClr val="002060"/>
                </a:solidFill>
                <a:latin typeface="Times New Roman" panose="02020603050405020304" pitchFamily="18" charset="0"/>
                <a:cs typeface="Times New Roman" panose="02020603050405020304" pitchFamily="18" charset="0"/>
              </a:rPr>
              <a:t>single 10-period-ahead forecast, so the estimate of the likely accuracy of forecasts for this lead time would have to be treated with caution. </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rot="17520278">
            <a:off x="4650681" y="-302773"/>
            <a:ext cx="355629" cy="7117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087979" y="4626638"/>
            <a:ext cx="1744580" cy="646331"/>
          </a:xfrm>
          <a:prstGeom prst="rect">
            <a:avLst/>
          </a:prstGeom>
        </p:spPr>
        <p:txBody>
          <a:bodyPr wrap="square">
            <a:spAutoFit/>
          </a:bodyPr>
          <a:lstStyle/>
          <a:p>
            <a:pPr algn="just"/>
            <a:r>
              <a:rPr lang="en-US" dirty="0">
                <a:solidFill>
                  <a:srgbClr val="FF0000"/>
                </a:solidFill>
                <a:latin typeface="Times New Roman" panose="02020603050405020304" pitchFamily="18" charset="0"/>
                <a:cs typeface="Times New Roman" panose="02020603050405020304" pitchFamily="18" charset="0"/>
              </a:rPr>
              <a:t>10 one-period-ahead forecasts</a:t>
            </a:r>
            <a:endParaRPr lang="fr-FR" dirty="0">
              <a:solidFill>
                <a:srgbClr val="FF0000"/>
              </a:solidFill>
            </a:endParaRPr>
          </a:p>
        </p:txBody>
      </p:sp>
      <p:sp>
        <p:nvSpPr>
          <p:cNvPr id="10" name="Rectangle 9"/>
          <p:cNvSpPr/>
          <p:nvPr/>
        </p:nvSpPr>
        <p:spPr>
          <a:xfrm rot="17520278">
            <a:off x="7810033" y="1621226"/>
            <a:ext cx="355629" cy="715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172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16</a:t>
            </a:fld>
            <a:endParaRPr lang="fr-FR"/>
          </a:p>
        </p:txBody>
      </p:sp>
      <mc:AlternateContent xmlns:mc="http://schemas.openxmlformats.org/markup-compatibility/2006" xmlns:a14="http://schemas.microsoft.com/office/drawing/2010/main">
        <mc:Choice Requires="a14">
          <p:sp>
            <p:nvSpPr>
              <p:cNvPr id="3" name="Rectangle 2"/>
              <p:cNvSpPr/>
              <p:nvPr/>
            </p:nvSpPr>
            <p:spPr>
              <a:xfrm>
                <a:off x="522801" y="1148091"/>
                <a:ext cx="8042857" cy="1754326"/>
              </a:xfrm>
              <a:prstGeom prst="rect">
                <a:avLst/>
              </a:prstGeom>
            </p:spPr>
            <p:txBody>
              <a:bodyPr wrap="square">
                <a:spAutoFit/>
              </a:bodyPr>
              <a:lstStyle/>
              <a:p>
                <a:pPr algn="just">
                  <a:lnSpc>
                    <a:spcPct val="150000"/>
                  </a:lnSpc>
                </a:pPr>
                <a:r>
                  <a:rPr lang="en-US" dirty="0" smtClean="0">
                    <a:solidFill>
                      <a:srgbClr val="002060"/>
                    </a:solidFill>
                    <a:latin typeface="Times New Roman" panose="02020603050405020304" pitchFamily="18" charset="0"/>
                    <a:cs typeface="Times New Roman" panose="02020603050405020304" pitchFamily="18" charset="0"/>
                  </a:rPr>
                  <a:t>In </a:t>
                </a:r>
                <a:r>
                  <a:rPr lang="en-US" dirty="0">
                    <a:solidFill>
                      <a:srgbClr val="002060"/>
                    </a:solidFill>
                    <a:latin typeface="Times New Roman" panose="02020603050405020304" pitchFamily="18" charset="0"/>
                    <a:cs typeface="Times New Roman" panose="02020603050405020304" pitchFamily="18" charset="0"/>
                  </a:rPr>
                  <a:t>practice, the decision on this split is a judgment call, but there are some </a:t>
                </a:r>
                <a:r>
                  <a:rPr lang="en-US" dirty="0" smtClean="0">
                    <a:solidFill>
                      <a:srgbClr val="002060"/>
                    </a:solidFill>
                    <a:latin typeface="Times New Roman" panose="02020603050405020304" pitchFamily="18" charset="0"/>
                    <a:cs typeface="Times New Roman" panose="02020603050405020304" pitchFamily="18" charset="0"/>
                  </a:rPr>
                  <a:t>guidelines: </a:t>
                </a:r>
                <a:endParaRPr lang="en-US" dirty="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Determine your forecast lead time. Call this </a:t>
                </a:r>
                <a14:m>
                  <m:oMath xmlns:m="http://schemas.openxmlformats.org/officeDocument/2006/math">
                    <m:r>
                      <a:rPr lang="en-US" i="1" dirty="0" smtClean="0">
                        <a:solidFill>
                          <a:srgbClr val="002060"/>
                        </a:solidFill>
                        <a:latin typeface="Cambria Math" panose="02040503050406030204" pitchFamily="18" charset="0"/>
                        <a:cs typeface="Times New Roman" panose="02020603050405020304" pitchFamily="18" charset="0"/>
                      </a:rPr>
                      <m:t>𝐿</m:t>
                    </m:r>
                  </m:oMath>
                </a14:m>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smtClean="0">
                    <a:solidFill>
                      <a:srgbClr val="002060"/>
                    </a:solidFill>
                    <a:latin typeface="Times New Roman" panose="02020603050405020304" pitchFamily="18" charset="0"/>
                    <a:cs typeface="Times New Roman" panose="02020603050405020304" pitchFamily="18" charset="0"/>
                  </a:rPr>
                  <a:t>Decide </a:t>
                </a:r>
                <a:r>
                  <a:rPr lang="en-US" dirty="0">
                    <a:solidFill>
                      <a:srgbClr val="002060"/>
                    </a:solidFill>
                    <a:latin typeface="Times New Roman" panose="02020603050405020304" pitchFamily="18" charset="0"/>
                    <a:cs typeface="Times New Roman" panose="02020603050405020304" pitchFamily="18" charset="0"/>
                  </a:rPr>
                  <a:t>how many forecasts you need to assess accuracy. Call this </a:t>
                </a:r>
                <a14:m>
                  <m:oMath xmlns:m="http://schemas.openxmlformats.org/officeDocument/2006/math">
                    <m:r>
                      <a:rPr lang="en-US" i="1" dirty="0" smtClean="0">
                        <a:solidFill>
                          <a:srgbClr val="002060"/>
                        </a:solidFill>
                        <a:latin typeface="Cambria Math" panose="02040503050406030204" pitchFamily="18" charset="0"/>
                        <a:cs typeface="Times New Roman" panose="02020603050405020304" pitchFamily="18" charset="0"/>
                      </a:rPr>
                      <m:t>𝐴</m:t>
                    </m:r>
                  </m:oMath>
                </a14:m>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smtClean="0">
                    <a:solidFill>
                      <a:srgbClr val="002060"/>
                    </a:solidFill>
                    <a:latin typeface="Times New Roman" panose="02020603050405020304" pitchFamily="18" charset="0"/>
                    <a:cs typeface="Times New Roman" panose="02020603050405020304" pitchFamily="18" charset="0"/>
                  </a:rPr>
                  <a:t>You </a:t>
                </a:r>
                <a:r>
                  <a:rPr lang="en-US" dirty="0">
                    <a:solidFill>
                      <a:srgbClr val="002060"/>
                    </a:solidFill>
                    <a:latin typeface="Times New Roman" panose="02020603050405020304" pitchFamily="18" charset="0"/>
                    <a:cs typeface="Times New Roman" panose="02020603050405020304" pitchFamily="18" charset="0"/>
                  </a:rPr>
                  <a:t>will need </a:t>
                </a:r>
                <a14:m>
                  <m:oMath xmlns:m="http://schemas.openxmlformats.org/officeDocument/2006/math">
                    <m:r>
                      <a:rPr lang="en-US" i="1" dirty="0" smtClean="0">
                        <a:solidFill>
                          <a:srgbClr val="002060"/>
                        </a:solidFill>
                        <a:latin typeface="Cambria Math" panose="02040503050406030204" pitchFamily="18" charset="0"/>
                        <a:cs typeface="Times New Roman" panose="02020603050405020304" pitchFamily="18" charset="0"/>
                      </a:rPr>
                      <m:t>𝐿</m:t>
                    </m:r>
                    <m:r>
                      <a:rPr lang="en-US" i="1" dirty="0" smtClean="0">
                        <a:solidFill>
                          <a:srgbClr val="002060"/>
                        </a:solidFill>
                        <a:latin typeface="Cambria Math" panose="02040503050406030204" pitchFamily="18" charset="0"/>
                        <a:cs typeface="Times New Roman" panose="02020603050405020304" pitchFamily="18" charset="0"/>
                      </a:rPr>
                      <m:t> + </m:t>
                    </m:r>
                    <m:r>
                      <a:rPr lang="en-US" i="1" dirty="0" smtClean="0">
                        <a:solidFill>
                          <a:srgbClr val="002060"/>
                        </a:solidFill>
                        <a:latin typeface="Cambria Math" panose="02040503050406030204" pitchFamily="18" charset="0"/>
                        <a:cs typeface="Times New Roman" panose="02020603050405020304" pitchFamily="18" charset="0"/>
                      </a:rPr>
                      <m:t>𝐴</m:t>
                    </m:r>
                    <m:r>
                      <a:rPr lang="en-US" i="1" dirty="0" smtClean="0">
                        <a:solidFill>
                          <a:srgbClr val="002060"/>
                        </a:solidFill>
                        <a:latin typeface="Cambria Math" panose="02040503050406030204" pitchFamily="18" charset="0"/>
                        <a:cs typeface="Times New Roman" panose="02020603050405020304" pitchFamily="18" charset="0"/>
                      </a:rPr>
                      <m:t> –1</m:t>
                    </m:r>
                  </m:oMath>
                </a14:m>
                <a:r>
                  <a:rPr lang="en-US" dirty="0">
                    <a:solidFill>
                      <a:srgbClr val="002060"/>
                    </a:solidFill>
                    <a:latin typeface="Times New Roman" panose="02020603050405020304" pitchFamily="18" charset="0"/>
                    <a:cs typeface="Times New Roman" panose="02020603050405020304" pitchFamily="18" charset="0"/>
                  </a:rPr>
                  <a:t> out-of-sample periods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522801" y="1148091"/>
                <a:ext cx="8042857" cy="1754326"/>
              </a:xfrm>
              <a:prstGeom prst="rect">
                <a:avLst/>
              </a:prstGeom>
              <a:blipFill rotWithShape="0">
                <a:blip r:embed="rId2"/>
                <a:stretch>
                  <a:fillRect l="-682" r="-531" b="-1736"/>
                </a:stretch>
              </a:blipFill>
            </p:spPr>
            <p:txBody>
              <a:bodyPr/>
              <a:lstStyle/>
              <a:p>
                <a:r>
                  <a:rPr lang="fr-FR">
                    <a:noFill/>
                  </a:rPr>
                  <a:t> </a:t>
                </a:r>
              </a:p>
            </p:txBody>
          </p:sp>
        </mc:Fallback>
      </mc:AlternateContent>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5304664"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Guidelines to split sales history</a:t>
            </a:r>
          </a:p>
        </p:txBody>
      </p:sp>
      <p:sp>
        <p:nvSpPr>
          <p:cNvPr id="7" name="Rectangle 6"/>
          <p:cNvSpPr/>
          <p:nvPr/>
        </p:nvSpPr>
        <p:spPr>
          <a:xfrm>
            <a:off x="472493" y="3206146"/>
            <a:ext cx="1152880" cy="400110"/>
          </a:xfrm>
          <a:prstGeom prst="rect">
            <a:avLst/>
          </a:prstGeom>
        </p:spPr>
        <p:txBody>
          <a:bodyPr wrap="none">
            <a:spAutoFit/>
          </a:bodyPr>
          <a:lstStyle/>
          <a:p>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Example</a:t>
            </a:r>
            <a:endParaRPr lang="fr-FR" sz="2000" b="1"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8" name="Rectangle 7"/>
              <p:cNvSpPr/>
              <p:nvPr/>
            </p:nvSpPr>
            <p:spPr>
              <a:xfrm>
                <a:off x="522800" y="3752221"/>
                <a:ext cx="8042858" cy="175432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Suppose </a:t>
                </a:r>
                <a:r>
                  <a:rPr lang="en-US" dirty="0">
                    <a:solidFill>
                      <a:srgbClr val="002060"/>
                    </a:solidFill>
                    <a:latin typeface="Times New Roman" panose="02020603050405020304" pitchFamily="18" charset="0"/>
                    <a:cs typeface="Times New Roman" panose="02020603050405020304" pitchFamily="18" charset="0"/>
                  </a:rPr>
                  <a:t>you are forecasting 12 months ahead and think that you need six forecasts at this lead time to get a reliable indication of a method's accuracy.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14:m>
                  <m:oMath xmlns:m="http://schemas.openxmlformats.org/officeDocument/2006/math">
                    <m:r>
                      <a:rPr lang="en-US" i="1" dirty="0" smtClean="0">
                        <a:solidFill>
                          <a:srgbClr val="002060"/>
                        </a:solidFill>
                        <a:latin typeface="Cambria Math" panose="02040503050406030204" pitchFamily="18" charset="0"/>
                        <a:cs typeface="Times New Roman" panose="02020603050405020304" pitchFamily="18" charset="0"/>
                      </a:rPr>
                      <m:t>𝐿</m:t>
                    </m:r>
                    <m:r>
                      <a:rPr lang="en-US" i="1" dirty="0" smtClean="0">
                        <a:solidFill>
                          <a:srgbClr val="002060"/>
                        </a:solidFill>
                        <a:latin typeface="Cambria Math" panose="02040503050406030204" pitchFamily="18" charset="0"/>
                        <a:cs typeface="Times New Roman" panose="02020603050405020304" pitchFamily="18" charset="0"/>
                      </a:rPr>
                      <m:t> = 12 </m:t>
                    </m:r>
                  </m:oMath>
                </a14:m>
                <a:r>
                  <a:rPr lang="en-US" dirty="0">
                    <a:solidFill>
                      <a:srgbClr val="002060"/>
                    </a:solidFill>
                    <a:latin typeface="Times New Roman" panose="02020603050405020304" pitchFamily="18" charset="0"/>
                    <a:cs typeface="Times New Roman" panose="02020603050405020304" pitchFamily="18" charset="0"/>
                  </a:rPr>
                  <a:t>and </a:t>
                </a:r>
                <a14:m>
                  <m:oMath xmlns:m="http://schemas.openxmlformats.org/officeDocument/2006/math">
                    <m:r>
                      <a:rPr lang="en-US" i="1" dirty="0" smtClean="0">
                        <a:solidFill>
                          <a:srgbClr val="002060"/>
                        </a:solidFill>
                        <a:latin typeface="Cambria Math" panose="02040503050406030204" pitchFamily="18" charset="0"/>
                        <a:cs typeface="Times New Roman" panose="02020603050405020304" pitchFamily="18" charset="0"/>
                      </a:rPr>
                      <m:t>𝐴</m:t>
                    </m:r>
                    <m:r>
                      <a:rPr lang="en-US" i="1" dirty="0" smtClean="0">
                        <a:solidFill>
                          <a:srgbClr val="002060"/>
                        </a:solidFill>
                        <a:latin typeface="Cambria Math" panose="02040503050406030204" pitchFamily="18" charset="0"/>
                        <a:cs typeface="Times New Roman" panose="02020603050405020304" pitchFamily="18" charset="0"/>
                      </a:rPr>
                      <m:t> = 6</m:t>
                    </m:r>
                  </m:oMath>
                </a14:m>
                <a:r>
                  <a:rPr lang="en-US" dirty="0">
                    <a:solidFill>
                      <a:srgbClr val="002060"/>
                    </a:solidFill>
                    <a:latin typeface="Times New Roman" panose="02020603050405020304" pitchFamily="18" charset="0"/>
                    <a:cs typeface="Times New Roman" panose="02020603050405020304" pitchFamily="18" charset="0"/>
                  </a:rPr>
                  <a:t> so you will need </a:t>
                </a:r>
                <a14:m>
                  <m:oMath xmlns:m="http://schemas.openxmlformats.org/officeDocument/2006/math">
                    <m:r>
                      <a:rPr lang="en-US" i="1" dirty="0" smtClean="0">
                        <a:solidFill>
                          <a:srgbClr val="002060"/>
                        </a:solidFill>
                        <a:latin typeface="Cambria Math" panose="02040503050406030204" pitchFamily="18" charset="0"/>
                        <a:cs typeface="Times New Roman" panose="02020603050405020304" pitchFamily="18" charset="0"/>
                      </a:rPr>
                      <m:t>12+6 –1=17</m:t>
                    </m:r>
                  </m:oMath>
                </a14:m>
                <a:r>
                  <a:rPr lang="en-US" dirty="0">
                    <a:solidFill>
                      <a:srgbClr val="002060"/>
                    </a:solidFill>
                    <a:latin typeface="Times New Roman" panose="02020603050405020304" pitchFamily="18" charset="0"/>
                    <a:cs typeface="Times New Roman" panose="02020603050405020304" pitchFamily="18" charset="0"/>
                  </a:rPr>
                  <a:t> out-of-sample periods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22800" y="3752221"/>
                <a:ext cx="8042858" cy="1754326"/>
              </a:xfrm>
              <a:prstGeom prst="rect">
                <a:avLst/>
              </a:prstGeom>
              <a:blipFill rotWithShape="0">
                <a:blip r:embed="rId3"/>
                <a:stretch>
                  <a:fillRect l="-531" r="-607" b="-2091"/>
                </a:stretch>
              </a:blipFill>
            </p:spPr>
            <p:txBody>
              <a:bodyPr/>
              <a:lstStyle/>
              <a:p>
                <a:r>
                  <a:rPr lang="fr-FR">
                    <a:noFill/>
                  </a:rPr>
                  <a:t> </a:t>
                </a:r>
              </a:p>
            </p:txBody>
          </p:sp>
        </mc:Fallback>
      </mc:AlternateContent>
    </p:spTree>
    <p:extLst>
      <p:ext uri="{BB962C8B-B14F-4D97-AF65-F5344CB8AC3E}">
        <p14:creationId xmlns:p14="http://schemas.microsoft.com/office/powerpoint/2010/main" val="274525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17</a:t>
            </a:fld>
            <a:endParaRPr lang="fr-FR"/>
          </a:p>
        </p:txBody>
      </p:sp>
      <p:sp>
        <p:nvSpPr>
          <p:cNvPr id="3" name="ZoneTexte 2"/>
          <p:cNvSpPr txBox="1"/>
          <p:nvPr/>
        </p:nvSpPr>
        <p:spPr>
          <a:xfrm>
            <a:off x="1899456" y="2860675"/>
            <a:ext cx="5304664" cy="584775"/>
          </a:xfrm>
          <a:prstGeom prst="rect">
            <a:avLst/>
          </a:prstGeom>
          <a:noFill/>
        </p:spPr>
        <p:txBody>
          <a:bodyPr wrap="square" rtlCol="0">
            <a:spAutoFit/>
          </a:bodyPr>
          <a:lstStyle/>
          <a:p>
            <a:pPr algn="ctr"/>
            <a:r>
              <a:rPr lang="en-GB" sz="3200" b="1" dirty="0" smtClean="0">
                <a:solidFill>
                  <a:srgbClr val="002060"/>
                </a:solidFill>
                <a:latin typeface="Times New Roman" panose="02020603050405020304" pitchFamily="18" charset="0"/>
                <a:cs typeface="Times New Roman" panose="02020603050405020304" pitchFamily="18" charset="0"/>
              </a:rPr>
              <a:t>Bias measures</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427466" y="3637665"/>
            <a:ext cx="4308839" cy="707886"/>
          </a:xfrm>
          <a:prstGeom prst="rect">
            <a:avLst/>
          </a:prstGeom>
        </p:spPr>
        <p:txBody>
          <a:bodyPr wrap="square">
            <a:spAutoFit/>
          </a:bodyPr>
          <a:lstStyle/>
          <a:p>
            <a:pPr marL="342900" indent="-342900" algn="just">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The mean error (ME</a:t>
            </a:r>
            <a:r>
              <a:rPr lang="en-GB" sz="2000" dirty="0" smtClean="0">
                <a:solidFill>
                  <a:srgbClr val="00206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The Mean Percentage Error (MPE</a:t>
            </a:r>
            <a:r>
              <a:rPr lang="en-US" sz="2000" dirty="0" smtClean="0">
                <a:solidFill>
                  <a:srgbClr val="002060"/>
                </a:solidFill>
                <a:latin typeface="Times New Roman" panose="02020603050405020304" pitchFamily="18" charset="0"/>
                <a:cs typeface="Times New Roman" panose="02020603050405020304" pitchFamily="18" charset="0"/>
              </a:rPr>
              <a:t>)</a:t>
            </a:r>
            <a:endParaRPr lang="en-GB"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385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18</a:t>
            </a:fld>
            <a:endParaRPr lang="fr-FR"/>
          </a:p>
        </p:txBody>
      </p:sp>
      <p:sp>
        <p:nvSpPr>
          <p:cNvPr id="6" name="Rectangle 5"/>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Forecast errors </a:t>
            </a:r>
            <a:endParaRPr lang="en-US" sz="24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4063326763"/>
              </p:ext>
            </p:extLst>
          </p:nvPr>
        </p:nvGraphicFramePr>
        <p:xfrm>
          <a:off x="690837" y="1626258"/>
          <a:ext cx="4814620" cy="4500019"/>
        </p:xfrm>
        <a:graphic>
          <a:graphicData uri="http://schemas.openxmlformats.org/drawingml/2006/table">
            <a:tbl>
              <a:tblPr/>
              <a:tblGrid>
                <a:gridCol w="1203655"/>
                <a:gridCol w="1203655"/>
                <a:gridCol w="1203655"/>
                <a:gridCol w="1203655"/>
              </a:tblGrid>
              <a:tr h="529414">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No. of Units Sold</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Forecasts</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Errors</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Percentage Error</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112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24,1%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19,3%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119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24,4%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138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32,6%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-21,0%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128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25,0%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115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13,9%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-18,8%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113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12,4%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65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-53,8%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68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-42,6%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122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23,8%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07">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139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30,9%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501430" y="1019396"/>
            <a:ext cx="7141699" cy="369332"/>
          </a:xfrm>
          <a:prstGeom prst="rect">
            <a:avLst/>
          </a:prstGeom>
        </p:spPr>
        <p:txBody>
          <a:bodyPr wrap="none">
            <a:spAutoFit/>
          </a:bodyPr>
          <a:lstStyle/>
          <a:p>
            <a:r>
              <a:rPr lang="en-US" dirty="0" smtClean="0">
                <a:solidFill>
                  <a:srgbClr val="002060"/>
                </a:solidFill>
                <a:latin typeface="Times New Roman" panose="02020603050405020304" pitchFamily="18" charset="0"/>
                <a:cs typeface="Times New Roman" panose="02020603050405020304" pitchFamily="18" charset="0"/>
              </a:rPr>
              <a:t>Example</a:t>
            </a:r>
            <a:r>
              <a:rPr lang="en-US" dirty="0">
                <a:solidFill>
                  <a:srgbClr val="002060"/>
                </a:solidFill>
                <a:latin typeface="Times New Roman" panose="02020603050405020304" pitchFamily="18" charset="0"/>
                <a:cs typeface="Times New Roman" panose="02020603050405020304" pitchFamily="18" charset="0"/>
              </a:rPr>
              <a:t>: sales of a product over 15 </a:t>
            </a:r>
            <a:r>
              <a:rPr lang="en-US" dirty="0" smtClean="0">
                <a:solidFill>
                  <a:srgbClr val="002060"/>
                </a:solidFill>
                <a:latin typeface="Times New Roman" panose="02020603050405020304" pitchFamily="18" charset="0"/>
                <a:cs typeface="Times New Roman" panose="02020603050405020304" pitchFamily="18" charset="0"/>
              </a:rPr>
              <a:t>weeks, </a:t>
            </a:r>
            <a:r>
              <a:rPr lang="en-US" dirty="0">
                <a:solidFill>
                  <a:srgbClr val="002060"/>
                </a:solidFill>
                <a:latin typeface="Times New Roman" panose="02020603050405020304" pitchFamily="18" charset="0"/>
                <a:cs typeface="Times New Roman" panose="02020603050405020304" pitchFamily="18" charset="0"/>
              </a:rPr>
              <a:t>and one-period-ahead forecasts</a:t>
            </a:r>
            <a:endParaRPr lang="fr-FR" dirty="0"/>
          </a:p>
        </p:txBody>
      </p:sp>
      <p:sp>
        <p:nvSpPr>
          <p:cNvPr id="10" name="Rectangle 9"/>
          <p:cNvSpPr/>
          <p:nvPr/>
        </p:nvSpPr>
        <p:spPr>
          <a:xfrm>
            <a:off x="5628345" y="2673461"/>
            <a:ext cx="3392467" cy="400110"/>
          </a:xfrm>
          <a:prstGeom prst="rect">
            <a:avLst/>
          </a:prstGeom>
          <a:solidFill>
            <a:schemeClr val="accent5">
              <a:lumMod val="40000"/>
              <a:lumOff val="60000"/>
            </a:schemeClr>
          </a:solidFill>
        </p:spPr>
        <p:txBody>
          <a:bodyPr wrap="square">
            <a:sp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E</a:t>
            </a:r>
            <a:r>
              <a:rPr lang="en-US" sz="2000" dirty="0" smtClean="0">
                <a:solidFill>
                  <a:srgbClr val="002060"/>
                </a:solidFill>
                <a:latin typeface="Times New Roman" panose="02020603050405020304" pitchFamily="18" charset="0"/>
                <a:cs typeface="Times New Roman" panose="02020603050405020304" pitchFamily="18" charset="0"/>
              </a:rPr>
              <a:t>rror = Actual </a:t>
            </a:r>
            <a:r>
              <a:rPr lang="en-US" sz="2000" dirty="0">
                <a:solidFill>
                  <a:srgbClr val="002060"/>
                </a:solidFill>
                <a:latin typeface="Times New Roman" panose="02020603050405020304" pitchFamily="18" charset="0"/>
                <a:cs typeface="Times New Roman" panose="02020603050405020304" pitchFamily="18" charset="0"/>
              </a:rPr>
              <a:t>sales – </a:t>
            </a:r>
            <a:r>
              <a:rPr lang="en-US" sz="2000" dirty="0" smtClean="0">
                <a:solidFill>
                  <a:srgbClr val="002060"/>
                </a:solidFill>
                <a:latin typeface="Times New Roman" panose="02020603050405020304" pitchFamily="18" charset="0"/>
                <a:cs typeface="Times New Roman" panose="02020603050405020304" pitchFamily="18" charset="0"/>
              </a:rPr>
              <a:t>Forecast</a:t>
            </a:r>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628345" y="3635373"/>
            <a:ext cx="3340758" cy="1200329"/>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 </a:t>
            </a:r>
            <a:r>
              <a:rPr lang="en-US" dirty="0">
                <a:solidFill>
                  <a:srgbClr val="002060"/>
                </a:solidFill>
                <a:latin typeface="Times New Roman" panose="02020603050405020304" pitchFamily="18" charset="0"/>
                <a:cs typeface="Times New Roman" panose="02020603050405020304" pitchFamily="18" charset="0"/>
              </a:rPr>
              <a:t>positive error indicates that the forecast was too low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 </a:t>
            </a:r>
            <a:r>
              <a:rPr lang="en-US" dirty="0">
                <a:solidFill>
                  <a:srgbClr val="002060"/>
                </a:solidFill>
                <a:latin typeface="Times New Roman" panose="02020603050405020304" pitchFamily="18" charset="0"/>
                <a:cs typeface="Times New Roman" panose="02020603050405020304" pitchFamily="18" charset="0"/>
              </a:rPr>
              <a:t>negative error indicates it was too </a:t>
            </a:r>
            <a:r>
              <a:rPr lang="en-US" dirty="0" smtClean="0">
                <a:solidFill>
                  <a:srgbClr val="002060"/>
                </a:solidFill>
                <a:latin typeface="Times New Roman" panose="02020603050405020304" pitchFamily="18" charset="0"/>
                <a:cs typeface="Times New Roman" panose="02020603050405020304" pitchFamily="18" charset="0"/>
              </a:rPr>
              <a:t>high</a:t>
            </a:r>
            <a:endParaRPr lang="fr-FR"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54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19</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2874929322"/>
              </p:ext>
            </p:extLst>
          </p:nvPr>
        </p:nvGraphicFramePr>
        <p:xfrm>
          <a:off x="6155265" y="1398831"/>
          <a:ext cx="2407310" cy="4689152"/>
        </p:xfrm>
        <a:graphic>
          <a:graphicData uri="http://schemas.openxmlformats.org/drawingml/2006/table">
            <a:tbl>
              <a:tblPr/>
              <a:tblGrid>
                <a:gridCol w="1203655"/>
                <a:gridCol w="1203655"/>
              </a:tblGrid>
              <a:tr h="521837">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Errors</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Percentage Error</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24,1%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19,3%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24,4%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32,6%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-21,0%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25,0%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13,9%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-18,8%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12,4%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-53,8%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-42,6%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23,8%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30,9%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Forecast errors </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23938" y="1440888"/>
            <a:ext cx="5910272" cy="646331"/>
          </a:xfrm>
          <a:prstGeom prst="rect">
            <a:avLst/>
          </a:prstGeom>
        </p:spPr>
        <p:txBody>
          <a:bodyPr wrap="none">
            <a:spAutoFit/>
          </a:bodyPr>
          <a:lstStyle/>
          <a:p>
            <a:r>
              <a:rPr lang="en-GB" b="1" dirty="0" smtClean="0">
                <a:solidFill>
                  <a:srgbClr val="002060"/>
                </a:solidFill>
                <a:latin typeface="Times New Roman" panose="02020603050405020304" pitchFamily="18" charset="0"/>
                <a:cs typeface="Times New Roman" panose="02020603050405020304" pitchFamily="18" charset="0"/>
              </a:rPr>
              <a:t>The mean error (ME) </a:t>
            </a:r>
            <a:r>
              <a:rPr lang="en-GB" dirty="0" smtClean="0">
                <a:solidFill>
                  <a:srgbClr val="002060"/>
                </a:solidFill>
                <a:latin typeface="Times New Roman" panose="02020603050405020304" pitchFamily="18" charset="0"/>
                <a:cs typeface="Times New Roman" panose="02020603050405020304" pitchFamily="18" charset="0"/>
              </a:rPr>
              <a:t>= sum of Errors / number of forecasts </a:t>
            </a:r>
          </a:p>
          <a:p>
            <a:r>
              <a:rPr lang="en-GB" dirty="0" smtClean="0">
                <a:solidFill>
                  <a:srgbClr val="002060"/>
                </a:solidFill>
                <a:latin typeface="Times New Roman" panose="02020603050405020304" pitchFamily="18" charset="0"/>
                <a:cs typeface="Times New Roman" panose="02020603050405020304" pitchFamily="18" charset="0"/>
              </a:rPr>
              <a:t>                                      =10.1 units</a:t>
            </a:r>
            <a:endParaRPr lang="en-GB"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23938" y="3811932"/>
            <a:ext cx="4469813" cy="369332"/>
          </a:xfrm>
          <a:prstGeom prst="rect">
            <a:avLst/>
          </a:prstGeom>
        </p:spPr>
        <p:txBody>
          <a:bodyPr wrap="none">
            <a:spAutoFit/>
          </a:bodyPr>
          <a:lstStyle/>
          <a:p>
            <a:r>
              <a:rPr lang="en-US" b="1" dirty="0">
                <a:solidFill>
                  <a:srgbClr val="002060"/>
                </a:solidFill>
                <a:latin typeface="Times New Roman" panose="02020603050405020304" pitchFamily="18" charset="0"/>
                <a:cs typeface="Times New Roman" panose="02020603050405020304" pitchFamily="18" charset="0"/>
              </a:rPr>
              <a:t>The Mean Percentage Error (MPE</a:t>
            </a:r>
            <a:r>
              <a:rPr lang="en-US" b="1"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4.1 %</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89105" y="2169432"/>
            <a:ext cx="5642463" cy="1200329"/>
          </a:xfrm>
          <a:prstGeom prst="rect">
            <a:avLst/>
          </a:prstGeom>
        </p:spPr>
        <p:txBody>
          <a:bodyPr wrap="square">
            <a:spAutoFit/>
          </a:bodyPr>
          <a:lstStyle/>
          <a:p>
            <a:pPr marL="285750" indent="-285750">
              <a:buFont typeface="Arial" panose="020B0604020202020204" pitchFamily="34" charset="0"/>
              <a:buChar char="•"/>
            </a:pPr>
            <a:r>
              <a:rPr lang="en-GB" dirty="0" smtClean="0">
                <a:solidFill>
                  <a:srgbClr val="002060"/>
                </a:solidFill>
                <a:latin typeface="Times New Roman" panose="02020603050405020304" pitchFamily="18" charset="0"/>
                <a:cs typeface="Times New Roman" panose="02020603050405020304" pitchFamily="18" charset="0"/>
              </a:rPr>
              <a:t>ME is positive, it suggests that there is a tendency to </a:t>
            </a:r>
            <a:r>
              <a:rPr lang="en-GB" dirty="0" err="1" smtClean="0">
                <a:solidFill>
                  <a:srgbClr val="002060"/>
                </a:solidFill>
                <a:latin typeface="Times New Roman" panose="02020603050405020304" pitchFamily="18" charset="0"/>
                <a:cs typeface="Times New Roman" panose="02020603050405020304" pitchFamily="18" charset="0"/>
              </a:rPr>
              <a:t>underforecast</a:t>
            </a:r>
            <a:r>
              <a:rPr lang="en-GB" dirty="0" smtClean="0">
                <a:solidFill>
                  <a:srgbClr val="002060"/>
                </a:solidFill>
                <a:latin typeface="Times New Roman" panose="02020603050405020304" pitchFamily="18" charset="0"/>
                <a:cs typeface="Times New Roman" panose="02020603050405020304" pitchFamily="18" charset="0"/>
              </a:rPr>
              <a:t> sales. </a:t>
            </a:r>
          </a:p>
          <a:p>
            <a:pPr marL="285750" indent="-285750">
              <a:buFont typeface="Arial" panose="020B0604020202020204" pitchFamily="34" charset="0"/>
              <a:buChar char="•"/>
            </a:pPr>
            <a:r>
              <a:rPr lang="en-GB" dirty="0" smtClean="0">
                <a:solidFill>
                  <a:srgbClr val="002060"/>
                </a:solidFill>
                <a:latin typeface="Times New Roman" panose="02020603050405020304" pitchFamily="18" charset="0"/>
                <a:cs typeface="Times New Roman" panose="02020603050405020304" pitchFamily="18" charset="0"/>
              </a:rPr>
              <a:t>If a method is unbiased, we would expect that, in the long run, the mean error will be zero. </a:t>
            </a:r>
            <a:endParaRPr lang="en-GB"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89105" y="4392553"/>
            <a:ext cx="5449958" cy="147732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percentage error is useful when we want an assessment of the seriousness of an error</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We need to be careful when using measures based on percentage errors if we occasionally get very low, or even zero, sales. </a:t>
            </a:r>
            <a:endParaRPr lang="fr-FR"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71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a:t>
            </a:fld>
            <a:endParaRPr lang="fr-FR"/>
          </a:p>
        </p:txBody>
      </p:sp>
      <p:sp>
        <p:nvSpPr>
          <p:cNvPr id="3" name="Rectangle 2"/>
          <p:cNvSpPr/>
          <p:nvPr/>
        </p:nvSpPr>
        <p:spPr>
          <a:xfrm>
            <a:off x="441244" y="459368"/>
            <a:ext cx="6188299" cy="461665"/>
          </a:xfrm>
          <a:prstGeom prst="rect">
            <a:avLst/>
          </a:prstGeom>
        </p:spPr>
        <p:txBody>
          <a:bodyPr wrap="square">
            <a:spAutoFit/>
          </a:bodyPr>
          <a:lstStyle/>
          <a:p>
            <a:pPr algn="just"/>
            <a:r>
              <a:rPr lang="en-US" sz="2400" b="1" dirty="0" smtClean="0">
                <a:solidFill>
                  <a:srgbClr val="002060"/>
                </a:solidFill>
                <a:latin typeface="Times New Roman" panose="02020603050405020304" pitchFamily="18" charset="0"/>
                <a:cs typeface="Times New Roman" panose="02020603050405020304" pitchFamily="18" charset="0"/>
              </a:rPr>
              <a:t>Outline</a:t>
            </a:r>
          </a:p>
        </p:txBody>
      </p:sp>
      <p:sp>
        <p:nvSpPr>
          <p:cNvPr id="4" name="Rectangle 3"/>
          <p:cNvSpPr/>
          <p:nvPr/>
        </p:nvSpPr>
        <p:spPr>
          <a:xfrm>
            <a:off x="622477" y="986665"/>
            <a:ext cx="7774548" cy="3785652"/>
          </a:xfrm>
          <a:prstGeom prst="rect">
            <a:avLst/>
          </a:prstGeom>
        </p:spPr>
        <p:txBody>
          <a:bodyPr wrap="square">
            <a:spAutoFit/>
          </a:bodyPr>
          <a:lstStyle/>
          <a:p>
            <a:pPr marL="457200" indent="-457200" algn="just">
              <a:lnSpc>
                <a:spcPct val="150000"/>
              </a:lnSpc>
              <a:buFont typeface="+mj-lt"/>
              <a:buAutoNum type="arabicPeriod"/>
            </a:pPr>
            <a:r>
              <a:rPr lang="en-US" sz="2000" dirty="0" smtClean="0">
                <a:solidFill>
                  <a:srgbClr val="002060"/>
                </a:solidFill>
                <a:latin typeface="Times New Roman" panose="02020603050405020304" pitchFamily="18" charset="0"/>
                <a:cs typeface="Times New Roman" panose="02020603050405020304" pitchFamily="18" charset="0"/>
              </a:rPr>
              <a:t>Bias and accuracy</a:t>
            </a:r>
          </a:p>
          <a:p>
            <a:pPr marL="457200" indent="-457200" algn="just">
              <a:lnSpc>
                <a:spcPct val="150000"/>
              </a:lnSpc>
              <a:buFont typeface="+mj-lt"/>
              <a:buAutoNum type="arabicPeriod"/>
            </a:pPr>
            <a:r>
              <a:rPr lang="en-US" sz="2000" dirty="0" smtClean="0">
                <a:solidFill>
                  <a:srgbClr val="002060"/>
                </a:solidFill>
                <a:latin typeface="Times New Roman" panose="02020603050405020304" pitchFamily="18" charset="0"/>
                <a:cs typeface="Times New Roman" panose="02020603050405020304" pitchFamily="18" charset="0"/>
              </a:rPr>
              <a:t>Fitting and forecasting</a:t>
            </a:r>
          </a:p>
          <a:p>
            <a:pPr marL="457200" indent="-457200" algn="just">
              <a:lnSpc>
                <a:spcPct val="150000"/>
              </a:lnSpc>
              <a:buFont typeface="+mj-lt"/>
              <a:buAutoNum type="arabicPeriod"/>
            </a:pPr>
            <a:r>
              <a:rPr lang="en-US" sz="2000" dirty="0" smtClean="0">
                <a:solidFill>
                  <a:srgbClr val="002060"/>
                </a:solidFill>
                <a:latin typeface="Times New Roman" panose="02020603050405020304" pitchFamily="18" charset="0"/>
                <a:cs typeface="Times New Roman" panose="02020603050405020304" pitchFamily="18" charset="0"/>
              </a:rPr>
              <a:t>Evaluations</a:t>
            </a:r>
          </a:p>
          <a:p>
            <a:pPr marL="457200" indent="-457200" algn="just">
              <a:lnSpc>
                <a:spcPct val="150000"/>
              </a:lnSpc>
              <a:buFont typeface="+mj-lt"/>
              <a:buAutoNum type="arabicPeriod"/>
            </a:pPr>
            <a:r>
              <a:rPr lang="en-US" sz="2000" dirty="0" smtClean="0">
                <a:solidFill>
                  <a:srgbClr val="002060"/>
                </a:solidFill>
                <a:latin typeface="Times New Roman" panose="02020603050405020304" pitchFamily="18" charset="0"/>
                <a:cs typeface="Times New Roman" panose="02020603050405020304" pitchFamily="18" charset="0"/>
              </a:rPr>
              <a:t>Bias measures</a:t>
            </a:r>
          </a:p>
          <a:p>
            <a:pPr marL="457200" indent="-457200" algn="just">
              <a:lnSpc>
                <a:spcPct val="150000"/>
              </a:lnSpc>
              <a:buFont typeface="+mj-lt"/>
              <a:buAutoNum type="arabicPeriod"/>
            </a:pPr>
            <a:r>
              <a:rPr lang="en-US" sz="2000" dirty="0" smtClean="0">
                <a:solidFill>
                  <a:srgbClr val="002060"/>
                </a:solidFill>
                <a:latin typeface="Times New Roman" panose="02020603050405020304" pitchFamily="18" charset="0"/>
                <a:cs typeface="Times New Roman" panose="02020603050405020304" pitchFamily="18" charset="0"/>
              </a:rPr>
              <a:t>Accuracy measures</a:t>
            </a:r>
          </a:p>
          <a:p>
            <a:pPr marL="457200" indent="-457200" algn="just">
              <a:lnSpc>
                <a:spcPct val="150000"/>
              </a:lnSpc>
              <a:buFont typeface="+mj-lt"/>
              <a:buAutoNum type="arabicPeriod"/>
            </a:pPr>
            <a:r>
              <a:rPr lang="en-US" sz="2000" dirty="0" smtClean="0">
                <a:solidFill>
                  <a:srgbClr val="002060"/>
                </a:solidFill>
                <a:latin typeface="Times New Roman" panose="02020603050405020304" pitchFamily="18" charset="0"/>
                <a:cs typeface="Times New Roman" panose="02020603050405020304" pitchFamily="18" charset="0"/>
              </a:rPr>
              <a:t>Exception reporting </a:t>
            </a:r>
          </a:p>
          <a:p>
            <a:pPr marL="457200" indent="-457200" algn="just">
              <a:lnSpc>
                <a:spcPct val="150000"/>
              </a:lnSpc>
              <a:buFont typeface="+mj-lt"/>
              <a:buAutoNum type="arabicPeriod"/>
            </a:pPr>
            <a:r>
              <a:rPr lang="en-US" sz="2000" dirty="0" smtClean="0">
                <a:solidFill>
                  <a:srgbClr val="002060"/>
                </a:solidFill>
                <a:latin typeface="Times New Roman" panose="02020603050405020304" pitchFamily="18" charset="0"/>
                <a:cs typeface="Times New Roman" panose="02020603050405020304" pitchFamily="18" charset="0"/>
              </a:rPr>
              <a:t>Forecast value-added analysis (FVA)</a:t>
            </a:r>
          </a:p>
          <a:p>
            <a:pPr marL="457200" indent="-457200" algn="just">
              <a:lnSpc>
                <a:spcPct val="150000"/>
              </a:lnSpc>
              <a:buFont typeface="+mj-lt"/>
              <a:buAutoNum type="arabicPeriod"/>
            </a:pPr>
            <a:r>
              <a:rPr lang="en-US" sz="2000" dirty="0" smtClean="0">
                <a:solidFill>
                  <a:srgbClr val="002060"/>
                </a:solidFill>
                <a:latin typeface="Times New Roman" panose="02020603050405020304" pitchFamily="18" charset="0"/>
                <a:cs typeface="Times New Roman" panose="02020603050405020304" pitchFamily="18" charset="0"/>
              </a:rPr>
              <a:t>Conclusions</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123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20</a:t>
            </a:fld>
            <a:endParaRPr lang="fr-FR"/>
          </a:p>
        </p:txBody>
      </p:sp>
      <p:sp>
        <p:nvSpPr>
          <p:cNvPr id="3" name="ZoneTexte 2"/>
          <p:cNvSpPr txBox="1"/>
          <p:nvPr/>
        </p:nvSpPr>
        <p:spPr>
          <a:xfrm>
            <a:off x="1899456" y="2860675"/>
            <a:ext cx="5304664" cy="584775"/>
          </a:xfrm>
          <a:prstGeom prst="rect">
            <a:avLst/>
          </a:prstGeom>
          <a:noFill/>
        </p:spPr>
        <p:txBody>
          <a:bodyPr wrap="square" rtlCol="0">
            <a:spAutoFit/>
          </a:bodyPr>
          <a:lstStyle/>
          <a:p>
            <a:pPr algn="ctr"/>
            <a:r>
              <a:rPr lang="en-GB" sz="3200" b="1" dirty="0" smtClean="0">
                <a:solidFill>
                  <a:srgbClr val="002060"/>
                </a:solidFill>
                <a:latin typeface="Times New Roman" panose="02020603050405020304" pitchFamily="18" charset="0"/>
                <a:cs typeface="Times New Roman" panose="02020603050405020304" pitchFamily="18" charset="0"/>
              </a:rPr>
              <a:t>Accuracy measures</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427466" y="3637665"/>
            <a:ext cx="4308839" cy="1015663"/>
          </a:xfrm>
          <a:prstGeom prst="rect">
            <a:avLst/>
          </a:prstGeom>
        </p:spPr>
        <p:txBody>
          <a:bodyPr wrap="square">
            <a:spAutoFit/>
          </a:bodyPr>
          <a:lstStyle/>
          <a:p>
            <a:pPr marL="342900" indent="-342900" algn="just">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Direct accuracy measures</a:t>
            </a:r>
          </a:p>
          <a:p>
            <a:pPr marL="342900" indent="-342900" algn="just">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Percentage </a:t>
            </a:r>
            <a:r>
              <a:rPr lang="en-GB" sz="2000" dirty="0" smtClean="0">
                <a:solidFill>
                  <a:srgbClr val="002060"/>
                </a:solidFill>
                <a:latin typeface="Times New Roman" panose="02020603050405020304" pitchFamily="18" charset="0"/>
                <a:cs typeface="Times New Roman" panose="02020603050405020304" pitchFamily="18" charset="0"/>
              </a:rPr>
              <a:t>accuracy measures</a:t>
            </a:r>
          </a:p>
          <a:p>
            <a:pPr marL="342900" indent="-342900" algn="just">
              <a:buFont typeface="Arial" panose="020B0604020202020204" pitchFamily="34" charset="0"/>
              <a:buChar char="•"/>
            </a:pPr>
            <a:r>
              <a:rPr lang="en-GB" sz="2000" dirty="0" smtClean="0">
                <a:solidFill>
                  <a:srgbClr val="002060"/>
                </a:solidFill>
                <a:latin typeface="Times New Roman" panose="02020603050405020304" pitchFamily="18" charset="0"/>
                <a:cs typeface="Times New Roman" panose="02020603050405020304" pitchFamily="18" charset="0"/>
              </a:rPr>
              <a:t>Relative accuracy measures</a:t>
            </a:r>
            <a:endParaRPr lang="en-GB"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940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21</a:t>
            </a:fld>
            <a:endParaRPr lang="fr-FR"/>
          </a:p>
        </p:txBody>
      </p:sp>
      <p:sp>
        <p:nvSpPr>
          <p:cNvPr id="5" name="Rectangle 4"/>
          <p:cNvSpPr/>
          <p:nvPr/>
        </p:nvSpPr>
        <p:spPr>
          <a:xfrm>
            <a:off x="585989" y="3559936"/>
            <a:ext cx="8314039" cy="369332"/>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The Mean Absolute Error (MAE</a:t>
            </a:r>
            <a:r>
              <a:rPr lang="en-US" dirty="0">
                <a:solidFill>
                  <a:srgbClr val="002060"/>
                </a:solidFill>
                <a:latin typeface="Times New Roman" panose="02020603050405020304" pitchFamily="18" charset="0"/>
                <a:cs typeface="Times New Roman" panose="02020603050405020304" pitchFamily="18" charset="0"/>
              </a:rPr>
              <a:t>)=sum of the </a:t>
            </a:r>
            <a:r>
              <a:rPr lang="en-US" dirty="0">
                <a:solidFill>
                  <a:srgbClr val="00B050"/>
                </a:solidFill>
                <a:latin typeface="Times New Roman" panose="02020603050405020304" pitchFamily="18" charset="0"/>
                <a:cs typeface="Times New Roman" panose="02020603050405020304" pitchFamily="18" charset="0"/>
              </a:rPr>
              <a:t>absolute</a:t>
            </a: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errors / the </a:t>
            </a:r>
            <a:r>
              <a:rPr lang="en-US" dirty="0">
                <a:solidFill>
                  <a:srgbClr val="002060"/>
                </a:solidFill>
                <a:latin typeface="Times New Roman" panose="02020603050405020304" pitchFamily="18" charset="0"/>
                <a:cs typeface="Times New Roman" panose="02020603050405020304" pitchFamily="18" charset="0"/>
              </a:rPr>
              <a:t>number of </a:t>
            </a:r>
            <a:r>
              <a:rPr lang="en-US" dirty="0" smtClean="0">
                <a:solidFill>
                  <a:srgbClr val="002060"/>
                </a:solidFill>
                <a:latin typeface="Times New Roman" panose="02020603050405020304" pitchFamily="18" charset="0"/>
                <a:cs typeface="Times New Roman" panose="02020603050405020304" pitchFamily="18" charset="0"/>
              </a:rPr>
              <a:t>forecasts  </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Direct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585989" y="1108574"/>
            <a:ext cx="8265911" cy="1338828"/>
          </a:xfrm>
          <a:prstGeom prst="rect">
            <a:avLst/>
          </a:prstGeom>
        </p:spPr>
        <p:txBody>
          <a:bodyPr wrap="square">
            <a:spAutoFit/>
          </a:bodyPr>
          <a:lstStyle/>
          <a:p>
            <a:pPr algn="just">
              <a:lnSpc>
                <a:spcPct val="150000"/>
              </a:lnSpc>
            </a:pPr>
            <a:r>
              <a:rPr lang="en-US" dirty="0">
                <a:solidFill>
                  <a:srgbClr val="002060"/>
                </a:solidFill>
                <a:latin typeface="Times New Roman" panose="02020603050405020304" pitchFamily="18" charset="0"/>
                <a:cs typeface="Times New Roman" panose="02020603050405020304" pitchFamily="18" charset="0"/>
              </a:rPr>
              <a:t>The mean error cannot measure the accuracy of </a:t>
            </a:r>
            <a:r>
              <a:rPr lang="en-US" dirty="0" smtClean="0">
                <a:solidFill>
                  <a:srgbClr val="002060"/>
                </a:solidFill>
                <a:latin typeface="Times New Roman" panose="02020603050405020304" pitchFamily="18" charset="0"/>
                <a:cs typeface="Times New Roman" panose="02020603050405020304" pitchFamily="18" charset="0"/>
              </a:rPr>
              <a:t>forecasts</a:t>
            </a:r>
          </a:p>
          <a:p>
            <a:pPr algn="just">
              <a:lnSpc>
                <a:spcPct val="150000"/>
              </a:lnSpc>
            </a:pPr>
            <a:r>
              <a:rPr lang="en-US" b="1" dirty="0" smtClean="0">
                <a:solidFill>
                  <a:srgbClr val="002060"/>
                </a:solidFill>
                <a:latin typeface="Times New Roman" panose="02020603050405020304" pitchFamily="18" charset="0"/>
                <a:cs typeface="Times New Roman" panose="02020603050405020304" pitchFamily="18" charset="0"/>
              </a:rPr>
              <a:t>Example</a:t>
            </a:r>
            <a:r>
              <a:rPr lang="en-US" dirty="0" smtClean="0">
                <a:solidFill>
                  <a:srgbClr val="002060"/>
                </a:solidFill>
                <a:latin typeface="Times New Roman" panose="02020603050405020304" pitchFamily="18" charset="0"/>
                <a:cs typeface="Times New Roman" panose="02020603050405020304" pitchFamily="18" charset="0"/>
              </a:rPr>
              <a:t>: when two consecutive errors are +2,000 and -2,000, the mean error is zero, but forecasts are not accurate </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585989" y="4100451"/>
            <a:ext cx="8314038" cy="369332"/>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The Mean Squared Error (MSE</a:t>
            </a:r>
            <a:r>
              <a:rPr lang="en-US" b="1" dirty="0" smtClean="0">
                <a:solidFill>
                  <a:srgbClr val="002060"/>
                </a:solidFill>
                <a:latin typeface="Times New Roman" panose="02020603050405020304" pitchFamily="18" charset="0"/>
                <a:cs typeface="Times New Roman" panose="02020603050405020304" pitchFamily="18" charset="0"/>
              </a:rPr>
              <a:t>)</a:t>
            </a:r>
            <a:r>
              <a:rPr lang="en-US" dirty="0" smtClean="0">
                <a:solidFill>
                  <a:srgbClr val="002060"/>
                </a:solidFill>
                <a:latin typeface="Times New Roman" panose="02020603050405020304" pitchFamily="18" charset="0"/>
                <a:cs typeface="Times New Roman" panose="02020603050405020304" pitchFamily="18" charset="0"/>
              </a:rPr>
              <a:t>= sum of </a:t>
            </a:r>
            <a:r>
              <a:rPr lang="en-US" dirty="0">
                <a:solidFill>
                  <a:srgbClr val="002060"/>
                </a:solidFill>
                <a:latin typeface="Times New Roman" panose="02020603050405020304" pitchFamily="18" charset="0"/>
                <a:cs typeface="Times New Roman" panose="02020603050405020304" pitchFamily="18" charset="0"/>
              </a:rPr>
              <a:t>the </a:t>
            </a:r>
            <a:r>
              <a:rPr lang="en-US" dirty="0">
                <a:solidFill>
                  <a:srgbClr val="00B050"/>
                </a:solidFill>
                <a:latin typeface="Times New Roman" panose="02020603050405020304" pitchFamily="18" charset="0"/>
                <a:cs typeface="Times New Roman" panose="02020603050405020304" pitchFamily="18" charset="0"/>
              </a:rPr>
              <a:t>squared</a:t>
            </a:r>
            <a:r>
              <a:rPr lang="en-US" dirty="0">
                <a:solidFill>
                  <a:srgbClr val="002060"/>
                </a:solidFill>
                <a:latin typeface="Times New Roman" panose="02020603050405020304" pitchFamily="18" charset="0"/>
                <a:cs typeface="Times New Roman" panose="02020603050405020304" pitchFamily="18" charset="0"/>
              </a:rPr>
              <a:t> errors </a:t>
            </a:r>
            <a:r>
              <a:rPr lang="en-US" dirty="0" smtClean="0">
                <a:solidFill>
                  <a:srgbClr val="002060"/>
                </a:solidFill>
                <a:latin typeface="Times New Roman" panose="02020603050405020304" pitchFamily="18" charset="0"/>
                <a:cs typeface="Times New Roman" panose="02020603050405020304" pitchFamily="18" charset="0"/>
              </a:rPr>
              <a:t>/ the </a:t>
            </a:r>
            <a:r>
              <a:rPr lang="en-US" dirty="0">
                <a:solidFill>
                  <a:srgbClr val="002060"/>
                </a:solidFill>
                <a:latin typeface="Times New Roman" panose="02020603050405020304" pitchFamily="18" charset="0"/>
                <a:cs typeface="Times New Roman" panose="02020603050405020304" pitchFamily="18" charset="0"/>
              </a:rPr>
              <a:t>number of </a:t>
            </a:r>
            <a:r>
              <a:rPr lang="en-US" dirty="0" smtClean="0">
                <a:solidFill>
                  <a:srgbClr val="002060"/>
                </a:solidFill>
                <a:latin typeface="Times New Roman" panose="02020603050405020304" pitchFamily="18" charset="0"/>
                <a:cs typeface="Times New Roman" panose="02020603050405020304" pitchFamily="18" charset="0"/>
              </a:rPr>
              <a:t>forecasts </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85989" y="4668479"/>
            <a:ext cx="5935599" cy="369332"/>
          </a:xfrm>
          <a:prstGeom prst="rect">
            <a:avLst/>
          </a:prstGeom>
        </p:spPr>
        <p:txBody>
          <a:bodyPr wrap="none">
            <a:spAutoFit/>
          </a:bodyPr>
          <a:lstStyle/>
          <a:p>
            <a:pPr algn="just"/>
            <a:r>
              <a:rPr lang="en-US" b="1" dirty="0" smtClean="0">
                <a:solidFill>
                  <a:srgbClr val="002060"/>
                </a:solidFill>
                <a:latin typeface="Times New Roman" panose="02020603050405020304" pitchFamily="18" charset="0"/>
                <a:cs typeface="Times New Roman" panose="02020603050405020304" pitchFamily="18" charset="0"/>
              </a:rPr>
              <a:t>The </a:t>
            </a:r>
            <a:r>
              <a:rPr lang="en-US" b="1" dirty="0">
                <a:solidFill>
                  <a:srgbClr val="002060"/>
                </a:solidFill>
                <a:latin typeface="Times New Roman" panose="02020603050405020304" pitchFamily="18" charset="0"/>
                <a:cs typeface="Times New Roman" panose="02020603050405020304" pitchFamily="18" charset="0"/>
              </a:rPr>
              <a:t>root mean squared error (RMSE)=</a:t>
            </a:r>
            <a:r>
              <a:rPr lang="en-US" dirty="0">
                <a:solidFill>
                  <a:srgbClr val="002060"/>
                </a:solidFill>
                <a:latin typeface="Times New Roman" panose="02020603050405020304" pitchFamily="18" charset="0"/>
                <a:cs typeface="Times New Roman" panose="02020603050405020304" pitchFamily="18" charset="0"/>
              </a:rPr>
              <a:t> square root </a:t>
            </a:r>
            <a:r>
              <a:rPr lang="en-US" dirty="0" smtClean="0">
                <a:solidFill>
                  <a:srgbClr val="002060"/>
                </a:solidFill>
                <a:latin typeface="Times New Roman" panose="02020603050405020304" pitchFamily="18" charset="0"/>
                <a:cs typeface="Times New Roman" panose="02020603050405020304" pitchFamily="18" charset="0"/>
              </a:rPr>
              <a:t>of MSE</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537860" y="2961505"/>
            <a:ext cx="1866408" cy="400110"/>
          </a:xfrm>
          <a:prstGeom prst="rect">
            <a:avLst/>
          </a:prstGeom>
        </p:spPr>
        <p:txBody>
          <a:bodyPr wrap="none">
            <a:spAutoFit/>
          </a:bodyPr>
          <a:lstStyle/>
          <a:p>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Some measures</a:t>
            </a:r>
            <a:endParaRPr lang="fr-FR" sz="2000" b="1" dirty="0">
              <a:solidFill>
                <a:schemeClr val="accent6">
                  <a:lumMod val="50000"/>
                </a:schemeClr>
              </a:solidFill>
            </a:endParaRPr>
          </a:p>
        </p:txBody>
      </p:sp>
    </p:spTree>
    <p:extLst>
      <p:ext uri="{BB962C8B-B14F-4D97-AF65-F5344CB8AC3E}">
        <p14:creationId xmlns:p14="http://schemas.microsoft.com/office/powerpoint/2010/main" val="1591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22</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283981911"/>
              </p:ext>
            </p:extLst>
          </p:nvPr>
        </p:nvGraphicFramePr>
        <p:xfrm>
          <a:off x="5565718" y="1230902"/>
          <a:ext cx="2407310" cy="4689152"/>
        </p:xfrm>
        <a:graphic>
          <a:graphicData uri="http://schemas.openxmlformats.org/drawingml/2006/table">
            <a:tbl>
              <a:tblPr/>
              <a:tblGrid>
                <a:gridCol w="1203655"/>
                <a:gridCol w="1203655"/>
              </a:tblGrid>
              <a:tr h="521837">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Absolute Errors</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Squared Errors</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729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441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841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2025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289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1024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256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256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196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1225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841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841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21">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1849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Direct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01310" y="1959527"/>
            <a:ext cx="8314039" cy="369332"/>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The Mean Absolute Error (MAE</a:t>
            </a:r>
            <a:r>
              <a:rPr lang="en-US" dirty="0" smtClean="0">
                <a:solidFill>
                  <a:srgbClr val="002060"/>
                </a:solidFill>
                <a:latin typeface="Times New Roman" panose="02020603050405020304" pitchFamily="18" charset="0"/>
                <a:cs typeface="Times New Roman" panose="02020603050405020304" pitchFamily="18" charset="0"/>
              </a:rPr>
              <a:t>)= 24.3 units</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01312" y="2899777"/>
            <a:ext cx="8314038" cy="369332"/>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The Mean Squared Error (MSE</a:t>
            </a:r>
            <a:r>
              <a:rPr lang="en-US" b="1" dirty="0" smtClean="0">
                <a:solidFill>
                  <a:srgbClr val="002060"/>
                </a:solidFill>
                <a:latin typeface="Times New Roman" panose="02020603050405020304" pitchFamily="18" charset="0"/>
                <a:cs typeface="Times New Roman" panose="02020603050405020304" pitchFamily="18" charset="0"/>
              </a:rPr>
              <a:t>)</a:t>
            </a:r>
            <a:r>
              <a:rPr lang="en-US" dirty="0" smtClean="0">
                <a:solidFill>
                  <a:srgbClr val="002060"/>
                </a:solidFill>
                <a:latin typeface="Times New Roman" panose="02020603050405020304" pitchFamily="18" charset="0"/>
                <a:cs typeface="Times New Roman" panose="02020603050405020304" pitchFamily="18" charset="0"/>
              </a:rPr>
              <a:t>= 726.5 squared units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01310" y="3840027"/>
            <a:ext cx="5188837" cy="369332"/>
          </a:xfrm>
          <a:prstGeom prst="rect">
            <a:avLst/>
          </a:prstGeom>
        </p:spPr>
        <p:txBody>
          <a:bodyPr wrap="square">
            <a:spAutoFit/>
          </a:bodyPr>
          <a:lstStyle/>
          <a:p>
            <a:pPr algn="just"/>
            <a:r>
              <a:rPr lang="en-US" b="1" dirty="0" smtClean="0">
                <a:solidFill>
                  <a:srgbClr val="002060"/>
                </a:solidFill>
                <a:latin typeface="Times New Roman" panose="02020603050405020304" pitchFamily="18" charset="0"/>
                <a:cs typeface="Times New Roman" panose="02020603050405020304" pitchFamily="18" charset="0"/>
              </a:rPr>
              <a:t>The </a:t>
            </a:r>
            <a:r>
              <a:rPr lang="en-US" b="1" dirty="0">
                <a:solidFill>
                  <a:srgbClr val="002060"/>
                </a:solidFill>
                <a:latin typeface="Times New Roman" panose="02020603050405020304" pitchFamily="18" charset="0"/>
                <a:cs typeface="Times New Roman" panose="02020603050405020304" pitchFamily="18" charset="0"/>
              </a:rPr>
              <a:t>root mean squared error (RMSE</a:t>
            </a:r>
            <a:r>
              <a:rPr lang="en-US" b="1" dirty="0" smtClean="0">
                <a:solidFill>
                  <a:srgbClr val="002060"/>
                </a:solidFill>
                <a:latin typeface="Times New Roman" panose="02020603050405020304" pitchFamily="18" charset="0"/>
                <a:cs typeface="Times New Roman" panose="02020603050405020304" pitchFamily="18" charset="0"/>
              </a:rPr>
              <a:t>)</a:t>
            </a:r>
            <a:r>
              <a:rPr lang="en-US" dirty="0" smtClean="0">
                <a:solidFill>
                  <a:srgbClr val="002060"/>
                </a:solidFill>
                <a:latin typeface="Times New Roman" panose="02020603050405020304" pitchFamily="18" charset="0"/>
                <a:cs typeface="Times New Roman" panose="02020603050405020304" pitchFamily="18" charset="0"/>
              </a:rPr>
              <a:t>= 27.0 units</a:t>
            </a:r>
            <a:endParaRPr lang="fr-FR"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125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23</a:t>
            </a:fld>
            <a:endParaRPr lang="fr-FR"/>
          </a:p>
        </p:txBody>
      </p:sp>
      <p:sp>
        <p:nvSpPr>
          <p:cNvPr id="4" name="Rectangle 3"/>
          <p:cNvSpPr/>
          <p:nvPr/>
        </p:nvSpPr>
        <p:spPr>
          <a:xfrm>
            <a:off x="413556" y="1187710"/>
            <a:ext cx="8159919" cy="2554545"/>
          </a:xfrm>
          <a:prstGeom prst="rect">
            <a:avLst/>
          </a:prstGeom>
        </p:spPr>
        <p:txBody>
          <a:bodyPr wrap="square">
            <a:spAutoFit/>
          </a:bodyPr>
          <a:lstStyle/>
          <a:p>
            <a:pPr algn="just"/>
            <a:r>
              <a:rPr lang="en-US" sz="2000" dirty="0" smtClean="0">
                <a:solidFill>
                  <a:srgbClr val="002060"/>
                </a:solidFill>
                <a:latin typeface="Times New Roman" panose="02020603050405020304" pitchFamily="18" charset="0"/>
                <a:cs typeface="Times New Roman" panose="02020603050405020304" pitchFamily="18" charset="0"/>
              </a:rPr>
              <a:t>Percentage </a:t>
            </a:r>
            <a:r>
              <a:rPr lang="en-US" sz="2000" dirty="0">
                <a:solidFill>
                  <a:srgbClr val="002060"/>
                </a:solidFill>
                <a:latin typeface="Times New Roman" panose="02020603050405020304" pitchFamily="18" charset="0"/>
                <a:cs typeface="Times New Roman" panose="02020603050405020304" pitchFamily="18" charset="0"/>
              </a:rPr>
              <a:t>accuracy measures are designed to reflect the seriousness of errors by expressing the typical error as a percentage of actual or typical sales</a:t>
            </a:r>
            <a:r>
              <a:rPr lang="en-US" sz="2000" dirty="0" smtClean="0">
                <a:solidFill>
                  <a:srgbClr val="002060"/>
                </a:solidFill>
                <a:latin typeface="Times New Roman" panose="02020603050405020304" pitchFamily="18" charset="0"/>
                <a:cs typeface="Times New Roman" panose="02020603050405020304" pitchFamily="18" charset="0"/>
              </a:rPr>
              <a:t>.</a:t>
            </a: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algn="just"/>
            <a:r>
              <a:rPr lang="en-US" sz="2000" dirty="0">
                <a:solidFill>
                  <a:srgbClr val="002060"/>
                </a:solidFill>
                <a:latin typeface="Times New Roman" panose="02020603050405020304" pitchFamily="18" charset="0"/>
                <a:cs typeface="Times New Roman" panose="02020603050405020304" pitchFamily="18" charset="0"/>
              </a:rPr>
              <a:t>Percentage accuracy measures also have the advantage that they do not depend on the volume of your sales (scale free</a:t>
            </a:r>
            <a:r>
              <a:rPr lang="en-US" sz="2000" dirty="0" smtClean="0">
                <a:solidFill>
                  <a:srgbClr val="002060"/>
                </a:solidFill>
                <a:latin typeface="Times New Roman" panose="02020603050405020304" pitchFamily="18" charset="0"/>
                <a:cs typeface="Times New Roman" panose="02020603050405020304" pitchFamily="18" charset="0"/>
              </a:rPr>
              <a:t>)</a:t>
            </a: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algn="just"/>
            <a:r>
              <a:rPr lang="en-US" sz="2000" dirty="0" smtClean="0">
                <a:solidFill>
                  <a:srgbClr val="002060"/>
                </a:solidFill>
                <a:latin typeface="Times New Roman" panose="02020603050405020304" pitchFamily="18" charset="0"/>
                <a:cs typeface="Times New Roman" panose="02020603050405020304" pitchFamily="18" charset="0"/>
              </a:rPr>
              <a:t>You </a:t>
            </a:r>
            <a:r>
              <a:rPr lang="en-US" sz="2000" dirty="0">
                <a:solidFill>
                  <a:srgbClr val="002060"/>
                </a:solidFill>
                <a:latin typeface="Times New Roman" panose="02020603050405020304" pitchFamily="18" charset="0"/>
                <a:cs typeface="Times New Roman" panose="02020603050405020304" pitchFamily="18" charset="0"/>
              </a:rPr>
              <a:t>can compare the forecast accuracy of a method across different products whose sales volumes may vary considerably</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Percentage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581831" y="4439783"/>
            <a:ext cx="8101794" cy="400110"/>
          </a:xfrm>
          <a:prstGeom prst="rect">
            <a:avLst/>
          </a:prstGeom>
        </p:spPr>
        <p:txBody>
          <a:bodyPr wrap="square">
            <a:spAutoFit/>
          </a:bodyPr>
          <a:lstStyle/>
          <a:p>
            <a:pPr algn="just"/>
            <a:r>
              <a:rPr lang="en-US" sz="2000" b="1" dirty="0">
                <a:solidFill>
                  <a:srgbClr val="002060"/>
                </a:solidFill>
                <a:latin typeface="Times New Roman" panose="02020603050405020304" pitchFamily="18" charset="0"/>
                <a:cs typeface="Times New Roman" panose="02020603050405020304" pitchFamily="18" charset="0"/>
              </a:rPr>
              <a:t>The Mean Absolute Percentage Error (MAPE</a:t>
            </a:r>
            <a:r>
              <a:rPr lang="en-US" sz="2000" b="1" dirty="0" smtClean="0">
                <a:solidFill>
                  <a:srgbClr val="002060"/>
                </a:solidFill>
                <a:latin typeface="Times New Roman" panose="02020603050405020304" pitchFamily="18" charset="0"/>
                <a:cs typeface="Times New Roman" panose="02020603050405020304" pitchFamily="18" charset="0"/>
              </a:rPr>
              <a:t>)</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13556" y="3935304"/>
            <a:ext cx="1866408" cy="400110"/>
          </a:xfrm>
          <a:prstGeom prst="rect">
            <a:avLst/>
          </a:prstGeom>
        </p:spPr>
        <p:txBody>
          <a:bodyPr wrap="none">
            <a:spAutoFit/>
          </a:bodyPr>
          <a:lstStyle/>
          <a:p>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Some measures</a:t>
            </a:r>
            <a:endParaRPr lang="fr-FR" sz="2000" b="1" dirty="0">
              <a:solidFill>
                <a:schemeClr val="accent6">
                  <a:lumMod val="50000"/>
                </a:schemeClr>
              </a:solidFill>
            </a:endParaRPr>
          </a:p>
        </p:txBody>
      </p:sp>
      <p:sp>
        <p:nvSpPr>
          <p:cNvPr id="12" name="Rectangle 11"/>
          <p:cNvSpPr/>
          <p:nvPr/>
        </p:nvSpPr>
        <p:spPr>
          <a:xfrm>
            <a:off x="581831" y="5034013"/>
            <a:ext cx="6897142" cy="369332"/>
          </a:xfrm>
          <a:prstGeom prst="rect">
            <a:avLst/>
          </a:prstGeom>
        </p:spPr>
        <p:txBody>
          <a:bodyPr wrap="square">
            <a:spAutoFit/>
          </a:bodyPr>
          <a:lstStyle/>
          <a:p>
            <a:r>
              <a:rPr lang="en-GB" b="1" dirty="0">
                <a:solidFill>
                  <a:srgbClr val="002060"/>
                </a:solidFill>
                <a:latin typeface="Times New Roman" panose="02020603050405020304" pitchFamily="18" charset="0"/>
                <a:cs typeface="Times New Roman" panose="02020603050405020304" pitchFamily="18" charset="0"/>
              </a:rPr>
              <a:t>The Median Absolute Percentage Error (MDAPE)</a:t>
            </a:r>
          </a:p>
        </p:txBody>
      </p:sp>
      <p:sp>
        <p:nvSpPr>
          <p:cNvPr id="13" name="Rectangle 12"/>
          <p:cNvSpPr/>
          <p:nvPr/>
        </p:nvSpPr>
        <p:spPr>
          <a:xfrm>
            <a:off x="581831" y="5537421"/>
            <a:ext cx="7411792" cy="400110"/>
          </a:xfrm>
          <a:prstGeom prst="rect">
            <a:avLst/>
          </a:prstGeom>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The Symmetric Mean Absolute Percentage Error (SMAPE</a:t>
            </a:r>
            <a:r>
              <a:rPr lang="en-US" sz="2000" b="1" dirty="0" smtClean="0">
                <a:solidFill>
                  <a:srgbClr val="002060"/>
                </a:solidFill>
                <a:latin typeface="Times New Roman" panose="02020603050405020304" pitchFamily="18" charset="0"/>
                <a:cs typeface="Times New Roman" panose="02020603050405020304" pitchFamily="18" charset="0"/>
              </a:rPr>
              <a:t>)</a:t>
            </a:r>
            <a:endParaRPr lang="fr-FR" sz="2000" b="1"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581831" y="6057271"/>
            <a:ext cx="2808782" cy="400110"/>
          </a:xfrm>
          <a:prstGeom prst="rect">
            <a:avLst/>
          </a:prstGeom>
        </p:spPr>
        <p:txBody>
          <a:bodyPr wrap="none">
            <a:spAutoFit/>
          </a:bodyPr>
          <a:lstStyle/>
          <a:p>
            <a:r>
              <a:rPr lang="fr-FR" sz="2000" b="1" dirty="0">
                <a:solidFill>
                  <a:srgbClr val="002060"/>
                </a:solidFill>
                <a:latin typeface="Times New Roman" panose="02020603050405020304" pitchFamily="18" charset="0"/>
                <a:cs typeface="Times New Roman" panose="02020603050405020304" pitchFamily="18" charset="0"/>
              </a:rPr>
              <a:t>The MAD/MEAN Ratio</a:t>
            </a:r>
          </a:p>
        </p:txBody>
      </p:sp>
    </p:spTree>
    <p:extLst>
      <p:ext uri="{BB962C8B-B14F-4D97-AF65-F5344CB8AC3E}">
        <p14:creationId xmlns:p14="http://schemas.microsoft.com/office/powerpoint/2010/main" val="351082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24</a:t>
            </a:fld>
            <a:endParaRPr lang="fr-FR"/>
          </a:p>
        </p:txBody>
      </p:sp>
      <p:sp>
        <p:nvSpPr>
          <p:cNvPr id="3" name="Rectangle 2"/>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Percentage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3556" y="1323921"/>
            <a:ext cx="8101794" cy="400110"/>
          </a:xfrm>
          <a:prstGeom prst="rect">
            <a:avLst/>
          </a:prstGeom>
        </p:spPr>
        <p:txBody>
          <a:bodyPr wrap="square">
            <a:spAutoFit/>
          </a:bodyPr>
          <a:lstStyle/>
          <a:p>
            <a:pPr algn="just"/>
            <a:r>
              <a:rPr lang="en-US" sz="2000" b="1" dirty="0">
                <a:solidFill>
                  <a:schemeClr val="accent6">
                    <a:lumMod val="50000"/>
                  </a:schemeClr>
                </a:solidFill>
                <a:latin typeface="Times New Roman" panose="02020603050405020304" pitchFamily="18" charset="0"/>
                <a:cs typeface="Times New Roman" panose="02020603050405020304" pitchFamily="18" charset="0"/>
              </a:rPr>
              <a:t>The Mean Absolute Percentage Error (MAPE</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 </a:t>
            </a:r>
          </a:p>
        </p:txBody>
      </p:sp>
      <p:sp>
        <p:nvSpPr>
          <p:cNvPr id="6" name="Rectangle 5"/>
          <p:cNvSpPr/>
          <p:nvPr/>
        </p:nvSpPr>
        <p:spPr>
          <a:xfrm>
            <a:off x="331669" y="4940137"/>
            <a:ext cx="4653887" cy="707886"/>
          </a:xfrm>
          <a:prstGeom prst="rect">
            <a:avLst/>
          </a:prstGeom>
        </p:spPr>
        <p:txBody>
          <a:bodyPr wrap="square">
            <a:spAutoFit/>
          </a:bodyPr>
          <a:lstStyle/>
          <a:p>
            <a:pPr algn="just"/>
            <a:r>
              <a:rPr lang="en-US" sz="2000" dirty="0" smtClean="0">
                <a:solidFill>
                  <a:srgbClr val="002060"/>
                </a:solidFill>
                <a:latin typeface="Times New Roman" panose="02020603050405020304" pitchFamily="18" charset="0"/>
                <a:cs typeface="Times New Roman" panose="02020603050405020304" pitchFamily="18" charset="0"/>
              </a:rPr>
              <a:t>Care </a:t>
            </a:r>
            <a:r>
              <a:rPr lang="en-US" sz="2000" dirty="0">
                <a:solidFill>
                  <a:srgbClr val="002060"/>
                </a:solidFill>
                <a:latin typeface="Times New Roman" panose="02020603050405020304" pitchFamily="18" charset="0"/>
                <a:cs typeface="Times New Roman" panose="02020603050405020304" pitchFamily="18" charset="0"/>
              </a:rPr>
              <a:t>should be taken when some sales </a:t>
            </a:r>
            <a:r>
              <a:rPr lang="en-US" sz="2000" dirty="0" smtClean="0">
                <a:solidFill>
                  <a:srgbClr val="002060"/>
                </a:solidFill>
                <a:latin typeface="Times New Roman" panose="02020603050405020304" pitchFamily="18" charset="0"/>
                <a:cs typeface="Times New Roman" panose="02020603050405020304" pitchFamily="18" charset="0"/>
              </a:rPr>
              <a:t>figures are small or zero.</a:t>
            </a:r>
            <a:endParaRPr lang="fr-FR"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7" name="Tableau 6"/>
          <p:cNvGraphicFramePr>
            <a:graphicFrameLocks noGrp="1"/>
          </p:cNvGraphicFramePr>
          <p:nvPr>
            <p:extLst>
              <p:ext uri="{D42A27DB-BD31-4B8C-83A1-F6EECF244321}">
                <p14:modId xmlns:p14="http://schemas.microsoft.com/office/powerpoint/2010/main" val="3388681150"/>
              </p:ext>
            </p:extLst>
          </p:nvPr>
        </p:nvGraphicFramePr>
        <p:xfrm>
          <a:off x="5012722" y="2023952"/>
          <a:ext cx="3735492" cy="4105275"/>
        </p:xfrm>
        <a:graphic>
          <a:graphicData uri="http://schemas.openxmlformats.org/drawingml/2006/table">
            <a:tbl>
              <a:tblPr/>
              <a:tblGrid>
                <a:gridCol w="1245164"/>
                <a:gridCol w="1245164"/>
                <a:gridCol w="1245164"/>
              </a:tblGrid>
              <a:tr h="762000">
                <a:tc>
                  <a:txBody>
                    <a:bodyPr/>
                    <a:lstStyle/>
                    <a:p>
                      <a:pPr algn="l" fontAlgn="ctr"/>
                      <a:r>
                        <a:rPr lang="en-GB" sz="1400" b="1" i="0" u="none" strike="noStrike" noProof="0" dirty="0" smtClean="0">
                          <a:solidFill>
                            <a:srgbClr val="000000"/>
                          </a:solidFill>
                          <a:effectLst/>
                          <a:latin typeface="Times New Roman" panose="02020603050405020304" pitchFamily="18" charset="0"/>
                          <a:cs typeface="Times New Roman" panose="02020603050405020304" pitchFamily="18" charset="0"/>
                        </a:rPr>
                        <a:t>Errors</a:t>
                      </a:r>
                      <a:endParaRPr lang="en-GB" sz="14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400" b="1" i="0" u="none" strike="noStrike" noProof="0" dirty="0" smtClean="0">
                          <a:solidFill>
                            <a:srgbClr val="000000"/>
                          </a:solidFill>
                          <a:effectLst/>
                          <a:latin typeface="Times New Roman" panose="02020603050405020304" pitchFamily="18" charset="0"/>
                          <a:cs typeface="Times New Roman" panose="02020603050405020304" pitchFamily="18" charset="0"/>
                        </a:rPr>
                        <a:t>Percentage Error</a:t>
                      </a:r>
                      <a:endParaRPr lang="en-GB" sz="14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400" b="1" i="0" u="none" strike="noStrike" noProof="0" dirty="0" smtClean="0">
                          <a:solidFill>
                            <a:srgbClr val="000000"/>
                          </a:solidFill>
                          <a:effectLst/>
                          <a:latin typeface="Times New Roman" panose="02020603050405020304" pitchFamily="18" charset="0"/>
                          <a:cs typeface="Times New Roman" panose="02020603050405020304" pitchFamily="18" charset="0"/>
                        </a:rPr>
                        <a:t>Absolute Percentage Errors</a:t>
                      </a:r>
                      <a:endParaRPr lang="en-GB" sz="14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27</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24,1%</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24,1%</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21</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19,3%</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19,3%</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24,4%</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24,4%</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45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32,6%</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32,6%</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-17</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-21,0%</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21,0%</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32</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25,0%</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25,0%</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2,0%</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2,0%</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13,9%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13,9%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-18,8%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18,8%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14</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12,4%</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12,4%</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-53,8%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53,8%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-42,6%</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42,6%</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-10,6%</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10,6%</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23,8%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23,8%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43</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30,9%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30,9%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413556" y="2391629"/>
            <a:ext cx="4572000" cy="646331"/>
          </a:xfrm>
          <a:prstGeom prst="rect">
            <a:avLst/>
          </a:prstGeom>
        </p:spPr>
        <p:txBody>
          <a:bodyPr>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MAPE= </a:t>
            </a:r>
            <a:r>
              <a:rPr lang="en-US" dirty="0">
                <a:solidFill>
                  <a:srgbClr val="002060"/>
                </a:solidFill>
                <a:latin typeface="Times New Roman" panose="02020603050405020304" pitchFamily="18" charset="0"/>
                <a:cs typeface="Times New Roman" panose="02020603050405020304" pitchFamily="18" charset="0"/>
              </a:rPr>
              <a:t>mean of absolute percentage errors</a:t>
            </a:r>
          </a:p>
          <a:p>
            <a:pPr algn="just"/>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23.7%</a:t>
            </a:r>
          </a:p>
        </p:txBody>
      </p:sp>
    </p:spTree>
    <p:extLst>
      <p:ext uri="{BB962C8B-B14F-4D97-AF65-F5344CB8AC3E}">
        <p14:creationId xmlns:p14="http://schemas.microsoft.com/office/powerpoint/2010/main" val="88067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25</a:t>
            </a:fld>
            <a:endParaRPr lang="fr-FR"/>
          </a:p>
        </p:txBody>
      </p:sp>
      <p:sp>
        <p:nvSpPr>
          <p:cNvPr id="3" name="Rectangle 2"/>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Percentage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3556" y="1346637"/>
            <a:ext cx="6044394" cy="400110"/>
          </a:xfrm>
          <a:prstGeom prst="rect">
            <a:avLst/>
          </a:prstGeom>
        </p:spPr>
        <p:txBody>
          <a:bodyPr wrap="square">
            <a:spAutoFit/>
          </a:bodyPr>
          <a:lstStyle/>
          <a:p>
            <a:r>
              <a:rPr lang="en-GB" sz="2000" b="1" dirty="0" smtClean="0">
                <a:solidFill>
                  <a:schemeClr val="accent6">
                    <a:lumMod val="50000"/>
                  </a:schemeClr>
                </a:solidFill>
                <a:latin typeface="Times New Roman" panose="02020603050405020304" pitchFamily="18" charset="0"/>
                <a:cs typeface="Times New Roman" panose="02020603050405020304" pitchFamily="18" charset="0"/>
              </a:rPr>
              <a:t>The Median Absolute Percentage Error (MDAPE)</a:t>
            </a:r>
            <a:endParaRPr lang="en-GB"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77458" y="2004035"/>
            <a:ext cx="1152880" cy="400110"/>
          </a:xfrm>
          <a:prstGeom prst="rect">
            <a:avLst/>
          </a:prstGeom>
        </p:spPr>
        <p:txBody>
          <a:bodyPr wrap="none">
            <a:spAutoFit/>
          </a:bodyPr>
          <a:lstStyle/>
          <a:p>
            <a:r>
              <a:rPr lang="en-GB" sz="2000" b="1" dirty="0" smtClean="0">
                <a:solidFill>
                  <a:srgbClr val="002060"/>
                </a:solidFill>
                <a:latin typeface="Times New Roman" panose="02020603050405020304" pitchFamily="18" charset="0"/>
                <a:cs typeface="Times New Roman" panose="02020603050405020304" pitchFamily="18" charset="0"/>
              </a:rPr>
              <a:t>Example</a:t>
            </a:r>
            <a:endParaRPr lang="en-GB" sz="2000" b="1" dirty="0">
              <a:solidFill>
                <a:srgbClr val="002060"/>
              </a:solidFill>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2"/>
          <a:stretch>
            <a:fillRect/>
          </a:stretch>
        </p:blipFill>
        <p:spPr>
          <a:xfrm>
            <a:off x="2763458" y="2645704"/>
            <a:ext cx="3333750" cy="400050"/>
          </a:xfrm>
          <a:prstGeom prst="rect">
            <a:avLst/>
          </a:prstGeom>
        </p:spPr>
      </p:pic>
      <p:sp>
        <p:nvSpPr>
          <p:cNvPr id="8" name="Rectangle 7"/>
          <p:cNvSpPr/>
          <p:nvPr/>
        </p:nvSpPr>
        <p:spPr>
          <a:xfrm>
            <a:off x="472058" y="3340883"/>
            <a:ext cx="7927348" cy="646331"/>
          </a:xfrm>
          <a:prstGeom prst="rect">
            <a:avLst/>
          </a:prstGeom>
        </p:spPr>
        <p:txBody>
          <a:bodyPr wrap="square">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The computer will find </a:t>
            </a:r>
            <a:r>
              <a:rPr lang="en-US" dirty="0">
                <a:solidFill>
                  <a:srgbClr val="002060"/>
                </a:solidFill>
                <a:latin typeface="Times New Roman" panose="02020603050405020304" pitchFamily="18" charset="0"/>
                <a:cs typeface="Times New Roman" panose="02020603050405020304" pitchFamily="18" charset="0"/>
              </a:rPr>
              <a:t>the median by ordering the absolute percentage errors from smallest to largest and identifying the middle value</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9" name="Image 8"/>
          <p:cNvPicPr>
            <a:picLocks noChangeAspect="1"/>
          </p:cNvPicPr>
          <p:nvPr/>
        </p:nvPicPr>
        <p:blipFill>
          <a:blip r:embed="rId3"/>
          <a:stretch>
            <a:fillRect/>
          </a:stretch>
        </p:blipFill>
        <p:spPr>
          <a:xfrm>
            <a:off x="2763458" y="4213174"/>
            <a:ext cx="3333750" cy="342900"/>
          </a:xfrm>
          <a:prstGeom prst="rect">
            <a:avLst/>
          </a:prstGeom>
        </p:spPr>
      </p:pic>
      <p:sp>
        <p:nvSpPr>
          <p:cNvPr id="10" name="Rectangle 9"/>
          <p:cNvSpPr/>
          <p:nvPr/>
        </p:nvSpPr>
        <p:spPr>
          <a:xfrm>
            <a:off x="472058" y="4854694"/>
            <a:ext cx="7916549" cy="369332"/>
          </a:xfrm>
          <a:prstGeom prst="rect">
            <a:avLst/>
          </a:prstGeom>
        </p:spPr>
        <p:txBody>
          <a:bodyPr wrap="square">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MDAPE is 5%. In contrast, the MAPE </a:t>
            </a:r>
            <a:r>
              <a:rPr lang="en-US" dirty="0" smtClean="0">
                <a:solidFill>
                  <a:srgbClr val="002060"/>
                </a:solidFill>
                <a:latin typeface="Times New Roman" panose="02020603050405020304" pitchFamily="18" charset="0"/>
                <a:cs typeface="Times New Roman" panose="02020603050405020304" pitchFamily="18" charset="0"/>
              </a:rPr>
              <a:t>is 148</a:t>
            </a:r>
            <a:r>
              <a:rPr lang="en-US" dirty="0">
                <a:solidFill>
                  <a:srgbClr val="002060"/>
                </a:solidFill>
                <a:latin typeface="Times New Roman" panose="02020603050405020304" pitchFamily="18" charset="0"/>
                <a:cs typeface="Times New Roman" panose="02020603050405020304" pitchFamily="18" charset="0"/>
              </a:rPr>
              <a:t>%, </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45507" y="5580766"/>
            <a:ext cx="8374442" cy="646331"/>
          </a:xfrm>
          <a:prstGeom prst="rect">
            <a:avLst/>
          </a:prstGeom>
        </p:spPr>
        <p:txBody>
          <a:bodyPr wrap="square">
            <a:spAutoFit/>
          </a:bodyPr>
          <a:lstStyle/>
          <a:p>
            <a:pPr algn="just"/>
            <a:r>
              <a:rPr lang="en-US" dirty="0">
                <a:solidFill>
                  <a:srgbClr val="002060"/>
                </a:solidFill>
                <a:latin typeface="Times New Roman" panose="02020603050405020304" pitchFamily="18" charset="0"/>
                <a:cs typeface="Times New Roman" panose="02020603050405020304" pitchFamily="18" charset="0"/>
              </a:rPr>
              <a:t>For the forecasts in </a:t>
            </a:r>
            <a:r>
              <a:rPr lang="en-US" dirty="0" smtClean="0">
                <a:solidFill>
                  <a:srgbClr val="002060"/>
                </a:solidFill>
                <a:latin typeface="Times New Roman" panose="02020603050405020304" pitchFamily="18" charset="0"/>
                <a:cs typeface="Times New Roman" panose="02020603050405020304" pitchFamily="18" charset="0"/>
              </a:rPr>
              <a:t>the previous example the </a:t>
            </a:r>
            <a:r>
              <a:rPr lang="en-US" dirty="0">
                <a:solidFill>
                  <a:srgbClr val="002060"/>
                </a:solidFill>
                <a:latin typeface="Times New Roman" panose="02020603050405020304" pitchFamily="18" charset="0"/>
                <a:cs typeface="Times New Roman" panose="02020603050405020304" pitchFamily="18" charset="0"/>
              </a:rPr>
              <a:t>MDAPE is 23.8%, which is almost identical to the MAPE.</a:t>
            </a:r>
            <a:endParaRPr lang="fr-FR"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29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26</a:t>
            </a:fld>
            <a:endParaRPr lang="fr-FR"/>
          </a:p>
        </p:txBody>
      </p:sp>
      <p:sp>
        <p:nvSpPr>
          <p:cNvPr id="3" name="Rectangle 2"/>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13556" y="208348"/>
            <a:ext cx="6885168"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Percentage accuracy measures</a:t>
            </a:r>
          </a:p>
        </p:txBody>
      </p:sp>
      <p:sp>
        <p:nvSpPr>
          <p:cNvPr id="5" name="Rectangle 4"/>
          <p:cNvSpPr/>
          <p:nvPr/>
        </p:nvSpPr>
        <p:spPr>
          <a:xfrm>
            <a:off x="454647" y="989021"/>
            <a:ext cx="7411792" cy="400110"/>
          </a:xfrm>
          <a:prstGeom prst="rect">
            <a:avLst/>
          </a:prstGeom>
        </p:spPr>
        <p:txBody>
          <a:bodyPr wrap="square">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The Symmetric Mean Absolute Percentage Error (SMAPE</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a:t>
            </a:r>
            <a:endParaRPr lang="fr-FR" sz="2000" b="1" dirty="0">
              <a:solidFill>
                <a:schemeClr val="accent6">
                  <a:lumMod val="50000"/>
                </a:schemeClr>
              </a:solidFill>
              <a:latin typeface="Times New Roman" panose="02020603050405020304" pitchFamily="18" charset="0"/>
              <a:cs typeface="Times New Roman" panose="02020603050405020304" pitchFamily="18"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3380201210"/>
              </p:ext>
            </p:extLst>
          </p:nvPr>
        </p:nvGraphicFramePr>
        <p:xfrm>
          <a:off x="4794914" y="1690238"/>
          <a:ext cx="3835020" cy="4541520"/>
        </p:xfrm>
        <a:graphic>
          <a:graphicData uri="http://schemas.openxmlformats.org/drawingml/2006/table">
            <a:tbl>
              <a:tblPr/>
              <a:tblGrid>
                <a:gridCol w="1278340"/>
                <a:gridCol w="1278340"/>
                <a:gridCol w="1278340"/>
              </a:tblGrid>
              <a:tr h="571500">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Absolute Errors</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Average Forecast &amp; Actual Sales</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600" b="1" i="0" u="none" strike="noStrike" noProof="0" dirty="0" smtClean="0">
                          <a:solidFill>
                            <a:srgbClr val="000000"/>
                          </a:solidFill>
                          <a:effectLst/>
                          <a:latin typeface="Times New Roman" panose="02020603050405020304" pitchFamily="18" charset="0"/>
                          <a:cs typeface="Times New Roman" panose="02020603050405020304" pitchFamily="18" charset="0"/>
                        </a:rPr>
                        <a:t>Symmetric Absolute % Errors</a:t>
                      </a:r>
                      <a:endParaRPr lang="en-GB" sz="16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98,5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27,4%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98,5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21,3%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104,5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27,8%</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115,5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39,0%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89,5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19,0%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112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28,6%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107</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15,0%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17,2%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13,2%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82,5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42,4%</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82,5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35,2%</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89,5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10,1%</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29</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107,5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27,0%</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43</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117,5</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0" i="0" u="none" strike="noStrike" noProof="0" dirty="0" smtClean="0">
                          <a:solidFill>
                            <a:srgbClr val="000000"/>
                          </a:solidFill>
                          <a:effectLst/>
                          <a:latin typeface="Times New Roman" panose="02020603050405020304" pitchFamily="18" charset="0"/>
                          <a:cs typeface="Times New Roman" panose="02020603050405020304" pitchFamily="18" charset="0"/>
                        </a:rPr>
                        <a:t>36,6%</a:t>
                      </a:r>
                      <a:endParaRPr lang="en-GB" sz="16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277504" y="1842590"/>
            <a:ext cx="4226256" cy="646331"/>
          </a:xfrm>
          <a:prstGeom prst="rect">
            <a:avLst/>
          </a:prstGeom>
        </p:spPr>
        <p:txBody>
          <a:bodyPr wrap="square">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First </a:t>
            </a:r>
            <a:r>
              <a:rPr lang="en-US" dirty="0">
                <a:solidFill>
                  <a:srgbClr val="002060"/>
                </a:solidFill>
                <a:latin typeface="Times New Roman" panose="02020603050405020304" pitchFamily="18" charset="0"/>
                <a:cs typeface="Times New Roman" panose="02020603050405020304" pitchFamily="18" charset="0"/>
              </a:rPr>
              <a:t>takes the average of the forecast and actual sales. </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77504" y="2619617"/>
            <a:ext cx="4226257" cy="923330"/>
          </a:xfrm>
          <a:prstGeom prst="rect">
            <a:avLst/>
          </a:prstGeom>
        </p:spPr>
        <p:txBody>
          <a:bodyPr wrap="square">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Then </a:t>
            </a:r>
            <a:r>
              <a:rPr lang="en-US" dirty="0">
                <a:solidFill>
                  <a:srgbClr val="002060"/>
                </a:solidFill>
                <a:latin typeface="Times New Roman" panose="02020603050405020304" pitchFamily="18" charset="0"/>
                <a:cs typeface="Times New Roman" panose="02020603050405020304" pitchFamily="18" charset="0"/>
              </a:rPr>
              <a:t>calculates the error as a percentage of this </a:t>
            </a:r>
            <a:r>
              <a:rPr lang="en-US" dirty="0" smtClean="0">
                <a:solidFill>
                  <a:srgbClr val="002060"/>
                </a:solidFill>
                <a:latin typeface="Times New Roman" panose="02020603050405020304" pitchFamily="18" charset="0"/>
                <a:cs typeface="Times New Roman" panose="02020603050405020304" pitchFamily="18" charset="0"/>
              </a:rPr>
              <a:t>average: </a:t>
            </a:r>
            <a:r>
              <a:rPr lang="en-US" dirty="0">
                <a:solidFill>
                  <a:srgbClr val="002060"/>
                </a:solidFill>
                <a:latin typeface="Times New Roman" panose="02020603050405020304" pitchFamily="18" charset="0"/>
                <a:cs typeface="Times New Roman" panose="02020603050405020304" pitchFamily="18" charset="0"/>
              </a:rPr>
              <a:t>the symmetric absolute percentage </a:t>
            </a:r>
            <a:r>
              <a:rPr lang="en-US" dirty="0" smtClean="0">
                <a:solidFill>
                  <a:srgbClr val="002060"/>
                </a:solidFill>
                <a:latin typeface="Times New Roman" panose="02020603050405020304" pitchFamily="18" charset="0"/>
                <a:cs typeface="Times New Roman" panose="02020603050405020304" pitchFamily="18" charset="0"/>
              </a:rPr>
              <a:t>error</a:t>
            </a:r>
          </a:p>
        </p:txBody>
      </p:sp>
      <p:sp>
        <p:nvSpPr>
          <p:cNvPr id="9" name="Rectangle 8"/>
          <p:cNvSpPr/>
          <p:nvPr/>
        </p:nvSpPr>
        <p:spPr>
          <a:xfrm>
            <a:off x="277505" y="3750272"/>
            <a:ext cx="4226255" cy="923330"/>
          </a:xfrm>
          <a:prstGeom prst="rect">
            <a:avLst/>
          </a:prstGeom>
        </p:spPr>
        <p:txBody>
          <a:bodyPr wrap="square">
            <a:spAutoFit/>
          </a:bodyPr>
          <a:lstStyle/>
          <a:p>
            <a:pPr algn="just"/>
            <a:r>
              <a:rPr lang="en-US" dirty="0">
                <a:solidFill>
                  <a:srgbClr val="002060"/>
                </a:solidFill>
                <a:latin typeface="Times New Roman" panose="02020603050405020304" pitchFamily="18" charset="0"/>
                <a:cs typeface="Times New Roman" panose="02020603050405020304" pitchFamily="18" charset="0"/>
              </a:rPr>
              <a:t>The SMAPE is obtained by taking the mean of the column of symmetric absolute percentage errors. </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58268" y="4880927"/>
            <a:ext cx="1834156" cy="369332"/>
          </a:xfrm>
          <a:prstGeom prst="rect">
            <a:avLst/>
          </a:prstGeom>
        </p:spPr>
        <p:txBody>
          <a:bodyPr wrap="non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SMAPE</a:t>
            </a: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24,1%</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22912" y="5459666"/>
            <a:ext cx="4335440" cy="646331"/>
          </a:xfrm>
          <a:prstGeom prst="rect">
            <a:avLst/>
          </a:prstGeom>
        </p:spPr>
        <p:txBody>
          <a:bodyPr wrap="square">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SMAPE </a:t>
            </a:r>
            <a:r>
              <a:rPr lang="en-US" dirty="0">
                <a:solidFill>
                  <a:srgbClr val="002060"/>
                </a:solidFill>
                <a:latin typeface="Times New Roman" panose="02020603050405020304" pitchFamily="18" charset="0"/>
                <a:cs typeface="Times New Roman" panose="02020603050405020304" pitchFamily="18" charset="0"/>
              </a:rPr>
              <a:t>can be calculated where some of the actual sales are zero </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77504" y="6112440"/>
            <a:ext cx="6669205" cy="369332"/>
          </a:xfrm>
          <a:prstGeom prst="rect">
            <a:avLst/>
          </a:prstGeom>
        </p:spPr>
        <p:txBody>
          <a:bodyPr wrap="square">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It is not symmetric. </a:t>
            </a:r>
            <a:endParaRPr lang="fr-FR"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660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27</a:t>
            </a:fld>
            <a:endParaRPr lang="fr-FR"/>
          </a:p>
        </p:txBody>
      </p:sp>
      <p:sp>
        <p:nvSpPr>
          <p:cNvPr id="3" name="Rectangle 2"/>
          <p:cNvSpPr/>
          <p:nvPr/>
        </p:nvSpPr>
        <p:spPr>
          <a:xfrm>
            <a:off x="413556" y="1266014"/>
            <a:ext cx="8416344" cy="400110"/>
          </a:xfrm>
          <a:prstGeom prst="rect">
            <a:avLst/>
          </a:prstGeom>
        </p:spPr>
        <p:txBody>
          <a:bodyPr wrap="square">
            <a:spAutoFit/>
          </a:bodyPr>
          <a:lstStyle/>
          <a:p>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When </a:t>
            </a:r>
            <a:r>
              <a:rPr lang="en-US" sz="2000" b="1" dirty="0">
                <a:solidFill>
                  <a:schemeClr val="accent6">
                    <a:lumMod val="50000"/>
                  </a:schemeClr>
                </a:solidFill>
                <a:latin typeface="Times New Roman" panose="02020603050405020304" pitchFamily="18" charset="0"/>
                <a:cs typeface="Times New Roman" panose="02020603050405020304" pitchFamily="18" charset="0"/>
              </a:rPr>
              <a:t>There Is a Trend or Seasonal </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Pattern</a:t>
            </a:r>
            <a:endParaRPr lang="fr-FR"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418562" y="1932815"/>
            <a:ext cx="8096788" cy="2862322"/>
          </a:xfrm>
          <a:prstGeom prst="rect">
            <a:avLst/>
          </a:prstGeom>
        </p:spPr>
        <p:txBody>
          <a:bodyPr wrap="square">
            <a:spAutoFit/>
          </a:bodyPr>
          <a:lstStyle/>
          <a:p>
            <a:pPr marL="285750" indent="-28575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If there is an </a:t>
            </a:r>
            <a:r>
              <a:rPr lang="en-US" sz="2000" dirty="0">
                <a:solidFill>
                  <a:srgbClr val="002060"/>
                </a:solidFill>
                <a:latin typeface="Times New Roman" panose="02020603050405020304" pitchFamily="18" charset="0"/>
                <a:cs typeface="Times New Roman" panose="02020603050405020304" pitchFamily="18" charset="0"/>
              </a:rPr>
              <a:t>upward trend in your data, the increase in your actual sales will tend to make these </a:t>
            </a:r>
            <a:r>
              <a:rPr lang="en-US" sz="2000" dirty="0" smtClean="0">
                <a:solidFill>
                  <a:srgbClr val="002060"/>
                </a:solidFill>
                <a:latin typeface="Times New Roman" panose="02020603050405020304" pitchFamily="18" charset="0"/>
                <a:cs typeface="Times New Roman" panose="02020603050405020304" pitchFamily="18" charset="0"/>
              </a:rPr>
              <a:t>percentage accuracy measures </a:t>
            </a:r>
            <a:r>
              <a:rPr lang="en-US" sz="2000" dirty="0">
                <a:solidFill>
                  <a:srgbClr val="002060"/>
                </a:solidFill>
                <a:latin typeface="Times New Roman" panose="02020603050405020304" pitchFamily="18" charset="0"/>
                <a:cs typeface="Times New Roman" panose="02020603050405020304" pitchFamily="18" charset="0"/>
              </a:rPr>
              <a:t>become smaller over </a:t>
            </a:r>
            <a:r>
              <a:rPr lang="en-US" sz="2000" dirty="0" smtClean="0">
                <a:solidFill>
                  <a:srgbClr val="002060"/>
                </a:solidFill>
                <a:latin typeface="Times New Roman" panose="02020603050405020304" pitchFamily="18" charset="0"/>
                <a:cs typeface="Times New Roman" panose="02020603050405020304" pitchFamily="18" charset="0"/>
              </a:rPr>
              <a:t>time</a:t>
            </a:r>
          </a:p>
          <a:p>
            <a:pPr marL="285750" indent="-285750" algn="just">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The </a:t>
            </a:r>
            <a:r>
              <a:rPr lang="en-US" sz="2000" dirty="0">
                <a:solidFill>
                  <a:srgbClr val="002060"/>
                </a:solidFill>
                <a:latin typeface="Times New Roman" panose="02020603050405020304" pitchFamily="18" charset="0"/>
                <a:cs typeface="Times New Roman" panose="02020603050405020304" pitchFamily="18" charset="0"/>
              </a:rPr>
              <a:t>reverse is true for a downward trend. </a:t>
            </a:r>
            <a:endParaRPr lang="en-US" sz="20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If there is </a:t>
            </a:r>
            <a:r>
              <a:rPr lang="en-US" sz="2000" dirty="0">
                <a:solidFill>
                  <a:srgbClr val="002060"/>
                </a:solidFill>
                <a:latin typeface="Times New Roman" panose="02020603050405020304" pitchFamily="18" charset="0"/>
                <a:cs typeface="Times New Roman" panose="02020603050405020304" pitchFamily="18" charset="0"/>
              </a:rPr>
              <a:t>a seasonal pattern, with </a:t>
            </a:r>
            <a:r>
              <a:rPr lang="en-US" sz="2000" dirty="0" smtClean="0">
                <a:solidFill>
                  <a:srgbClr val="002060"/>
                </a:solidFill>
                <a:latin typeface="Times New Roman" panose="02020603050405020304" pitchFamily="18" charset="0"/>
                <a:cs typeface="Times New Roman" panose="02020603050405020304" pitchFamily="18" charset="0"/>
              </a:rPr>
              <a:t>lower sales in </a:t>
            </a:r>
            <a:r>
              <a:rPr lang="en-US" sz="2000" dirty="0">
                <a:solidFill>
                  <a:srgbClr val="002060"/>
                </a:solidFill>
                <a:latin typeface="Times New Roman" panose="02020603050405020304" pitchFamily="18" charset="0"/>
                <a:cs typeface="Times New Roman" panose="02020603050405020304" pitchFamily="18" charset="0"/>
              </a:rPr>
              <a:t>the winter and </a:t>
            </a:r>
            <a:r>
              <a:rPr lang="en-US" sz="2000" dirty="0" smtClean="0">
                <a:solidFill>
                  <a:srgbClr val="002060"/>
                </a:solidFill>
                <a:latin typeface="Times New Roman" panose="02020603050405020304" pitchFamily="18" charset="0"/>
                <a:cs typeface="Times New Roman" panose="02020603050405020304" pitchFamily="18" charset="0"/>
              </a:rPr>
              <a:t>higher </a:t>
            </a:r>
            <a:r>
              <a:rPr lang="en-US" sz="2000" dirty="0">
                <a:solidFill>
                  <a:srgbClr val="002060"/>
                </a:solidFill>
                <a:latin typeface="Times New Roman" panose="02020603050405020304" pitchFamily="18" charset="0"/>
                <a:cs typeface="Times New Roman" panose="02020603050405020304" pitchFamily="18" charset="0"/>
              </a:rPr>
              <a:t>in the summer, your winter sales forecasts will tend to look less accurate than those for the summer</a:t>
            </a:r>
            <a:r>
              <a:rPr lang="en-US" sz="2000" dirty="0" smtClean="0">
                <a:solidFill>
                  <a:srgbClr val="002060"/>
                </a:solidFill>
                <a:latin typeface="Times New Roman" panose="02020603050405020304" pitchFamily="18" charset="0"/>
                <a:cs typeface="Times New Roman" panose="02020603050405020304" pitchFamily="18" charset="0"/>
              </a:rPr>
              <a:t>.</a:t>
            </a:r>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6885168"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Percentage accuracy </a:t>
            </a:r>
            <a:r>
              <a:rPr lang="en-US" sz="2400" b="1" dirty="0" smtClean="0">
                <a:solidFill>
                  <a:srgbClr val="002060"/>
                </a:solidFill>
                <a:latin typeface="Times New Roman" panose="02020603050405020304" pitchFamily="18" charset="0"/>
                <a:cs typeface="Times New Roman" panose="02020603050405020304" pitchFamily="18" charset="0"/>
              </a:rPr>
              <a:t>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459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28</a:t>
            </a:fld>
            <a:endParaRPr lang="fr-FR"/>
          </a:p>
        </p:txBody>
      </p:sp>
      <p:sp>
        <p:nvSpPr>
          <p:cNvPr id="4" name="Rectangle 3"/>
          <p:cNvSpPr/>
          <p:nvPr/>
        </p:nvSpPr>
        <p:spPr>
          <a:xfrm>
            <a:off x="482494" y="1169509"/>
            <a:ext cx="7914068" cy="2554545"/>
          </a:xfrm>
          <a:prstGeom prst="rect">
            <a:avLst/>
          </a:prstGeom>
        </p:spPr>
        <p:txBody>
          <a:bodyPr wrap="square">
            <a:spAutoFit/>
          </a:bodyPr>
          <a:lstStyle/>
          <a:p>
            <a:pPr marL="342900" indent="-34290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Relative </a:t>
            </a:r>
            <a:r>
              <a:rPr lang="en-US" sz="2000" dirty="0">
                <a:solidFill>
                  <a:srgbClr val="002060"/>
                </a:solidFill>
                <a:latin typeface="Times New Roman" panose="02020603050405020304" pitchFamily="18" charset="0"/>
                <a:cs typeface="Times New Roman" panose="02020603050405020304" pitchFamily="18" charset="0"/>
              </a:rPr>
              <a:t>accuracy measures are designed to allow us to compare the accuracy of a method we are considering using against the benchmark of a simple competitor. </a:t>
            </a:r>
            <a:endParaRPr lang="en-US" sz="2000" dirty="0" smtClean="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Usually</a:t>
            </a:r>
            <a:r>
              <a:rPr lang="en-US" sz="2000" dirty="0">
                <a:solidFill>
                  <a:srgbClr val="002060"/>
                </a:solidFill>
                <a:latin typeface="Times New Roman" panose="02020603050405020304" pitchFamily="18" charset="0"/>
                <a:cs typeface="Times New Roman" panose="02020603050405020304" pitchFamily="18" charset="0"/>
              </a:rPr>
              <a:t>, this simple competitor is a naïve forecast – that is, a forecast that equals the most recent sales figure. </a:t>
            </a:r>
            <a:endParaRPr lang="en-US" sz="2000" dirty="0" smtClean="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Relative </a:t>
            </a:r>
            <a:r>
              <a:rPr lang="en-US" sz="2000" dirty="0">
                <a:solidFill>
                  <a:srgbClr val="002060"/>
                </a:solidFill>
                <a:latin typeface="Times New Roman" panose="02020603050405020304" pitchFamily="18" charset="0"/>
                <a:cs typeface="Times New Roman" panose="02020603050405020304" pitchFamily="18" charset="0"/>
              </a:rPr>
              <a:t>accuracy measures are scale free</a:t>
            </a:r>
            <a:r>
              <a:rPr lang="en-US" sz="2000" dirty="0" smtClean="0">
                <a:solidFill>
                  <a:srgbClr val="002060"/>
                </a:solidFill>
                <a:latin typeface="Times New Roman" panose="02020603050405020304" pitchFamily="18" charset="0"/>
                <a:cs typeface="Times New Roman" panose="02020603050405020304" pitchFamily="18" charset="0"/>
              </a:rPr>
              <a:t>.</a:t>
            </a:r>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Relative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667983" y="4455979"/>
            <a:ext cx="7543089" cy="1477328"/>
          </a:xfrm>
          <a:prstGeom prst="rect">
            <a:avLst/>
          </a:prstGeom>
        </p:spPr>
        <p:txBody>
          <a:bodyPr wrap="square">
            <a:spAutoFit/>
          </a:bodyPr>
          <a:lstStyle/>
          <a:p>
            <a:pPr>
              <a:lnSpc>
                <a:spcPct val="150000"/>
              </a:lnSpc>
            </a:pPr>
            <a:r>
              <a:rPr lang="en-GB" sz="2000" dirty="0" smtClean="0">
                <a:solidFill>
                  <a:srgbClr val="002060"/>
                </a:solidFill>
                <a:latin typeface="Times New Roman" panose="02020603050405020304" pitchFamily="18" charset="0"/>
                <a:cs typeface="Times New Roman" panose="02020603050405020304" pitchFamily="18" charset="0"/>
              </a:rPr>
              <a:t>Geometric Mean Relative Absolute Error (GMRAE)</a:t>
            </a:r>
          </a:p>
          <a:p>
            <a:pPr>
              <a:lnSpc>
                <a:spcPct val="150000"/>
              </a:lnSpc>
            </a:pPr>
            <a:r>
              <a:rPr lang="en-GB" sz="2000" dirty="0" smtClean="0">
                <a:solidFill>
                  <a:srgbClr val="002060"/>
                </a:solidFill>
                <a:latin typeface="Times New Roman" panose="02020603050405020304" pitchFamily="18" charset="0"/>
                <a:cs typeface="Times New Roman" panose="02020603050405020304" pitchFamily="18" charset="0"/>
              </a:rPr>
              <a:t>The Mean Absolute Scaled Error (MASE)</a:t>
            </a:r>
          </a:p>
          <a:p>
            <a:pPr>
              <a:lnSpc>
                <a:spcPct val="150000"/>
              </a:lnSpc>
            </a:pPr>
            <a:r>
              <a:rPr lang="en-GB" sz="2000" dirty="0" smtClean="0">
                <a:solidFill>
                  <a:srgbClr val="002060"/>
                </a:solidFill>
                <a:latin typeface="Times New Roman" panose="02020603050405020304" pitchFamily="18" charset="0"/>
                <a:cs typeface="Times New Roman" panose="02020603050405020304" pitchFamily="18" charset="0"/>
              </a:rPr>
              <a:t>Bayesian Information Criterion (BIC), SBC, AIC</a:t>
            </a:r>
            <a:endParaRPr lang="en-GB" sz="2000"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82494" y="4055869"/>
            <a:ext cx="1866408" cy="400110"/>
          </a:xfrm>
          <a:prstGeom prst="rect">
            <a:avLst/>
          </a:prstGeom>
        </p:spPr>
        <p:txBody>
          <a:bodyPr wrap="none">
            <a:spAutoFit/>
          </a:bodyPr>
          <a:lstStyle/>
          <a:p>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Some measures</a:t>
            </a:r>
            <a:endParaRPr lang="fr-FR" sz="2000" b="1" dirty="0">
              <a:solidFill>
                <a:schemeClr val="accent6">
                  <a:lumMod val="50000"/>
                </a:schemeClr>
              </a:solidFill>
            </a:endParaRPr>
          </a:p>
        </p:txBody>
      </p:sp>
    </p:spTree>
    <p:extLst>
      <p:ext uri="{BB962C8B-B14F-4D97-AF65-F5344CB8AC3E}">
        <p14:creationId xmlns:p14="http://schemas.microsoft.com/office/powerpoint/2010/main" val="24134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29</a:t>
            </a:fld>
            <a:endParaRPr lang="fr-FR"/>
          </a:p>
        </p:txBody>
      </p:sp>
      <p:sp>
        <p:nvSpPr>
          <p:cNvPr id="3" name="Rectangle 2"/>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Relative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502101" y="1004649"/>
            <a:ext cx="6368603" cy="400110"/>
          </a:xfrm>
          <a:prstGeom prst="rect">
            <a:avLst/>
          </a:prstGeom>
        </p:spPr>
        <p:txBody>
          <a:bodyPr wrap="square">
            <a:spAutoFit/>
          </a:bodyPr>
          <a:lstStyle/>
          <a:p>
            <a:r>
              <a:rPr lang="fr-FR" sz="2000" b="1" dirty="0" err="1">
                <a:solidFill>
                  <a:schemeClr val="accent6">
                    <a:lumMod val="50000"/>
                  </a:schemeClr>
                </a:solidFill>
                <a:latin typeface="Times New Roman" panose="02020603050405020304" pitchFamily="18" charset="0"/>
                <a:cs typeface="Times New Roman" panose="02020603050405020304" pitchFamily="18" charset="0"/>
              </a:rPr>
              <a:t>Geometric</a:t>
            </a:r>
            <a:r>
              <a:rPr lang="fr-FR" sz="2000" b="1" dirty="0">
                <a:solidFill>
                  <a:schemeClr val="accent6">
                    <a:lumMod val="50000"/>
                  </a:schemeClr>
                </a:solidFill>
                <a:latin typeface="Times New Roman" panose="02020603050405020304" pitchFamily="18" charset="0"/>
                <a:cs typeface="Times New Roman" panose="02020603050405020304" pitchFamily="18" charset="0"/>
              </a:rPr>
              <a:t> </a:t>
            </a:r>
            <a:r>
              <a:rPr lang="fr-FR" sz="2000" b="1" dirty="0" err="1">
                <a:solidFill>
                  <a:schemeClr val="accent6">
                    <a:lumMod val="50000"/>
                  </a:schemeClr>
                </a:solidFill>
                <a:latin typeface="Times New Roman" panose="02020603050405020304" pitchFamily="18" charset="0"/>
                <a:cs typeface="Times New Roman" panose="02020603050405020304" pitchFamily="18" charset="0"/>
              </a:rPr>
              <a:t>Mean</a:t>
            </a:r>
            <a:r>
              <a:rPr lang="fr-FR" sz="2000" b="1" dirty="0">
                <a:solidFill>
                  <a:schemeClr val="accent6">
                    <a:lumMod val="50000"/>
                  </a:schemeClr>
                </a:solidFill>
                <a:latin typeface="Times New Roman" panose="02020603050405020304" pitchFamily="18" charset="0"/>
                <a:cs typeface="Times New Roman" panose="02020603050405020304" pitchFamily="18" charset="0"/>
              </a:rPr>
              <a:t> Relative </a:t>
            </a:r>
            <a:r>
              <a:rPr lang="fr-FR" sz="2000" b="1" dirty="0" err="1">
                <a:solidFill>
                  <a:schemeClr val="accent6">
                    <a:lumMod val="50000"/>
                  </a:schemeClr>
                </a:solidFill>
                <a:latin typeface="Times New Roman" panose="02020603050405020304" pitchFamily="18" charset="0"/>
                <a:cs typeface="Times New Roman" panose="02020603050405020304" pitchFamily="18" charset="0"/>
              </a:rPr>
              <a:t>Absolute</a:t>
            </a:r>
            <a:r>
              <a:rPr lang="fr-FR" sz="2000" b="1" dirty="0">
                <a:solidFill>
                  <a:schemeClr val="accent6">
                    <a:lumMod val="50000"/>
                  </a:schemeClr>
                </a:solidFill>
                <a:latin typeface="Times New Roman" panose="02020603050405020304" pitchFamily="18" charset="0"/>
                <a:cs typeface="Times New Roman" panose="02020603050405020304" pitchFamily="18" charset="0"/>
              </a:rPr>
              <a:t> </a:t>
            </a:r>
            <a:r>
              <a:rPr lang="fr-FR" sz="2000" b="1" dirty="0" err="1">
                <a:solidFill>
                  <a:schemeClr val="accent6">
                    <a:lumMod val="50000"/>
                  </a:schemeClr>
                </a:solidFill>
                <a:latin typeface="Times New Roman" panose="02020603050405020304" pitchFamily="18" charset="0"/>
                <a:cs typeface="Times New Roman" panose="02020603050405020304" pitchFamily="18" charset="0"/>
              </a:rPr>
              <a:t>Error</a:t>
            </a:r>
            <a:r>
              <a:rPr lang="fr-FR" sz="2000" b="1" dirty="0">
                <a:solidFill>
                  <a:schemeClr val="accent6">
                    <a:lumMod val="50000"/>
                  </a:schemeClr>
                </a:solidFill>
                <a:latin typeface="Times New Roman" panose="02020603050405020304" pitchFamily="18" charset="0"/>
                <a:cs typeface="Times New Roman" panose="02020603050405020304" pitchFamily="18" charset="0"/>
              </a:rPr>
              <a:t> (GMRAE</a:t>
            </a:r>
            <a:r>
              <a:rPr lang="fr-FR" sz="2000" b="1" dirty="0" smtClean="0">
                <a:solidFill>
                  <a:schemeClr val="accent6">
                    <a:lumMod val="50000"/>
                  </a:schemeClr>
                </a:solidFill>
                <a:latin typeface="Times New Roman" panose="02020603050405020304" pitchFamily="18" charset="0"/>
                <a:cs typeface="Times New Roman" panose="02020603050405020304" pitchFamily="18" charset="0"/>
              </a:rPr>
              <a:t>)</a:t>
            </a:r>
            <a:endParaRPr lang="fr-FR"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621886" y="2190029"/>
            <a:ext cx="4262705" cy="1200329"/>
          </a:xfrm>
          <a:prstGeom prst="rect">
            <a:avLst/>
          </a:prstGeom>
        </p:spPr>
        <p:txBody>
          <a:bodyPr wrap="none">
            <a:spAutoFit/>
          </a:bodyPr>
          <a:lstStyle/>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Last </a:t>
            </a:r>
            <a:r>
              <a:rPr lang="en-US" dirty="0">
                <a:solidFill>
                  <a:srgbClr val="002060"/>
                </a:solidFill>
                <a:latin typeface="Times New Roman" panose="02020603050405020304" pitchFamily="18" charset="0"/>
                <a:cs typeface="Times New Roman" panose="02020603050405020304" pitchFamily="18" charset="0"/>
              </a:rPr>
              <a:t>week </a:t>
            </a:r>
            <a:r>
              <a:rPr lang="en-US" dirty="0" smtClean="0">
                <a:solidFill>
                  <a:srgbClr val="002060"/>
                </a:solidFill>
                <a:latin typeface="Times New Roman" panose="02020603050405020304" pitchFamily="18" charset="0"/>
                <a:cs typeface="Times New Roman" panose="02020603050405020304" pitchFamily="18" charset="0"/>
              </a:rPr>
              <a:t>sales: 53 units</a:t>
            </a:r>
          </a:p>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Naïve forecast of the next week: 53 units</a:t>
            </a:r>
          </a:p>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Computer forecast: 70 units</a:t>
            </a:r>
          </a:p>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Actual sales: 80 units</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02101" y="1571197"/>
            <a:ext cx="1152880" cy="400110"/>
          </a:xfrm>
          <a:prstGeom prst="rect">
            <a:avLst/>
          </a:prstGeom>
        </p:spPr>
        <p:txBody>
          <a:bodyPr wrap="none">
            <a:spAutoFit/>
          </a:bodyPr>
          <a:lstStyle/>
          <a:p>
            <a:r>
              <a:rPr lang="en-US" sz="2000" b="1" dirty="0" smtClean="0">
                <a:solidFill>
                  <a:srgbClr val="002060"/>
                </a:solidFill>
                <a:latin typeface="Times New Roman" panose="02020603050405020304" pitchFamily="18" charset="0"/>
                <a:cs typeface="Times New Roman" panose="02020603050405020304" pitchFamily="18" charset="0"/>
              </a:rPr>
              <a:t>Example</a:t>
            </a:r>
            <a:endParaRPr lang="fr-FR" sz="2000" b="1"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621886" y="3724164"/>
            <a:ext cx="6502814"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Absolute error of computer forecast: 10 units</a:t>
            </a: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absolute error </a:t>
            </a:r>
            <a:r>
              <a:rPr lang="en-US" dirty="0" smtClean="0">
                <a:solidFill>
                  <a:srgbClr val="002060"/>
                </a:solidFill>
                <a:latin typeface="Times New Roman" panose="02020603050405020304" pitchFamily="18" charset="0"/>
                <a:cs typeface="Times New Roman" panose="02020603050405020304" pitchFamily="18" charset="0"/>
              </a:rPr>
              <a:t>of naïve forecast: 27 </a:t>
            </a:r>
            <a:r>
              <a:rPr lang="en-US" dirty="0">
                <a:solidFill>
                  <a:srgbClr val="002060"/>
                </a:solidFill>
                <a:latin typeface="Times New Roman" panose="02020603050405020304" pitchFamily="18" charset="0"/>
                <a:cs typeface="Times New Roman" panose="02020603050405020304" pitchFamily="18" charset="0"/>
              </a:rPr>
              <a:t>units.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ratio of the absolute errors of the two forecasts is called the relative absolute error (RAE) where:</a:t>
            </a:r>
            <a:endParaRPr lang="fr-FR" dirty="0">
              <a:solidFill>
                <a:srgbClr val="002060"/>
              </a:solidFill>
              <a:latin typeface="Times New Roman" panose="02020603050405020304" pitchFamily="18" charset="0"/>
              <a:cs typeface="Times New Roman" panose="02020603050405020304" pitchFamily="18" charset="0"/>
            </a:endParaRPr>
          </a:p>
        </p:txBody>
      </p:sp>
      <p:pic>
        <p:nvPicPr>
          <p:cNvPr id="9" name="Image 8"/>
          <p:cNvPicPr>
            <a:picLocks noChangeAspect="1"/>
          </p:cNvPicPr>
          <p:nvPr/>
        </p:nvPicPr>
        <p:blipFill>
          <a:blip r:embed="rId2"/>
          <a:stretch>
            <a:fillRect/>
          </a:stretch>
        </p:blipFill>
        <p:spPr>
          <a:xfrm>
            <a:off x="2761065" y="5450309"/>
            <a:ext cx="3743325" cy="657225"/>
          </a:xfrm>
          <a:prstGeom prst="rect">
            <a:avLst/>
          </a:prstGeom>
        </p:spPr>
      </p:pic>
    </p:spTree>
    <p:extLst>
      <p:ext uri="{BB962C8B-B14F-4D97-AF65-F5344CB8AC3E}">
        <p14:creationId xmlns:p14="http://schemas.microsoft.com/office/powerpoint/2010/main" val="361183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a:t>
            </a:fld>
            <a:endParaRPr lang="fr-FR"/>
          </a:p>
        </p:txBody>
      </p:sp>
      <p:sp>
        <p:nvSpPr>
          <p:cNvPr id="3" name="ZoneTexte 2"/>
          <p:cNvSpPr txBox="1"/>
          <p:nvPr/>
        </p:nvSpPr>
        <p:spPr>
          <a:xfrm>
            <a:off x="1899456" y="2860675"/>
            <a:ext cx="5304664" cy="584775"/>
          </a:xfrm>
          <a:prstGeom prst="rect">
            <a:avLst/>
          </a:prstGeom>
          <a:noFill/>
        </p:spPr>
        <p:txBody>
          <a:bodyPr wrap="square" rtlCol="0">
            <a:spAutoFit/>
          </a:bodyPr>
          <a:lstStyle/>
          <a:p>
            <a:pPr algn="ctr"/>
            <a:r>
              <a:rPr lang="en-GB" sz="3200" b="1" dirty="0" smtClean="0">
                <a:solidFill>
                  <a:srgbClr val="002060"/>
                </a:solidFill>
                <a:latin typeface="Times New Roman" panose="02020603050405020304" pitchFamily="18" charset="0"/>
                <a:cs typeface="Times New Roman" panose="02020603050405020304" pitchFamily="18" charset="0"/>
              </a:rPr>
              <a:t>Bias and accuracy</a:t>
            </a:r>
            <a:endParaRPr lang="en-GB" sz="3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957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30</a:t>
            </a:fld>
            <a:endParaRPr lang="fr-FR"/>
          </a:p>
        </p:txBody>
      </p:sp>
      <p:sp>
        <p:nvSpPr>
          <p:cNvPr id="3" name="Rectangle 2"/>
          <p:cNvSpPr/>
          <p:nvPr/>
        </p:nvSpPr>
        <p:spPr>
          <a:xfrm>
            <a:off x="723900" y="1151656"/>
            <a:ext cx="7366000" cy="646331"/>
          </a:xfrm>
          <a:prstGeom prst="rect">
            <a:avLst/>
          </a:prstGeom>
        </p:spPr>
        <p:txBody>
          <a:bodyPr wrap="square">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RAE=10/27 </a:t>
            </a:r>
            <a:r>
              <a:rPr lang="en-US" dirty="0">
                <a:solidFill>
                  <a:srgbClr val="002060"/>
                </a:solidFill>
                <a:latin typeface="Times New Roman" panose="02020603050405020304" pitchFamily="18" charset="0"/>
                <a:cs typeface="Times New Roman" panose="02020603050405020304" pitchFamily="18" charset="0"/>
              </a:rPr>
              <a:t>= 0.37. This shows that the computer forecast error was less than half that of the naïve forecast</a:t>
            </a:r>
            <a:endParaRPr lang="fr-FR" dirty="0"/>
          </a:p>
        </p:txBody>
      </p:sp>
      <p:sp>
        <p:nvSpPr>
          <p:cNvPr id="4" name="Rectangle 3"/>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Relative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2"/>
          <a:stretch>
            <a:fillRect/>
          </a:stretch>
        </p:blipFill>
        <p:spPr>
          <a:xfrm>
            <a:off x="2571769" y="1898341"/>
            <a:ext cx="3152775" cy="552759"/>
          </a:xfrm>
          <a:prstGeom prst="rect">
            <a:avLst/>
          </a:prstGeom>
        </p:spPr>
      </p:pic>
      <p:sp>
        <p:nvSpPr>
          <p:cNvPr id="7" name="Rectangle 6"/>
          <p:cNvSpPr/>
          <p:nvPr/>
        </p:nvSpPr>
        <p:spPr>
          <a:xfrm>
            <a:off x="723900" y="2836814"/>
            <a:ext cx="7899400" cy="923330"/>
          </a:xfrm>
          <a:prstGeom prst="rect">
            <a:avLst/>
          </a:prstGeom>
        </p:spPr>
        <p:txBody>
          <a:bodyPr wrap="square">
            <a:spAutoFit/>
          </a:bodyPr>
          <a:lstStyle/>
          <a:p>
            <a:r>
              <a:rPr lang="en-US" dirty="0" smtClean="0">
                <a:solidFill>
                  <a:srgbClr val="002060"/>
                </a:solidFill>
                <a:latin typeface="Times New Roman" panose="02020603050405020304" pitchFamily="18" charset="0"/>
                <a:cs typeface="Times New Roman" panose="02020603050405020304" pitchFamily="18" charset="0"/>
              </a:rPr>
              <a:t>Calculate </a:t>
            </a:r>
            <a:r>
              <a:rPr lang="en-US" dirty="0">
                <a:solidFill>
                  <a:srgbClr val="002060"/>
                </a:solidFill>
                <a:latin typeface="Times New Roman" panose="02020603050405020304" pitchFamily="18" charset="0"/>
                <a:cs typeface="Times New Roman" panose="02020603050405020304" pitchFamily="18" charset="0"/>
              </a:rPr>
              <a:t>their geometric mean, the computer would first multiply the RAEs together to get 0.054. Then, because we have seven values, it would take their seventh root. This gives a GMRAE of 0.66</a:t>
            </a:r>
            <a:endParaRPr lang="fr-FR" dirty="0"/>
          </a:p>
        </p:txBody>
      </p:sp>
      <p:sp>
        <p:nvSpPr>
          <p:cNvPr id="8" name="Rectangle 7"/>
          <p:cNvSpPr/>
          <p:nvPr/>
        </p:nvSpPr>
        <p:spPr>
          <a:xfrm>
            <a:off x="723900" y="4033977"/>
            <a:ext cx="1367682" cy="400110"/>
          </a:xfrm>
          <a:prstGeom prst="rect">
            <a:avLst/>
          </a:prstGeom>
        </p:spPr>
        <p:txBody>
          <a:bodyPr wrap="none">
            <a:spAutoFit/>
          </a:bodyPr>
          <a:lstStyle/>
          <a:p>
            <a:r>
              <a:rPr lang="en-GB" sz="2000" b="1" dirty="0" smtClean="0">
                <a:solidFill>
                  <a:schemeClr val="accent6">
                    <a:lumMod val="50000"/>
                  </a:schemeClr>
                </a:solidFill>
                <a:latin typeface="Times New Roman" panose="02020603050405020304" pitchFamily="18" charset="0"/>
                <a:cs typeface="Times New Roman" panose="02020603050405020304" pitchFamily="18" charset="0"/>
              </a:rPr>
              <a:t>Advantage</a:t>
            </a:r>
            <a:endParaRPr lang="en-GB"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9" name="Rectangle 8"/>
          <p:cNvSpPr/>
          <p:nvPr/>
        </p:nvSpPr>
        <p:spPr>
          <a:xfrm>
            <a:off x="922993" y="4300308"/>
            <a:ext cx="6125395" cy="498663"/>
          </a:xfrm>
          <a:prstGeom prst="rect">
            <a:avLst/>
          </a:prstGeom>
        </p:spPr>
        <p:txBody>
          <a:bodyPr wrap="none">
            <a:spAutoFit/>
          </a:bodyPr>
          <a:lstStyle/>
          <a:p>
            <a:pPr marL="285750" indent="-285750">
              <a:lnSpc>
                <a:spcPct val="150000"/>
              </a:lnSpc>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it </a:t>
            </a:r>
            <a:r>
              <a:rPr lang="en-US" sz="2000" dirty="0">
                <a:solidFill>
                  <a:srgbClr val="002060"/>
                </a:solidFill>
                <a:latin typeface="Times New Roman" panose="02020603050405020304" pitchFamily="18" charset="0"/>
                <a:cs typeface="Times New Roman" panose="02020603050405020304" pitchFamily="18" charset="0"/>
              </a:rPr>
              <a:t>can be used </a:t>
            </a:r>
            <a:r>
              <a:rPr lang="en-US" sz="2000" dirty="0" smtClean="0">
                <a:solidFill>
                  <a:srgbClr val="002060"/>
                </a:solidFill>
                <a:latin typeface="Times New Roman" panose="02020603050405020304" pitchFamily="18" charset="0"/>
                <a:cs typeface="Times New Roman" panose="02020603050405020304" pitchFamily="18" charset="0"/>
              </a:rPr>
              <a:t>where </a:t>
            </a:r>
            <a:r>
              <a:rPr lang="en-US" sz="2000" dirty="0">
                <a:solidFill>
                  <a:srgbClr val="002060"/>
                </a:solidFill>
                <a:latin typeface="Times New Roman" panose="02020603050405020304" pitchFamily="18" charset="0"/>
                <a:cs typeface="Times New Roman" panose="02020603050405020304" pitchFamily="18" charset="0"/>
              </a:rPr>
              <a:t>there is a trend or seasonal </a:t>
            </a:r>
            <a:r>
              <a:rPr lang="en-US" sz="2000" dirty="0" smtClean="0">
                <a:solidFill>
                  <a:srgbClr val="002060"/>
                </a:solidFill>
                <a:latin typeface="Times New Roman" panose="02020603050405020304" pitchFamily="18" charset="0"/>
                <a:cs typeface="Times New Roman" panose="02020603050405020304" pitchFamily="18" charset="0"/>
              </a:rPr>
              <a:t>pattern</a:t>
            </a:r>
          </a:p>
        </p:txBody>
      </p:sp>
      <p:sp>
        <p:nvSpPr>
          <p:cNvPr id="10" name="Rectangle 9"/>
          <p:cNvSpPr/>
          <p:nvPr/>
        </p:nvSpPr>
        <p:spPr>
          <a:xfrm>
            <a:off x="723900" y="5723664"/>
            <a:ext cx="7791450" cy="369332"/>
          </a:xfrm>
          <a:prstGeom prst="rect">
            <a:avLst/>
          </a:prstGeom>
        </p:spPr>
        <p:txBody>
          <a:bodyPr wrap="square">
            <a:spAutoFit/>
          </a:bodyPr>
          <a:lstStyle/>
          <a:p>
            <a:r>
              <a:rPr lang="en-US" dirty="0">
                <a:solidFill>
                  <a:srgbClr val="002060"/>
                </a:solidFill>
                <a:latin typeface="Times New Roman" panose="02020603050405020304" pitchFamily="18" charset="0"/>
                <a:cs typeface="Times New Roman" panose="02020603050405020304" pitchFamily="18" charset="0"/>
              </a:rPr>
              <a:t>GMRAE cannot generally be used where demand is </a:t>
            </a:r>
            <a:r>
              <a:rPr lang="en-US" dirty="0" smtClean="0">
                <a:solidFill>
                  <a:srgbClr val="002060"/>
                </a:solidFill>
                <a:latin typeface="Times New Roman" panose="02020603050405020304" pitchFamily="18" charset="0"/>
                <a:cs typeface="Times New Roman" panose="02020603050405020304" pitchFamily="18" charset="0"/>
              </a:rPr>
              <a:t>intermittent </a:t>
            </a:r>
            <a:endParaRPr lang="fr-FR" dirty="0"/>
          </a:p>
        </p:txBody>
      </p:sp>
      <p:sp>
        <p:nvSpPr>
          <p:cNvPr id="11" name="Rectangle 10"/>
          <p:cNvSpPr/>
          <p:nvPr/>
        </p:nvSpPr>
        <p:spPr>
          <a:xfrm>
            <a:off x="723900" y="5323554"/>
            <a:ext cx="1608133" cy="400110"/>
          </a:xfrm>
          <a:prstGeom prst="rect">
            <a:avLst/>
          </a:prstGeom>
        </p:spPr>
        <p:txBody>
          <a:bodyPr wrap="none">
            <a:spAutoFit/>
          </a:bodyPr>
          <a:lstStyle/>
          <a:p>
            <a:r>
              <a:rPr lang="en-GB" sz="2000" b="1" dirty="0" smtClean="0">
                <a:solidFill>
                  <a:schemeClr val="accent6">
                    <a:lumMod val="50000"/>
                  </a:schemeClr>
                </a:solidFill>
                <a:latin typeface="Times New Roman" panose="02020603050405020304" pitchFamily="18" charset="0"/>
                <a:cs typeface="Times New Roman" panose="02020603050405020304" pitchFamily="18" charset="0"/>
              </a:rPr>
              <a:t>Inconvenient</a:t>
            </a:r>
            <a:endParaRPr lang="en-GB" sz="20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743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31</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398988763"/>
              </p:ext>
            </p:extLst>
          </p:nvPr>
        </p:nvGraphicFramePr>
        <p:xfrm>
          <a:off x="4429335" y="2349504"/>
          <a:ext cx="4277937" cy="3864742"/>
        </p:xfrm>
        <a:graphic>
          <a:graphicData uri="http://schemas.openxmlformats.org/drawingml/2006/table">
            <a:tbl>
              <a:tblPr/>
              <a:tblGrid>
                <a:gridCol w="1425979"/>
                <a:gridCol w="1425979"/>
                <a:gridCol w="1425979"/>
              </a:tblGrid>
              <a:tr h="529912">
                <a:tc>
                  <a:txBody>
                    <a:bodyPr/>
                    <a:lstStyle/>
                    <a:p>
                      <a:pPr algn="l" fontAlgn="ctr"/>
                      <a:r>
                        <a:rPr lang="en-GB" sz="1400" b="1" i="0" u="none" strike="noStrike" noProof="0" dirty="0" smtClean="0">
                          <a:solidFill>
                            <a:srgbClr val="000000"/>
                          </a:solidFill>
                          <a:effectLst/>
                          <a:latin typeface="Times New Roman" panose="02020603050405020304" pitchFamily="18" charset="0"/>
                          <a:cs typeface="Times New Roman" panose="02020603050405020304" pitchFamily="18" charset="0"/>
                        </a:rPr>
                        <a:t>No. of Units Sold</a:t>
                      </a:r>
                      <a:endParaRPr lang="en-GB" sz="14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400" b="1" i="0" u="none" strike="noStrike" noProof="0" dirty="0" smtClean="0">
                          <a:solidFill>
                            <a:srgbClr val="000000"/>
                          </a:solidFill>
                          <a:effectLst/>
                          <a:latin typeface="Times New Roman" panose="02020603050405020304" pitchFamily="18" charset="0"/>
                          <a:cs typeface="Times New Roman" panose="02020603050405020304" pitchFamily="18" charset="0"/>
                        </a:rPr>
                        <a:t>Naïve Forecasts</a:t>
                      </a:r>
                      <a:endParaRPr lang="en-GB" sz="14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GB" sz="1400" b="1" i="0" u="none" strike="noStrike" noProof="0" dirty="0" smtClean="0">
                          <a:solidFill>
                            <a:srgbClr val="000000"/>
                          </a:solidFill>
                          <a:effectLst/>
                          <a:latin typeface="Times New Roman" panose="02020603050405020304" pitchFamily="18" charset="0"/>
                          <a:cs typeface="Times New Roman" panose="02020603050405020304" pitchFamily="18" charset="0"/>
                        </a:rPr>
                        <a:t>Naïve Forecast Absolute Errors</a:t>
                      </a:r>
                      <a:endParaRPr lang="en-GB" sz="1400" b="1"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112</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 </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 </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109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112</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119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109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10</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138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119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81</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138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57</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128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81</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47</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101</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128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27</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115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101</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14</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85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115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30</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113</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85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28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65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113</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48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68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65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85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68</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17</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122</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85</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37</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856">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139</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122</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Times New Roman" panose="02020603050405020304" pitchFamily="18" charset="0"/>
                          <a:cs typeface="Times New Roman" panose="02020603050405020304" pitchFamily="18" charset="0"/>
                        </a:rPr>
                        <a:t>17</a:t>
                      </a:r>
                      <a:endParaRPr lang="en-GB" sz="14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8962" marR="8962" marT="8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Relative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67185" y="3541123"/>
            <a:ext cx="4572000" cy="923330"/>
          </a:xfrm>
          <a:prstGeom prst="rect">
            <a:avLst/>
          </a:prstGeom>
        </p:spPr>
        <p:txBody>
          <a:bodyPr>
            <a:spAutoFit/>
          </a:bodyPr>
          <a:lstStyle/>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Our </a:t>
            </a:r>
            <a:r>
              <a:rPr lang="en-US" dirty="0">
                <a:solidFill>
                  <a:srgbClr val="002060"/>
                </a:solidFill>
                <a:latin typeface="Times New Roman" panose="02020603050405020304" pitchFamily="18" charset="0"/>
                <a:cs typeface="Times New Roman" panose="02020603050405020304" pitchFamily="18" charset="0"/>
              </a:rPr>
              <a:t>chosen method has an MAE of </a:t>
            </a:r>
            <a:r>
              <a:rPr lang="en-US" dirty="0" smtClean="0">
                <a:solidFill>
                  <a:srgbClr val="002060"/>
                </a:solidFill>
                <a:latin typeface="Times New Roman" panose="02020603050405020304" pitchFamily="18" charset="0"/>
                <a:cs typeface="Times New Roman" panose="02020603050405020304" pitchFamily="18" charset="0"/>
              </a:rPr>
              <a:t>24.1</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Naïve </a:t>
            </a:r>
            <a:r>
              <a:rPr lang="en-US" dirty="0">
                <a:solidFill>
                  <a:srgbClr val="002060"/>
                </a:solidFill>
                <a:latin typeface="Times New Roman" panose="02020603050405020304" pitchFamily="18" charset="0"/>
                <a:cs typeface="Times New Roman" panose="02020603050405020304" pitchFamily="18" charset="0"/>
              </a:rPr>
              <a:t>forecasts have an MAE of </a:t>
            </a:r>
            <a:r>
              <a:rPr lang="en-US" dirty="0" smtClean="0">
                <a:solidFill>
                  <a:srgbClr val="002060"/>
                </a:solidFill>
                <a:latin typeface="Times New Roman" panose="02020603050405020304" pitchFamily="18" charset="0"/>
                <a:cs typeface="Times New Roman" panose="02020603050405020304" pitchFamily="18" charset="0"/>
              </a:rPr>
              <a:t>25.5</a:t>
            </a:r>
          </a:p>
          <a:p>
            <a:pPr marL="285750"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MASE</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24.1/25.5 = </a:t>
            </a:r>
            <a:r>
              <a:rPr lang="en-US" dirty="0" smtClean="0">
                <a:solidFill>
                  <a:srgbClr val="002060"/>
                </a:solidFill>
                <a:latin typeface="Times New Roman" panose="02020603050405020304" pitchFamily="18" charset="0"/>
                <a:cs typeface="Times New Roman" panose="02020603050405020304" pitchFamily="18" charset="0"/>
              </a:rPr>
              <a:t>0.94</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99948" y="1097299"/>
            <a:ext cx="6698775" cy="400110"/>
          </a:xfrm>
          <a:prstGeom prst="rect">
            <a:avLst/>
          </a:prstGeom>
        </p:spPr>
        <p:txBody>
          <a:bodyPr wrap="square">
            <a:spAutoFit/>
          </a:bodyPr>
          <a:lstStyle/>
          <a:p>
            <a:pPr algn="just"/>
            <a:r>
              <a:rPr lang="en-US" sz="2000" b="1" dirty="0">
                <a:solidFill>
                  <a:schemeClr val="accent6">
                    <a:lumMod val="50000"/>
                  </a:schemeClr>
                </a:solidFill>
                <a:latin typeface="Times New Roman" panose="02020603050405020304" pitchFamily="18" charset="0"/>
                <a:cs typeface="Times New Roman" panose="02020603050405020304" pitchFamily="18" charset="0"/>
              </a:rPr>
              <a:t>The Mean Absolute Scaled Error (MASE</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a:t>
            </a:r>
            <a:endParaRPr lang="fr-FR"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771098" y="1600924"/>
            <a:ext cx="7936174" cy="646331"/>
          </a:xfrm>
          <a:prstGeom prst="rect">
            <a:avLst/>
          </a:prstGeom>
        </p:spPr>
        <p:txBody>
          <a:bodyPr wrap="square">
            <a:spAutoFit/>
          </a:bodyPr>
          <a:lstStyle/>
          <a:p>
            <a:pPr algn="just"/>
            <a:r>
              <a:rPr lang="en-US" dirty="0">
                <a:solidFill>
                  <a:srgbClr val="002060"/>
                </a:solidFill>
                <a:latin typeface="Times New Roman" panose="02020603050405020304" pitchFamily="18" charset="0"/>
                <a:cs typeface="Times New Roman" panose="02020603050405020304" pitchFamily="18" charset="0"/>
              </a:rPr>
              <a:t>The MASE is found by dividing the MAE of our chosen forecasting method by the MAE of naïve forecasts. </a:t>
            </a:r>
          </a:p>
        </p:txBody>
      </p:sp>
    </p:spTree>
    <p:extLst>
      <p:ext uri="{BB962C8B-B14F-4D97-AF65-F5344CB8AC3E}">
        <p14:creationId xmlns:p14="http://schemas.microsoft.com/office/powerpoint/2010/main" val="1083969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32</a:t>
            </a:fld>
            <a:endParaRPr lang="fr-FR"/>
          </a:p>
        </p:txBody>
      </p:sp>
      <p:sp>
        <p:nvSpPr>
          <p:cNvPr id="3" name="Rectangle 2"/>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Relative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599949" y="1097299"/>
            <a:ext cx="5759908" cy="400110"/>
          </a:xfrm>
          <a:prstGeom prst="rect">
            <a:avLst/>
          </a:prstGeom>
        </p:spPr>
        <p:txBody>
          <a:bodyPr wrap="square">
            <a:spAutoFit/>
          </a:bodyPr>
          <a:lstStyle/>
          <a:p>
            <a:pPr algn="just"/>
            <a:r>
              <a:rPr lang="en-US" sz="2000" b="1" dirty="0">
                <a:solidFill>
                  <a:schemeClr val="accent6">
                    <a:lumMod val="50000"/>
                  </a:schemeClr>
                </a:solidFill>
                <a:latin typeface="Times New Roman" panose="02020603050405020304" pitchFamily="18" charset="0"/>
                <a:cs typeface="Times New Roman" panose="02020603050405020304" pitchFamily="18" charset="0"/>
              </a:rPr>
              <a:t>The Mean Absolute Scaled Error (MASE</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a:t>
            </a:r>
            <a:endParaRPr lang="fr-FR"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599949" y="1825933"/>
            <a:ext cx="1467068" cy="400110"/>
          </a:xfrm>
          <a:prstGeom prst="rect">
            <a:avLst/>
          </a:prstGeom>
        </p:spPr>
        <p:txBody>
          <a:bodyPr wrap="none">
            <a:spAutoFit/>
          </a:bodyPr>
          <a:lstStyle/>
          <a:p>
            <a:r>
              <a:rPr lang="en-GB" sz="2000" b="1" dirty="0" smtClean="0">
                <a:solidFill>
                  <a:schemeClr val="accent6">
                    <a:lumMod val="50000"/>
                  </a:schemeClr>
                </a:solidFill>
                <a:latin typeface="Times New Roman" panose="02020603050405020304" pitchFamily="18" charset="0"/>
                <a:cs typeface="Times New Roman" panose="02020603050405020304" pitchFamily="18" charset="0"/>
              </a:rPr>
              <a:t>Advantages</a:t>
            </a:r>
            <a:endParaRPr lang="en-GB"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786342" y="2392778"/>
            <a:ext cx="6125395" cy="1015663"/>
          </a:xfrm>
          <a:prstGeom prst="rect">
            <a:avLst/>
          </a:prstGeom>
        </p:spPr>
        <p:txBody>
          <a:bodyPr wrap="none">
            <a:spAutoFit/>
          </a:bodyPr>
          <a:lstStyle/>
          <a:p>
            <a:pPr marL="285750" indent="-285750">
              <a:lnSpc>
                <a:spcPct val="150000"/>
              </a:lnSpc>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it </a:t>
            </a:r>
            <a:r>
              <a:rPr lang="en-US" sz="2000" dirty="0">
                <a:solidFill>
                  <a:srgbClr val="002060"/>
                </a:solidFill>
                <a:latin typeface="Times New Roman" panose="02020603050405020304" pitchFamily="18" charset="0"/>
                <a:cs typeface="Times New Roman" panose="02020603050405020304" pitchFamily="18" charset="0"/>
              </a:rPr>
              <a:t>can be used </a:t>
            </a:r>
            <a:r>
              <a:rPr lang="en-US" sz="2000" dirty="0" smtClean="0">
                <a:solidFill>
                  <a:srgbClr val="002060"/>
                </a:solidFill>
                <a:latin typeface="Times New Roman" panose="02020603050405020304" pitchFamily="18" charset="0"/>
                <a:cs typeface="Times New Roman" panose="02020603050405020304" pitchFamily="18" charset="0"/>
              </a:rPr>
              <a:t>where </a:t>
            </a:r>
            <a:r>
              <a:rPr lang="en-US" sz="2000" dirty="0">
                <a:solidFill>
                  <a:srgbClr val="002060"/>
                </a:solidFill>
                <a:latin typeface="Times New Roman" panose="02020603050405020304" pitchFamily="18" charset="0"/>
                <a:cs typeface="Times New Roman" panose="02020603050405020304" pitchFamily="18" charset="0"/>
              </a:rPr>
              <a:t>there is a trend or seasonal </a:t>
            </a:r>
            <a:r>
              <a:rPr lang="en-US" sz="2000" dirty="0" smtClean="0">
                <a:solidFill>
                  <a:srgbClr val="002060"/>
                </a:solidFill>
                <a:latin typeface="Times New Roman" panose="02020603050405020304" pitchFamily="18" charset="0"/>
                <a:cs typeface="Times New Roman" panose="02020603050405020304" pitchFamily="18" charset="0"/>
              </a:rPr>
              <a:t>pattern</a:t>
            </a:r>
          </a:p>
          <a:p>
            <a:pPr marL="285750" indent="-285750">
              <a:lnSpc>
                <a:spcPct val="150000"/>
              </a:lnSpc>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it can usually be used where demand is intermittent</a:t>
            </a:r>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599949" y="4414994"/>
            <a:ext cx="8025436" cy="1015663"/>
          </a:xfrm>
          <a:prstGeom prst="rect">
            <a:avLst/>
          </a:prstGeom>
        </p:spPr>
        <p:txBody>
          <a:bodyPr wrap="square">
            <a:spAutoFi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Remark:</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when using </a:t>
            </a:r>
            <a:r>
              <a:rPr lang="en-US" sz="2000" dirty="0">
                <a:solidFill>
                  <a:srgbClr val="002060"/>
                </a:solidFill>
                <a:latin typeface="Times New Roman" panose="02020603050405020304" pitchFamily="18" charset="0"/>
                <a:cs typeface="Times New Roman" panose="02020603050405020304" pitchFamily="18" charset="0"/>
              </a:rPr>
              <a:t>the MASE to measure accuracy for out-of-sample periods, we use the in-sample MAE of the naïve forecasts in the denominator. </a:t>
            </a:r>
            <a:endParaRPr lang="fr-FR"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353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33</a:t>
            </a:fld>
            <a:endParaRPr lang="fr-FR"/>
          </a:p>
        </p:txBody>
      </p:sp>
      <p:sp>
        <p:nvSpPr>
          <p:cNvPr id="3" name="Rectangle 2"/>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Relative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6620" y="1140440"/>
            <a:ext cx="4572000" cy="400110"/>
          </a:xfrm>
          <a:prstGeom prst="rect">
            <a:avLst/>
          </a:prstGeom>
        </p:spPr>
        <p:txBody>
          <a:bodyPr>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Bayesian Information Criterion (BIC</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a:t>
            </a:r>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515446" y="1775207"/>
            <a:ext cx="1082348" cy="369332"/>
          </a:xfrm>
          <a:prstGeom prst="rect">
            <a:avLst/>
          </a:prstGeom>
        </p:spPr>
        <p:txBody>
          <a:bodyPr wrap="none">
            <a:spAutoFit/>
          </a:bodyPr>
          <a:lstStyle/>
          <a:p>
            <a:r>
              <a:rPr lang="en-US" b="1" dirty="0" smtClean="0">
                <a:solidFill>
                  <a:schemeClr val="accent6">
                    <a:lumMod val="50000"/>
                  </a:schemeClr>
                </a:solidFill>
                <a:latin typeface="Times New Roman" panose="02020603050405020304" pitchFamily="18" charset="0"/>
                <a:cs typeface="Times New Roman" panose="02020603050405020304" pitchFamily="18" charset="0"/>
              </a:rPr>
              <a:t>Principle</a:t>
            </a:r>
            <a:endParaRPr lang="fr-FR"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757452" y="2144539"/>
            <a:ext cx="7526740" cy="646331"/>
          </a:xfrm>
          <a:prstGeom prst="rect">
            <a:avLst/>
          </a:prstGeom>
        </p:spPr>
        <p:txBody>
          <a:bodyPr wrap="square">
            <a:spAutoFit/>
          </a:bodyPr>
          <a:lstStyle/>
          <a:p>
            <a:pPr algn="just"/>
            <a:r>
              <a:rPr lang="en-US" dirty="0" smtClean="0">
                <a:solidFill>
                  <a:srgbClr val="002060"/>
                </a:solidFill>
                <a:latin typeface="Times New Roman" panose="02020603050405020304" pitchFamily="18" charset="0"/>
                <a:cs typeface="Times New Roman" panose="02020603050405020304" pitchFamily="18" charset="0"/>
              </a:rPr>
              <a:t>To balance </a:t>
            </a:r>
            <a:r>
              <a:rPr lang="en-US" dirty="0">
                <a:solidFill>
                  <a:srgbClr val="002060"/>
                </a:solidFill>
                <a:latin typeface="Times New Roman" panose="02020603050405020304" pitchFamily="18" charset="0"/>
                <a:cs typeface="Times New Roman" panose="02020603050405020304" pitchFamily="18" charset="0"/>
              </a:rPr>
              <a:t>the aim of getting a good fit to the in-sample sales pattern against the dangers of overfitting. </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632775" y="3443358"/>
            <a:ext cx="7999905" cy="646331"/>
          </a:xfrm>
          <a:prstGeom prst="rect">
            <a:avLst/>
          </a:prstGeom>
        </p:spPr>
        <p:txBody>
          <a:bodyPr wrap="square">
            <a:spAutoFit/>
          </a:bodyPr>
          <a:lstStyle/>
          <a:p>
            <a:r>
              <a:rPr lang="en-US" dirty="0" smtClean="0">
                <a:solidFill>
                  <a:srgbClr val="002060"/>
                </a:solidFill>
                <a:latin typeface="Times New Roman" panose="02020603050405020304" pitchFamily="18" charset="0"/>
                <a:cs typeface="Times New Roman" panose="02020603050405020304" pitchFamily="18" charset="0"/>
              </a:rPr>
              <a:t>By </a:t>
            </a:r>
            <a:r>
              <a:rPr lang="en-US" dirty="0">
                <a:solidFill>
                  <a:srgbClr val="002060"/>
                </a:solidFill>
                <a:latin typeface="Times New Roman" panose="02020603050405020304" pitchFamily="18" charset="0"/>
                <a:cs typeface="Times New Roman" panose="02020603050405020304" pitchFamily="18" charset="0"/>
              </a:rPr>
              <a:t>rewarding a method that has a low mean squared error, while also penalizing it depending on how complex it is. </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515446" y="5324802"/>
            <a:ext cx="7999904" cy="646331"/>
          </a:xfrm>
          <a:prstGeom prst="rect">
            <a:avLst/>
          </a:prstGeom>
        </p:spPr>
        <p:txBody>
          <a:bodyPr wrap="square">
            <a:spAutoFit/>
          </a:bodyPr>
          <a:lstStyle/>
          <a:p>
            <a:r>
              <a:rPr lang="en-US" dirty="0" smtClean="0">
                <a:solidFill>
                  <a:srgbClr val="002060"/>
                </a:solidFill>
                <a:latin typeface="Times New Roman" panose="02020603050405020304" pitchFamily="18" charset="0"/>
                <a:cs typeface="Times New Roman" panose="02020603050405020304" pitchFamily="18" charset="0"/>
              </a:rPr>
              <a:t>Useful </a:t>
            </a:r>
            <a:r>
              <a:rPr lang="en-US" dirty="0">
                <a:solidFill>
                  <a:srgbClr val="002060"/>
                </a:solidFill>
                <a:latin typeface="Times New Roman" panose="02020603050405020304" pitchFamily="18" charset="0"/>
                <a:cs typeface="Times New Roman" panose="02020603050405020304" pitchFamily="18" charset="0"/>
              </a:rPr>
              <a:t>in determining which model best represents the underlying pattern in the in-sample </a:t>
            </a:r>
            <a:r>
              <a:rPr lang="en-US" dirty="0" smtClean="0">
                <a:solidFill>
                  <a:srgbClr val="002060"/>
                </a:solidFill>
                <a:latin typeface="Times New Roman" panose="02020603050405020304" pitchFamily="18" charset="0"/>
                <a:cs typeface="Times New Roman" panose="02020603050405020304" pitchFamily="18" charset="0"/>
              </a:rPr>
              <a:t>data</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13556" y="3117850"/>
            <a:ext cx="646331" cy="369332"/>
          </a:xfrm>
          <a:prstGeom prst="rect">
            <a:avLst/>
          </a:prstGeom>
        </p:spPr>
        <p:txBody>
          <a:bodyPr wrap="none">
            <a:spAutoFit/>
          </a:bodyPr>
          <a:lstStyle/>
          <a:p>
            <a:r>
              <a:rPr lang="en-US" b="1" dirty="0" smtClean="0">
                <a:solidFill>
                  <a:schemeClr val="accent6">
                    <a:lumMod val="50000"/>
                  </a:schemeClr>
                </a:solidFill>
                <a:latin typeface="Times New Roman" panose="02020603050405020304" pitchFamily="18" charset="0"/>
                <a:cs typeface="Times New Roman" panose="02020603050405020304" pitchFamily="18" charset="0"/>
              </a:rPr>
              <a:t>How</a:t>
            </a:r>
            <a:endParaRPr lang="fr-FR"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13556" y="4223800"/>
            <a:ext cx="8634910" cy="369332"/>
          </a:xfrm>
          <a:prstGeom prst="rect">
            <a:avLst/>
          </a:prstGeom>
        </p:spPr>
        <p:txBody>
          <a:bodyPr wrap="square">
            <a:spAutoFit/>
          </a:bodyPr>
          <a:lstStyle/>
          <a:p>
            <a:r>
              <a:rPr lang="en-US" b="1" dirty="0" smtClean="0">
                <a:solidFill>
                  <a:srgbClr val="002060"/>
                </a:solidFill>
                <a:latin typeface="Times New Roman" panose="02020603050405020304" pitchFamily="18" charset="0"/>
                <a:cs typeface="Times New Roman" panose="02020603050405020304" pitchFamily="18" charset="0"/>
              </a:rPr>
              <a:t>Complexity</a:t>
            </a:r>
            <a:r>
              <a:rPr lang="en-US" dirty="0" smtClean="0">
                <a:solidFill>
                  <a:srgbClr val="002060"/>
                </a:solidFill>
                <a:latin typeface="Times New Roman" panose="02020603050405020304" pitchFamily="18" charset="0"/>
                <a:cs typeface="Times New Roman" panose="02020603050405020304" pitchFamily="18" charset="0"/>
              </a:rPr>
              <a:t>:  the </a:t>
            </a:r>
            <a:r>
              <a:rPr lang="en-US" dirty="0">
                <a:solidFill>
                  <a:srgbClr val="002060"/>
                </a:solidFill>
                <a:latin typeface="Times New Roman" panose="02020603050405020304" pitchFamily="18" charset="0"/>
                <a:cs typeface="Times New Roman" panose="02020603050405020304" pitchFamily="18" charset="0"/>
              </a:rPr>
              <a:t>number of parameters that have to be </a:t>
            </a:r>
            <a:r>
              <a:rPr lang="en-US" dirty="0" smtClean="0">
                <a:solidFill>
                  <a:srgbClr val="002060"/>
                </a:solidFill>
                <a:latin typeface="Times New Roman" panose="02020603050405020304" pitchFamily="18" charset="0"/>
                <a:cs typeface="Times New Roman" panose="02020603050405020304" pitchFamily="18" charset="0"/>
              </a:rPr>
              <a:t>estimated</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13556" y="4884613"/>
            <a:ext cx="1306768" cy="369332"/>
          </a:xfrm>
          <a:prstGeom prst="rect">
            <a:avLst/>
          </a:prstGeom>
        </p:spPr>
        <p:txBody>
          <a:bodyPr wrap="none">
            <a:spAutoFit/>
          </a:bodyPr>
          <a:lstStyle/>
          <a:p>
            <a:r>
              <a:rPr lang="en-US" b="1" dirty="0" smtClean="0">
                <a:solidFill>
                  <a:schemeClr val="accent6">
                    <a:lumMod val="50000"/>
                  </a:schemeClr>
                </a:solidFill>
                <a:latin typeface="Times New Roman" panose="02020603050405020304" pitchFamily="18" charset="0"/>
                <a:cs typeface="Times New Roman" panose="02020603050405020304" pitchFamily="18" charset="0"/>
              </a:rPr>
              <a:t>Advantage </a:t>
            </a:r>
            <a:endParaRPr lang="fr-FR"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413556" y="6093704"/>
            <a:ext cx="6574098" cy="369332"/>
          </a:xfrm>
          <a:prstGeom prst="rect">
            <a:avLst/>
          </a:prstGeom>
        </p:spPr>
        <p:txBody>
          <a:bodyPr wrap="square">
            <a:spAutoFit/>
          </a:bodyPr>
          <a:lstStyle/>
          <a:p>
            <a:r>
              <a:rPr lang="en-US" dirty="0">
                <a:solidFill>
                  <a:srgbClr val="002060"/>
                </a:solidFill>
                <a:latin typeface="Times New Roman" panose="02020603050405020304" pitchFamily="18" charset="0"/>
                <a:cs typeface="Times New Roman" panose="02020603050405020304" pitchFamily="18" charset="0"/>
              </a:rPr>
              <a:t>(similar to the </a:t>
            </a:r>
            <a:r>
              <a:rPr lang="en-US" dirty="0" err="1">
                <a:solidFill>
                  <a:srgbClr val="002060"/>
                </a:solidFill>
                <a:latin typeface="Times New Roman" panose="02020603050405020304" pitchFamily="18" charset="0"/>
                <a:cs typeface="Times New Roman" panose="02020603050405020304" pitchFamily="18" charset="0"/>
              </a:rPr>
              <a:t>Akaike</a:t>
            </a:r>
            <a:r>
              <a:rPr lang="en-US" dirty="0">
                <a:solidFill>
                  <a:srgbClr val="002060"/>
                </a:solidFill>
                <a:latin typeface="Times New Roman" panose="02020603050405020304" pitchFamily="18" charset="0"/>
                <a:cs typeface="Times New Roman" panose="02020603050405020304" pitchFamily="18" charset="0"/>
              </a:rPr>
              <a:t> information criterion (AIC) )</a:t>
            </a:r>
          </a:p>
        </p:txBody>
      </p:sp>
    </p:spTree>
    <p:extLst>
      <p:ext uri="{BB962C8B-B14F-4D97-AF65-F5344CB8AC3E}">
        <p14:creationId xmlns:p14="http://schemas.microsoft.com/office/powerpoint/2010/main" val="393170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34</a:t>
            </a:fld>
            <a:endParaRPr lang="fr-FR" dirty="0"/>
          </a:p>
        </p:txBody>
      </p:sp>
      <p:sp>
        <p:nvSpPr>
          <p:cNvPr id="6" name="Rectangle 5"/>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Comparing the different accuracy measures</a:t>
            </a:r>
            <a:endParaRPr lang="en-US" sz="2400" b="1" dirty="0">
              <a:solidFill>
                <a:srgbClr val="002060"/>
              </a:solidFill>
              <a:latin typeface="Times New Roman" panose="02020603050405020304" pitchFamily="18" charset="0"/>
              <a:cs typeface="Times New Roman" panose="02020603050405020304" pitchFamily="18" charset="0"/>
            </a:endParaRPr>
          </a:p>
        </p:txBody>
      </p:sp>
      <p:pic>
        <p:nvPicPr>
          <p:cNvPr id="9" name="Image 8"/>
          <p:cNvPicPr>
            <a:picLocks noChangeAspect="1"/>
          </p:cNvPicPr>
          <p:nvPr/>
        </p:nvPicPr>
        <p:blipFill>
          <a:blip r:embed="rId2"/>
          <a:stretch>
            <a:fillRect/>
          </a:stretch>
        </p:blipFill>
        <p:spPr>
          <a:xfrm>
            <a:off x="413556" y="1395412"/>
            <a:ext cx="8237430" cy="4391239"/>
          </a:xfrm>
          <a:prstGeom prst="rect">
            <a:avLst/>
          </a:prstGeom>
        </p:spPr>
      </p:pic>
      <p:sp>
        <p:nvSpPr>
          <p:cNvPr id="10" name="Rectangle 9"/>
          <p:cNvSpPr/>
          <p:nvPr/>
        </p:nvSpPr>
        <p:spPr>
          <a:xfrm>
            <a:off x="413556" y="6011137"/>
            <a:ext cx="3320140" cy="400110"/>
          </a:xfrm>
          <a:prstGeom prst="rect">
            <a:avLst/>
          </a:prstGeom>
        </p:spPr>
        <p:txBody>
          <a:bodyPr wrap="none">
            <a:spAutoFit/>
          </a:bodyPr>
          <a:lstStyle/>
          <a:p>
            <a:r>
              <a:rPr lang="en-GB" sz="2000" dirty="0" smtClean="0">
                <a:latin typeface="Times New Roman" panose="02020603050405020304" pitchFamily="18" charset="0"/>
                <a:cs typeface="Times New Roman" panose="02020603050405020304" pitchFamily="18" charset="0"/>
              </a:rPr>
              <a:t>Features of accuracy measures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246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35</a:t>
            </a:fld>
            <a:endParaRPr lang="fr-FR"/>
          </a:p>
        </p:txBody>
      </p:sp>
      <p:sp>
        <p:nvSpPr>
          <p:cNvPr id="3" name="ZoneTexte 2"/>
          <p:cNvSpPr txBox="1"/>
          <p:nvPr/>
        </p:nvSpPr>
        <p:spPr>
          <a:xfrm>
            <a:off x="1899456" y="2860675"/>
            <a:ext cx="5304664" cy="584775"/>
          </a:xfrm>
          <a:prstGeom prst="rect">
            <a:avLst/>
          </a:prstGeom>
          <a:noFill/>
        </p:spPr>
        <p:txBody>
          <a:bodyPr wrap="square" rtlCol="0">
            <a:spAutoFit/>
          </a:bodyPr>
          <a:lstStyle/>
          <a:p>
            <a:pPr algn="ctr"/>
            <a:r>
              <a:rPr lang="en-GB" sz="3200" b="1" dirty="0" smtClean="0">
                <a:solidFill>
                  <a:srgbClr val="002060"/>
                </a:solidFill>
                <a:latin typeface="Times New Roman" panose="02020603050405020304" pitchFamily="18" charset="0"/>
                <a:cs typeface="Times New Roman" panose="02020603050405020304" pitchFamily="18" charset="0"/>
              </a:rPr>
              <a:t>Exception reporting </a:t>
            </a:r>
            <a:endParaRPr lang="en-GB" sz="3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35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36</a:t>
            </a:fld>
            <a:endParaRPr lang="fr-FR" dirty="0"/>
          </a:p>
        </p:txBody>
      </p:sp>
      <p:sp>
        <p:nvSpPr>
          <p:cNvPr id="3" name="Rectangle 2"/>
          <p:cNvSpPr/>
          <p:nvPr/>
        </p:nvSpPr>
        <p:spPr>
          <a:xfrm>
            <a:off x="503646" y="1227514"/>
            <a:ext cx="8108090" cy="646331"/>
          </a:xfrm>
          <a:prstGeom prst="rect">
            <a:avLst/>
          </a:prstGeom>
        </p:spPr>
        <p:txBody>
          <a:bodyPr wrap="square">
            <a:spAutoFit/>
          </a:bodyPr>
          <a:lstStyle/>
          <a:p>
            <a:pPr algn="just"/>
            <a:r>
              <a:rPr lang="en-US" b="1" dirty="0" smtClean="0">
                <a:solidFill>
                  <a:schemeClr val="accent6">
                    <a:lumMod val="50000"/>
                  </a:schemeClr>
                </a:solidFill>
                <a:latin typeface="Times New Roman" panose="02020603050405020304" pitchFamily="18" charset="0"/>
                <a:cs typeface="Times New Roman" panose="02020603050405020304" pitchFamily="18" charset="0"/>
              </a:rPr>
              <a:t>Context </a:t>
            </a:r>
          </a:p>
          <a:p>
            <a:pPr algn="just"/>
            <a:r>
              <a:rPr lang="en-US" dirty="0" smtClean="0">
                <a:solidFill>
                  <a:srgbClr val="002060"/>
                </a:solidFill>
                <a:latin typeface="Times New Roman" panose="02020603050405020304" pitchFamily="18" charset="0"/>
                <a:cs typeface="Times New Roman" panose="02020603050405020304" pitchFamily="18" charset="0"/>
              </a:rPr>
              <a:t>Forecasting </a:t>
            </a:r>
            <a:r>
              <a:rPr lang="en-US" dirty="0">
                <a:solidFill>
                  <a:srgbClr val="002060"/>
                </a:solidFill>
                <a:latin typeface="Times New Roman" panose="02020603050405020304" pitchFamily="18" charset="0"/>
                <a:cs typeface="Times New Roman" panose="02020603050405020304" pitchFamily="18" charset="0"/>
              </a:rPr>
              <a:t>sales for hundreds or thousands of </a:t>
            </a:r>
            <a:r>
              <a:rPr lang="en-US" dirty="0" smtClean="0">
                <a:solidFill>
                  <a:srgbClr val="002060"/>
                </a:solidFill>
                <a:latin typeface="Times New Roman" panose="02020603050405020304" pitchFamily="18" charset="0"/>
                <a:cs typeface="Times New Roman" panose="02020603050405020304" pitchFamily="18" charset="0"/>
              </a:rPr>
              <a:t>products</a:t>
            </a:r>
          </a:p>
        </p:txBody>
      </p:sp>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Exception reporting </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03646" y="2259078"/>
            <a:ext cx="8108090" cy="646331"/>
          </a:xfrm>
          <a:prstGeom prst="rect">
            <a:avLst/>
          </a:prstGeom>
        </p:spPr>
        <p:txBody>
          <a:bodyPr wrap="square">
            <a:spAutoFit/>
          </a:bodyPr>
          <a:lstStyle/>
          <a:p>
            <a:pPr algn="just"/>
            <a:r>
              <a:rPr lang="en-US" b="1" dirty="0" smtClean="0">
                <a:solidFill>
                  <a:schemeClr val="accent6">
                    <a:lumMod val="50000"/>
                  </a:schemeClr>
                </a:solidFill>
                <a:latin typeface="Times New Roman" panose="02020603050405020304" pitchFamily="18" charset="0"/>
                <a:cs typeface="Times New Roman" panose="02020603050405020304" pitchFamily="18" charset="0"/>
              </a:rPr>
              <a:t>Challenge</a:t>
            </a:r>
            <a:endParaRPr lang="en-US" b="1" dirty="0">
              <a:solidFill>
                <a:schemeClr val="accent6">
                  <a:lumMod val="50000"/>
                </a:schemeClr>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It takes time and effort to check the forecast accuracy of every product </a:t>
            </a:r>
          </a:p>
        </p:txBody>
      </p:sp>
      <p:sp>
        <p:nvSpPr>
          <p:cNvPr id="8" name="Rectangle 7"/>
          <p:cNvSpPr/>
          <p:nvPr/>
        </p:nvSpPr>
        <p:spPr>
          <a:xfrm>
            <a:off x="503646" y="3202272"/>
            <a:ext cx="8108090" cy="923330"/>
          </a:xfrm>
          <a:prstGeom prst="rect">
            <a:avLst/>
          </a:prstGeom>
        </p:spPr>
        <p:txBody>
          <a:bodyPr wrap="square">
            <a:spAutoFit/>
          </a:bodyPr>
          <a:lstStyle/>
          <a:p>
            <a:pPr algn="just"/>
            <a:r>
              <a:rPr lang="en-US" b="1" dirty="0" smtClean="0">
                <a:solidFill>
                  <a:schemeClr val="accent6">
                    <a:lumMod val="50000"/>
                  </a:schemeClr>
                </a:solidFill>
                <a:latin typeface="Times New Roman" panose="02020603050405020304" pitchFamily="18" charset="0"/>
                <a:cs typeface="Times New Roman" panose="02020603050405020304" pitchFamily="18" charset="0"/>
              </a:rPr>
              <a:t>Solution</a:t>
            </a:r>
            <a:endParaRPr lang="en-US" b="1" dirty="0">
              <a:solidFill>
                <a:schemeClr val="accent6">
                  <a:lumMod val="50000"/>
                </a:schemeClr>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Some software products have an exception reporting facility that alerts you when the forecasts for a particular product may need your </a:t>
            </a:r>
            <a:r>
              <a:rPr lang="en-US" dirty="0" smtClean="0">
                <a:solidFill>
                  <a:srgbClr val="002060"/>
                </a:solidFill>
                <a:latin typeface="Times New Roman" panose="02020603050405020304" pitchFamily="18" charset="0"/>
                <a:cs typeface="Times New Roman" panose="02020603050405020304" pitchFamily="18" charset="0"/>
              </a:rPr>
              <a:t>attention</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503645" y="4634744"/>
            <a:ext cx="8108091" cy="1200329"/>
          </a:xfrm>
          <a:prstGeom prst="rect">
            <a:avLst/>
          </a:prstGeom>
        </p:spPr>
        <p:txBody>
          <a:bodyPr wrap="square">
            <a:spAutoFit/>
          </a:bodyPr>
          <a:lstStyle/>
          <a:p>
            <a:pPr algn="just"/>
            <a:r>
              <a:rPr lang="en-US" b="1" dirty="0">
                <a:solidFill>
                  <a:schemeClr val="accent6">
                    <a:lumMod val="50000"/>
                  </a:schemeClr>
                </a:solidFill>
                <a:latin typeface="Times New Roman" panose="02020603050405020304" pitchFamily="18" charset="0"/>
                <a:cs typeface="Times New Roman" panose="02020603050405020304" pitchFamily="18" charset="0"/>
              </a:rPr>
              <a:t>How</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Setting </a:t>
            </a:r>
            <a:r>
              <a:rPr lang="en-US" dirty="0">
                <a:solidFill>
                  <a:srgbClr val="002060"/>
                </a:solidFill>
                <a:latin typeface="Times New Roman" panose="02020603050405020304" pitchFamily="18" charset="0"/>
                <a:cs typeface="Times New Roman" panose="02020603050405020304" pitchFamily="18" charset="0"/>
              </a:rPr>
              <a:t>up an acceptable range for error measures such as the MAE or MAPE</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Alert if </a:t>
            </a:r>
            <a:r>
              <a:rPr lang="en-US" dirty="0">
                <a:solidFill>
                  <a:srgbClr val="002060"/>
                </a:solidFill>
                <a:latin typeface="Times New Roman" panose="02020603050405020304" pitchFamily="18" charset="0"/>
                <a:cs typeface="Times New Roman" panose="02020603050405020304" pitchFamily="18" charset="0"/>
              </a:rPr>
              <a:t>the current forecast is predicting an exceptionally large change from what has previously happened in the sales history</a:t>
            </a:r>
            <a:endParaRPr lang="fr-FR"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80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37</a:t>
            </a:fld>
            <a:endParaRPr lang="fr-FR"/>
          </a:p>
        </p:txBody>
      </p:sp>
      <p:sp>
        <p:nvSpPr>
          <p:cNvPr id="3" name="ZoneTexte 2"/>
          <p:cNvSpPr txBox="1"/>
          <p:nvPr/>
        </p:nvSpPr>
        <p:spPr>
          <a:xfrm>
            <a:off x="1899456" y="2860675"/>
            <a:ext cx="5304664" cy="1077218"/>
          </a:xfrm>
          <a:prstGeom prst="rect">
            <a:avLst/>
          </a:prstGeom>
          <a:noFill/>
        </p:spPr>
        <p:txBody>
          <a:bodyPr wrap="square" rtlCol="0">
            <a:spAutoFit/>
          </a:bodyPr>
          <a:lstStyle/>
          <a:p>
            <a:pPr algn="ctr"/>
            <a:r>
              <a:rPr lang="en-GB" sz="3200" b="1" dirty="0" smtClean="0">
                <a:solidFill>
                  <a:srgbClr val="002060"/>
                </a:solidFill>
                <a:latin typeface="Times New Roman" panose="02020603050405020304" pitchFamily="18" charset="0"/>
                <a:cs typeface="Times New Roman" panose="02020603050405020304" pitchFamily="18" charset="0"/>
              </a:rPr>
              <a:t>Forecast value-added analysis (FVA)</a:t>
            </a:r>
            <a:endParaRPr lang="en-GB" sz="3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6592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38</a:t>
            </a:fld>
            <a:endParaRPr lang="fr-FR" dirty="0"/>
          </a:p>
        </p:txBody>
      </p:sp>
      <p:sp>
        <p:nvSpPr>
          <p:cNvPr id="4" name="Rectangle 3"/>
          <p:cNvSpPr/>
          <p:nvPr/>
        </p:nvSpPr>
        <p:spPr>
          <a:xfrm>
            <a:off x="771078" y="4413152"/>
            <a:ext cx="7723299" cy="1754326"/>
          </a:xfrm>
          <a:prstGeom prst="rect">
            <a:avLst/>
          </a:prstGeom>
        </p:spPr>
        <p:txBody>
          <a:bodyPr wrap="square">
            <a:spAutoFit/>
          </a:bodyPr>
          <a:lstStyle/>
          <a:p>
            <a:pPr algn="just"/>
            <a:r>
              <a:rPr lang="en-US" dirty="0" smtClean="0">
                <a:solidFill>
                  <a:schemeClr val="accent5">
                    <a:lumMod val="50000"/>
                  </a:schemeClr>
                </a:solidFill>
                <a:latin typeface="Times New Roman" panose="02020603050405020304" pitchFamily="18" charset="0"/>
                <a:cs typeface="Times New Roman" panose="02020603050405020304" pitchFamily="18" charset="0"/>
              </a:rPr>
              <a:t>Sales </a:t>
            </a:r>
            <a:r>
              <a:rPr lang="en-US" dirty="0">
                <a:solidFill>
                  <a:schemeClr val="accent5">
                    <a:lumMod val="50000"/>
                  </a:schemeClr>
                </a:solidFill>
                <a:latin typeface="Times New Roman" panose="02020603050405020304" pitchFamily="18" charset="0"/>
                <a:cs typeface="Times New Roman" panose="02020603050405020304" pitchFamily="18" charset="0"/>
              </a:rPr>
              <a:t>forecasting process in a company involves the following steps: </a:t>
            </a:r>
            <a:endParaRPr lang="en-US" dirty="0" smtClean="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dirty="0" smtClean="0">
                <a:solidFill>
                  <a:schemeClr val="accent5">
                    <a:lumMod val="50000"/>
                  </a:schemeClr>
                </a:solidFill>
                <a:latin typeface="Times New Roman" panose="02020603050405020304" pitchFamily="18" charset="0"/>
                <a:cs typeface="Times New Roman" panose="02020603050405020304" pitchFamily="18" charset="0"/>
              </a:rPr>
              <a:t>A </a:t>
            </a:r>
            <a:r>
              <a:rPr lang="en-US" dirty="0">
                <a:solidFill>
                  <a:schemeClr val="accent5">
                    <a:lumMod val="50000"/>
                  </a:schemeClr>
                </a:solidFill>
                <a:latin typeface="Times New Roman" panose="02020603050405020304" pitchFamily="18" charset="0"/>
                <a:cs typeface="Times New Roman" panose="02020603050405020304" pitchFamily="18" charset="0"/>
              </a:rPr>
              <a:t>computer produces a forecast automatically. </a:t>
            </a:r>
            <a:endParaRPr lang="en-US" dirty="0" smtClean="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dirty="0" smtClean="0">
                <a:solidFill>
                  <a:schemeClr val="accent5">
                    <a:lumMod val="50000"/>
                  </a:schemeClr>
                </a:solidFill>
                <a:latin typeface="Times New Roman" panose="02020603050405020304" pitchFamily="18" charset="0"/>
                <a:cs typeface="Times New Roman" panose="02020603050405020304" pitchFamily="18" charset="0"/>
              </a:rPr>
              <a:t>A </a:t>
            </a:r>
            <a:r>
              <a:rPr lang="en-US" dirty="0">
                <a:solidFill>
                  <a:schemeClr val="accent5">
                    <a:lumMod val="50000"/>
                  </a:schemeClr>
                </a:solidFill>
                <a:latin typeface="Times New Roman" panose="02020603050405020304" pitchFamily="18" charset="0"/>
                <a:cs typeface="Times New Roman" panose="02020603050405020304" pitchFamily="18" charset="0"/>
              </a:rPr>
              <a:t>sales manager uses her judgment to adjust the forecast based on market intelligence. </a:t>
            </a:r>
            <a:endParaRPr lang="en-US" dirty="0" smtClean="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dirty="0" smtClean="0">
                <a:solidFill>
                  <a:schemeClr val="accent5">
                    <a:lumMod val="50000"/>
                  </a:schemeClr>
                </a:solidFill>
                <a:latin typeface="Times New Roman" panose="02020603050405020304" pitchFamily="18" charset="0"/>
                <a:cs typeface="Times New Roman" panose="02020603050405020304" pitchFamily="18" charset="0"/>
              </a:rPr>
              <a:t>Senior </a:t>
            </a:r>
            <a:r>
              <a:rPr lang="en-US" dirty="0">
                <a:solidFill>
                  <a:schemeClr val="accent5">
                    <a:lumMod val="50000"/>
                  </a:schemeClr>
                </a:solidFill>
                <a:latin typeface="Times New Roman" panose="02020603050405020304" pitchFamily="18" charset="0"/>
                <a:cs typeface="Times New Roman" panose="02020603050405020304" pitchFamily="18" charset="0"/>
              </a:rPr>
              <a:t>managers then further adjust the forecast, if they think this is necessary</a:t>
            </a:r>
            <a:r>
              <a:rPr lang="en-US" dirty="0" smtClean="0">
                <a:solidFill>
                  <a:schemeClr val="accent5">
                    <a:lumMod val="50000"/>
                  </a:schemeClr>
                </a:solidFill>
                <a:latin typeface="Times New Roman" panose="02020603050405020304" pitchFamily="18" charset="0"/>
                <a:cs typeface="Times New Roman" panose="02020603050405020304" pitchFamily="18" charset="0"/>
              </a:rPr>
              <a:t>.</a:t>
            </a:r>
          </a:p>
        </p:txBody>
      </p:sp>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6885168" cy="461665"/>
          </a:xfrm>
          <a:prstGeom prst="rect">
            <a:avLst/>
          </a:prstGeom>
          <a:noFill/>
        </p:spPr>
        <p:txBody>
          <a:bodyPr wrap="squar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Forecast Value-Added analysis (</a:t>
            </a:r>
            <a:r>
              <a:rPr lang="en-US" sz="2400" b="1" dirty="0">
                <a:solidFill>
                  <a:srgbClr val="002060"/>
                </a:solidFill>
                <a:latin typeface="Times New Roman" panose="02020603050405020304" pitchFamily="18" charset="0"/>
                <a:cs typeface="Times New Roman" panose="02020603050405020304" pitchFamily="18" charset="0"/>
              </a:rPr>
              <a:t>FVA)</a:t>
            </a:r>
          </a:p>
        </p:txBody>
      </p:sp>
      <p:sp>
        <p:nvSpPr>
          <p:cNvPr id="8" name="Rectangle 7"/>
          <p:cNvSpPr/>
          <p:nvPr/>
        </p:nvSpPr>
        <p:spPr>
          <a:xfrm>
            <a:off x="578683" y="1274250"/>
            <a:ext cx="7846130" cy="646331"/>
          </a:xfrm>
          <a:prstGeom prst="rect">
            <a:avLst/>
          </a:prstGeom>
        </p:spPr>
        <p:txBody>
          <a:bodyPr wrap="square">
            <a:spAutoFit/>
          </a:bodyPr>
          <a:lstStyle/>
          <a:p>
            <a:pPr algn="just"/>
            <a:r>
              <a:rPr lang="en-US" dirty="0">
                <a:solidFill>
                  <a:schemeClr val="accent5">
                    <a:lumMod val="50000"/>
                  </a:schemeClr>
                </a:solidFill>
                <a:latin typeface="Times New Roman" panose="02020603050405020304" pitchFamily="18" charset="0"/>
                <a:cs typeface="Times New Roman" panose="02020603050405020304" pitchFamily="18" charset="0"/>
              </a:rPr>
              <a:t>Mike </a:t>
            </a:r>
            <a:r>
              <a:rPr lang="en-US" dirty="0" smtClean="0">
                <a:solidFill>
                  <a:schemeClr val="accent5">
                    <a:lumMod val="50000"/>
                  </a:schemeClr>
                </a:solidFill>
                <a:latin typeface="Times New Roman" panose="02020603050405020304" pitchFamily="18" charset="0"/>
                <a:cs typeface="Times New Roman" panose="02020603050405020304" pitchFamily="18" charset="0"/>
              </a:rPr>
              <a:t>Gilliland (SAS Institute) </a:t>
            </a:r>
            <a:r>
              <a:rPr lang="en-US" dirty="0">
                <a:solidFill>
                  <a:schemeClr val="accent5">
                    <a:lumMod val="50000"/>
                  </a:schemeClr>
                </a:solidFill>
                <a:latin typeface="Times New Roman" panose="02020603050405020304" pitchFamily="18" charset="0"/>
                <a:cs typeface="Times New Roman" panose="02020603050405020304" pitchFamily="18" charset="0"/>
              </a:rPr>
              <a:t>has extended the relative accuracy measures </a:t>
            </a:r>
            <a:r>
              <a:rPr lang="en-US" dirty="0" smtClean="0">
                <a:solidFill>
                  <a:schemeClr val="accent5">
                    <a:lumMod val="50000"/>
                  </a:schemeClr>
                </a:solidFill>
                <a:latin typeface="Times New Roman" panose="02020603050405020304" pitchFamily="18" charset="0"/>
                <a:cs typeface="Times New Roman" panose="02020603050405020304" pitchFamily="18" charset="0"/>
              </a:rPr>
              <a:t>to </a:t>
            </a:r>
            <a:r>
              <a:rPr lang="en-US" dirty="0">
                <a:solidFill>
                  <a:schemeClr val="accent5">
                    <a:lumMod val="50000"/>
                  </a:schemeClr>
                </a:solidFill>
                <a:latin typeface="Times New Roman" panose="02020603050405020304" pitchFamily="18" charset="0"/>
                <a:cs typeface="Times New Roman" panose="02020603050405020304" pitchFamily="18" charset="0"/>
              </a:rPr>
              <a:t>a process called </a:t>
            </a:r>
            <a:r>
              <a:rPr lang="en-US" dirty="0" smtClean="0">
                <a:solidFill>
                  <a:schemeClr val="accent5">
                    <a:lumMod val="50000"/>
                  </a:schemeClr>
                </a:solidFill>
                <a:latin typeface="Times New Roman" panose="02020603050405020304" pitchFamily="18" charset="0"/>
                <a:cs typeface="Times New Roman" panose="02020603050405020304" pitchFamily="18" charset="0"/>
              </a:rPr>
              <a:t>Forecast Value-Added </a:t>
            </a:r>
            <a:r>
              <a:rPr lang="en-US" dirty="0">
                <a:solidFill>
                  <a:schemeClr val="accent5">
                    <a:lumMod val="50000"/>
                  </a:schemeClr>
                </a:solidFill>
                <a:latin typeface="Times New Roman" panose="02020603050405020304" pitchFamily="18" charset="0"/>
                <a:cs typeface="Times New Roman" panose="02020603050405020304" pitchFamily="18" charset="0"/>
              </a:rPr>
              <a:t>analysis (FVA). </a:t>
            </a:r>
            <a:endParaRPr lang="fr-FR"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Rectangle 8"/>
          <p:cNvSpPr/>
          <p:nvPr/>
        </p:nvSpPr>
        <p:spPr>
          <a:xfrm>
            <a:off x="505889" y="2535070"/>
            <a:ext cx="8108090" cy="923330"/>
          </a:xfrm>
          <a:prstGeom prst="rect">
            <a:avLst/>
          </a:prstGeom>
        </p:spPr>
        <p:txBody>
          <a:bodyPr wrap="square">
            <a:spAutoFit/>
          </a:bodyPr>
          <a:lstStyle/>
          <a:p>
            <a:pPr algn="just"/>
            <a:r>
              <a:rPr lang="en-US" dirty="0" smtClean="0">
                <a:solidFill>
                  <a:schemeClr val="accent5">
                    <a:lumMod val="50000"/>
                  </a:schemeClr>
                </a:solidFill>
                <a:latin typeface="Times New Roman" panose="02020603050405020304" pitchFamily="18" charset="0"/>
                <a:cs typeface="Times New Roman" panose="02020603050405020304" pitchFamily="18" charset="0"/>
              </a:rPr>
              <a:t>FVA </a:t>
            </a:r>
            <a:r>
              <a:rPr lang="en-US" dirty="0">
                <a:solidFill>
                  <a:schemeClr val="accent5">
                    <a:lumMod val="50000"/>
                  </a:schemeClr>
                </a:solidFill>
                <a:latin typeface="Times New Roman" panose="02020603050405020304" pitchFamily="18" charset="0"/>
                <a:cs typeface="Times New Roman" panose="02020603050405020304" pitchFamily="18" charset="0"/>
              </a:rPr>
              <a:t>not only enables you to see whether your forecasting method is more accurate than naïve forecasts, it allows you to examine every step in the forecasting process to see if it is contributing to improved accuracy</a:t>
            </a:r>
          </a:p>
        </p:txBody>
      </p:sp>
      <p:sp>
        <p:nvSpPr>
          <p:cNvPr id="10" name="Rectangle 9"/>
          <p:cNvSpPr/>
          <p:nvPr/>
        </p:nvSpPr>
        <p:spPr>
          <a:xfrm>
            <a:off x="578683" y="3942073"/>
            <a:ext cx="1056700" cy="369332"/>
          </a:xfrm>
          <a:prstGeom prst="rect">
            <a:avLst/>
          </a:prstGeom>
        </p:spPr>
        <p:txBody>
          <a:bodyPr wrap="none">
            <a:spAutoFit/>
          </a:bodyPr>
          <a:lstStyle/>
          <a:p>
            <a:r>
              <a:rPr lang="en-US" b="1" dirty="0" smtClean="0">
                <a:solidFill>
                  <a:schemeClr val="accent6">
                    <a:lumMod val="50000"/>
                  </a:schemeClr>
                </a:solidFill>
                <a:latin typeface="Times New Roman" panose="02020603050405020304" pitchFamily="18" charset="0"/>
                <a:cs typeface="Times New Roman" panose="02020603050405020304" pitchFamily="18" charset="0"/>
              </a:rPr>
              <a:t>Example</a:t>
            </a:r>
            <a:endParaRPr lang="fr-FR" dirty="0">
              <a:latin typeface="Times New Roman" panose="02020603050405020304" pitchFamily="18" charset="0"/>
              <a:cs typeface="Times New Roman" panose="02020603050405020304" pitchFamily="18" charset="0"/>
            </a:endParaRPr>
          </a:p>
        </p:txBody>
      </p:sp>
      <p:sp>
        <p:nvSpPr>
          <p:cNvPr id="11" name="Rectangle 10"/>
          <p:cNvSpPr/>
          <p:nvPr/>
        </p:nvSpPr>
        <p:spPr>
          <a:xfrm>
            <a:off x="413556" y="2136669"/>
            <a:ext cx="620683" cy="369332"/>
          </a:xfrm>
          <a:prstGeom prst="rect">
            <a:avLst/>
          </a:prstGeom>
        </p:spPr>
        <p:txBody>
          <a:bodyPr wrap="none">
            <a:spAutoFit/>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Idea</a:t>
            </a:r>
            <a:endParaRPr lang="fr-FR" dirty="0"/>
          </a:p>
        </p:txBody>
      </p:sp>
    </p:spTree>
    <p:extLst>
      <p:ext uri="{BB962C8B-B14F-4D97-AF65-F5344CB8AC3E}">
        <p14:creationId xmlns:p14="http://schemas.microsoft.com/office/powerpoint/2010/main" val="401509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39</a:t>
            </a:fld>
            <a:endParaRPr lang="fr-FR"/>
          </a:p>
        </p:txBody>
      </p:sp>
      <p:pic>
        <p:nvPicPr>
          <p:cNvPr id="3" name="Image 2"/>
          <p:cNvPicPr>
            <a:picLocks noChangeAspect="1"/>
          </p:cNvPicPr>
          <p:nvPr/>
        </p:nvPicPr>
        <p:blipFill>
          <a:blip r:embed="rId2"/>
          <a:stretch>
            <a:fillRect/>
          </a:stretch>
        </p:blipFill>
        <p:spPr>
          <a:xfrm>
            <a:off x="925417" y="1426292"/>
            <a:ext cx="7453009" cy="848862"/>
          </a:xfrm>
          <a:prstGeom prst="rect">
            <a:avLst/>
          </a:prstGeom>
        </p:spPr>
      </p:pic>
      <p:sp>
        <p:nvSpPr>
          <p:cNvPr id="4" name="Rectangle 3"/>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413556" y="208348"/>
            <a:ext cx="6885168"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Forecast Value-Added analysis (FVA)</a:t>
            </a:r>
          </a:p>
        </p:txBody>
      </p:sp>
      <p:sp>
        <p:nvSpPr>
          <p:cNvPr id="7" name="Rectangle 6"/>
          <p:cNvSpPr/>
          <p:nvPr/>
        </p:nvSpPr>
        <p:spPr>
          <a:xfrm>
            <a:off x="583727" y="2622577"/>
            <a:ext cx="7931623" cy="1477328"/>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automatic computer forecasts are more accurate than the naïve forecasts they lower the MAPE by 11 percentage points. Hence the computer's FVA is +11%.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sales manager's judgmental adjustments slightly improve the accuracy of the automatic forecasts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adjustments of the senior manager raises the MAPE by 5% (FVA is -5%)</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583727" y="4713059"/>
            <a:ext cx="1447832" cy="369332"/>
          </a:xfrm>
          <a:prstGeom prst="rect">
            <a:avLst/>
          </a:prstGeom>
        </p:spPr>
        <p:txBody>
          <a:bodyPr wrap="none">
            <a:spAutoFit/>
          </a:bodyPr>
          <a:lstStyle/>
          <a:p>
            <a:r>
              <a:rPr lang="en-US" dirty="0" smtClean="0">
                <a:solidFill>
                  <a:srgbClr val="002060"/>
                </a:solidFill>
                <a:latin typeface="Times New Roman" panose="02020603050405020304" pitchFamily="18" charset="0"/>
                <a:cs typeface="Times New Roman" panose="02020603050405020304" pitchFamily="18" charset="0"/>
              </a:rPr>
              <a:t>Some caveats</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743802" y="5156022"/>
            <a:ext cx="7771547" cy="923330"/>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Different accuracy measures give different conclusions</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Seasonal sales: use seasonal naïve as a benchmark</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difference in accuracy has not arisen by chance</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1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4</a:t>
            </a:fld>
            <a:endParaRPr lang="fr-FR"/>
          </a:p>
        </p:txBody>
      </p:sp>
      <p:sp>
        <p:nvSpPr>
          <p:cNvPr id="4" name="Rectangle 3"/>
          <p:cNvSpPr/>
          <p:nvPr/>
        </p:nvSpPr>
        <p:spPr>
          <a:xfrm>
            <a:off x="7466827" y="5071262"/>
            <a:ext cx="1657350" cy="307777"/>
          </a:xfrm>
          <a:prstGeom prst="rect">
            <a:avLst/>
          </a:prstGeom>
        </p:spPr>
        <p:txBody>
          <a:bodyPr wrap="square">
            <a:spAutoFit/>
          </a:bodyPr>
          <a:lstStyle/>
          <a:p>
            <a:r>
              <a:rPr lang="en-US" sz="1400" dirty="0" smtClean="0">
                <a:solidFill>
                  <a:srgbClr val="002060"/>
                </a:solidFill>
                <a:latin typeface="Times New Roman" panose="02020603050405020304" pitchFamily="18" charset="0"/>
                <a:cs typeface="Times New Roman" panose="02020603050405020304" pitchFamily="18" charset="0"/>
              </a:rPr>
              <a:t>Unbiased forecasts</a:t>
            </a:r>
            <a:endParaRPr lang="fr-FR" sz="1400" dirty="0">
              <a:solidFill>
                <a:srgbClr val="002060"/>
              </a:solidFill>
            </a:endParaRPr>
          </a:p>
        </p:txBody>
      </p:sp>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5304664" cy="461665"/>
          </a:xfrm>
          <a:prstGeom prst="rect">
            <a:avLst/>
          </a:prstGeom>
          <a:noFill/>
        </p:spPr>
        <p:txBody>
          <a:bodyPr wrap="square" rtlCol="0">
            <a:spAutoFit/>
          </a:bodyPr>
          <a:lstStyle/>
          <a:p>
            <a:r>
              <a:rPr lang="en-GB" sz="2400" b="1" dirty="0" smtClean="0">
                <a:solidFill>
                  <a:srgbClr val="002060"/>
                </a:solidFill>
                <a:latin typeface="Times New Roman" panose="02020603050405020304" pitchFamily="18" charset="0"/>
                <a:cs typeface="Times New Roman" panose="02020603050405020304" pitchFamily="18" charset="0"/>
              </a:rPr>
              <a:t>Bias</a:t>
            </a:r>
            <a:endParaRPr lang="en-GB" sz="2400" dirty="0"/>
          </a:p>
        </p:txBody>
      </p:sp>
      <p:sp>
        <p:nvSpPr>
          <p:cNvPr id="7" name="Rectangle 6"/>
          <p:cNvSpPr/>
          <p:nvPr/>
        </p:nvSpPr>
        <p:spPr>
          <a:xfrm>
            <a:off x="694705" y="1027820"/>
            <a:ext cx="7600797" cy="707886"/>
          </a:xfrm>
          <a:prstGeom prst="rect">
            <a:avLst/>
          </a:prstGeom>
        </p:spPr>
        <p:txBody>
          <a:bodyPr wrap="square">
            <a:sp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Bias </a:t>
            </a:r>
            <a:r>
              <a:rPr lang="en-US" sz="2000" dirty="0" smtClean="0">
                <a:solidFill>
                  <a:srgbClr val="002060"/>
                </a:solidFill>
                <a:latin typeface="Times New Roman" panose="02020603050405020304" pitchFamily="18" charset="0"/>
                <a:cs typeface="Times New Roman" panose="02020603050405020304" pitchFamily="18" charset="0"/>
              </a:rPr>
              <a:t>in forecasts refers </a:t>
            </a:r>
            <a:r>
              <a:rPr lang="en-US" sz="2000" dirty="0">
                <a:solidFill>
                  <a:srgbClr val="002060"/>
                </a:solidFill>
                <a:latin typeface="Times New Roman" panose="02020603050405020304" pitchFamily="18" charset="0"/>
                <a:cs typeface="Times New Roman" panose="02020603050405020304" pitchFamily="18" charset="0"/>
              </a:rPr>
              <a:t>to a persistent tendency for the forecasts to be too high or too </a:t>
            </a:r>
            <a:r>
              <a:rPr lang="en-US" sz="2000" dirty="0" smtClean="0">
                <a:solidFill>
                  <a:srgbClr val="002060"/>
                </a:solidFill>
                <a:latin typeface="Times New Roman" panose="02020603050405020304" pitchFamily="18" charset="0"/>
                <a:cs typeface="Times New Roman" panose="02020603050405020304" pitchFamily="18" charset="0"/>
              </a:rPr>
              <a:t>low.</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7466827" y="2779045"/>
            <a:ext cx="1533782" cy="307777"/>
          </a:xfrm>
          <a:prstGeom prst="rect">
            <a:avLst/>
          </a:prstGeom>
        </p:spPr>
        <p:txBody>
          <a:bodyPr wrap="square">
            <a:spAutoFit/>
          </a:bodyPr>
          <a:lstStyle/>
          <a:p>
            <a:r>
              <a:rPr lang="en-US" sz="1400" dirty="0" smtClean="0">
                <a:solidFill>
                  <a:srgbClr val="002060"/>
                </a:solidFill>
                <a:latin typeface="Times New Roman" panose="02020603050405020304" pitchFamily="18" charset="0"/>
                <a:cs typeface="Times New Roman" panose="02020603050405020304" pitchFamily="18" charset="0"/>
              </a:rPr>
              <a:t>Too low forecasts</a:t>
            </a:r>
            <a:endParaRPr lang="fr-FR" sz="1400" dirty="0">
              <a:solidFill>
                <a:srgbClr val="002060"/>
              </a:solidFill>
            </a:endParaRPr>
          </a:p>
        </p:txBody>
      </p:sp>
      <p:pic>
        <p:nvPicPr>
          <p:cNvPr id="10" name="Image 9"/>
          <p:cNvPicPr>
            <a:picLocks noChangeAspect="1"/>
          </p:cNvPicPr>
          <p:nvPr/>
        </p:nvPicPr>
        <p:blipFill>
          <a:blip r:embed="rId2"/>
          <a:stretch>
            <a:fillRect/>
          </a:stretch>
        </p:blipFill>
        <p:spPr>
          <a:xfrm>
            <a:off x="1068983" y="1968920"/>
            <a:ext cx="6097545" cy="2141937"/>
          </a:xfrm>
          <a:prstGeom prst="rect">
            <a:avLst/>
          </a:prstGeom>
        </p:spPr>
      </p:pic>
      <p:pic>
        <p:nvPicPr>
          <p:cNvPr id="11" name="Image 10"/>
          <p:cNvPicPr>
            <a:picLocks noChangeAspect="1"/>
          </p:cNvPicPr>
          <p:nvPr/>
        </p:nvPicPr>
        <p:blipFill>
          <a:blip r:embed="rId3"/>
          <a:stretch>
            <a:fillRect/>
          </a:stretch>
        </p:blipFill>
        <p:spPr>
          <a:xfrm>
            <a:off x="1068983" y="4215791"/>
            <a:ext cx="6097545" cy="2141937"/>
          </a:xfrm>
          <a:prstGeom prst="rect">
            <a:avLst/>
          </a:prstGeom>
        </p:spPr>
      </p:pic>
    </p:spTree>
    <p:extLst>
      <p:ext uri="{BB962C8B-B14F-4D97-AF65-F5344CB8AC3E}">
        <p14:creationId xmlns:p14="http://schemas.microsoft.com/office/powerpoint/2010/main" val="39183588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40</a:t>
            </a:fld>
            <a:endParaRPr lang="fr-FR"/>
          </a:p>
        </p:txBody>
      </p:sp>
      <p:sp>
        <p:nvSpPr>
          <p:cNvPr id="4" name="Rectangle 3"/>
          <p:cNvSpPr/>
          <p:nvPr/>
        </p:nvSpPr>
        <p:spPr>
          <a:xfrm>
            <a:off x="475237" y="1215000"/>
            <a:ext cx="8376663" cy="5016758"/>
          </a:xfrm>
          <a:prstGeom prst="rect">
            <a:avLst/>
          </a:prstGeom>
        </p:spPr>
        <p:txBody>
          <a:bodyPr wrap="square">
            <a:spAutoFit/>
          </a:bodyPr>
          <a:lstStyle/>
          <a:p>
            <a:pPr marL="285750" indent="-285750" algn="just">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The performance of a forecasting </a:t>
            </a:r>
            <a:r>
              <a:rPr lang="en-US" sz="2000" dirty="0" smtClean="0">
                <a:solidFill>
                  <a:srgbClr val="002060"/>
                </a:solidFill>
                <a:latin typeface="Times New Roman" panose="02020603050405020304" pitchFamily="18" charset="0"/>
                <a:cs typeface="Times New Roman" panose="02020603050405020304" pitchFamily="18" charset="0"/>
              </a:rPr>
              <a:t>method should </a:t>
            </a:r>
            <a:r>
              <a:rPr lang="en-US" sz="2000" dirty="0">
                <a:solidFill>
                  <a:srgbClr val="002060"/>
                </a:solidFill>
                <a:latin typeface="Times New Roman" panose="02020603050405020304" pitchFamily="18" charset="0"/>
                <a:cs typeface="Times New Roman" panose="02020603050405020304" pitchFamily="18" charset="0"/>
              </a:rPr>
              <a:t>be assessed by comparing its forecasts to sales figures that it has not seen (i.e., the hold-out sample). </a:t>
            </a:r>
            <a:endParaRPr lang="en-US" sz="20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Be aware of the dangers of overfitting. </a:t>
            </a:r>
            <a:endParaRPr lang="en-US" sz="20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It's </a:t>
            </a:r>
            <a:r>
              <a:rPr lang="en-US" sz="2000" dirty="0">
                <a:solidFill>
                  <a:srgbClr val="002060"/>
                </a:solidFill>
                <a:latin typeface="Times New Roman" panose="02020603050405020304" pitchFamily="18" charset="0"/>
                <a:cs typeface="Times New Roman" panose="02020603050405020304" pitchFamily="18" charset="0"/>
              </a:rPr>
              <a:t>important to measure bias in forecasts as well as accuracy</a:t>
            </a:r>
            <a:r>
              <a:rPr lang="en-US" sz="2000"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It </a:t>
            </a:r>
            <a:r>
              <a:rPr lang="en-US" sz="2000" dirty="0">
                <a:solidFill>
                  <a:srgbClr val="002060"/>
                </a:solidFill>
                <a:latin typeface="Times New Roman" panose="02020603050405020304" pitchFamily="18" charset="0"/>
                <a:cs typeface="Times New Roman" panose="02020603050405020304" pitchFamily="18" charset="0"/>
              </a:rPr>
              <a:t>is a good idea to use more than one measure to get a more “rounded” view of performance. </a:t>
            </a:r>
            <a:endParaRPr lang="en-US" sz="20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Take </a:t>
            </a:r>
            <a:r>
              <a:rPr lang="en-US" sz="2000" dirty="0">
                <a:solidFill>
                  <a:srgbClr val="002060"/>
                </a:solidFill>
                <a:latin typeface="Times New Roman" panose="02020603050405020304" pitchFamily="18" charset="0"/>
                <a:cs typeface="Times New Roman" panose="02020603050405020304" pitchFamily="18" charset="0"/>
              </a:rPr>
              <a:t>special care when measuring the performance of a method if sales are intermittent</a:t>
            </a:r>
            <a:r>
              <a:rPr lang="en-US" sz="2000"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0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Forecast </a:t>
            </a:r>
            <a:r>
              <a:rPr lang="en-US" sz="2000" dirty="0">
                <a:solidFill>
                  <a:srgbClr val="002060"/>
                </a:solidFill>
                <a:latin typeface="Times New Roman" panose="02020603050405020304" pitchFamily="18" charset="0"/>
                <a:cs typeface="Times New Roman" panose="02020603050405020304" pitchFamily="18" charset="0"/>
              </a:rPr>
              <a:t>value-added (FVA) analysis can be useful in identifying which aspects of the forecasting process are damaging performance and which are improving it</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6885168"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3540638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5</a:t>
            </a:fld>
            <a:endParaRPr lang="fr-FR"/>
          </a:p>
        </p:txBody>
      </p:sp>
      <p:sp>
        <p:nvSpPr>
          <p:cNvPr id="3" name="Rectangle 2"/>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13556" y="208348"/>
            <a:ext cx="5304664" cy="461665"/>
          </a:xfrm>
          <a:prstGeom prst="rect">
            <a:avLst/>
          </a:prstGeom>
          <a:noFill/>
        </p:spPr>
        <p:txBody>
          <a:bodyPr wrap="square" rtlCol="0">
            <a:spAutoFit/>
          </a:bodyPr>
          <a:lstStyle/>
          <a:p>
            <a:r>
              <a:rPr lang="en-GB" sz="2400" b="1" dirty="0">
                <a:solidFill>
                  <a:srgbClr val="002060"/>
                </a:solidFill>
                <a:latin typeface="Times New Roman" panose="02020603050405020304" pitchFamily="18" charset="0"/>
                <a:cs typeface="Times New Roman" panose="02020603050405020304" pitchFamily="18" charset="0"/>
              </a:rPr>
              <a:t>Accuracy</a:t>
            </a:r>
            <a:endParaRPr lang="en-GB" sz="2400" dirty="0"/>
          </a:p>
        </p:txBody>
      </p:sp>
      <p:sp>
        <p:nvSpPr>
          <p:cNvPr id="5" name="Rectangle 4"/>
          <p:cNvSpPr/>
          <p:nvPr/>
        </p:nvSpPr>
        <p:spPr>
          <a:xfrm>
            <a:off x="714168" y="1097947"/>
            <a:ext cx="7837120" cy="707886"/>
          </a:xfrm>
          <a:prstGeom prst="rect">
            <a:avLst/>
          </a:prstGeom>
        </p:spPr>
        <p:txBody>
          <a:bodyPr wrap="square">
            <a:spAutoFit/>
          </a:bodyPr>
          <a:lstStyle/>
          <a:p>
            <a:pPr algn="just"/>
            <a:r>
              <a:rPr lang="en-US" sz="2000" dirty="0" smtClean="0">
                <a:solidFill>
                  <a:srgbClr val="002060"/>
                </a:solidFill>
                <a:latin typeface="Times New Roman" panose="02020603050405020304" pitchFamily="18" charset="0"/>
                <a:cs typeface="Times New Roman" panose="02020603050405020304" pitchFamily="18" charset="0"/>
              </a:rPr>
              <a:t>Accuracy </a:t>
            </a:r>
            <a:r>
              <a:rPr lang="en-US" sz="2000" dirty="0">
                <a:solidFill>
                  <a:srgbClr val="002060"/>
                </a:solidFill>
                <a:latin typeface="Times New Roman" panose="02020603050405020304" pitchFamily="18" charset="0"/>
                <a:cs typeface="Times New Roman" panose="02020603050405020304" pitchFamily="18" charset="0"/>
              </a:rPr>
              <a:t>measures </a:t>
            </a:r>
            <a:r>
              <a:rPr lang="en-US" sz="2000" dirty="0" smtClean="0">
                <a:solidFill>
                  <a:srgbClr val="002060"/>
                </a:solidFill>
                <a:latin typeface="Times New Roman" panose="02020603050405020304" pitchFamily="18" charset="0"/>
                <a:cs typeface="Times New Roman" panose="02020603050405020304" pitchFamily="18" charset="0"/>
              </a:rPr>
              <a:t>represent </a:t>
            </a:r>
            <a:r>
              <a:rPr lang="en-US" sz="2000" dirty="0">
                <a:solidFill>
                  <a:srgbClr val="002060"/>
                </a:solidFill>
                <a:latin typeface="Times New Roman" panose="02020603050405020304" pitchFamily="18" charset="0"/>
                <a:cs typeface="Times New Roman" panose="02020603050405020304" pitchFamily="18" charset="0"/>
              </a:rPr>
              <a:t>the typical closeness of the forecast to the actual </a:t>
            </a:r>
            <a:r>
              <a:rPr lang="en-US" sz="2000" dirty="0" smtClean="0">
                <a:solidFill>
                  <a:srgbClr val="002060"/>
                </a:solidFill>
                <a:latin typeface="Times New Roman" panose="02020603050405020304" pitchFamily="18" charset="0"/>
                <a:cs typeface="Times New Roman" panose="02020603050405020304" pitchFamily="18" charset="0"/>
              </a:rPr>
              <a:t>sales.</a:t>
            </a: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2"/>
          <a:stretch>
            <a:fillRect/>
          </a:stretch>
        </p:blipFill>
        <p:spPr>
          <a:xfrm>
            <a:off x="1088807" y="2113573"/>
            <a:ext cx="6097544" cy="2141937"/>
          </a:xfrm>
          <a:prstGeom prst="rect">
            <a:avLst/>
          </a:prstGeom>
        </p:spPr>
      </p:pic>
      <p:sp>
        <p:nvSpPr>
          <p:cNvPr id="7" name="Rectangle 6"/>
          <p:cNvSpPr/>
          <p:nvPr/>
        </p:nvSpPr>
        <p:spPr>
          <a:xfrm>
            <a:off x="7318118" y="2984118"/>
            <a:ext cx="1825882" cy="307777"/>
          </a:xfrm>
          <a:prstGeom prst="rect">
            <a:avLst/>
          </a:prstGeom>
        </p:spPr>
        <p:txBody>
          <a:bodyPr wrap="square">
            <a:spAutoFit/>
          </a:bodyPr>
          <a:lstStyle/>
          <a:p>
            <a:r>
              <a:rPr lang="en-US" sz="1400" dirty="0" smtClean="0">
                <a:solidFill>
                  <a:srgbClr val="002060"/>
                </a:solidFill>
                <a:latin typeface="Times New Roman" panose="02020603050405020304" pitchFamily="18" charset="0"/>
                <a:cs typeface="Times New Roman" panose="02020603050405020304" pitchFamily="18" charset="0"/>
              </a:rPr>
              <a:t>Inaccurate forecasts</a:t>
            </a:r>
            <a:endParaRPr lang="fr-FR" sz="1400" dirty="0">
              <a:solidFill>
                <a:srgbClr val="002060"/>
              </a:solidFill>
            </a:endParaRPr>
          </a:p>
        </p:txBody>
      </p:sp>
      <p:sp>
        <p:nvSpPr>
          <p:cNvPr id="8" name="Rectangle 7"/>
          <p:cNvSpPr/>
          <p:nvPr/>
        </p:nvSpPr>
        <p:spPr>
          <a:xfrm>
            <a:off x="7318118" y="5327518"/>
            <a:ext cx="1657350" cy="307777"/>
          </a:xfrm>
          <a:prstGeom prst="rect">
            <a:avLst/>
          </a:prstGeom>
        </p:spPr>
        <p:txBody>
          <a:bodyPr wrap="square">
            <a:spAutoFit/>
          </a:bodyPr>
          <a:lstStyle/>
          <a:p>
            <a:r>
              <a:rPr lang="en-US" sz="1400" dirty="0" smtClean="0">
                <a:solidFill>
                  <a:srgbClr val="002060"/>
                </a:solidFill>
                <a:latin typeface="Times New Roman" panose="02020603050405020304" pitchFamily="18" charset="0"/>
                <a:cs typeface="Times New Roman" panose="02020603050405020304" pitchFamily="18" charset="0"/>
              </a:rPr>
              <a:t>Accurate forecasts</a:t>
            </a:r>
            <a:endParaRPr lang="fr-FR" sz="1400" dirty="0">
              <a:solidFill>
                <a:srgbClr val="002060"/>
              </a:solidFill>
            </a:endParaRPr>
          </a:p>
        </p:txBody>
      </p:sp>
      <p:pic>
        <p:nvPicPr>
          <p:cNvPr id="9" name="Image 8"/>
          <p:cNvPicPr>
            <a:picLocks noChangeAspect="1"/>
          </p:cNvPicPr>
          <p:nvPr/>
        </p:nvPicPr>
        <p:blipFill>
          <a:blip r:embed="rId3"/>
          <a:stretch>
            <a:fillRect/>
          </a:stretch>
        </p:blipFill>
        <p:spPr>
          <a:xfrm>
            <a:off x="1088806" y="4468000"/>
            <a:ext cx="6097545" cy="2141937"/>
          </a:xfrm>
          <a:prstGeom prst="rect">
            <a:avLst/>
          </a:prstGeom>
        </p:spPr>
      </p:pic>
    </p:spTree>
    <p:extLst>
      <p:ext uri="{BB962C8B-B14F-4D97-AF65-F5344CB8AC3E}">
        <p14:creationId xmlns:p14="http://schemas.microsoft.com/office/powerpoint/2010/main" val="1884073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0384" y="1434336"/>
            <a:ext cx="7746642" cy="2246769"/>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It's important to remember that there is almost certain to be a difference between a forecast and actual sales because of noise. </a:t>
            </a:r>
            <a:endParaRPr lang="en-US" sz="2000" dirty="0" smtClean="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Forecasting </a:t>
            </a:r>
            <a:r>
              <a:rPr lang="en-US" sz="2000" dirty="0">
                <a:solidFill>
                  <a:srgbClr val="002060"/>
                </a:solidFill>
                <a:latin typeface="Times New Roman" panose="02020603050405020304" pitchFamily="18" charset="0"/>
                <a:cs typeface="Times New Roman" panose="02020603050405020304" pitchFamily="18" charset="0"/>
              </a:rPr>
              <a:t>methods are not intended to anticipate noise</a:t>
            </a:r>
            <a:r>
              <a:rPr lang="en-US" sz="2000" dirty="0" smtClean="0">
                <a:solidFill>
                  <a:srgbClr val="00206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Some sales histories consist largely of noise, so large differences are to be expected since the product's sales are largely unpredictable. </a:t>
            </a:r>
          </a:p>
        </p:txBody>
      </p:sp>
      <p:sp>
        <p:nvSpPr>
          <p:cNvPr id="5" name="Espace réservé du numéro de diapositive 4"/>
          <p:cNvSpPr>
            <a:spLocks noGrp="1"/>
          </p:cNvSpPr>
          <p:nvPr>
            <p:ph type="sldNum" sz="quarter" idx="12"/>
          </p:nvPr>
        </p:nvSpPr>
        <p:spPr/>
        <p:txBody>
          <a:bodyPr/>
          <a:lstStyle/>
          <a:p>
            <a:fld id="{4F907B69-E8D8-4A30-800F-AB81136BC8E3}" type="slidenum">
              <a:rPr lang="fr-FR" smtClean="0"/>
              <a:t>6</a:t>
            </a:fld>
            <a:endParaRPr lang="fr-FR"/>
          </a:p>
        </p:txBody>
      </p:sp>
      <p:sp>
        <p:nvSpPr>
          <p:cNvPr id="6" name="Rectangle 5"/>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13556" y="208348"/>
            <a:ext cx="5304664"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Forecasts, actual sales and </a:t>
            </a:r>
            <a:r>
              <a:rPr lang="en-US" sz="2400" b="1" dirty="0" smtClean="0">
                <a:solidFill>
                  <a:srgbClr val="002060"/>
                </a:solidFill>
                <a:latin typeface="Times New Roman" panose="02020603050405020304" pitchFamily="18" charset="0"/>
                <a:cs typeface="Times New Roman" panose="02020603050405020304" pitchFamily="18" charset="0"/>
              </a:rPr>
              <a:t>noise</a:t>
            </a:r>
            <a:endParaRPr lang="en-US" sz="2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37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4F907B69-E8D8-4A30-800F-AB81136BC8E3}" type="slidenum">
              <a:rPr lang="fr-FR" smtClean="0"/>
              <a:t>7</a:t>
            </a:fld>
            <a:endParaRPr lang="fr-FR"/>
          </a:p>
        </p:txBody>
      </p:sp>
      <p:sp>
        <p:nvSpPr>
          <p:cNvPr id="3" name="ZoneTexte 2"/>
          <p:cNvSpPr txBox="1"/>
          <p:nvPr/>
        </p:nvSpPr>
        <p:spPr>
          <a:xfrm>
            <a:off x="1899456" y="2860675"/>
            <a:ext cx="5304664" cy="584775"/>
          </a:xfrm>
          <a:prstGeom prst="rect">
            <a:avLst/>
          </a:prstGeom>
          <a:noFill/>
        </p:spPr>
        <p:txBody>
          <a:bodyPr wrap="square" rtlCol="0">
            <a:spAutoFit/>
          </a:bodyPr>
          <a:lstStyle/>
          <a:p>
            <a:pPr algn="ctr"/>
            <a:r>
              <a:rPr lang="en-GB" sz="3200" b="1" dirty="0" smtClean="0">
                <a:solidFill>
                  <a:srgbClr val="002060"/>
                </a:solidFill>
                <a:latin typeface="Times New Roman" panose="02020603050405020304" pitchFamily="18" charset="0"/>
                <a:cs typeface="Times New Roman" panose="02020603050405020304" pitchFamily="18" charset="0"/>
              </a:rPr>
              <a:t>Fitting and forecasting</a:t>
            </a:r>
            <a:endParaRPr lang="en-GB" sz="3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014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777" y="2590473"/>
            <a:ext cx="7888310" cy="707886"/>
          </a:xfrm>
          <a:prstGeom prst="rect">
            <a:avLst/>
          </a:prstGeom>
        </p:spPr>
        <p:txBody>
          <a:bodyPr wrap="square">
            <a:sp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The difference between the actual sales and the fitted value is called a residual</a:t>
            </a:r>
            <a:r>
              <a:rPr lang="en-US" sz="2000" dirty="0" smtClean="0">
                <a:solidFill>
                  <a:srgbClr val="002060"/>
                </a:solidFill>
                <a:latin typeface="Times New Roman" panose="02020603050405020304" pitchFamily="18" charset="0"/>
                <a:cs typeface="Times New Roman" panose="02020603050405020304" pitchFamily="18" charset="0"/>
              </a:rPr>
              <a:t>.</a:t>
            </a:r>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714777" y="1283165"/>
            <a:ext cx="7888310" cy="1015663"/>
          </a:xfrm>
          <a:prstGeom prst="rect">
            <a:avLst/>
          </a:prstGeom>
        </p:spPr>
        <p:txBody>
          <a:bodyPr wrap="square">
            <a:sp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When measuring the accuracy of a forecasting method, it's important to distinguish between the “fit” of the method and its “true” forecasting accuracy</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88573" y="3492123"/>
            <a:ext cx="7888310" cy="707886"/>
          </a:xfrm>
          <a:prstGeom prst="rect">
            <a:avLst/>
          </a:prstGeom>
        </p:spPr>
        <p:txBody>
          <a:bodyPr wrap="square">
            <a:sp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To truly test a forecasting method, </a:t>
            </a:r>
            <a:r>
              <a:rPr lang="en-US" sz="2000" dirty="0" smtClean="0">
                <a:solidFill>
                  <a:srgbClr val="002060"/>
                </a:solidFill>
                <a:latin typeface="Times New Roman" panose="02020603050405020304" pitchFamily="18" charset="0"/>
                <a:cs typeface="Times New Roman" panose="02020603050405020304" pitchFamily="18" charset="0"/>
              </a:rPr>
              <a:t>we should </a:t>
            </a:r>
            <a:r>
              <a:rPr lang="en-US" sz="2000" dirty="0">
                <a:solidFill>
                  <a:srgbClr val="002060"/>
                </a:solidFill>
                <a:latin typeface="Times New Roman" panose="02020603050405020304" pitchFamily="18" charset="0"/>
                <a:cs typeface="Times New Roman" panose="02020603050405020304" pitchFamily="18" charset="0"/>
              </a:rPr>
              <a:t>hide some of our sales data from it and see how well it forecasts sales that it hasn't seen</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688573" y="4672437"/>
            <a:ext cx="7888310" cy="1323439"/>
          </a:xfrm>
          <a:prstGeom prst="rect">
            <a:avLst/>
          </a:prstGeom>
        </p:spPr>
        <p:txBody>
          <a:bodyPr wrap="square">
            <a:sp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To test a method, sales histories are therefore divided into fitting (or in-sample) periods, which enable the computer to decide what it thinks is the best method and model and hold-out (or out-of-sample) periods that allow us to see how well the chosen model forecasts sales it hasn't seen</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7" name="Espace réservé du numéro de diapositive 6"/>
          <p:cNvSpPr>
            <a:spLocks noGrp="1"/>
          </p:cNvSpPr>
          <p:nvPr>
            <p:ph type="sldNum" sz="quarter" idx="12"/>
          </p:nvPr>
        </p:nvSpPr>
        <p:spPr/>
        <p:txBody>
          <a:bodyPr/>
          <a:lstStyle/>
          <a:p>
            <a:fld id="{4F907B69-E8D8-4A30-800F-AB81136BC8E3}" type="slidenum">
              <a:rPr lang="fr-FR" smtClean="0"/>
              <a:t>8</a:t>
            </a:fld>
            <a:endParaRPr lang="fr-FR"/>
          </a:p>
        </p:txBody>
      </p:sp>
      <p:sp>
        <p:nvSpPr>
          <p:cNvPr id="8" name="Rectangle 7"/>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413556" y="208348"/>
            <a:ext cx="5304664" cy="461665"/>
          </a:xfrm>
          <a:prstGeom prst="rect">
            <a:avLst/>
          </a:prstGeom>
          <a:noFill/>
        </p:spPr>
        <p:txBody>
          <a:bodyPr wrap="square" rtlCol="0">
            <a:spAutoFit/>
          </a:bodyPr>
          <a:lstStyle/>
          <a:p>
            <a:r>
              <a:rPr lang="en-GB" sz="2400" b="1" dirty="0" smtClean="0">
                <a:solidFill>
                  <a:srgbClr val="002060"/>
                </a:solidFill>
                <a:latin typeface="Times New Roman" panose="02020603050405020304" pitchFamily="18" charset="0"/>
                <a:cs typeface="Times New Roman" panose="02020603050405020304" pitchFamily="18" charset="0"/>
              </a:rPr>
              <a:t>Fitting and forecasting</a:t>
            </a:r>
            <a:endParaRPr lang="en-GB" sz="2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187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F907B69-E8D8-4A30-800F-AB81136BC8E3}" type="slidenum">
              <a:rPr lang="fr-FR" smtClean="0"/>
              <a:t>9</a:t>
            </a:fld>
            <a:endParaRPr lang="fr-FR"/>
          </a:p>
        </p:txBody>
      </p:sp>
      <p:sp>
        <p:nvSpPr>
          <p:cNvPr id="5" name="Rectangle 4"/>
          <p:cNvSpPr/>
          <p:nvPr/>
        </p:nvSpPr>
        <p:spPr>
          <a:xfrm>
            <a:off x="413556" y="713399"/>
            <a:ext cx="8438344" cy="812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13556" y="208348"/>
            <a:ext cx="5304664" cy="461665"/>
          </a:xfrm>
          <a:prstGeom prst="rect">
            <a:avLst/>
          </a:prstGeom>
          <a:noFill/>
        </p:spPr>
        <p:txBody>
          <a:bodyPr wrap="square" rtlCol="0">
            <a:spAutoFit/>
          </a:bodyPr>
          <a:lstStyle/>
          <a:p>
            <a:r>
              <a:rPr lang="en-GB" sz="2400" b="1" dirty="0">
                <a:solidFill>
                  <a:srgbClr val="002060"/>
                </a:solidFill>
                <a:latin typeface="Times New Roman" panose="02020603050405020304" pitchFamily="18" charset="0"/>
                <a:cs typeface="Times New Roman" panose="02020603050405020304" pitchFamily="18" charset="0"/>
              </a:rPr>
              <a:t>In-sample and out-of-sample periods </a:t>
            </a:r>
          </a:p>
        </p:txBody>
      </p:sp>
      <p:pic>
        <p:nvPicPr>
          <p:cNvPr id="7" name="Image 6"/>
          <p:cNvPicPr>
            <a:picLocks noChangeAspect="1"/>
          </p:cNvPicPr>
          <p:nvPr/>
        </p:nvPicPr>
        <p:blipFill>
          <a:blip r:embed="rId2"/>
          <a:stretch>
            <a:fillRect/>
          </a:stretch>
        </p:blipFill>
        <p:spPr>
          <a:xfrm>
            <a:off x="847167" y="1415949"/>
            <a:ext cx="6873290" cy="4069873"/>
          </a:xfrm>
          <a:prstGeom prst="rect">
            <a:avLst/>
          </a:prstGeom>
        </p:spPr>
      </p:pic>
      <p:sp>
        <p:nvSpPr>
          <p:cNvPr id="8" name="Rectangle 7"/>
          <p:cNvSpPr/>
          <p:nvPr/>
        </p:nvSpPr>
        <p:spPr>
          <a:xfrm>
            <a:off x="1575628" y="5520976"/>
            <a:ext cx="4291559" cy="400110"/>
          </a:xfrm>
          <a:prstGeom prst="rect">
            <a:avLst/>
          </a:prstGeom>
        </p:spPr>
        <p:txBody>
          <a:bodyPr wrap="none">
            <a:spAutoFit/>
          </a:bodyPr>
          <a:lstStyle/>
          <a:p>
            <a:r>
              <a:rPr lang="en-US" sz="2000" dirty="0" smtClean="0">
                <a:solidFill>
                  <a:srgbClr val="002060"/>
                </a:solidFill>
                <a:latin typeface="Times New Roman" panose="02020603050405020304" pitchFamily="18" charset="0"/>
                <a:cs typeface="Times New Roman" panose="02020603050405020304" pitchFamily="18" charset="0"/>
              </a:rPr>
              <a:t>Fitting (in-sample) and hold-out periods</a:t>
            </a:r>
            <a:endParaRPr lang="fr-FR" sz="2000" dirty="0"/>
          </a:p>
        </p:txBody>
      </p:sp>
    </p:spTree>
    <p:extLst>
      <p:ext uri="{BB962C8B-B14F-4D97-AF65-F5344CB8AC3E}">
        <p14:creationId xmlns:p14="http://schemas.microsoft.com/office/powerpoint/2010/main" val="464947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11138</TotalTime>
  <Words>2611</Words>
  <Application>Microsoft Office PowerPoint</Application>
  <PresentationFormat>Affichage à l'écran (4:3)</PresentationFormat>
  <Paragraphs>547</Paragraphs>
  <Slides>40</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40</vt:i4>
      </vt:variant>
    </vt:vector>
  </HeadingPairs>
  <TitlesOfParts>
    <vt:vector size="46" baseType="lpstr">
      <vt:lpstr>Arial</vt:lpstr>
      <vt:lpstr>Calibri</vt:lpstr>
      <vt:lpstr>Calibri Light</vt:lpstr>
      <vt:lpstr>Cambria Math</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475</cp:revision>
  <dcterms:created xsi:type="dcterms:W3CDTF">2020-09-12T08:32:31Z</dcterms:created>
  <dcterms:modified xsi:type="dcterms:W3CDTF">2020-09-24T13:48:51Z</dcterms:modified>
</cp:coreProperties>
</file>