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455A-4D00-44B0-92E7-FE4A34DC645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F93C-6DDF-4818-B908-03C91A3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33763-8F06-4F72-8B93-16C6AAACEB2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6267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626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1077" eaLnBrk="1" hangingPunct="1"/>
            <a:r>
              <a:rPr lang="en-US" dirty="0">
                <a:latin typeface="Times New Roman" pitchFamily="18" charset="0"/>
              </a:rPr>
              <a:t>I mentioned the “Best fit” or “pick best” functionality common in forecasting packages, and here’s why it can be a problem.</a:t>
            </a:r>
          </a:p>
          <a:p>
            <a:pPr defTabSz="911077" eaLnBrk="1" hangingPunct="1"/>
            <a:endParaRPr lang="en-US" dirty="0">
              <a:latin typeface="Times New Roman" pitchFamily="18" charset="0"/>
            </a:endParaRPr>
          </a:p>
          <a:p>
            <a:pPr defTabSz="911077" eaLnBrk="1" hangingPunct="1"/>
            <a:r>
              <a:rPr lang="en-US" dirty="0">
                <a:latin typeface="Times New Roman" pitchFamily="18" charset="0"/>
              </a:rPr>
              <a:t>Suppose we have four weeks of sales: 5, 6, 4, and 7 units. What should we forecast three weeks out?</a:t>
            </a:r>
          </a:p>
          <a:p>
            <a:pPr defTabSz="911077" eaLnBrk="1" hangingPunct="1"/>
            <a:endParaRPr lang="en-US" dirty="0">
              <a:latin typeface="Times New Roman" pitchFamily="18" charset="0"/>
            </a:endParaRPr>
          </a:p>
          <a:p>
            <a:pPr defTabSz="911077" eaLnBrk="1" hangingPunct="1"/>
            <a:r>
              <a:rPr lang="en-US" dirty="0">
                <a:latin typeface="Times New Roman" pitchFamily="18" charset="0"/>
              </a:rPr>
              <a:t>It makes sense to start with a simple model, just taking the average of the four historical data points. The error in our fit to history is 18%.</a:t>
            </a:r>
          </a:p>
          <a:p>
            <a:pPr defTabSz="911077" eaLnBrk="1" hangingPunct="1"/>
            <a:endParaRPr lang="en-US" dirty="0">
              <a:latin typeface="Times New Roman" pitchFamily="18" charset="0"/>
            </a:endParaRPr>
          </a:p>
          <a:p>
            <a:pPr defTabSz="911077" eaLnBrk="1" hangingPunct="1"/>
            <a:r>
              <a:rPr lang="en-US" dirty="0">
                <a:latin typeface="Times New Roman" pitchFamily="18" charset="0"/>
              </a:rPr>
              <a:t>We can fit the history slightly better, with a 15% error, by using a linear trend. Can we do better?</a:t>
            </a:r>
          </a:p>
          <a:p>
            <a:pPr defTabSz="911077" eaLnBrk="1" hangingPunct="1"/>
            <a:endParaRPr lang="en-US" dirty="0">
              <a:latin typeface="Times New Roman" pitchFamily="18" charset="0"/>
            </a:endParaRPr>
          </a:p>
          <a:p>
            <a:pPr defTabSz="911077" eaLnBrk="1" hangingPunct="1"/>
            <a:r>
              <a:rPr lang="en-US" dirty="0">
                <a:latin typeface="Times New Roman" pitchFamily="18" charset="0"/>
              </a:rPr>
              <a:t>If we move up to a quadratic model, we cut the fit error in half, to 8%, and now our week 7 forecast has gone up quite a bit. Can we do better?</a:t>
            </a:r>
          </a:p>
          <a:p>
            <a:pPr defTabSz="911077" eaLnBrk="1" hangingPunct="1"/>
            <a:endParaRPr lang="en-US" dirty="0">
              <a:latin typeface="Times New Roman" pitchFamily="18" charset="0"/>
            </a:endParaRPr>
          </a:p>
          <a:p>
            <a:pPr defTabSz="911077" eaLnBrk="1" hangingPunct="1"/>
            <a:r>
              <a:rPr lang="en-US" dirty="0">
                <a:latin typeface="Times New Roman" pitchFamily="18" charset="0"/>
              </a:rPr>
              <a:t>In fact it is always possible to create a model that fits the history perfectly, in this case a cubic model. So our fit error is 0%, but our week 7 forecast is now 125 units, which common sense suggests is wildly inappropriate.</a:t>
            </a:r>
          </a:p>
          <a:p>
            <a:pPr defTabSz="911077" eaLnBrk="1" hangingPunct="1"/>
            <a:endParaRPr lang="en-US" dirty="0">
              <a:latin typeface="Times New Roman" pitchFamily="18" charset="0"/>
            </a:endParaRPr>
          </a:p>
          <a:p>
            <a:pPr defTabSz="911077" eaLnBrk="1" hangingPunct="1"/>
            <a:r>
              <a:rPr lang="en-US" dirty="0">
                <a:latin typeface="Times New Roman" pitchFamily="18" charset="0"/>
              </a:rPr>
              <a:t>Unless there is other information to suggest otherwise, our first two models, the ones that fit history the poorest, are probably the most appropriate models for forecasting the future.</a:t>
            </a:r>
          </a:p>
          <a:p>
            <a:pPr defTabSz="911077" eaLnBrk="1" hangingPunct="1"/>
            <a:endParaRPr lang="en-US" dirty="0">
              <a:latin typeface="Times New Roman" pitchFamily="18" charset="0"/>
            </a:endParaRPr>
          </a:p>
          <a:p>
            <a:pPr defTabSz="911077" eaLnBrk="1" hangingPunct="1"/>
            <a:r>
              <a:rPr lang="en-US" dirty="0">
                <a:latin typeface="Times New Roman" pitchFamily="18" charset="0"/>
              </a:rPr>
              <a:t>So while fit to history is a relevant consideration in forecasting, it should not be the sole consideration for choosing a model. And if you use fit to history as your sole criterion for model selection, you can expect to generate some wildly inappropriate forecasts.</a:t>
            </a:r>
          </a:p>
        </p:txBody>
      </p:sp>
    </p:spTree>
    <p:extLst>
      <p:ext uri="{BB962C8B-B14F-4D97-AF65-F5344CB8AC3E}">
        <p14:creationId xmlns:p14="http://schemas.microsoft.com/office/powerpoint/2010/main" val="290574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2968" y="2984184"/>
            <a:ext cx="9489017" cy="543675"/>
          </a:xfrm>
        </p:spPr>
        <p:txBody>
          <a:bodyPr anchor="b"/>
          <a:lstStyle>
            <a:lvl1pPr>
              <a:defRPr sz="2933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52968" y="3441126"/>
            <a:ext cx="9489017" cy="338554"/>
          </a:xfrm>
        </p:spPr>
        <p:txBody>
          <a:bodyPr wrap="square"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sz="533" kern="300" spc="67" dirty="0">
                <a:solidFill>
                  <a:srgbClr val="007DC3"/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cxnSp>
        <p:nvCxnSpPr>
          <p:cNvPr id="7" name="Straight Connector 4"/>
          <p:cNvCxnSpPr/>
          <p:nvPr/>
        </p:nvCxnSpPr>
        <p:spPr bwMode="auto">
          <a:xfrm>
            <a:off x="10227733" y="0"/>
            <a:ext cx="0" cy="6858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18" y="3171576"/>
            <a:ext cx="967289" cy="5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57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533" y="427828"/>
            <a:ext cx="11087316" cy="420564"/>
          </a:xfrm>
        </p:spPr>
        <p:txBody>
          <a:bodyPr/>
          <a:lstStyle>
            <a:lvl1pPr algn="l">
              <a:defRPr sz="2133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365751" eaLnBrk="0" hangingPunct="0">
              <a:defRPr/>
            </a:pPr>
            <a:r>
              <a:rPr lang="en-US" sz="533" kern="300" spc="67" dirty="0">
                <a:solidFill>
                  <a:srgbClr val="B0B7BB">
                    <a:lumMod val="40000"/>
                    <a:lumOff val="60000"/>
                  </a:srgbClr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55" y="6227611"/>
            <a:ext cx="1357811" cy="3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091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3924" y="3206018"/>
            <a:ext cx="7325693" cy="420564"/>
          </a:xfrm>
        </p:spPr>
        <p:txBody>
          <a:bodyPr>
            <a:sp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closing comments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sz="533" kern="300" spc="67" dirty="0">
                <a:solidFill>
                  <a:srgbClr val="007DC3"/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grpSp>
        <p:nvGrpSpPr>
          <p:cNvPr id="7" name="Group 5"/>
          <p:cNvGrpSpPr/>
          <p:nvPr/>
        </p:nvGrpSpPr>
        <p:grpSpPr>
          <a:xfrm>
            <a:off x="10337356" y="6437436"/>
            <a:ext cx="1782555" cy="420564"/>
            <a:chOff x="7807084" y="4828077"/>
            <a:chExt cx="1336916" cy="315423"/>
          </a:xfrm>
        </p:grpSpPr>
        <p:sp>
          <p:nvSpPr>
            <p:cNvPr id="3" name="TextBox 3"/>
            <p:cNvSpPr txBox="1"/>
            <p:nvPr/>
          </p:nvSpPr>
          <p:spPr>
            <a:xfrm>
              <a:off x="7807084" y="4828077"/>
              <a:ext cx="1336916" cy="31542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 defTabSz="365751"/>
              <a:r>
                <a:rPr lang="en-US" sz="2133" dirty="0">
                  <a:solidFill>
                    <a:srgbClr val="007DC3"/>
                  </a:solidFill>
                  <a:ea typeface="ＭＳ Ｐゴシック"/>
                </a:rPr>
                <a:t>sas.com</a:t>
              </a:r>
            </a:p>
          </p:txBody>
        </p:sp>
        <p:sp>
          <p:nvSpPr>
            <p:cNvPr id="5" name="Rectangle 4">
              <a:hlinkClick r:id="rId3"/>
            </p:cNvPr>
            <p:cNvSpPr/>
            <p:nvPr userDrawn="1"/>
          </p:nvSpPr>
          <p:spPr>
            <a:xfrm>
              <a:off x="7876452" y="4865002"/>
              <a:ext cx="1267548" cy="278498"/>
            </a:xfrm>
            <a:prstGeom prst="rect">
              <a:avLst/>
            </a:prstGeom>
            <a:solidFill>
              <a:srgbClr val="003E74">
                <a:alpha val="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Picture 6" descr="SAS_LOGO_horz288_L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0" y="3111513"/>
            <a:ext cx="2699497" cy="6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7201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3C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0901" y="1303103"/>
            <a:ext cx="10934700" cy="184666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27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14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26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970818"/>
            <a:ext cx="11582400" cy="420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0" y="1746269"/>
            <a:ext cx="4673600" cy="1824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6269"/>
            <a:ext cx="4673600" cy="1824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652000" y="64103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491DA8-B973-46EF-9BCD-ECA715EE2A0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757" y="203511"/>
            <a:ext cx="3353917" cy="748795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3513673" y="367626"/>
            <a:ext cx="8072960" cy="42056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133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2505671"/>
            <a:ext cx="10977035" cy="1846660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3513675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509726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927"/>
            <a:ext cx="12192000" cy="151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696" y="2219672"/>
            <a:ext cx="9295377" cy="502766"/>
          </a:xfrm>
        </p:spPr>
        <p:txBody>
          <a:bodyPr anchor="b"/>
          <a:lstStyle>
            <a:lvl1pPr>
              <a:defRPr sz="266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0184" y="2722307"/>
            <a:ext cx="9296400" cy="338554"/>
          </a:xfrm>
        </p:spPr>
        <p:txBody>
          <a:bodyPr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365751" eaLnBrk="0" hangingPunct="0">
              <a:defRPr/>
            </a:pPr>
            <a:r>
              <a:rPr lang="en-US" sz="533" kern="300" spc="67" dirty="0">
                <a:solidFill>
                  <a:srgbClr val="B0B7BB">
                    <a:lumMod val="40000"/>
                    <a:lumOff val="60000"/>
                  </a:srgbClr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227733" y="1900979"/>
            <a:ext cx="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18" y="2406313"/>
            <a:ext cx="967289" cy="5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589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757" y="203511"/>
            <a:ext cx="3353917" cy="748795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513675" y="367626"/>
            <a:ext cx="8081695" cy="42056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133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cxnSp>
        <p:nvCxnSpPr>
          <p:cNvPr id="8" name="Straight Connector 3"/>
          <p:cNvCxnSpPr/>
          <p:nvPr/>
        </p:nvCxnSpPr>
        <p:spPr bwMode="auto">
          <a:xfrm>
            <a:off x="3513675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1550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538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0655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203511"/>
            <a:ext cx="3107275" cy="74879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135" y="367626"/>
            <a:ext cx="7937499" cy="42056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133" b="1" cap="all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649133" y="2505671"/>
            <a:ext cx="7924800" cy="1846660"/>
          </a:xfrm>
        </p:spPr>
        <p:txBody>
          <a:bodyPr anchor="ctr">
            <a:sp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960026"/>
            <a:ext cx="3100155" cy="937949"/>
          </a:xfrm>
        </p:spPr>
        <p:txBody>
          <a:bodyPr wrap="square" anchor="ctr">
            <a:spAutoFit/>
          </a:bodyPr>
          <a:lstStyle>
            <a:lvl1pPr marL="0" indent="0" algn="r">
              <a:buFont typeface="Arial" pitchFamily="34" charset="0"/>
              <a:buNone/>
              <a:defRPr sz="2400" b="1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sz="533" kern="300" spc="67" dirty="0">
                <a:solidFill>
                  <a:srgbClr val="007DC3"/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55" y="6227611"/>
            <a:ext cx="1357811" cy="3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845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0"/>
            <a:ext cx="3505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757" y="203511"/>
            <a:ext cx="3353917" cy="74879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513675" y="388081"/>
            <a:ext cx="5173125" cy="379656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867" b="1" cap="all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21873" y="2505671"/>
            <a:ext cx="7437939" cy="1846660"/>
          </a:xfrm>
        </p:spPr>
        <p:txBody>
          <a:bodyPr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803217" y="388081"/>
            <a:ext cx="3264620" cy="379656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867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2960026"/>
            <a:ext cx="3264000" cy="937949"/>
          </a:xfrm>
        </p:spPr>
        <p:txBody>
          <a:bodyPr wrap="square" anchor="ctr">
            <a:spAutoFit/>
          </a:bodyPr>
          <a:lstStyle>
            <a:lvl1pPr marL="0" indent="0">
              <a:buFont typeface="Arial" pitchFamily="34" charset="0"/>
              <a:buNone/>
              <a:defRPr sz="2400" b="1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365751" eaLnBrk="0" hangingPunct="0">
              <a:defRPr/>
            </a:pPr>
            <a:r>
              <a:rPr lang="en-US" sz="533" kern="300" spc="67" dirty="0">
                <a:solidFill>
                  <a:srgbClr val="B0B7BB">
                    <a:lumMod val="40000"/>
                    <a:lumOff val="60000"/>
                  </a:srgbClr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32" y="6228353"/>
            <a:ext cx="1357811" cy="314415"/>
          </a:xfrm>
          <a:prstGeom prst="rect">
            <a:avLst/>
          </a:prstGeom>
        </p:spPr>
      </p:pic>
      <p:cxnSp>
        <p:nvCxnSpPr>
          <p:cNvPr id="17" name="Straight Connector 8"/>
          <p:cNvCxnSpPr/>
          <p:nvPr/>
        </p:nvCxnSpPr>
        <p:spPr bwMode="auto">
          <a:xfrm>
            <a:off x="3513675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13159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RussianBear\Desktop\OnCloud_Jon\CloudComputing_NIST_IMAGES\Panoramic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9900"/>
            <a:ext cx="12192000" cy="390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757" y="203511"/>
            <a:ext cx="3353917" cy="748795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513667" y="367626"/>
            <a:ext cx="8068733" cy="42056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33" b="1" i="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24418" y="2505671"/>
            <a:ext cx="5346700" cy="1846660"/>
          </a:xfrm>
        </p:spPr>
        <p:txBody>
          <a:bodyPr wrap="square" anchor="ctr">
            <a:sp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218768" y="2505671"/>
            <a:ext cx="5363633" cy="1846660"/>
          </a:xfrm>
        </p:spPr>
        <p:txBody>
          <a:bodyPr anchor="ctr"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365751" eaLnBrk="0" hangingPunct="0">
              <a:defRPr/>
            </a:pPr>
            <a:r>
              <a:rPr lang="en-US" sz="533" kern="300" spc="67" dirty="0">
                <a:solidFill>
                  <a:srgbClr val="B0B7BB">
                    <a:lumMod val="40000"/>
                    <a:lumOff val="60000"/>
                  </a:srgbClr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55" y="6227611"/>
            <a:ext cx="1357811" cy="315899"/>
          </a:xfrm>
          <a:prstGeom prst="rect">
            <a:avLst/>
          </a:prstGeom>
        </p:spPr>
      </p:pic>
      <p:cxnSp>
        <p:nvCxnSpPr>
          <p:cNvPr id="6" name="Straight Connector 7"/>
          <p:cNvCxnSpPr/>
          <p:nvPr/>
        </p:nvCxnSpPr>
        <p:spPr bwMode="auto">
          <a:xfrm>
            <a:off x="3513675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22136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59757" y="203511"/>
            <a:ext cx="3353917" cy="748795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13675" y="367626"/>
            <a:ext cx="8062869" cy="420564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133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09602" y="2505671"/>
            <a:ext cx="5177367" cy="1846660"/>
          </a:xfrm>
        </p:spPr>
        <p:txBody>
          <a:bodyPr wrap="square" anchor="ctr">
            <a:spAutoFit/>
          </a:bodyPr>
          <a:lstStyle>
            <a:lvl1pPr>
              <a:defRPr sz="2400" baseline="0"/>
            </a:lvl1pPr>
            <a:lvl2pPr>
              <a:defRPr sz="2133" baseline="0"/>
            </a:lvl2pPr>
            <a:lvl3pPr>
              <a:defRPr sz="1867"/>
            </a:lvl3pPr>
            <a:lvl4pPr>
              <a:defRPr sz="1600"/>
            </a:lvl4pPr>
            <a:lvl5pPr>
              <a:defRPr sz="13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402917" y="2505671"/>
            <a:ext cx="5173628" cy="1846660"/>
          </a:xfrm>
        </p:spPr>
        <p:txBody>
          <a:bodyPr wrap="square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sz="533" kern="300" spc="67" dirty="0">
                <a:solidFill>
                  <a:srgbClr val="B0B7BB">
                    <a:lumMod val="40000"/>
                    <a:lumOff val="60000"/>
                  </a:srgbClr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pic>
        <p:nvPicPr>
          <p:cNvPr id="1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55" y="6227611"/>
            <a:ext cx="1357811" cy="315899"/>
          </a:xfrm>
          <a:prstGeom prst="rect">
            <a:avLst/>
          </a:prstGeom>
        </p:spPr>
      </p:pic>
      <p:cxnSp>
        <p:nvCxnSpPr>
          <p:cNvPr id="16" name="Straight Connector 7"/>
          <p:cNvCxnSpPr/>
          <p:nvPr/>
        </p:nvCxnSpPr>
        <p:spPr bwMode="auto">
          <a:xfrm>
            <a:off x="3513675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65246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Footer_16x9_06.png"/>
          <p:cNvPicPr>
            <a:picLocks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383885"/>
            <a:ext cx="12192000" cy="4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9757" y="39396"/>
            <a:ext cx="3353917" cy="10770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05671"/>
            <a:ext cx="10972800" cy="184666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 dirty="0"/>
              <a:t>Click to edit Master text styles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" y="6668237"/>
            <a:ext cx="2575985" cy="174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sz="533" kern="300" spc="67" dirty="0">
                <a:solidFill>
                  <a:srgbClr val="00539B">
                    <a:lumMod val="60000"/>
                    <a:lumOff val="40000"/>
                  </a:srgbClr>
                </a:solidFill>
                <a:ea typeface="ＭＳ Ｐゴシック" pitchFamily="34" charset="-128"/>
                <a:cs typeface="Arial"/>
              </a:rPr>
              <a:t>Copyright © 2016, SAS Institute Inc. All rights reserved.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01770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7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B0B7BB"/>
              </a:solidFill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01770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000000"/>
                </a:solidFill>
                <a:ea typeface="ＭＳ Ｐゴシック"/>
              </a:rPr>
              <a:pPr/>
              <a:t>‹#›</a:t>
            </a:fld>
            <a:endParaRPr lang="en-US">
              <a:solidFill>
                <a:srgbClr val="00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706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xStyles>
    <p:titleStyle>
      <a:lvl1pPr algn="r" defTabSz="243834" rtl="0" eaLnBrk="1" latinLnBrk="0" hangingPunct="1">
        <a:spcBef>
          <a:spcPct val="0"/>
        </a:spcBef>
        <a:buNone/>
        <a:defRPr sz="2133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2400" b="0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tabLst/>
        <a:defRPr sz="2133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867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6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203930" indent="-228594" algn="l" defTabSz="487668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333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7641" y="624115"/>
            <a:ext cx="8636817" cy="56299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43" name="Title 16"/>
          <p:cNvSpPr>
            <a:spLocks noGrp="1"/>
          </p:cNvSpPr>
          <p:nvPr>
            <p:ph type="title"/>
          </p:nvPr>
        </p:nvSpPr>
        <p:spPr>
          <a:xfrm>
            <a:off x="217715" y="304233"/>
            <a:ext cx="11669484" cy="6397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b="1" dirty="0">
                <a:solidFill>
                  <a:srgbClr val="0053C3"/>
                </a:solidFill>
              </a:rPr>
              <a:t>“Best Fit to History” Model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73" y="5911743"/>
            <a:ext cx="11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2000" b="1" i="1" dirty="0">
                <a:solidFill>
                  <a:srgbClr val="003B76"/>
                </a:solidFill>
                <a:latin typeface="Arial"/>
              </a:rPr>
              <a:t>Worst Practice: Confusing “fit to history” with “appropriateness for forecasting”</a:t>
            </a:r>
          </a:p>
        </p:txBody>
      </p:sp>
    </p:spTree>
    <p:extLst>
      <p:ext uri="{BB962C8B-B14F-4D97-AF65-F5344CB8AC3E}">
        <p14:creationId xmlns:p14="http://schemas.microsoft.com/office/powerpoint/2010/main" val="15212644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Presentation_16x9_2014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Times New Roman</vt:lpstr>
      <vt:lpstr>Wingdings</vt:lpstr>
      <vt:lpstr>External_Presentation_16x9_2014</vt:lpstr>
      <vt:lpstr>“Best Fit to History”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Gilliland</dc:creator>
  <cp:lastModifiedBy>Mike Gilliland</cp:lastModifiedBy>
  <cp:revision>2</cp:revision>
  <dcterms:created xsi:type="dcterms:W3CDTF">2020-11-03T18:38:23Z</dcterms:created>
  <dcterms:modified xsi:type="dcterms:W3CDTF">2020-11-03T18:40:16Z</dcterms:modified>
</cp:coreProperties>
</file>