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3" r:id="rId13"/>
    <p:sldId id="28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aul\Documents\SAS-Wiley%20book\Perfect%20normal%20distribution%20histogram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aul\Documents\SAS-Wiley%20book\Chapters\Chapter%202%20Exhibit%20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ul\Documents\SAS-Wiley%20book\Chapters\Chapter%202%20Exhibit%20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ul\Documents\SAS-Wiley%20book\Chapters\Chapter%202%20Exhibit%203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ul\Documents\SAS-Wiley%20book\Chapters\Chapter%202%20Exhibit%20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ul\Documents\SAS-Wiley%20book\Chapters\Chaper%202%20Exhibit%206a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Paul\Documents\SAS-Wiley%20book\Chapters\Chaper%202%20Exhibit%206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35668910951349"/>
          <c:y val="3.044615727441229E-2"/>
          <c:w val="0.87446156186998369"/>
          <c:h val="0.84270529056018406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Sheet1!$D$5:$D$37</c:f>
              <c:numCache>
                <c:formatCode>General</c:formatCode>
                <c:ptCount val="33"/>
                <c:pt idx="0">
                  <c:v>80</c:v>
                </c:pt>
                <c:pt idx="1">
                  <c:v>90</c:v>
                </c:pt>
                <c:pt idx="2">
                  <c:v>100</c:v>
                </c:pt>
                <c:pt idx="3">
                  <c:v>110</c:v>
                </c:pt>
                <c:pt idx="4">
                  <c:v>120</c:v>
                </c:pt>
                <c:pt idx="5">
                  <c:v>130</c:v>
                </c:pt>
                <c:pt idx="6">
                  <c:v>140</c:v>
                </c:pt>
                <c:pt idx="7">
                  <c:v>150</c:v>
                </c:pt>
                <c:pt idx="8">
                  <c:v>160</c:v>
                </c:pt>
                <c:pt idx="9">
                  <c:v>170</c:v>
                </c:pt>
                <c:pt idx="10">
                  <c:v>180</c:v>
                </c:pt>
                <c:pt idx="11">
                  <c:v>190</c:v>
                </c:pt>
                <c:pt idx="12">
                  <c:v>200</c:v>
                </c:pt>
                <c:pt idx="13">
                  <c:v>210</c:v>
                </c:pt>
                <c:pt idx="14">
                  <c:v>220</c:v>
                </c:pt>
                <c:pt idx="15">
                  <c:v>230</c:v>
                </c:pt>
                <c:pt idx="16">
                  <c:v>240</c:v>
                </c:pt>
                <c:pt idx="17">
                  <c:v>250</c:v>
                </c:pt>
                <c:pt idx="18">
                  <c:v>260</c:v>
                </c:pt>
                <c:pt idx="19">
                  <c:v>270</c:v>
                </c:pt>
                <c:pt idx="20">
                  <c:v>280</c:v>
                </c:pt>
                <c:pt idx="21">
                  <c:v>290</c:v>
                </c:pt>
                <c:pt idx="22">
                  <c:v>300</c:v>
                </c:pt>
                <c:pt idx="23">
                  <c:v>310</c:v>
                </c:pt>
                <c:pt idx="24">
                  <c:v>320</c:v>
                </c:pt>
                <c:pt idx="25">
                  <c:v>330</c:v>
                </c:pt>
                <c:pt idx="26">
                  <c:v>340</c:v>
                </c:pt>
                <c:pt idx="27">
                  <c:v>350</c:v>
                </c:pt>
                <c:pt idx="28">
                  <c:v>360</c:v>
                </c:pt>
                <c:pt idx="29">
                  <c:v>370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</c:numCache>
            </c:numRef>
          </c:cat>
          <c:val>
            <c:numRef>
              <c:f>Sheet1!$E$5:$E$37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1.0918362759391398E-2</c:v>
                </c:pt>
                <c:pt idx="4">
                  <c:v>1.7340929088445162E-2</c:v>
                </c:pt>
                <c:pt idx="5">
                  <c:v>3.9819911240133329E-2</c:v>
                </c:pt>
                <c:pt idx="6">
                  <c:v>0.12588230004945375</c:v>
                </c:pt>
                <c:pt idx="7">
                  <c:v>0.27552809551640645</c:v>
                </c:pt>
                <c:pt idx="8">
                  <c:v>0.63326504004470108</c:v>
                </c:pt>
                <c:pt idx="9">
                  <c:v>1.1984508770014322</c:v>
                </c:pt>
                <c:pt idx="10">
                  <c:v>2.2035825074983464</c:v>
                </c:pt>
                <c:pt idx="11">
                  <c:v>3.5908568345739589</c:v>
                </c:pt>
                <c:pt idx="12">
                  <c:v>5.4713842557209009</c:v>
                </c:pt>
                <c:pt idx="13">
                  <c:v>7.7173557009910017</c:v>
                </c:pt>
                <c:pt idx="14">
                  <c:v>10.073795287120827</c:v>
                </c:pt>
                <c:pt idx="15">
                  <c:v>12.05001894657067</c:v>
                </c:pt>
                <c:pt idx="16">
                  <c:v>13.183601903648659</c:v>
                </c:pt>
                <c:pt idx="17">
                  <c:v>12.05001894657067</c:v>
                </c:pt>
                <c:pt idx="18">
                  <c:v>10.073795287120827</c:v>
                </c:pt>
                <c:pt idx="19">
                  <c:v>7.7173557009910017</c:v>
                </c:pt>
                <c:pt idx="20">
                  <c:v>5.4713842557209009</c:v>
                </c:pt>
                <c:pt idx="21">
                  <c:v>3.5908568345739589</c:v>
                </c:pt>
                <c:pt idx="22">
                  <c:v>2.2035825074983464</c:v>
                </c:pt>
                <c:pt idx="23">
                  <c:v>1.1984508770014322</c:v>
                </c:pt>
                <c:pt idx="24">
                  <c:v>0.63326504004470108</c:v>
                </c:pt>
                <c:pt idx="25">
                  <c:v>0.27552809551640645</c:v>
                </c:pt>
                <c:pt idx="26">
                  <c:v>0.12588230004945375</c:v>
                </c:pt>
                <c:pt idx="27">
                  <c:v>3.9819911240133329E-2</c:v>
                </c:pt>
                <c:pt idx="28">
                  <c:v>1.7340929088445162E-2</c:v>
                </c:pt>
                <c:pt idx="29">
                  <c:v>1.0918362759391398E-2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5-4D1B-ABE0-49FAF1A9F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26907264"/>
        <c:axId val="226909568"/>
      </c:barChart>
      <c:catAx>
        <c:axId val="226907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Next</a:t>
                </a:r>
                <a:r>
                  <a:rPr lang="en-US" sz="1400" baseline="0"/>
                  <a:t> month's demand (units)</a:t>
                </a:r>
                <a:endParaRPr 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6909568"/>
        <c:crosses val="autoZero"/>
        <c:auto val="0"/>
        <c:lblAlgn val="ctr"/>
        <c:lblOffset val="100"/>
        <c:tickLblSkip val="4"/>
        <c:noMultiLvlLbl val="0"/>
      </c:catAx>
      <c:valAx>
        <c:axId val="226909568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/>
                  <a:t>Probability %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6907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00901194719192"/>
          <c:y val="5.4883835271738082E-2"/>
          <c:w val="0.89236011259462134"/>
          <c:h val="0.81354063564789669"/>
        </c:manualLayout>
      </c:layout>
      <c:lineChart>
        <c:grouping val="standard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multiLvlStrRef>
              <c:f>Sheet1!$B$3:$C$22</c:f>
              <c:multiLvlStrCache>
                <c:ptCount val="20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Q1</c:v>
                  </c:pt>
                  <c:pt idx="5">
                    <c:v>Q2</c:v>
                  </c:pt>
                  <c:pt idx="6">
                    <c:v>Q3</c:v>
                  </c:pt>
                  <c:pt idx="7">
                    <c:v>Q4</c:v>
                  </c:pt>
                  <c:pt idx="8">
                    <c:v>Q1</c:v>
                  </c:pt>
                  <c:pt idx="9">
                    <c:v>Q2</c:v>
                  </c:pt>
                  <c:pt idx="10">
                    <c:v>Q3</c:v>
                  </c:pt>
                  <c:pt idx="11">
                    <c:v>Q4</c:v>
                  </c:pt>
                  <c:pt idx="12">
                    <c:v>Q1</c:v>
                  </c:pt>
                  <c:pt idx="13">
                    <c:v>Q2</c:v>
                  </c:pt>
                  <c:pt idx="14">
                    <c:v>Q3</c:v>
                  </c:pt>
                  <c:pt idx="15">
                    <c:v>Q4</c:v>
                  </c:pt>
                  <c:pt idx="16">
                    <c:v>Q1</c:v>
                  </c:pt>
                  <c:pt idx="17">
                    <c:v>Q2</c:v>
                  </c:pt>
                  <c:pt idx="18">
                    <c:v>Q3</c:v>
                  </c:pt>
                  <c:pt idx="19">
                    <c:v>Q4</c:v>
                  </c:pt>
                </c:lvl>
                <c:lvl>
                  <c:pt idx="0">
                    <c:v>Year 1</c:v>
                  </c:pt>
                  <c:pt idx="4">
                    <c:v>Year 2</c:v>
                  </c:pt>
                  <c:pt idx="8">
                    <c:v>Year 3</c:v>
                  </c:pt>
                  <c:pt idx="12">
                    <c:v>Year 4</c:v>
                  </c:pt>
                  <c:pt idx="16">
                    <c:v>Year 5</c:v>
                  </c:pt>
                </c:lvl>
              </c:multiLvlStrCache>
            </c:multiLvlStrRef>
          </c:cat>
          <c:val>
            <c:numRef>
              <c:f>Sheet1!$D$3:$D$22</c:f>
              <c:numCache>
                <c:formatCode>General</c:formatCode>
                <c:ptCount val="20"/>
                <c:pt idx="0">
                  <c:v>17.598142726928927</c:v>
                </c:pt>
                <c:pt idx="1">
                  <c:v>53.778534654760733</c:v>
                </c:pt>
                <c:pt idx="2">
                  <c:v>99.954058461706154</c:v>
                </c:pt>
                <c:pt idx="3">
                  <c:v>52.211788321612403</c:v>
                </c:pt>
                <c:pt idx="4">
                  <c:v>45.586801752448082</c:v>
                </c:pt>
                <c:pt idx="5">
                  <c:v>93.865064829587936</c:v>
                </c:pt>
                <c:pt idx="6">
                  <c:v>106.5312988832593</c:v>
                </c:pt>
                <c:pt idx="7">
                  <c:v>56.126550053711981</c:v>
                </c:pt>
                <c:pt idx="8">
                  <c:v>60.760180207900703</c:v>
                </c:pt>
                <c:pt idx="9">
                  <c:v>87.306394804269075</c:v>
                </c:pt>
                <c:pt idx="10">
                  <c:v>124.47836671606638</c:v>
                </c:pt>
                <c:pt idx="11">
                  <c:v>60.476541380397975</c:v>
                </c:pt>
                <c:pt idx="12">
                  <c:v>53.224712872877717</c:v>
                </c:pt>
                <c:pt idx="13">
                  <c:v>104.17896402115002</c:v>
                </c:pt>
                <c:pt idx="14">
                  <c:v>139.81194356828928</c:v>
                </c:pt>
                <c:pt idx="15">
                  <c:v>73.056550263427198</c:v>
                </c:pt>
                <c:pt idx="16">
                  <c:v>79.456601027399302</c:v>
                </c:pt>
                <c:pt idx="17">
                  <c:v>114.767619450111</c:v>
                </c:pt>
                <c:pt idx="18">
                  <c:v>163.07882442534901</c:v>
                </c:pt>
                <c:pt idx="19">
                  <c:v>89.076056388323195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99-4018-BB9D-53FCD2C6024E}"/>
            </c:ext>
          </c:extLst>
        </c:ser>
        <c:ser>
          <c:idx val="1"/>
          <c:order val="1"/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multiLvlStrRef>
              <c:f>Sheet1!$B$3:$C$22</c:f>
              <c:multiLvlStrCache>
                <c:ptCount val="20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Q1</c:v>
                  </c:pt>
                  <c:pt idx="5">
                    <c:v>Q2</c:v>
                  </c:pt>
                  <c:pt idx="6">
                    <c:v>Q3</c:v>
                  </c:pt>
                  <c:pt idx="7">
                    <c:v>Q4</c:v>
                  </c:pt>
                  <c:pt idx="8">
                    <c:v>Q1</c:v>
                  </c:pt>
                  <c:pt idx="9">
                    <c:v>Q2</c:v>
                  </c:pt>
                  <c:pt idx="10">
                    <c:v>Q3</c:v>
                  </c:pt>
                  <c:pt idx="11">
                    <c:v>Q4</c:v>
                  </c:pt>
                  <c:pt idx="12">
                    <c:v>Q1</c:v>
                  </c:pt>
                  <c:pt idx="13">
                    <c:v>Q2</c:v>
                  </c:pt>
                  <c:pt idx="14">
                    <c:v>Q3</c:v>
                  </c:pt>
                  <c:pt idx="15">
                    <c:v>Q4</c:v>
                  </c:pt>
                  <c:pt idx="16">
                    <c:v>Q1</c:v>
                  </c:pt>
                  <c:pt idx="17">
                    <c:v>Q2</c:v>
                  </c:pt>
                  <c:pt idx="18">
                    <c:v>Q3</c:v>
                  </c:pt>
                  <c:pt idx="19">
                    <c:v>Q4</c:v>
                  </c:pt>
                </c:lvl>
                <c:lvl>
                  <c:pt idx="0">
                    <c:v>Year 1</c:v>
                  </c:pt>
                  <c:pt idx="4">
                    <c:v>Year 2</c:v>
                  </c:pt>
                  <c:pt idx="8">
                    <c:v>Year 3</c:v>
                  </c:pt>
                  <c:pt idx="12">
                    <c:v>Year 4</c:v>
                  </c:pt>
                  <c:pt idx="16">
                    <c:v>Year 5</c:v>
                  </c:pt>
                </c:lvl>
              </c:multiLvlStrCache>
            </c:multiLvlStrRef>
          </c:cat>
          <c:val>
            <c:numRef>
              <c:f>Sheet1!$E$3:$E$22</c:f>
              <c:numCache>
                <c:formatCode>General</c:formatCode>
                <c:ptCount val="20"/>
                <c:pt idx="0">
                  <c:v>50</c:v>
                </c:pt>
                <c:pt idx="1">
                  <c:v>54</c:v>
                </c:pt>
                <c:pt idx="2">
                  <c:v>58</c:v>
                </c:pt>
                <c:pt idx="3">
                  <c:v>62</c:v>
                </c:pt>
                <c:pt idx="4">
                  <c:v>66</c:v>
                </c:pt>
                <c:pt idx="5">
                  <c:v>70</c:v>
                </c:pt>
                <c:pt idx="6">
                  <c:v>74</c:v>
                </c:pt>
                <c:pt idx="7">
                  <c:v>78</c:v>
                </c:pt>
                <c:pt idx="8">
                  <c:v>82</c:v>
                </c:pt>
                <c:pt idx="9">
                  <c:v>86</c:v>
                </c:pt>
                <c:pt idx="10">
                  <c:v>90</c:v>
                </c:pt>
                <c:pt idx="11">
                  <c:v>94</c:v>
                </c:pt>
                <c:pt idx="12">
                  <c:v>98</c:v>
                </c:pt>
                <c:pt idx="13">
                  <c:v>102</c:v>
                </c:pt>
                <c:pt idx="14">
                  <c:v>106</c:v>
                </c:pt>
                <c:pt idx="15">
                  <c:v>110</c:v>
                </c:pt>
                <c:pt idx="16">
                  <c:v>114</c:v>
                </c:pt>
                <c:pt idx="17">
                  <c:v>118</c:v>
                </c:pt>
                <c:pt idx="18">
                  <c:v>122</c:v>
                </c:pt>
                <c:pt idx="19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99-4018-BB9D-53FCD2C60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684288"/>
        <c:axId val="227046144"/>
      </c:lineChart>
      <c:catAx>
        <c:axId val="226684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7046144"/>
        <c:crosses val="autoZero"/>
        <c:auto val="1"/>
        <c:lblAlgn val="ctr"/>
        <c:lblOffset val="100"/>
        <c:noMultiLvlLbl val="0"/>
      </c:catAx>
      <c:valAx>
        <c:axId val="2270461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/>
                  <a:t>Demand </a:t>
                </a:r>
              </a:p>
              <a:p>
                <a:pPr>
                  <a:defRPr sz="1400"/>
                </a:pPr>
                <a:r>
                  <a:rPr lang="en-US" sz="1400"/>
                  <a:t>(units)</a:t>
                </a:r>
              </a:p>
            </c:rich>
          </c:tx>
          <c:layout>
            <c:manualLayout>
              <c:xMode val="edge"/>
              <c:yMode val="edge"/>
              <c:x val="0"/>
              <c:y val="0.4762930988210691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26684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Exhibit 4a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8881867657927046"/>
          <c:y val="9.8949334664418173E-2"/>
          <c:w val="0.69892551167679628"/>
          <c:h val="0.77378820031907425"/>
        </c:manualLayout>
      </c:layout>
      <c:lineChart>
        <c:grouping val="standar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Demand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multiLvlStrRef>
              <c:f>Sheet1!$C$4:$D$23</c:f>
              <c:multiLvlStrCache>
                <c:ptCount val="20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Q1</c:v>
                  </c:pt>
                  <c:pt idx="5">
                    <c:v>Q2</c:v>
                  </c:pt>
                  <c:pt idx="6">
                    <c:v>Q3</c:v>
                  </c:pt>
                  <c:pt idx="7">
                    <c:v>Q4</c:v>
                  </c:pt>
                  <c:pt idx="8">
                    <c:v>Q1</c:v>
                  </c:pt>
                  <c:pt idx="9">
                    <c:v>Q2</c:v>
                  </c:pt>
                  <c:pt idx="10">
                    <c:v>Q3</c:v>
                  </c:pt>
                  <c:pt idx="11">
                    <c:v>Q4</c:v>
                  </c:pt>
                  <c:pt idx="12">
                    <c:v>Q1</c:v>
                  </c:pt>
                  <c:pt idx="13">
                    <c:v>Q2</c:v>
                  </c:pt>
                  <c:pt idx="14">
                    <c:v>Q3</c:v>
                  </c:pt>
                  <c:pt idx="15">
                    <c:v>Q4</c:v>
                  </c:pt>
                  <c:pt idx="16">
                    <c:v>Q1</c:v>
                  </c:pt>
                  <c:pt idx="17">
                    <c:v>Q2</c:v>
                  </c:pt>
                  <c:pt idx="18">
                    <c:v>Q3</c:v>
                  </c:pt>
                  <c:pt idx="19">
                    <c:v>Q4</c:v>
                  </c:pt>
                </c:lvl>
                <c:lvl>
                  <c:pt idx="0">
                    <c:v>Year 1</c:v>
                  </c:pt>
                  <c:pt idx="4">
                    <c:v>Year 2</c:v>
                  </c:pt>
                  <c:pt idx="8">
                    <c:v>Year 3</c:v>
                  </c:pt>
                  <c:pt idx="12">
                    <c:v>Year 4</c:v>
                  </c:pt>
                  <c:pt idx="16">
                    <c:v>Year 5</c:v>
                  </c:pt>
                </c:lvl>
              </c:multiLvlStrCache>
            </c:multiLvlStrRef>
          </c:cat>
          <c:val>
            <c:numRef>
              <c:f>Sheet1!$E$4:$E$23</c:f>
              <c:numCache>
                <c:formatCode>General</c:formatCode>
                <c:ptCount val="20"/>
                <c:pt idx="0">
                  <c:v>20</c:v>
                </c:pt>
                <c:pt idx="1">
                  <c:v>64</c:v>
                </c:pt>
                <c:pt idx="2">
                  <c:v>98</c:v>
                </c:pt>
                <c:pt idx="3">
                  <c:v>42</c:v>
                </c:pt>
                <c:pt idx="4">
                  <c:v>36</c:v>
                </c:pt>
                <c:pt idx="5">
                  <c:v>80</c:v>
                </c:pt>
                <c:pt idx="6">
                  <c:v>114</c:v>
                </c:pt>
                <c:pt idx="7">
                  <c:v>58</c:v>
                </c:pt>
                <c:pt idx="8">
                  <c:v>52</c:v>
                </c:pt>
                <c:pt idx="9">
                  <c:v>96</c:v>
                </c:pt>
                <c:pt idx="10">
                  <c:v>130</c:v>
                </c:pt>
                <c:pt idx="11">
                  <c:v>74</c:v>
                </c:pt>
                <c:pt idx="12">
                  <c:v>68</c:v>
                </c:pt>
                <c:pt idx="13">
                  <c:v>112</c:v>
                </c:pt>
                <c:pt idx="14">
                  <c:v>146</c:v>
                </c:pt>
                <c:pt idx="15">
                  <c:v>90</c:v>
                </c:pt>
                <c:pt idx="16">
                  <c:v>84</c:v>
                </c:pt>
                <c:pt idx="17">
                  <c:v>128</c:v>
                </c:pt>
                <c:pt idx="18">
                  <c:v>162</c:v>
                </c:pt>
                <c:pt idx="19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D9-4895-83E1-98A67640E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286080"/>
        <c:axId val="60287616"/>
      </c:lineChart>
      <c:catAx>
        <c:axId val="60286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0287616"/>
        <c:crosses val="autoZero"/>
        <c:auto val="1"/>
        <c:lblAlgn val="ctr"/>
        <c:lblOffset val="100"/>
        <c:noMultiLvlLbl val="0"/>
      </c:catAx>
      <c:valAx>
        <c:axId val="60287616"/>
        <c:scaling>
          <c:orientation val="minMax"/>
          <c:max val="18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Demand  </a:t>
                </a:r>
              </a:p>
              <a:p>
                <a:pPr>
                  <a:defRPr/>
                </a:pPr>
                <a:r>
                  <a:rPr lang="en-US" dirty="0"/>
                  <a:t>(units)</a:t>
                </a:r>
              </a:p>
            </c:rich>
          </c:tx>
          <c:layout>
            <c:manualLayout>
              <c:xMode val="edge"/>
              <c:yMode val="edge"/>
              <c:x val="5.2697787348368656E-2"/>
              <c:y val="0.463654397796723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60286080"/>
        <c:crosses val="autoZero"/>
        <c:crossBetween val="between"/>
        <c:majorUnit val="9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Exhibit</a:t>
            </a:r>
            <a:r>
              <a:rPr lang="en-US"/>
              <a:t>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/>
              <a:t>a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162832797981076"/>
          <c:y val="0.12280935197403649"/>
          <c:w val="0.76528180127198864"/>
          <c:h val="0.74992818300945596"/>
        </c:manualLayout>
      </c:layout>
      <c:lineChart>
        <c:grouping val="standard"/>
        <c:varyColors val="0"/>
        <c:ser>
          <c:idx val="0"/>
          <c:order val="0"/>
          <c:tx>
            <c:strRef>
              <c:f>Sheet1!$E$52</c:f>
              <c:strCache>
                <c:ptCount val="1"/>
                <c:pt idx="0">
                  <c:v>Demand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multiLvlStrRef>
              <c:f>Sheet1!$C$53:$D$72</c:f>
              <c:multiLvlStrCache>
                <c:ptCount val="20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Q1</c:v>
                  </c:pt>
                  <c:pt idx="5">
                    <c:v>Q2</c:v>
                  </c:pt>
                  <c:pt idx="6">
                    <c:v>Q3</c:v>
                  </c:pt>
                  <c:pt idx="7">
                    <c:v>Q4</c:v>
                  </c:pt>
                  <c:pt idx="8">
                    <c:v>Q1</c:v>
                  </c:pt>
                  <c:pt idx="9">
                    <c:v>Q2</c:v>
                  </c:pt>
                  <c:pt idx="10">
                    <c:v>Q3</c:v>
                  </c:pt>
                  <c:pt idx="11">
                    <c:v>Q4</c:v>
                  </c:pt>
                  <c:pt idx="12">
                    <c:v>Q1</c:v>
                  </c:pt>
                  <c:pt idx="13">
                    <c:v>Q2</c:v>
                  </c:pt>
                  <c:pt idx="14">
                    <c:v>Q3</c:v>
                  </c:pt>
                  <c:pt idx="15">
                    <c:v>Q4</c:v>
                  </c:pt>
                  <c:pt idx="16">
                    <c:v>Q1</c:v>
                  </c:pt>
                  <c:pt idx="17">
                    <c:v>Q2</c:v>
                  </c:pt>
                  <c:pt idx="18">
                    <c:v>Q3</c:v>
                  </c:pt>
                  <c:pt idx="19">
                    <c:v>Q4</c:v>
                  </c:pt>
                </c:lvl>
                <c:lvl>
                  <c:pt idx="0">
                    <c:v>Year 1</c:v>
                  </c:pt>
                  <c:pt idx="4">
                    <c:v>Year 2</c:v>
                  </c:pt>
                  <c:pt idx="8">
                    <c:v>Year 3</c:v>
                  </c:pt>
                  <c:pt idx="12">
                    <c:v>Year 4</c:v>
                  </c:pt>
                  <c:pt idx="16">
                    <c:v>Year 5</c:v>
                  </c:pt>
                </c:lvl>
              </c:multiLvlStrCache>
            </c:multiLvlStrRef>
          </c:cat>
          <c:val>
            <c:numRef>
              <c:f>Sheet1!$E$53:$E$72</c:f>
              <c:numCache>
                <c:formatCode>General</c:formatCode>
                <c:ptCount val="20"/>
                <c:pt idx="0">
                  <c:v>30</c:v>
                </c:pt>
                <c:pt idx="1">
                  <c:v>64.8</c:v>
                </c:pt>
                <c:pt idx="2">
                  <c:v>104.4</c:v>
                </c:pt>
                <c:pt idx="3">
                  <c:v>24.8</c:v>
                </c:pt>
                <c:pt idx="4">
                  <c:v>39.6</c:v>
                </c:pt>
                <c:pt idx="5">
                  <c:v>84</c:v>
                </c:pt>
                <c:pt idx="6">
                  <c:v>133.20000000000002</c:v>
                </c:pt>
                <c:pt idx="7">
                  <c:v>31.200000000000003</c:v>
                </c:pt>
                <c:pt idx="8">
                  <c:v>49.199999999999996</c:v>
                </c:pt>
                <c:pt idx="9">
                  <c:v>103.2</c:v>
                </c:pt>
                <c:pt idx="10">
                  <c:v>162</c:v>
                </c:pt>
                <c:pt idx="11">
                  <c:v>37.6</c:v>
                </c:pt>
                <c:pt idx="12">
                  <c:v>58.8</c:v>
                </c:pt>
                <c:pt idx="13">
                  <c:v>122.39999999999999</c:v>
                </c:pt>
                <c:pt idx="14">
                  <c:v>190.8</c:v>
                </c:pt>
                <c:pt idx="15">
                  <c:v>44</c:v>
                </c:pt>
                <c:pt idx="16">
                  <c:v>68.399999999999991</c:v>
                </c:pt>
                <c:pt idx="17">
                  <c:v>141.6</c:v>
                </c:pt>
                <c:pt idx="18">
                  <c:v>219.6</c:v>
                </c:pt>
                <c:pt idx="19">
                  <c:v>50.400000000000006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A9-4180-A4C2-96B33D206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437632"/>
        <c:axId val="225439744"/>
      </c:lineChart>
      <c:catAx>
        <c:axId val="446437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5439744"/>
        <c:crosses val="autoZero"/>
        <c:auto val="1"/>
        <c:lblAlgn val="ctr"/>
        <c:lblOffset val="100"/>
        <c:noMultiLvlLbl val="0"/>
      </c:catAx>
      <c:valAx>
        <c:axId val="225439744"/>
        <c:scaling>
          <c:orientation val="minMax"/>
          <c:max val="25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Demand</a:t>
                </a:r>
              </a:p>
              <a:p>
                <a:pPr>
                  <a:defRPr/>
                </a:pPr>
                <a:r>
                  <a:rPr lang="en-US"/>
                  <a:t> (units)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46437632"/>
        <c:crosses val="autoZero"/>
        <c:crossBetween val="between"/>
        <c:majorUnit val="1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Sheet1!$C$3:$L$3</c:f>
              <c:numCache>
                <c:formatCode>General</c:formatCode>
                <c:ptCount val="10"/>
                <c:pt idx="0">
                  <c:v>14</c:v>
                </c:pt>
                <c:pt idx="1">
                  <c:v>23</c:v>
                </c:pt>
                <c:pt idx="2">
                  <c:v>0</c:v>
                </c:pt>
                <c:pt idx="3">
                  <c:v>0</c:v>
                </c:pt>
                <c:pt idx="4">
                  <c:v>95</c:v>
                </c:pt>
                <c:pt idx="5">
                  <c:v>10</c:v>
                </c:pt>
                <c:pt idx="6">
                  <c:v>0</c:v>
                </c:pt>
                <c:pt idx="7">
                  <c:v>36</c:v>
                </c:pt>
                <c:pt idx="8">
                  <c:v>0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A-42C1-B240-C9BA7876E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8644952"/>
        <c:axId val="528645280"/>
      </c:barChart>
      <c:catAx>
        <c:axId val="528644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645280"/>
        <c:crosses val="autoZero"/>
        <c:auto val="1"/>
        <c:lblAlgn val="ctr"/>
        <c:lblOffset val="100"/>
        <c:noMultiLvlLbl val="0"/>
      </c:catAx>
      <c:valAx>
        <c:axId val="52864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Demand (units)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644952"/>
        <c:crosses val="autoZero"/>
        <c:crossBetween val="between"/>
      </c:valAx>
      <c:spPr>
        <a:noFill/>
        <a:ln w="12700">
          <a:solidFill>
            <a:schemeClr val="accent1">
              <a:alpha val="99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Sheet1!$E$25:$E$36</c:f>
              <c:numCache>
                <c:formatCode>General</c:formatCode>
                <c:ptCount val="12"/>
                <c:pt idx="0">
                  <c:v>32</c:v>
                </c:pt>
                <c:pt idx="1">
                  <c:v>39</c:v>
                </c:pt>
                <c:pt idx="2">
                  <c:v>23</c:v>
                </c:pt>
                <c:pt idx="3">
                  <c:v>24</c:v>
                </c:pt>
                <c:pt idx="4">
                  <c:v>38</c:v>
                </c:pt>
                <c:pt idx="5">
                  <c:v>32</c:v>
                </c:pt>
                <c:pt idx="6">
                  <c:v>25</c:v>
                </c:pt>
                <c:pt idx="7">
                  <c:v>23</c:v>
                </c:pt>
                <c:pt idx="8">
                  <c:v>31</c:v>
                </c:pt>
                <c:pt idx="9">
                  <c:v>90</c:v>
                </c:pt>
                <c:pt idx="10">
                  <c:v>34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97-4426-B71D-458B95B5F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850896"/>
        <c:axId val="289845976"/>
      </c:lineChart>
      <c:catAx>
        <c:axId val="289850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45976"/>
        <c:crosses val="autoZero"/>
        <c:auto val="1"/>
        <c:lblAlgn val="ctr"/>
        <c:lblOffset val="100"/>
        <c:noMultiLvlLbl val="0"/>
      </c:catAx>
      <c:valAx>
        <c:axId val="28984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Demand (units)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5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Sales (units)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tx1"/>
              </a:solidFill>
            </c:spPr>
          </c:marker>
          <c:xVal>
            <c:numRef>
              <c:f>Sheet1!$D$6:$D$45</c:f>
              <c:numCache>
                <c:formatCode>General</c:formatCode>
                <c:ptCount val="40"/>
                <c:pt idx="0">
                  <c:v>66</c:v>
                </c:pt>
                <c:pt idx="1">
                  <c:v>8</c:v>
                </c:pt>
                <c:pt idx="2">
                  <c:v>59</c:v>
                </c:pt>
                <c:pt idx="3">
                  <c:v>67</c:v>
                </c:pt>
                <c:pt idx="4">
                  <c:v>61</c:v>
                </c:pt>
                <c:pt idx="5">
                  <c:v>66</c:v>
                </c:pt>
                <c:pt idx="6">
                  <c:v>64</c:v>
                </c:pt>
                <c:pt idx="7">
                  <c:v>61</c:v>
                </c:pt>
                <c:pt idx="8">
                  <c:v>24</c:v>
                </c:pt>
                <c:pt idx="9">
                  <c:v>20</c:v>
                </c:pt>
                <c:pt idx="10">
                  <c:v>14</c:v>
                </c:pt>
                <c:pt idx="11">
                  <c:v>25</c:v>
                </c:pt>
                <c:pt idx="12">
                  <c:v>78</c:v>
                </c:pt>
                <c:pt idx="13">
                  <c:v>25</c:v>
                </c:pt>
                <c:pt idx="14">
                  <c:v>80</c:v>
                </c:pt>
                <c:pt idx="15">
                  <c:v>17</c:v>
                </c:pt>
                <c:pt idx="16">
                  <c:v>52</c:v>
                </c:pt>
                <c:pt idx="17">
                  <c:v>71</c:v>
                </c:pt>
                <c:pt idx="18">
                  <c:v>4</c:v>
                </c:pt>
                <c:pt idx="19">
                  <c:v>12</c:v>
                </c:pt>
                <c:pt idx="20">
                  <c:v>35</c:v>
                </c:pt>
                <c:pt idx="21">
                  <c:v>61</c:v>
                </c:pt>
                <c:pt idx="22">
                  <c:v>72</c:v>
                </c:pt>
                <c:pt idx="23">
                  <c:v>71</c:v>
                </c:pt>
                <c:pt idx="24">
                  <c:v>71</c:v>
                </c:pt>
                <c:pt idx="25">
                  <c:v>50</c:v>
                </c:pt>
                <c:pt idx="26">
                  <c:v>50</c:v>
                </c:pt>
                <c:pt idx="27">
                  <c:v>35</c:v>
                </c:pt>
                <c:pt idx="28">
                  <c:v>5</c:v>
                </c:pt>
                <c:pt idx="29">
                  <c:v>48</c:v>
                </c:pt>
                <c:pt idx="30">
                  <c:v>60</c:v>
                </c:pt>
                <c:pt idx="31">
                  <c:v>40</c:v>
                </c:pt>
                <c:pt idx="32">
                  <c:v>26</c:v>
                </c:pt>
                <c:pt idx="33">
                  <c:v>32</c:v>
                </c:pt>
                <c:pt idx="34">
                  <c:v>45</c:v>
                </c:pt>
                <c:pt idx="35">
                  <c:v>47</c:v>
                </c:pt>
                <c:pt idx="36">
                  <c:v>34</c:v>
                </c:pt>
                <c:pt idx="37">
                  <c:v>64</c:v>
                </c:pt>
                <c:pt idx="38">
                  <c:v>51</c:v>
                </c:pt>
                <c:pt idx="39">
                  <c:v>59</c:v>
                </c:pt>
              </c:numCache>
            </c:numRef>
          </c:xVal>
          <c:yVal>
            <c:numRef>
              <c:f>Sheet1!$E$6:$E$45</c:f>
              <c:numCache>
                <c:formatCode>General</c:formatCode>
                <c:ptCount val="40"/>
                <c:pt idx="0">
                  <c:v>701.81987509975443</c:v>
                </c:pt>
                <c:pt idx="1">
                  <c:v>360</c:v>
                </c:pt>
                <c:pt idx="2">
                  <c:v>722.51011152213323</c:v>
                </c:pt>
                <c:pt idx="3">
                  <c:v>676.29581182278343</c:v>
                </c:pt>
                <c:pt idx="4">
                  <c:v>752.17207957583014</c:v>
                </c:pt>
                <c:pt idx="5">
                  <c:v>863.22130598680815</c:v>
                </c:pt>
                <c:pt idx="6">
                  <c:v>831.34807209600694</c:v>
                </c:pt>
                <c:pt idx="7">
                  <c:v>721.7979123943951</c:v>
                </c:pt>
                <c:pt idx="8">
                  <c:v>609.3257947609527</c:v>
                </c:pt>
                <c:pt idx="9">
                  <c:v>567.94078899474698</c:v>
                </c:pt>
                <c:pt idx="10">
                  <c:v>400</c:v>
                </c:pt>
                <c:pt idx="11">
                  <c:v>393.62758305505849</c:v>
                </c:pt>
                <c:pt idx="12">
                  <c:v>758.98540643996967</c:v>
                </c:pt>
                <c:pt idx="13">
                  <c:v>442.64309470454464</c:v>
                </c:pt>
                <c:pt idx="14">
                  <c:v>870.86350706231315</c:v>
                </c:pt>
                <c:pt idx="15">
                  <c:v>486.4602505871153</c:v>
                </c:pt>
                <c:pt idx="16">
                  <c:v>701.59369382250588</c:v>
                </c:pt>
                <c:pt idx="17">
                  <c:v>726.35142848492251</c:v>
                </c:pt>
                <c:pt idx="18">
                  <c:v>369.01827449211851</c:v>
                </c:pt>
                <c:pt idx="19">
                  <c:v>556.30832664697664</c:v>
                </c:pt>
                <c:pt idx="20">
                  <c:v>392.26523401448503</c:v>
                </c:pt>
                <c:pt idx="21">
                  <c:v>748.0130171480414</c:v>
                </c:pt>
                <c:pt idx="22">
                  <c:v>728.40330140912556</c:v>
                </c:pt>
                <c:pt idx="23">
                  <c:v>695.66246244983631</c:v>
                </c:pt>
                <c:pt idx="24">
                  <c:v>862.07560704759089</c:v>
                </c:pt>
                <c:pt idx="25">
                  <c:v>670.68139792754664</c:v>
                </c:pt>
                <c:pt idx="26">
                  <c:v>555.83728504134342</c:v>
                </c:pt>
                <c:pt idx="27">
                  <c:v>574.43486272968585</c:v>
                </c:pt>
                <c:pt idx="28">
                  <c:v>437.98229790336336</c:v>
                </c:pt>
                <c:pt idx="29">
                  <c:v>628.12290868954733</c:v>
                </c:pt>
                <c:pt idx="30">
                  <c:v>717.56956180543057</c:v>
                </c:pt>
                <c:pt idx="31">
                  <c:v>562.92945070308633</c:v>
                </c:pt>
                <c:pt idx="32">
                  <c:v>570.22876964882016</c:v>
                </c:pt>
                <c:pt idx="33">
                  <c:v>453.41500850059674</c:v>
                </c:pt>
                <c:pt idx="34">
                  <c:v>562.93176145118196</c:v>
                </c:pt>
                <c:pt idx="35">
                  <c:v>714.52218084028573</c:v>
                </c:pt>
                <c:pt idx="36">
                  <c:v>773.52854335214943</c:v>
                </c:pt>
                <c:pt idx="37">
                  <c:v>663.32426922483137</c:v>
                </c:pt>
                <c:pt idx="38">
                  <c:v>608.53203985359869</c:v>
                </c:pt>
                <c:pt idx="39">
                  <c:v>677.37151999092021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A8-465B-9AB2-09005F14F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935808"/>
        <c:axId val="505481088"/>
      </c:scatterChart>
      <c:valAx>
        <c:axId val="490935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No. of supermarkets offering discount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5481088"/>
        <c:crosses val="autoZero"/>
        <c:crossBetween val="midCat"/>
      </c:valAx>
      <c:valAx>
        <c:axId val="505481088"/>
        <c:scaling>
          <c:orientation val="minMax"/>
          <c:max val="100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Weekly Sales (thousands of units)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90935808"/>
        <c:crosses val="autoZero"/>
        <c:crossBetween val="midCat"/>
        <c:majorUnit val="2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Exhibit 8c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tx1"/>
              </a:solidFill>
            </c:spPr>
          </c:marker>
          <c:xVal>
            <c:numRef>
              <c:f>Sheet1!$B$73:$B$102</c:f>
              <c:numCache>
                <c:formatCode>General</c:formatCode>
                <c:ptCount val="30"/>
                <c:pt idx="0">
                  <c:v>38</c:v>
                </c:pt>
                <c:pt idx="1">
                  <c:v>40</c:v>
                </c:pt>
                <c:pt idx="2">
                  <c:v>42</c:v>
                </c:pt>
                <c:pt idx="3">
                  <c:v>59</c:v>
                </c:pt>
                <c:pt idx="4">
                  <c:v>45</c:v>
                </c:pt>
                <c:pt idx="5">
                  <c:v>49</c:v>
                </c:pt>
                <c:pt idx="6">
                  <c:v>52</c:v>
                </c:pt>
                <c:pt idx="7">
                  <c:v>57</c:v>
                </c:pt>
                <c:pt idx="8">
                  <c:v>49</c:v>
                </c:pt>
                <c:pt idx="9">
                  <c:v>44</c:v>
                </c:pt>
                <c:pt idx="10">
                  <c:v>49</c:v>
                </c:pt>
                <c:pt idx="11">
                  <c:v>52</c:v>
                </c:pt>
                <c:pt idx="12">
                  <c:v>40</c:v>
                </c:pt>
                <c:pt idx="13">
                  <c:v>40</c:v>
                </c:pt>
                <c:pt idx="14">
                  <c:v>50</c:v>
                </c:pt>
                <c:pt idx="15">
                  <c:v>33</c:v>
                </c:pt>
                <c:pt idx="16">
                  <c:v>36</c:v>
                </c:pt>
                <c:pt idx="17">
                  <c:v>39</c:v>
                </c:pt>
                <c:pt idx="18">
                  <c:v>39</c:v>
                </c:pt>
                <c:pt idx="19">
                  <c:v>46</c:v>
                </c:pt>
                <c:pt idx="20">
                  <c:v>57</c:v>
                </c:pt>
                <c:pt idx="21">
                  <c:v>46</c:v>
                </c:pt>
                <c:pt idx="22">
                  <c:v>30</c:v>
                </c:pt>
                <c:pt idx="23">
                  <c:v>37</c:v>
                </c:pt>
                <c:pt idx="24">
                  <c:v>52</c:v>
                </c:pt>
                <c:pt idx="25">
                  <c:v>32</c:v>
                </c:pt>
                <c:pt idx="26">
                  <c:v>38</c:v>
                </c:pt>
                <c:pt idx="27">
                  <c:v>39</c:v>
                </c:pt>
                <c:pt idx="28">
                  <c:v>49</c:v>
                </c:pt>
                <c:pt idx="29">
                  <c:v>59</c:v>
                </c:pt>
              </c:numCache>
            </c:numRef>
          </c:xVal>
          <c:yVal>
            <c:numRef>
              <c:f>Sheet1!$C$73:$C$102</c:f>
              <c:numCache>
                <c:formatCode>General</c:formatCode>
                <c:ptCount val="30"/>
                <c:pt idx="0">
                  <c:v>9946.4402588880621</c:v>
                </c:pt>
                <c:pt idx="1">
                  <c:v>10001.950902515091</c:v>
                </c:pt>
                <c:pt idx="2">
                  <c:v>10034.630131348269</c:v>
                </c:pt>
                <c:pt idx="3">
                  <c:v>9657.264891812345</c:v>
                </c:pt>
                <c:pt idx="4">
                  <c:v>10036.821349011734</c:v>
                </c:pt>
                <c:pt idx="5">
                  <c:v>10026.706883818377</c:v>
                </c:pt>
                <c:pt idx="6">
                  <c:v>9955.932073013857</c:v>
                </c:pt>
                <c:pt idx="7">
                  <c:v>9781.2952575162053</c:v>
                </c:pt>
                <c:pt idx="8">
                  <c:v>10018.300860847346</c:v>
                </c:pt>
                <c:pt idx="9">
                  <c:v>10054.477730494225</c:v>
                </c:pt>
                <c:pt idx="10">
                  <c:v>10017.816081981407</c:v>
                </c:pt>
                <c:pt idx="11">
                  <c:v>9942.6777156866156</c:v>
                </c:pt>
                <c:pt idx="12">
                  <c:v>10001.909320417326</c:v>
                </c:pt>
                <c:pt idx="13">
                  <c:v>10010.526473488426</c:v>
                </c:pt>
                <c:pt idx="14">
                  <c:v>10006.970894901315</c:v>
                </c:pt>
                <c:pt idx="15">
                  <c:v>9745.7698123883456</c:v>
                </c:pt>
                <c:pt idx="16">
                  <c:v>9895.5875141192228</c:v>
                </c:pt>
                <c:pt idx="17">
                  <c:v>9990.9943873616867</c:v>
                </c:pt>
                <c:pt idx="18">
                  <c:v>9985.4939998739865</c:v>
                </c:pt>
                <c:pt idx="19">
                  <c:v>10046.157982190605</c:v>
                </c:pt>
                <c:pt idx="20">
                  <c:v>9767.1215101848356</c:v>
                </c:pt>
                <c:pt idx="21">
                  <c:v>10055.269172783708</c:v>
                </c:pt>
                <c:pt idx="22">
                  <c:v>9612.6069789985195</c:v>
                </c:pt>
                <c:pt idx="23">
                  <c:v>9917.1982044876786</c:v>
                </c:pt>
                <c:pt idx="24">
                  <c:v>9947.6714236759581</c:v>
                </c:pt>
                <c:pt idx="25">
                  <c:v>9707.8740863803541</c:v>
                </c:pt>
                <c:pt idx="26">
                  <c:v>9945.9692315820139</c:v>
                </c:pt>
                <c:pt idx="27">
                  <c:v>9980.9619241104228</c:v>
                </c:pt>
                <c:pt idx="28">
                  <c:v>10012.111385603901</c:v>
                </c:pt>
                <c:pt idx="29">
                  <c:v>9652.2548856779467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CD-4BB5-90A9-5DC8AE9FB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500416"/>
        <c:axId val="491063168"/>
      </c:scatterChart>
      <c:valAx>
        <c:axId val="505500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Unit price ($)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91063168"/>
        <c:crosses val="autoZero"/>
        <c:crossBetween val="midCat"/>
      </c:valAx>
      <c:valAx>
        <c:axId val="491063168"/>
        <c:scaling>
          <c:orientation val="minMax"/>
          <c:min val="950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/>
                  <a:t>Weekly Sales Revenue ($000s)</a:t>
                </a:r>
              </a:p>
            </c:rich>
          </c:tx>
          <c:layout>
            <c:manualLayout>
              <c:xMode val="edge"/>
              <c:yMode val="edge"/>
              <c:x val="2.884705526699323E-2"/>
              <c:y val="0.355204492364555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05500416"/>
        <c:crosses val="autoZero"/>
        <c:crossBetween val="midCat"/>
        <c:majorUnit val="2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Exhibit 8d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5007794480235429"/>
          <c:y val="8.9327037259249384E-2"/>
          <c:w val="0.71556609401097593"/>
          <c:h val="0.6365632399768624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Sheet1!$C$107</c:f>
              <c:strCache>
                <c:ptCount val="1"/>
                <c:pt idx="0">
                  <c:v>Weekly sales of beer (thousands of bottles)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tx1"/>
              </a:solidFill>
            </c:spPr>
          </c:marker>
          <c:xVal>
            <c:numRef>
              <c:f>Sheet1!$B$108:$B$137</c:f>
              <c:numCache>
                <c:formatCode>General</c:formatCode>
                <c:ptCount val="30"/>
                <c:pt idx="0">
                  <c:v>49.30419562588213</c:v>
                </c:pt>
                <c:pt idx="1">
                  <c:v>45.663129084277898</c:v>
                </c:pt>
                <c:pt idx="2">
                  <c:v>52.528167897253297</c:v>
                </c:pt>
                <c:pt idx="3">
                  <c:v>53.103114067926072</c:v>
                </c:pt>
                <c:pt idx="4">
                  <c:v>51.367507138638757</c:v>
                </c:pt>
                <c:pt idx="5">
                  <c:v>45.455145835876465</c:v>
                </c:pt>
                <c:pt idx="6">
                  <c:v>56.539903552038595</c:v>
                </c:pt>
                <c:pt idx="7">
                  <c:v>52.028427843470126</c:v>
                </c:pt>
                <c:pt idx="8">
                  <c:v>58.11745849205181</c:v>
                </c:pt>
                <c:pt idx="9">
                  <c:v>51.355183485429734</c:v>
                </c:pt>
                <c:pt idx="10">
                  <c:v>49.421652319142595</c:v>
                </c:pt>
                <c:pt idx="11">
                  <c:v>48.010098352096975</c:v>
                </c:pt>
                <c:pt idx="12">
                  <c:v>49.863653101783711</c:v>
                </c:pt>
                <c:pt idx="13">
                  <c:v>45.298803696641698</c:v>
                </c:pt>
                <c:pt idx="14">
                  <c:v>52.492397470632568</c:v>
                </c:pt>
                <c:pt idx="15">
                  <c:v>53.798559191636741</c:v>
                </c:pt>
                <c:pt idx="16">
                  <c:v>53.381946953595616</c:v>
                </c:pt>
                <c:pt idx="17">
                  <c:v>49.097835825523362</c:v>
                </c:pt>
                <c:pt idx="18">
                  <c:v>50.968520907917991</c:v>
                </c:pt>
                <c:pt idx="19">
                  <c:v>52.324031811440364</c:v>
                </c:pt>
                <c:pt idx="20">
                  <c:v>51.568823790876195</c:v>
                </c:pt>
                <c:pt idx="21">
                  <c:v>49.213296177913435</c:v>
                </c:pt>
                <c:pt idx="22">
                  <c:v>49.605392986268271</c:v>
                </c:pt>
                <c:pt idx="23">
                  <c:v>51.439420884707943</c:v>
                </c:pt>
                <c:pt idx="24">
                  <c:v>52.114156814059243</c:v>
                </c:pt>
                <c:pt idx="25">
                  <c:v>52.751112333498895</c:v>
                </c:pt>
                <c:pt idx="26">
                  <c:v>47.663644535350613</c:v>
                </c:pt>
                <c:pt idx="27">
                  <c:v>58.370698196813464</c:v>
                </c:pt>
                <c:pt idx="28">
                  <c:v>50.515956344315782</c:v>
                </c:pt>
                <c:pt idx="29">
                  <c:v>80</c:v>
                </c:pt>
              </c:numCache>
            </c:numRef>
          </c:xVal>
          <c:yVal>
            <c:numRef>
              <c:f>Sheet1!$C$108:$C$137</c:f>
              <c:numCache>
                <c:formatCode>General</c:formatCode>
                <c:ptCount val="30"/>
                <c:pt idx="0">
                  <c:v>8.3655254961922765</c:v>
                </c:pt>
                <c:pt idx="1">
                  <c:v>23.120157998637296</c:v>
                </c:pt>
                <c:pt idx="2">
                  <c:v>24.011144483229145</c:v>
                </c:pt>
                <c:pt idx="3">
                  <c:v>19.993342498783022</c:v>
                </c:pt>
                <c:pt idx="4">
                  <c:v>23.987065610999707</c:v>
                </c:pt>
                <c:pt idx="5">
                  <c:v>18.356927335407818</c:v>
                </c:pt>
                <c:pt idx="6">
                  <c:v>12.912380548659712</c:v>
                </c:pt>
                <c:pt idx="7">
                  <c:v>32.331329344306141</c:v>
                </c:pt>
                <c:pt idx="8">
                  <c:v>22.906667759816628</c:v>
                </c:pt>
                <c:pt idx="9">
                  <c:v>30.384419510955922</c:v>
                </c:pt>
                <c:pt idx="10">
                  <c:v>23.034817837033188</c:v>
                </c:pt>
                <c:pt idx="11">
                  <c:v>14.153431543963961</c:v>
                </c:pt>
                <c:pt idx="12">
                  <c:v>15.335397215967532</c:v>
                </c:pt>
                <c:pt idx="13">
                  <c:v>22.406864041404333</c:v>
                </c:pt>
                <c:pt idx="14">
                  <c:v>9.863135851919651</c:v>
                </c:pt>
                <c:pt idx="15">
                  <c:v>24.716935109172482</c:v>
                </c:pt>
                <c:pt idx="16">
                  <c:v>16.949520664202282</c:v>
                </c:pt>
                <c:pt idx="17">
                  <c:v>22.286953986185836</c:v>
                </c:pt>
                <c:pt idx="18">
                  <c:v>9.6339977567549795</c:v>
                </c:pt>
                <c:pt idx="19">
                  <c:v>22.517708708182909</c:v>
                </c:pt>
                <c:pt idx="20">
                  <c:v>23.033255779882893</c:v>
                </c:pt>
                <c:pt idx="21">
                  <c:v>20.517231910635019</c:v>
                </c:pt>
                <c:pt idx="22">
                  <c:v>27.022572390269488</c:v>
                </c:pt>
                <c:pt idx="23">
                  <c:v>23.856357579934411</c:v>
                </c:pt>
                <c:pt idx="24">
                  <c:v>19.70360477163922</c:v>
                </c:pt>
                <c:pt idx="25">
                  <c:v>24.408043423609342</c:v>
                </c:pt>
                <c:pt idx="26">
                  <c:v>19.085603121784516</c:v>
                </c:pt>
                <c:pt idx="27">
                  <c:v>13.000142239907291</c:v>
                </c:pt>
                <c:pt idx="28">
                  <c:v>21.287885424972046</c:v>
                </c:pt>
                <c:pt idx="29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56-4B15-B3BA-F77670491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101184"/>
        <c:axId val="491085824"/>
      </c:scatterChart>
      <c:valAx>
        <c:axId val="491101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Weekly sales of salt (kg)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91085824"/>
        <c:crosses val="autoZero"/>
        <c:crossBetween val="midCat"/>
      </c:valAx>
      <c:valAx>
        <c:axId val="491085824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/>
                  <a:t>Bottles of beer sold per week (000s)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911011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0.72981</cdr:x>
      <cdr:y>0.41667</cdr:y>
    </cdr:from>
    <cdr:to>
      <cdr:x>0.97826</cdr:x>
      <cdr:y>0.52976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6075FE98-EEB6-42BA-8B05-99910A5A83F3}"/>
            </a:ext>
          </a:extLst>
        </cdr:cNvPr>
        <cdr:cNvSpPr txBox="1"/>
      </cdr:nvSpPr>
      <cdr:spPr>
        <a:xfrm xmlns:a="http://schemas.openxmlformats.org/drawingml/2006/main">
          <a:off x="7674429" y="1523999"/>
          <a:ext cx="2612571" cy="4136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2400" dirty="0">
              <a:solidFill>
                <a:srgbClr val="003399"/>
              </a:solidFill>
            </a:rPr>
            <a:t> Density   forecast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0.26812</cdr:x>
      <cdr:y>0.293</cdr:y>
    </cdr:from>
    <cdr:to>
      <cdr:x>0.3005</cdr:x>
      <cdr:y>0.55551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D48689DA-C67A-4827-BFF4-FEF2B2D5B92F}"/>
            </a:ext>
          </a:extLst>
        </cdr:cNvPr>
        <cdr:cNvCxnSpPr/>
      </cdr:nvCxnSpPr>
      <cdr:spPr>
        <a:xfrm xmlns:a="http://schemas.openxmlformats.org/drawingml/2006/main">
          <a:off x="2933227" y="1091746"/>
          <a:ext cx="354259" cy="97812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0.20186</cdr:x>
      <cdr:y>0.1703</cdr:y>
    </cdr:from>
    <cdr:to>
      <cdr:x>0.33437</cdr:x>
      <cdr:y>0.26963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EC1B9CC4-FE7B-4F04-AC48-52429D8CB042}"/>
            </a:ext>
          </a:extLst>
        </cdr:cNvPr>
        <cdr:cNvSpPr txBox="1"/>
      </cdr:nvSpPr>
      <cdr:spPr>
        <a:xfrm xmlns:a="http://schemas.openxmlformats.org/drawingml/2006/main">
          <a:off x="2122714" y="634546"/>
          <a:ext cx="1393371" cy="370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2400" dirty="0">
              <a:solidFill>
                <a:srgbClr val="FF0000"/>
              </a:solidFill>
            </a:rPr>
            <a:t>Trend</a:t>
          </a:r>
        </a:p>
      </cdr:txBody>
    </cdr:sp>
  </cdr:relSizeAnchor>
  <cdr:relSizeAnchor xmlns:cdr="http://schemas.openxmlformats.org/drawingml/2006/chartDrawing">
    <cdr:from>
      <cdr:x>0.601</cdr:x>
      <cdr:y>0.24626</cdr:y>
    </cdr:from>
    <cdr:to>
      <cdr:x>0.63136</cdr:x>
      <cdr:y>0.30371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2CC407BB-ABD3-47AD-AA06-4458FFE28179}"/>
            </a:ext>
          </a:extLst>
        </cdr:cNvPr>
        <cdr:cNvCxnSpPr/>
      </cdr:nvCxnSpPr>
      <cdr:spPr>
        <a:xfrm xmlns:a="http://schemas.openxmlformats.org/drawingml/2006/main" flipH="1">
          <a:off x="6574984" y="917574"/>
          <a:ext cx="332205" cy="21408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0.65987</cdr:x>
      <cdr:y>0.64942</cdr:y>
    </cdr:from>
    <cdr:to>
      <cdr:x>0.68678</cdr:x>
      <cdr:y>0.74291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2CC407BB-ABD3-47AD-AA06-4458FFE28179}"/>
            </a:ext>
          </a:extLst>
        </cdr:cNvPr>
        <cdr:cNvCxnSpPr/>
      </cdr:nvCxnSpPr>
      <cdr:spPr>
        <a:xfrm xmlns:a="http://schemas.openxmlformats.org/drawingml/2006/main" flipH="1" flipV="1">
          <a:off x="7219021" y="2419804"/>
          <a:ext cx="294455" cy="34834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0.61273</cdr:x>
      <cdr:y>0</cdr:y>
    </cdr:from>
    <cdr:to>
      <cdr:x>0.76387</cdr:x>
      <cdr:y>0.22203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516890EB-84FB-4BBD-A929-F9A652CA765F}"/>
            </a:ext>
          </a:extLst>
        </cdr:cNvPr>
        <cdr:cNvSpPr txBox="1"/>
      </cdr:nvSpPr>
      <cdr:spPr>
        <a:xfrm xmlns:a="http://schemas.openxmlformats.org/drawingml/2006/main">
          <a:off x="6703338" y="0"/>
          <a:ext cx="1653479" cy="8273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2400" dirty="0">
              <a:solidFill>
                <a:srgbClr val="FF0000"/>
              </a:solidFill>
            </a:rPr>
            <a:t>Seasonal pattern</a:t>
          </a:r>
        </a:p>
      </cdr:txBody>
    </cdr:sp>
  </cdr:relSizeAnchor>
  <cdr:relSizeAnchor xmlns:cdr="http://schemas.openxmlformats.org/drawingml/2006/chartDrawing">
    <cdr:from>
      <cdr:x>0.76203</cdr:x>
      <cdr:y>0.56178</cdr:y>
    </cdr:from>
    <cdr:to>
      <cdr:x>0.82453</cdr:x>
      <cdr:y>0.67821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1708047A-9722-4220-B5A1-EA9073E435BF}"/>
            </a:ext>
          </a:extLst>
        </cdr:cNvPr>
        <cdr:cNvCxnSpPr>
          <a:stCxn xmlns:a="http://schemas.openxmlformats.org/drawingml/2006/main" id="19" idx="0"/>
        </cdr:cNvCxnSpPr>
      </cdr:nvCxnSpPr>
      <cdr:spPr>
        <a:xfrm xmlns:a="http://schemas.openxmlformats.org/drawingml/2006/main" flipV="1">
          <a:off x="8336751" y="2093232"/>
          <a:ext cx="683754" cy="43384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0.69055</cdr:x>
      <cdr:y>0.67821</cdr:y>
    </cdr:from>
    <cdr:to>
      <cdr:x>0.83352</cdr:x>
      <cdr:y>0.83055</cdr:y>
    </cdr:to>
    <cdr:sp macro="" textlink="">
      <cdr:nvSpPr>
        <cdr:cNvPr id="19" name="TextBox 18">
          <a:extLst xmlns:a="http://schemas.openxmlformats.org/drawingml/2006/main">
            <a:ext uri="{FF2B5EF4-FFF2-40B4-BE49-F238E27FC236}">
              <a16:creationId xmlns:a16="http://schemas.microsoft.com/office/drawing/2014/main" id="{20891639-F782-491D-AEDF-DF64CA64A0E1}"/>
            </a:ext>
          </a:extLst>
        </cdr:cNvPr>
        <cdr:cNvSpPr txBox="1"/>
      </cdr:nvSpPr>
      <cdr:spPr>
        <a:xfrm xmlns:a="http://schemas.openxmlformats.org/drawingml/2006/main">
          <a:off x="7554686" y="2527074"/>
          <a:ext cx="1564129" cy="567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2400" dirty="0">
              <a:solidFill>
                <a:srgbClr val="FF0000"/>
              </a:solidFill>
            </a:rPr>
            <a:t>Random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0.35033</cdr:x>
      <cdr:y>0.60218</cdr:y>
    </cdr:from>
    <cdr:to>
      <cdr:x>0.48963</cdr:x>
      <cdr:y>0.70635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08363" y="1651907"/>
          <a:ext cx="639536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FFE7-ACBB-45D0-9290-1142C48AC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7F73-8071-4A0E-9AFC-7559BE174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8EC6-A4FE-41FB-B305-D6C705E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C495-955B-437B-B89B-AF3D6A21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9062-1DBF-4234-9292-A8AEA102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9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C45F-D8A5-4E96-851C-31B23518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A0406-D1BA-48E5-A33F-054D612C9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D293-ABA6-4C45-A170-6D95ECBD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8135-78C2-41BF-AE36-D37CDC3F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FE0E-705F-4EC2-AC71-4C176A55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E7CD5-CB13-442A-A516-9B500061C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446F-B85B-4202-90DE-FA36B61FD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8AB1E-BE9F-486E-8EFA-33E5A393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42AB-8DBC-49AA-B910-927930C0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ED8E-CEF0-48EE-8450-FEF4C73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06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1A0D-DEAC-4998-B8BC-C04C404B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789B-367F-4F7B-9AE4-103C9014F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AD48-E6AC-4359-9F6E-3E0CE753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DD84-EB91-4581-BBC9-52F8F262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912-68D2-4993-9CB3-98227AA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248F-F2BB-4A36-9990-207933A7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1A2C-C9F8-4213-9CF4-9C7779CC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CCC2-093A-4F32-A3C2-3267A7D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7592C-18CE-4E8A-BB43-4C1B2567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8EBD-16F3-4CBB-91E7-C8B0F630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4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34AE-ECB3-4C5C-80CD-1FA28E3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1EBB-B84E-4023-9ACE-249A36777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E62F8-E975-454C-823A-2DDAC81A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165A-6AAE-4288-8D38-89F5A210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6809-C53C-4565-9ADE-9E630CB2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D0071-0DB4-41D8-A395-4368F647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11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8016-7E27-4AA0-B1FD-ACAD2BD9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C135-0400-416E-A579-04096A7B1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D7BC6-BA2C-4097-BCFA-90320EC9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FCB17-C3D9-42DE-95DE-40834674C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9DC4-7CED-491A-8177-138507D95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816D2-E88B-462D-AC14-F1568D7B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EEE47-2EE0-476C-AA6F-306A6A74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43A51-C607-4623-AA44-A33B4FC6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2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FA75-6529-4E32-B185-D5CA3BB6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12115-F4B2-4B24-9AED-1818ED79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3A344-3220-4965-8C6F-B9FA8A7C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B25F7-AA7F-4FB6-BABF-9AD543D0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7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01950-82D4-4C2F-8124-51D0559F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4BEED-3B8E-47F0-8110-CE490055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738CD-8D3F-45F3-9D00-63C508B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00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3E03-7EFE-4860-8A8D-DD8567C6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6554-10F3-40FC-A513-E3BFBB65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87484-E894-4DD1-B678-D3A9B0E92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D57E-2977-4250-8D43-6C761E2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DB90-FF4E-488C-AFE3-33F26416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623A-EDB4-447E-BC41-A98CA94F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4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5847-9593-461C-A567-3DA2B6D5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29394-350C-43E1-ABC3-779E8553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614CD-4BB0-40F7-AAF6-0E6145E7E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6AE43-2375-49AE-BFB9-7213FA89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4745-B0EC-4B8F-AA28-217748DC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0E80-85A2-4849-A7AA-234CBCE2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1D899-FC27-49C2-8F8B-3B7D973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C8B01-163F-4B9D-80C4-2437146A4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C75B-B9E0-4FB1-A7B2-726447A7B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CE4B-9173-4E39-8259-74740A24C47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8D26-C82A-43A9-897F-628DFEE7B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53B8-3F5F-4E29-BAC6-B499F5439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D1D7-DF7D-4ABC-AADB-2EA47F204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2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6EC-A6E4-417B-99C6-0C2FB8C8E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8344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Profit from Your Forecasting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B36A2-1EE0-4BCC-9511-377923C6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800" dirty="0"/>
          </a:p>
          <a:p>
            <a:r>
              <a:rPr lang="en-GB" sz="2800" dirty="0">
                <a:solidFill>
                  <a:srgbClr val="003399"/>
                </a:solidFill>
              </a:rPr>
              <a:t>Paul Goodwin</a:t>
            </a:r>
          </a:p>
        </p:txBody>
      </p:sp>
    </p:spTree>
    <p:extLst>
      <p:ext uri="{BB962C8B-B14F-4D97-AF65-F5344CB8AC3E}">
        <p14:creationId xmlns:p14="http://schemas.microsoft.com/office/powerpoint/2010/main" val="69782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0938-AA4C-4718-B3B3-30911B6C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The advantages of using dedicated forecasting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FDED-8B84-43D0-945D-97790603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524000"/>
            <a:ext cx="11146972" cy="496887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GB" sz="2600" dirty="0">
                <a:solidFill>
                  <a:srgbClr val="003399"/>
                </a:solidFill>
              </a:rPr>
              <a:t>48% of forecasters used spreadsheets in one survey. Only 11% used dedicated software.</a:t>
            </a:r>
          </a:p>
          <a:p>
            <a:endParaRPr lang="en-GB" sz="2600" dirty="0">
              <a:solidFill>
                <a:srgbClr val="003399"/>
              </a:solidFill>
            </a:endParaRPr>
          </a:p>
          <a:p>
            <a:r>
              <a:rPr lang="en-GB" sz="2600" dirty="0">
                <a:solidFill>
                  <a:srgbClr val="003399"/>
                </a:solidFill>
              </a:rPr>
              <a:t>Using spreadsheets can: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3399"/>
                </a:solidFill>
              </a:rPr>
              <a:t>   - lead to idiosyncratic forecasting systems no one else understands;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3399"/>
                </a:solidFill>
              </a:rPr>
              <a:t>   - lead to methods that lack a theoretical  rationale;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3399"/>
                </a:solidFill>
              </a:rPr>
              <a:t>   - involve methods that haven’t been tested on lots of data sets or compared with other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3399"/>
                </a:solidFill>
              </a:rPr>
              <a:t>      methods;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3399"/>
                </a:solidFill>
              </a:rPr>
              <a:t>   - involve using algorithms that contain errors;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3399"/>
                </a:solidFill>
              </a:rPr>
              <a:t>   - lead to dangers  of cutting &amp; pasting errors or mistakes in cell referencing.</a:t>
            </a:r>
          </a:p>
          <a:p>
            <a:pPr marL="0" indent="0">
              <a:buNone/>
            </a:pPr>
            <a:endParaRPr lang="en-GB" sz="26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GB" sz="2600" dirty="0">
                <a:solidFill>
                  <a:srgbClr val="003399"/>
                </a:solidFill>
              </a:rPr>
              <a:t>One study found that those using dedicated software achieved errors  about 7% lower than those using spreadsheets.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6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7EE70-CA85-49B6-8429-EDA24EDCC8D5}"/>
              </a:ext>
            </a:extLst>
          </p:cNvPr>
          <p:cNvSpPr txBox="1"/>
          <p:nvPr/>
        </p:nvSpPr>
        <p:spPr>
          <a:xfrm>
            <a:off x="631371" y="784163"/>
            <a:ext cx="1058091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The advantages of using dedicated forecasting software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7956A-16BB-4C00-B2A4-3AC689E6009B}"/>
              </a:ext>
            </a:extLst>
          </p:cNvPr>
          <p:cNvSpPr txBox="1"/>
          <p:nvPr/>
        </p:nvSpPr>
        <p:spPr>
          <a:xfrm>
            <a:off x="1012370" y="1595021"/>
            <a:ext cx="9818915" cy="577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They provide a wide range of methods and accuracy &amp; bias metrics;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Designed to support tasks specific to demand forecasting such as hierarchical forecasting or determination of safety stock levels;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Allow forecasting to be automated  -important when you have to make frequent forecasts for thousands of products;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Support collaboration between different departments and individuals   -in too many companies there are ‘islands of analysis’ where people produce separate forecasts and don’t share information;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Allow judgmental interventions to be made </a:t>
            </a:r>
            <a:r>
              <a:rPr lang="en-GB" sz="2400" i="1" dirty="0">
                <a:solidFill>
                  <a:srgbClr val="003399"/>
                </a:solidFill>
              </a:rPr>
              <a:t>when </a:t>
            </a:r>
            <a:r>
              <a:rPr lang="en-GB" sz="2400" dirty="0">
                <a:solidFill>
                  <a:srgbClr val="003399"/>
                </a:solidFill>
              </a:rPr>
              <a:t>these are justified.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6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BDDD-11AE-4609-8AE7-0C696166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Why prefer software-based forecasts over management judgment?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BE6E-4C36-4E97-A503-FB51FACC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Psychological biases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	-people tend to see imaginary patterns in noise;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	-they tend to underestimate trends;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	-they give undue weight to recent observations and events;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	-they give undue weight to anecdotal evidence relative to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	 statistics;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	-they can suffer from optimism bias.</a:t>
            </a:r>
          </a:p>
        </p:txBody>
      </p:sp>
    </p:spTree>
    <p:extLst>
      <p:ext uri="{BB962C8B-B14F-4D97-AF65-F5344CB8AC3E}">
        <p14:creationId xmlns:p14="http://schemas.microsoft.com/office/powerpoint/2010/main" val="34392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BDDD-11AE-4609-8AE7-0C696166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Why prefer software-based forecasts over management judgment?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BE6E-4C36-4E97-A503-FB51FACC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Motivational biases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3399"/>
                </a:solidFill>
              </a:rPr>
              <a:t>-forecasts made for political reasons;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	-herding – making your forecast the same as others so you are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  	 not singled out if it has a large error;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	-contrarianism  -deliberately making your forecast different to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	 others so you will stand out  if  the forecasts is accurate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121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334-C193-496E-BB51-D35156C3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50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Data Cleansing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AE05-E4AC-400B-862C-BAFCF2B87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426075"/>
          </a:xfrm>
        </p:spPr>
        <p:txBody>
          <a:bodyPr>
            <a:noAutofit/>
          </a:bodyPr>
          <a:lstStyle/>
          <a:p>
            <a:pPr marL="0" indent="0">
              <a:spcAft>
                <a:spcPts val="1500"/>
              </a:spcAft>
              <a:buNone/>
            </a:pPr>
            <a:r>
              <a:rPr lang="en-GB" sz="2400" u="sng" dirty="0">
                <a:solidFill>
                  <a:srgbClr val="003399"/>
                </a:solidFill>
              </a:rPr>
              <a:t>Trading day adjustments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r>
              <a:rPr lang="en-GB" sz="2400" dirty="0">
                <a:solidFill>
                  <a:srgbClr val="003399"/>
                </a:solidFill>
              </a:rPr>
              <a:t>Monthly and weekly sales can be affected by the number of trading days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	-weekends, holidays and different lengths of months can all contribute 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	 variation in sales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500"/>
              </a:spcAft>
            </a:pPr>
            <a:r>
              <a:rPr lang="en-GB" sz="2400" dirty="0">
                <a:solidFill>
                  <a:srgbClr val="003399"/>
                </a:solidFill>
              </a:rPr>
              <a:t>Most software products can adjust for this if they are supplied with calendar information.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GB" sz="2400" dirty="0">
                <a:solidFill>
                  <a:srgbClr val="003399"/>
                </a:solidFill>
              </a:rPr>
              <a:t>We need to be careful if trading days are not equally important.</a:t>
            </a:r>
          </a:p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              e.g. if Tuesday is usually busier than Monday then the adjustment should</a:t>
            </a:r>
          </a:p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	        take into account the number of Mondays and Tuesdays in a month </a:t>
            </a:r>
          </a:p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 	        when trading took place. </a:t>
            </a:r>
          </a:p>
        </p:txBody>
      </p:sp>
    </p:spTree>
    <p:extLst>
      <p:ext uri="{BB962C8B-B14F-4D97-AF65-F5344CB8AC3E}">
        <p14:creationId xmlns:p14="http://schemas.microsoft.com/office/powerpoint/2010/main" val="373319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7C82-58F3-4DE6-A296-0ADDDC5B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How software uses patterns in past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E6C-463C-4511-8094-F18346AF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629"/>
            <a:ext cx="10515600" cy="4522334"/>
          </a:xfrm>
        </p:spPr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Software-based forecasts are usually based on the </a:t>
            </a:r>
            <a:r>
              <a:rPr lang="en-GB" i="1" dirty="0">
                <a:solidFill>
                  <a:srgbClr val="003399"/>
                </a:solidFill>
              </a:rPr>
              <a:t>assumption of constancy.</a:t>
            </a:r>
          </a:p>
          <a:p>
            <a:pPr marL="0" indent="0">
              <a:buNone/>
            </a:pPr>
            <a:r>
              <a:rPr lang="en-GB" dirty="0">
                <a:solidFill>
                  <a:srgbClr val="003399"/>
                </a:solidFill>
              </a:rPr>
              <a:t>   i.e. past systematic patterns or relationships will continue into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3399"/>
                </a:solidFill>
              </a:rPr>
              <a:t>   future.</a:t>
            </a:r>
          </a:p>
          <a:p>
            <a:pPr marL="0" indent="0">
              <a:buNone/>
            </a:pPr>
            <a:endParaRPr lang="en-GB" dirty="0">
              <a:solidFill>
                <a:srgbClr val="003399"/>
              </a:solidFill>
            </a:endParaRPr>
          </a:p>
          <a:p>
            <a:r>
              <a:rPr lang="en-GB" dirty="0">
                <a:solidFill>
                  <a:srgbClr val="003399"/>
                </a:solidFill>
              </a:rPr>
              <a:t>The patterns may relate just to the past sales (or demand) history.</a:t>
            </a:r>
          </a:p>
          <a:p>
            <a:endParaRPr lang="en-GB" dirty="0">
              <a:solidFill>
                <a:srgbClr val="003399"/>
              </a:solidFill>
            </a:endParaRPr>
          </a:p>
          <a:p>
            <a:r>
              <a:rPr lang="en-GB" dirty="0">
                <a:solidFill>
                  <a:srgbClr val="003399"/>
                </a:solidFill>
              </a:rPr>
              <a:t>Or they may  refer to relationships between sales and other factors such as advertising expenditure and price.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34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A48C-B804-4B4A-8246-322F000A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Components of sales histories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800DA2-1AE2-4C33-B751-72D7E8675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30958"/>
              </p:ext>
            </p:extLst>
          </p:nvPr>
        </p:nvGraphicFramePr>
        <p:xfrm>
          <a:off x="413657" y="1565956"/>
          <a:ext cx="10940144" cy="372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D97105-CCF6-47D6-8135-5760D8086605}"/>
              </a:ext>
            </a:extLst>
          </p:cNvPr>
          <p:cNvSpPr txBox="1"/>
          <p:nvPr/>
        </p:nvSpPr>
        <p:spPr>
          <a:xfrm>
            <a:off x="838200" y="576942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3399"/>
                </a:solidFill>
              </a:rPr>
              <a:t>Ideally, the algorithm should filter-out randomness so only the systematic components are extrapolated</a:t>
            </a:r>
          </a:p>
        </p:txBody>
      </p:sp>
    </p:spTree>
    <p:extLst>
      <p:ext uri="{BB962C8B-B14F-4D97-AF65-F5344CB8AC3E}">
        <p14:creationId xmlns:p14="http://schemas.microsoft.com/office/powerpoint/2010/main" val="130482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6D7A-601A-4110-8524-1685FFB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Examples of trend types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A45AF7-279E-4CB1-8A40-2DC0D9FAE7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3" y="1153885"/>
            <a:ext cx="6444343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F2099-D827-4A33-9DEE-DF65516D66ED}"/>
              </a:ext>
            </a:extLst>
          </p:cNvPr>
          <p:cNvSpPr txBox="1"/>
          <p:nvPr/>
        </p:nvSpPr>
        <p:spPr>
          <a:xfrm>
            <a:off x="1469572" y="2013466"/>
            <a:ext cx="146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Damped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5FB0C-EC12-4C5B-8206-BA80CB98825A}"/>
              </a:ext>
            </a:extLst>
          </p:cNvPr>
          <p:cNvSpPr txBox="1"/>
          <p:nvPr/>
        </p:nvSpPr>
        <p:spPr>
          <a:xfrm>
            <a:off x="1469572" y="4441371"/>
            <a:ext cx="133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Product lifecycle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B5D0B-6C65-4CAE-BC7E-126E5C069B6A}"/>
              </a:ext>
            </a:extLst>
          </p:cNvPr>
          <p:cNvSpPr txBox="1"/>
          <p:nvPr/>
        </p:nvSpPr>
        <p:spPr>
          <a:xfrm>
            <a:off x="9710057" y="2013466"/>
            <a:ext cx="21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Changing linear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0109D-5C83-4CD2-A4FA-1EE476B8FA00}"/>
              </a:ext>
            </a:extLst>
          </p:cNvPr>
          <p:cNvSpPr txBox="1"/>
          <p:nvPr/>
        </p:nvSpPr>
        <p:spPr>
          <a:xfrm>
            <a:off x="9710057" y="4746171"/>
            <a:ext cx="21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Exponential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8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FAB3-9DDB-46BD-A1C3-4F139EF2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Seasonal patterns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CD399B-529E-4D64-AF61-A797FBF73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84130"/>
              </p:ext>
            </p:extLst>
          </p:nvPr>
        </p:nvGraphicFramePr>
        <p:xfrm>
          <a:off x="838200" y="1253331"/>
          <a:ext cx="50836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656614A-3198-4B9A-86EA-6E735F581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953921"/>
              </p:ext>
            </p:extLst>
          </p:nvPr>
        </p:nvGraphicFramePr>
        <p:xfrm>
          <a:off x="6531430" y="1253331"/>
          <a:ext cx="482237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5C938F-2A12-42B3-AE78-A8CF379DD905}"/>
              </a:ext>
            </a:extLst>
          </p:cNvPr>
          <p:cNvSpPr txBox="1"/>
          <p:nvPr/>
        </p:nvSpPr>
        <p:spPr>
          <a:xfrm>
            <a:off x="2743200" y="6074229"/>
            <a:ext cx="272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Additive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3374B-2C1D-4974-AD16-18F30DD53EDD}"/>
              </a:ext>
            </a:extLst>
          </p:cNvPr>
          <p:cNvSpPr txBox="1"/>
          <p:nvPr/>
        </p:nvSpPr>
        <p:spPr>
          <a:xfrm>
            <a:off x="8294915" y="6074228"/>
            <a:ext cx="209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Multiplicative</a:t>
            </a:r>
          </a:p>
        </p:txBody>
      </p:sp>
    </p:spTree>
    <p:extLst>
      <p:ext uri="{BB962C8B-B14F-4D97-AF65-F5344CB8AC3E}">
        <p14:creationId xmlns:p14="http://schemas.microsoft.com/office/powerpoint/2010/main" val="167858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2E12-132E-4F21-9A01-AD5D4B81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63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Noise or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8797-4BBF-403F-970E-6466A548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>
            <a:normAutofit fontScale="92500"/>
          </a:bodyPr>
          <a:lstStyle/>
          <a:p>
            <a:r>
              <a:rPr lang="en-GB" sz="2400" dirty="0">
                <a:solidFill>
                  <a:srgbClr val="003399"/>
                </a:solidFill>
              </a:rPr>
              <a:t>Point forecasts should be estimates of  what sales will be if there is no noise</a:t>
            </a:r>
          </a:p>
          <a:p>
            <a:pPr marL="0" indent="0">
              <a:buNone/>
            </a:pPr>
            <a:endParaRPr lang="en-GB" sz="2400" dirty="0">
              <a:solidFill>
                <a:srgbClr val="003399"/>
              </a:solidFill>
            </a:endParaRPr>
          </a:p>
          <a:p>
            <a:pPr marL="457200" lvl="1" indent="0">
              <a:buNone/>
            </a:pP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dirty="0">
                <a:solidFill>
                  <a:srgbClr val="003399"/>
                </a:solidFill>
              </a:rPr>
              <a:t>i.e. they are estimates of what would happen on average  if the future could be replayed many times over.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They are not intended to exactly predict an individual outcome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  -hence we can never say that an  individual forecast is wrong;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  -the term ‘forecast error’  can therefore be misleading;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  -senior managers have been known to question why forecasts are not 100% accurate!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Nevertheless, we need to measure the </a:t>
            </a:r>
            <a:r>
              <a:rPr lang="en-GB" sz="2400" i="1" dirty="0">
                <a:solidFill>
                  <a:srgbClr val="003399"/>
                </a:solidFill>
              </a:rPr>
              <a:t>variation in sales caused by noise </a:t>
            </a:r>
            <a:r>
              <a:rPr lang="en-GB" sz="2400" dirty="0">
                <a:solidFill>
                  <a:srgbClr val="003399"/>
                </a:solidFill>
              </a:rPr>
              <a:t>to estimate uncertainty and safety stock levels.</a:t>
            </a:r>
          </a:p>
        </p:txBody>
      </p:sp>
    </p:spTree>
    <p:extLst>
      <p:ext uri="{BB962C8B-B14F-4D97-AF65-F5344CB8AC3E}">
        <p14:creationId xmlns:p14="http://schemas.microsoft.com/office/powerpoint/2010/main" val="314544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ACC87-3D6F-47EC-AB3C-145442827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69" y="1052512"/>
            <a:ext cx="3152775" cy="475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FF1CF-A489-4806-8C24-95FB2BFC570F}"/>
              </a:ext>
            </a:extLst>
          </p:cNvPr>
          <p:cNvSpPr txBox="1"/>
          <p:nvPr/>
        </p:nvSpPr>
        <p:spPr>
          <a:xfrm>
            <a:off x="5124544" y="428177"/>
            <a:ext cx="62919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Many sales forecasters in companies  find themselves in a job for which they have received no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As  a result, they often resort to basing forecasts on judgment,  when statistical methods  would be more accurate.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Alternatively, they find themselves using forecasting software with little understanding of the  statistical methods   or algorithms that it embodies.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This book is intended to help  people like these to make the best use of available commercial forecasting  software.</a:t>
            </a:r>
          </a:p>
        </p:txBody>
      </p:sp>
    </p:spTree>
    <p:extLst>
      <p:ext uri="{BB962C8B-B14F-4D97-AF65-F5344CB8AC3E}">
        <p14:creationId xmlns:p14="http://schemas.microsoft.com/office/powerpoint/2010/main" val="32214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B86A-A043-4EF2-A01E-9C8EC13C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80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>
                <a:solidFill>
                  <a:srgbClr val="003399"/>
                </a:solidFill>
              </a:rPr>
              <a:t>Autocorrelation</a:t>
            </a:r>
            <a:endParaRPr lang="en-GB" sz="2800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A22A-96FB-4D3C-BD76-2FA36B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5932"/>
            <a:ext cx="4742793" cy="19549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E.g. higher than average sales in one week may be associated with higher than average sales in the following week or vice versa.</a:t>
            </a:r>
          </a:p>
          <a:p>
            <a:pPr marL="0" indent="0">
              <a:buNone/>
            </a:pPr>
            <a:endParaRPr lang="en-GB" sz="2400" dirty="0">
              <a:solidFill>
                <a:srgbClr val="00339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807A0-E04C-4911-896C-66C2ECFDCC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087821"/>
            <a:ext cx="4590415" cy="5551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D1E44-4108-4CD1-91B1-3B94A434401E}"/>
              </a:ext>
            </a:extLst>
          </p:cNvPr>
          <p:cNvSpPr txBox="1"/>
          <p:nvPr/>
        </p:nvSpPr>
        <p:spPr>
          <a:xfrm>
            <a:off x="914388" y="3863723"/>
            <a:ext cx="4590415" cy="2215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Never trust your  judgment to identify autocorrelation. Humans are prone to seeing autocorrelation in purely random series.</a:t>
            </a:r>
          </a:p>
          <a:p>
            <a:pPr algn="r"/>
            <a:endParaRPr lang="en-GB" sz="2400" dirty="0">
              <a:solidFill>
                <a:srgbClr val="FF0000"/>
              </a:solidFill>
            </a:endParaRPr>
          </a:p>
          <a:p>
            <a:pPr algn="r"/>
            <a:r>
              <a:rPr lang="en-GB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(Reimers &amp; Harvey, 2011). 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0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C4E5-A499-45DA-9C72-84B01B3F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04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003399"/>
                </a:solidFill>
              </a:rPr>
              <a:t>Intermittent Demand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E81ECD-FD94-4FD1-9D15-95785CF61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745454"/>
              </p:ext>
            </p:extLst>
          </p:nvPr>
        </p:nvGraphicFramePr>
        <p:xfrm>
          <a:off x="838200" y="1088572"/>
          <a:ext cx="10515600" cy="5007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700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2207-FBA3-4E4F-9DB4-CF448D14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003399"/>
                </a:solidFill>
              </a:rPr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242C-26CC-4D1F-8492-59AE2F3D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57"/>
            <a:ext cx="5943600" cy="516481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3399"/>
                </a:solidFill>
              </a:rPr>
              <a:t>Outliers caused by exceptional events or data entry errors can distort forecasts.</a:t>
            </a:r>
          </a:p>
          <a:p>
            <a:r>
              <a:rPr lang="en-GB" sz="2400" dirty="0">
                <a:solidFill>
                  <a:srgbClr val="003399"/>
                </a:solidFill>
              </a:rPr>
              <a:t>Some software products have facilities for detecting outliers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-the sensitivity of the detection method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 can be adjusted`;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-outlier can be replaced by a ‘more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  typical’ value.</a:t>
            </a:r>
          </a:p>
          <a:p>
            <a:r>
              <a:rPr lang="en-GB" sz="2400" dirty="0">
                <a:solidFill>
                  <a:srgbClr val="003399"/>
                </a:solidFill>
              </a:rPr>
              <a:t>Correcting the odd extreme outlier may improve your forecasts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-correcting too may may cause uncertainty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  to be underestimated.</a:t>
            </a:r>
          </a:p>
          <a:p>
            <a:endParaRPr lang="en-GB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1CF970-667E-498B-8436-BAD7484E2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207849"/>
              </p:ext>
            </p:extLst>
          </p:nvPr>
        </p:nvGraphicFramePr>
        <p:xfrm>
          <a:off x="6781800" y="1796143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34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E3D8-BC3C-4ED8-87F9-6326BBBF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Outliers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A698-2140-44E5-B053-4B1DA1AD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003399"/>
                </a:solidFill>
              </a:rPr>
              <a:t>Alternative is to use an event index where an outlier occurs.</a:t>
            </a:r>
          </a:p>
          <a:p>
            <a:pPr marL="0" indent="0">
              <a:buNone/>
            </a:pPr>
            <a:endParaRPr lang="en-GB" sz="2800" dirty="0">
              <a:solidFill>
                <a:srgbClr val="003399"/>
              </a:solidFill>
            </a:endParaRPr>
          </a:p>
          <a:p>
            <a:r>
              <a:rPr lang="en-GB" sz="2800" dirty="0">
                <a:solidFill>
                  <a:srgbClr val="003399"/>
                </a:solidFill>
              </a:rPr>
              <a:t>Where special events are repeated (e.g. promotions) event index can be used to forecast its effect.</a:t>
            </a:r>
          </a:p>
          <a:p>
            <a:endParaRPr lang="en-GB" sz="2800" dirty="0">
              <a:solidFill>
                <a:srgbClr val="003399"/>
              </a:solidFill>
            </a:endParaRPr>
          </a:p>
          <a:p>
            <a:r>
              <a:rPr lang="en-GB" sz="2800" dirty="0">
                <a:solidFill>
                  <a:srgbClr val="003399"/>
                </a:solidFill>
              </a:rPr>
              <a:t>Commonly managers use judgmental adjustments to forecast special events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3399"/>
                </a:solidFill>
              </a:rPr>
              <a:t>        -but these can be subject to biases  (Fildes et al., 2009).</a:t>
            </a:r>
          </a:p>
          <a:p>
            <a:pPr marL="457200" lvl="1" indent="0">
              <a:buNone/>
            </a:pPr>
            <a:r>
              <a:rPr lang="en-GB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4692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B80E-E879-4D44-93A3-0A79714D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003399"/>
                </a:solidFill>
              </a:rPr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357D-76CB-4687-A493-040BB26D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rgbClr val="003399"/>
                </a:solidFill>
              </a:rPr>
              <a:t>Useful  in identifying factors driving sales.</a:t>
            </a:r>
          </a:p>
          <a:p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593DFC-108E-4179-964F-9F4AD1DE9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982787"/>
              </p:ext>
            </p:extLst>
          </p:nvPr>
        </p:nvGraphicFramePr>
        <p:xfrm>
          <a:off x="1428749" y="2721427"/>
          <a:ext cx="6408965" cy="3237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58AA62-ADAF-46DA-BA56-95C838DE1983}"/>
              </a:ext>
            </a:extLst>
          </p:cNvPr>
          <p:cNvCxnSpPr/>
          <p:nvPr/>
        </p:nvCxnSpPr>
        <p:spPr>
          <a:xfrm flipH="1">
            <a:off x="7837714" y="2721427"/>
            <a:ext cx="849086" cy="43543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D32129-579E-4479-940D-38D0C21390D5}"/>
              </a:ext>
            </a:extLst>
          </p:cNvPr>
          <p:cNvSpPr txBox="1"/>
          <p:nvPr/>
        </p:nvSpPr>
        <p:spPr>
          <a:xfrm>
            <a:off x="8733066" y="2437569"/>
            <a:ext cx="203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 = +0.84</a:t>
            </a:r>
          </a:p>
        </p:txBody>
      </p:sp>
    </p:spTree>
    <p:extLst>
      <p:ext uri="{BB962C8B-B14F-4D97-AF65-F5344CB8AC3E}">
        <p14:creationId xmlns:p14="http://schemas.microsoft.com/office/powerpoint/2010/main" val="1254030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87506-10D0-487E-8E0E-DB7B04513805}"/>
              </a:ext>
            </a:extLst>
          </p:cNvPr>
          <p:cNvSpPr txBox="1"/>
          <p:nvPr/>
        </p:nvSpPr>
        <p:spPr>
          <a:xfrm>
            <a:off x="1567543" y="673072"/>
            <a:ext cx="833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3399"/>
                </a:solidFill>
              </a:rPr>
              <a:t>It’s always advisable to produce a scattergraph to avoid being misled  by correlation…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1AE3711-7979-4F02-BB86-75F665749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581099"/>
              </p:ext>
            </p:extLst>
          </p:nvPr>
        </p:nvGraphicFramePr>
        <p:xfrm>
          <a:off x="752475" y="2383972"/>
          <a:ext cx="4842782" cy="297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30C2C9-F06E-452E-8E77-F114F879A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864076"/>
              </p:ext>
            </p:extLst>
          </p:nvPr>
        </p:nvGraphicFramePr>
        <p:xfrm>
          <a:off x="6096000" y="2383971"/>
          <a:ext cx="5029200" cy="297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9E2C06-0F24-46F8-9C52-1B858DB46D76}"/>
              </a:ext>
            </a:extLst>
          </p:cNvPr>
          <p:cNvSpPr txBox="1"/>
          <p:nvPr/>
        </p:nvSpPr>
        <p:spPr>
          <a:xfrm>
            <a:off x="3130324" y="5812971"/>
            <a:ext cx="128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 = -0.05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EC0AF-4746-4DFD-A89F-493F0895236D}"/>
              </a:ext>
            </a:extLst>
          </p:cNvPr>
          <p:cNvSpPr txBox="1"/>
          <p:nvPr/>
        </p:nvSpPr>
        <p:spPr>
          <a:xfrm>
            <a:off x="8186057" y="5723263"/>
            <a:ext cx="171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 = +0.65</a:t>
            </a:r>
          </a:p>
        </p:txBody>
      </p:sp>
    </p:spTree>
    <p:extLst>
      <p:ext uri="{BB962C8B-B14F-4D97-AF65-F5344CB8AC3E}">
        <p14:creationId xmlns:p14="http://schemas.microsoft.com/office/powerpoint/2010/main" val="350489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960C-123D-417D-891B-02666FAF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4733-5F09-4A81-B0DE-3FEE5942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lnSpcReduction="10000"/>
          </a:bodyPr>
          <a:lstStyle/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Missing values can occur as a result of data entry errors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Can replace missing value with an estimate, previous or subsequent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    sales, average of previous and subsequent  sales, etc.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Do not replace with a zero unless no sales were actually made –otherwise forecasts will biased.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If correlation is being calculated the  missing value and the value of the associated variable can be removed and correlation calculated on reduced data set.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49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91EB-8057-45F5-880B-EE93886A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chemeClr val="accent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6ACB-303B-4DA4-BBFE-89508FC0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314"/>
            <a:ext cx="10515600" cy="4587649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Forecasting software is more efficient than judgmental forecasters at extracting  systematic patterns from noisy data and projecting these into the future.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Dedicated forecasting software has advantages over the use of spreadsheets.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No matter how sophisticated your software is, it’s wise to examine graphs of your data  to avoid being mislead by outliers, (over) influential observations  and non-linearity.</a:t>
            </a:r>
          </a:p>
        </p:txBody>
      </p:sp>
    </p:spTree>
    <p:extLst>
      <p:ext uri="{BB962C8B-B14F-4D97-AF65-F5344CB8AC3E}">
        <p14:creationId xmlns:p14="http://schemas.microsoft.com/office/powerpoint/2010/main" val="90116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07E28-92C9-43E9-8C6C-62E719D99329}"/>
              </a:ext>
            </a:extLst>
          </p:cNvPr>
          <p:cNvSpPr txBox="1"/>
          <p:nvPr/>
        </p:nvSpPr>
        <p:spPr>
          <a:xfrm>
            <a:off x="1023257" y="1132114"/>
            <a:ext cx="107986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The tone of the book is  therefore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Non-mathematical;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Evaluative  -it  documents the strengths and limitations of different forecasting methods and accuracy measures;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Advisory  -for example it  advises you when judgmental overrides to the software’s forecasts  are likely to be beneficial or  whether you should allow software to choose a forecasting method;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Practical –there is an emphasis on applying methods embodied in software rather than the theory that underpins them.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12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88AFE-C325-4142-BCD6-936A7314AF59}"/>
              </a:ext>
            </a:extLst>
          </p:cNvPr>
          <p:cNvSpPr txBox="1"/>
          <p:nvPr/>
        </p:nvSpPr>
        <p:spPr>
          <a:xfrm>
            <a:off x="1153886" y="870858"/>
            <a:ext cx="9971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3399"/>
                </a:solidFill>
              </a:rPr>
              <a:t>Accurate sales, or demand, forecasts can be crucial. They can effect decisions  in areas such as: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- inventory planning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- logistic planning</a:t>
            </a:r>
          </a:p>
          <a:p>
            <a:pPr marL="342900" indent="-342900">
              <a:buFontTx/>
              <a:buChar char="-"/>
            </a:pPr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- production scheduling</a:t>
            </a:r>
          </a:p>
          <a:p>
            <a:pPr marL="342900" indent="-342900">
              <a:buFontTx/>
              <a:buChar char="-"/>
            </a:pPr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- purchasing</a:t>
            </a:r>
          </a:p>
          <a:p>
            <a:pPr marL="342900" indent="-342900">
              <a:buFontTx/>
              <a:buChar char="-"/>
            </a:pPr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- human resource planning.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28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B4E3-E880-4AD7-8B4C-356936B2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171"/>
            <a:ext cx="10515600" cy="524079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3399"/>
                </a:solidFill>
              </a:rPr>
              <a:t>One estimate is that avoidable forecast errors add between 2% and 4% to production costs    (Source: catchbull.com)</a:t>
            </a:r>
          </a:p>
          <a:p>
            <a:pPr marL="0" indent="0">
              <a:buNone/>
            </a:pPr>
            <a:endParaRPr lang="en-GB" sz="2400" dirty="0">
              <a:solidFill>
                <a:srgbClr val="003399"/>
              </a:solidFill>
            </a:endParaRP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Another estimate – a company with $1 billion turnover could make savings of $5 to $10 million by using accurate forecasts to reduce inventory levels  (Source: Triple Point Technology)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Yet in one survey, 40% of respondents  admitted they were “not leveraging the advantages of statistical modelling in their demand planning operations’ levels”  (Source: Triple Point Technology).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05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AF71-0B76-4585-9538-905BD409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What is a forecast?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2343-3CF4-4A34-8472-903B38FE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4"/>
            <a:ext cx="10515600" cy="4718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Problems can arise in companies because of confusion over what a forecast is.</a:t>
            </a:r>
          </a:p>
          <a:p>
            <a:pPr marL="0" indent="0">
              <a:buNone/>
            </a:pPr>
            <a:endParaRPr lang="en-GB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GB" sz="2400" u="sng" dirty="0">
                <a:solidFill>
                  <a:srgbClr val="003399"/>
                </a:solidFill>
              </a:rPr>
              <a:t>Definition</a:t>
            </a:r>
            <a:r>
              <a:rPr lang="en-GB" sz="2400" dirty="0">
                <a:solidFill>
                  <a:srgbClr val="003399"/>
                </a:solidFill>
              </a:rPr>
              <a:t>: </a:t>
            </a:r>
          </a:p>
          <a:p>
            <a:pPr marL="0" indent="0">
              <a:buNone/>
            </a:pPr>
            <a:endParaRPr lang="en-GB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“A forecast is an honest statement of what we can expect to happen at a future date, based on information available at the time the forecast was made.”</a:t>
            </a:r>
          </a:p>
          <a:p>
            <a:pPr marL="0" indent="0">
              <a:buNone/>
            </a:pPr>
            <a:endParaRPr lang="en-GB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60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F8CF1-99B8-400A-ABCE-13B11298644B}"/>
              </a:ext>
            </a:extLst>
          </p:cNvPr>
          <p:cNvSpPr txBox="1"/>
          <p:nvPr/>
        </p:nvSpPr>
        <p:spPr>
          <a:xfrm>
            <a:off x="718457" y="1133500"/>
            <a:ext cx="10755086" cy="503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3399"/>
                </a:solidFill>
              </a:rPr>
              <a:t>A forecast is </a:t>
            </a:r>
            <a:r>
              <a:rPr lang="en-GB" sz="2400" u="sng" dirty="0">
                <a:solidFill>
                  <a:srgbClr val="003399"/>
                </a:solidFill>
              </a:rPr>
              <a:t>not</a:t>
            </a:r>
            <a:r>
              <a:rPr lang="en-GB" sz="2400" dirty="0">
                <a:solidFill>
                  <a:srgbClr val="003399"/>
                </a:solidFill>
              </a:rPr>
              <a:t>: </a:t>
            </a:r>
          </a:p>
          <a:p>
            <a:pPr marL="0" indent="0">
              <a:buNone/>
            </a:pPr>
            <a:endParaRPr lang="en-GB" sz="2400" dirty="0">
              <a:solidFill>
                <a:srgbClr val="003399"/>
              </a:solidFill>
            </a:endParaRPr>
          </a:p>
          <a:p>
            <a:pPr marL="0" indent="0"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	- what we hope will happen; 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             - a target to make people increase their efforts;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             - what we would intend to happen if we could control future events (i.e.,  a 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	   plan);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	- a number that will please the boss or give us a political advantage;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   	- a decision  (e.g. deciding how much stock to hold is not the same as a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GB" sz="2400" dirty="0">
                <a:solidFill>
                  <a:srgbClr val="003399"/>
                </a:solidFill>
              </a:rPr>
              <a:t>                forecast of what demand will be).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1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21F3-F2DA-4F1F-AAA2-E310759F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104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rgbClr val="003399"/>
                </a:solidFill>
              </a:rPr>
              <a:t>Ways of presenting forecasts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2FA858-D20F-45FA-845D-00AE9C8C3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26588"/>
              </p:ext>
            </p:extLst>
          </p:nvPr>
        </p:nvGraphicFramePr>
        <p:xfrm>
          <a:off x="838200" y="1284513"/>
          <a:ext cx="10515600" cy="352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47D58D-ACC2-46CC-8FAD-E552440DB306}"/>
              </a:ext>
            </a:extLst>
          </p:cNvPr>
          <p:cNvSpPr txBox="1"/>
          <p:nvPr/>
        </p:nvSpPr>
        <p:spPr>
          <a:xfrm>
            <a:off x="3657589" y="5162060"/>
            <a:ext cx="816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                                                                      </a:t>
            </a:r>
            <a:r>
              <a:rPr lang="en-GB" sz="2400" dirty="0">
                <a:solidFill>
                  <a:schemeClr val="accent1"/>
                </a:solidFill>
              </a:rPr>
              <a:t>X% </a:t>
            </a:r>
            <a:r>
              <a:rPr lang="en-GB" sz="2400" dirty="0">
                <a:solidFill>
                  <a:srgbClr val="003399"/>
                </a:solidFill>
              </a:rPr>
              <a:t>Prediction interval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6EFC09-868F-42C9-9E86-D49C9C279C3A}"/>
              </a:ext>
            </a:extLst>
          </p:cNvPr>
          <p:cNvCxnSpPr>
            <a:cxnSpLocks/>
          </p:cNvCxnSpPr>
          <p:nvPr/>
        </p:nvCxnSpPr>
        <p:spPr>
          <a:xfrm>
            <a:off x="4963886" y="5386471"/>
            <a:ext cx="3483428" cy="0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15F5D-DA29-4C9A-A531-A38F146D2D3A}"/>
              </a:ext>
            </a:extLst>
          </p:cNvPr>
          <p:cNvCxnSpPr>
            <a:cxnSpLocks/>
          </p:cNvCxnSpPr>
          <p:nvPr/>
        </p:nvCxnSpPr>
        <p:spPr>
          <a:xfrm>
            <a:off x="6705600" y="5860979"/>
            <a:ext cx="0" cy="19147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14CA60-D831-4A20-99B2-A04E7DC9596E}"/>
              </a:ext>
            </a:extLst>
          </p:cNvPr>
          <p:cNvSpPr txBox="1"/>
          <p:nvPr/>
        </p:nvSpPr>
        <p:spPr>
          <a:xfrm>
            <a:off x="5421091" y="6148471"/>
            <a:ext cx="256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3399"/>
                </a:solidFill>
              </a:rPr>
              <a:t>Point forecast</a:t>
            </a:r>
          </a:p>
        </p:txBody>
      </p:sp>
    </p:spTree>
    <p:extLst>
      <p:ext uri="{BB962C8B-B14F-4D97-AF65-F5344CB8AC3E}">
        <p14:creationId xmlns:p14="http://schemas.microsoft.com/office/powerpoint/2010/main" val="14261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4D57-5520-4DF2-860D-16C979C85649}"/>
              </a:ext>
            </a:extLst>
          </p:cNvPr>
          <p:cNvSpPr txBox="1"/>
          <p:nvPr/>
        </p:nvSpPr>
        <p:spPr>
          <a:xfrm>
            <a:off x="947057" y="1028343"/>
            <a:ext cx="102978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Forecasting in practice is dominated by point forecasts, but these provide no information on the level of uncertainty associated with future demand,</a:t>
            </a:r>
          </a:p>
          <a:p>
            <a:endParaRPr lang="en-GB" sz="2400" dirty="0">
              <a:solidFill>
                <a:srgbClr val="003399"/>
              </a:solidFill>
            </a:endParaRPr>
          </a:p>
          <a:p>
            <a:r>
              <a:rPr lang="en-GB" sz="2400" dirty="0">
                <a:solidFill>
                  <a:srgbClr val="003399"/>
                </a:solidFill>
              </a:rPr>
              <a:t>      e.g. they can’t be used to determine safety stock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Prediction intervals do give some indication of the level of uncertainty, but in practice they are usually too narrow. Yet when they are wide managers are likely to disregard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3399"/>
                </a:solidFill>
              </a:rPr>
              <a:t>Currently, most commercial software products  don’t display density forecasts, despite their potential usefulness.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3399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3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1662</Words>
  <Application>Microsoft Office PowerPoint</Application>
  <PresentationFormat>Widescreen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Profit from Your Forecasting Software</vt:lpstr>
      <vt:lpstr>PowerPoint Presentation</vt:lpstr>
      <vt:lpstr>PowerPoint Presentation</vt:lpstr>
      <vt:lpstr>PowerPoint Presentation</vt:lpstr>
      <vt:lpstr>PowerPoint Presentation</vt:lpstr>
      <vt:lpstr>What is a forecast?</vt:lpstr>
      <vt:lpstr>PowerPoint Presentation</vt:lpstr>
      <vt:lpstr>Ways of presenting forecasts</vt:lpstr>
      <vt:lpstr>PowerPoint Presentation</vt:lpstr>
      <vt:lpstr>The advantages of using dedicated forecasting software</vt:lpstr>
      <vt:lpstr>PowerPoint Presentation</vt:lpstr>
      <vt:lpstr>Why prefer software-based forecasts over management judgment?</vt:lpstr>
      <vt:lpstr>Why prefer software-based forecasts over management judgment?</vt:lpstr>
      <vt:lpstr>Data Cleansing </vt:lpstr>
      <vt:lpstr>How software uses patterns in past data</vt:lpstr>
      <vt:lpstr>Components of sales histories</vt:lpstr>
      <vt:lpstr>Examples of trend types</vt:lpstr>
      <vt:lpstr>Seasonal patterns</vt:lpstr>
      <vt:lpstr>Noise or randomness</vt:lpstr>
      <vt:lpstr>Autocorrelation</vt:lpstr>
      <vt:lpstr>Intermittent Demand</vt:lpstr>
      <vt:lpstr>Outliers</vt:lpstr>
      <vt:lpstr>Outliers (continued)</vt:lpstr>
      <vt:lpstr>Correlation</vt:lpstr>
      <vt:lpstr>PowerPoint Presentation</vt:lpstr>
      <vt:lpstr>Missing values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from Your Forecasting Software</dc:title>
  <dc:creator>Paul Goodwin</dc:creator>
  <cp:lastModifiedBy>Paul Goodwin</cp:lastModifiedBy>
  <cp:revision>72</cp:revision>
  <dcterms:created xsi:type="dcterms:W3CDTF">2020-09-07T08:47:23Z</dcterms:created>
  <dcterms:modified xsi:type="dcterms:W3CDTF">2020-09-08T08:58:44Z</dcterms:modified>
</cp:coreProperties>
</file>