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0" r:id="rId1"/>
    <p:sldMasterId id="2147484132" r:id="rId2"/>
  </p:sldMasterIdLst>
  <p:notesMasterIdLst>
    <p:notesMasterId r:id="rId29"/>
  </p:notesMasterIdLst>
  <p:handoutMasterIdLst>
    <p:handoutMasterId r:id="rId30"/>
  </p:handoutMasterIdLst>
  <p:sldIdLst>
    <p:sldId id="256" r:id="rId3"/>
    <p:sldId id="284" r:id="rId4"/>
    <p:sldId id="330" r:id="rId5"/>
    <p:sldId id="423" r:id="rId6"/>
    <p:sldId id="425" r:id="rId7"/>
    <p:sldId id="424" r:id="rId8"/>
    <p:sldId id="427" r:id="rId9"/>
    <p:sldId id="440" r:id="rId10"/>
    <p:sldId id="431" r:id="rId11"/>
    <p:sldId id="430" r:id="rId12"/>
    <p:sldId id="443" r:id="rId13"/>
    <p:sldId id="444" r:id="rId14"/>
    <p:sldId id="432" r:id="rId15"/>
    <p:sldId id="428" r:id="rId16"/>
    <p:sldId id="441" r:id="rId17"/>
    <p:sldId id="433" r:id="rId18"/>
    <p:sldId id="434" r:id="rId19"/>
    <p:sldId id="429" r:id="rId20"/>
    <p:sldId id="437" r:id="rId21"/>
    <p:sldId id="442" r:id="rId22"/>
    <p:sldId id="436" r:id="rId23"/>
    <p:sldId id="438" r:id="rId24"/>
    <p:sldId id="439" r:id="rId25"/>
    <p:sldId id="435" r:id="rId26"/>
    <p:sldId id="426" r:id="rId27"/>
    <p:sldId id="368" r:id="rId28"/>
  </p:sldIdLst>
  <p:sldSz cx="9144000" cy="6858000" type="screen4x3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nspg" initials="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8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3792" autoAdjust="0"/>
  </p:normalViewPr>
  <p:slideViewPr>
    <p:cSldViewPr>
      <p:cViewPr>
        <p:scale>
          <a:sx n="100" d="100"/>
          <a:sy n="100" d="100"/>
        </p:scale>
        <p:origin x="1908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D2821-79C0-4544-99F1-52C920F3700D}" type="datetimeFigureOut">
              <a:rPr lang="tr-TR" smtClean="0"/>
              <a:pPr/>
              <a:t>20.11.2020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F541-5815-4E5D-BC45-70107438BA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3202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18C2E12-610A-4534-BBB3-DBDF40DA4483}" type="datetimeFigureOut">
              <a:rPr lang="en-US"/>
              <a:pPr>
                <a:defRPr/>
              </a:pPr>
              <a:t>11/20/2020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6"/>
            <a:ext cx="5393690" cy="4442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0C81290-DD34-4B7C-B22B-19EE189523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238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2A7-FA77-4420-824A-0379C95B8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6568E-365B-4870-83C3-FD8EC1A10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69CD7-64DE-4BD1-A343-8EA27D67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D2B0C8-9B5E-4907-BF47-C4FF7ED0D539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136D7-ED10-4DF8-9338-9BEFEB51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66C30-C35D-44EB-9A86-D5156EA3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65E6E-4578-4DFA-B558-44B3EBED00E5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562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4AB4-BBCD-4B21-A2BE-0B4AC049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E0F0F-6B91-48AB-9390-BE2D53229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D27D-564C-4AA4-86FC-6BEDBFC9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CFE8ED-4DA7-46C5-B26D-B0A0FD650605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6160D-E7DE-4941-B043-3AEADF80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C4AD5-15E2-4485-AAAC-82127C1B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CC56F-D54D-433B-86B3-B71195C90B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72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9DEAC-74DE-4FCF-A6CE-923DF7759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D3D9B-8D37-4ED2-B553-88A50FC1C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6B2F-51F4-4EA9-AC45-10F71376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40DE9C-0AF0-46AF-9866-B491F38F2FD3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3866-0D54-447B-AB2C-BD864A75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3EAA-8FBA-4D22-9E0D-B7F178C1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AC85F-C378-41E8-AA50-50BF12A7BEF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644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D2B0C8-9B5E-4907-BF47-C4FF7ED0D539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65E6E-4578-4DFA-B558-44B3EBED00E5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1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CD7049-FE58-434F-A1CC-8D3652F2BFC9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AE598-5D40-419C-85A0-2E7DFC5A3575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18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4B7A8A-9507-4ADE-BF19-C248C057844B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F00BD-4A22-432A-BD0C-CB99866585B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078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920B2D-6B26-4E66-8320-CFAD33FF6D99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477E7-F22E-4F11-BA96-5799759D9E3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159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270C8-A10F-48CB-8615-21CA3703F240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D52B0E-B2FA-4F45-A79B-0CC0FF191E38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490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6FBAC0-7D3D-4AF9-AC7E-337C6BD3C2E8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26C0B-0BBB-4535-AD95-608D69CA342E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201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8C870-A0D0-406F-A4FC-1C9548964C4E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5C74D-BA94-4F08-A6EA-1C446671804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0079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FD69770-F4CA-4921-95B8-577497B59DCE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795FCC7-0A0E-4899-B1E4-52F5AF447A1E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9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658A-6E12-4AE6-B8F3-8EFA2A0C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9B1C-E999-4256-8A37-89EA4FD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3C48-813B-44AA-ADD2-C661B618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CD7049-FE58-434F-A1CC-8D3652F2BFC9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FCE58-5400-485A-9EA9-BF3CC9C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717E9-10B4-40B0-929D-3B0C4616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AE598-5D40-419C-85A0-2E7DFC5A3575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5969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CAF9D1-E4FE-47BF-863F-7D8AD79A2877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47C3E-2CB6-405F-A73F-67CB0B4CC37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2105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CFE8ED-4DA7-46C5-B26D-B0A0FD650605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CC56F-D54D-433B-86B3-B71195C90B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2733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40DE9C-0AF0-46AF-9866-B491F38F2FD3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AC85F-C378-41E8-AA50-50BF12A7BEF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677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2424-C03B-484C-89DD-04132F9B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681F4-D944-4C29-B3AA-60F0FD5F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E04EB-2DCC-4CC3-80FF-9F03920C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4B7A8A-9507-4ADE-BF19-C248C057844B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F3ED-7E8F-40A8-A2A7-6EE09B78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8BC4-E1D7-43CC-8F85-3300B292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F00BD-4A22-432A-BD0C-CB99866585B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981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FCCC-68BA-4C38-B2A3-7C75B20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09F34-2810-428D-9F5A-8E73FA9E8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702C4-023E-4075-A081-49632934E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3D8C-E177-427A-9431-226EE5ED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920B2D-6B26-4E66-8320-CFAD33FF6D99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4FD9F-7E6C-45E8-AA60-C2A03F61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DD4F6-B2A9-4C0C-83A1-0C4D62C4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477E7-F22E-4F11-BA96-5799759D9E3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767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F2CB-11A7-4EF1-866B-7A3183D0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A783F-8DB7-431E-89EF-5C4D8AAB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F579A-B5D2-4A9E-98E3-57222A683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FA4DB-A4F8-4226-9F2C-8D97C8527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FCF17-E859-434E-8422-9FDFE9D8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0F88F-49FC-409E-AD30-4E68BC7D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270C8-A10F-48CB-8615-21CA3703F240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7CFAD-0F70-4CF0-A90D-8FC0A8A1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244C9-9AB0-4151-B47F-F29B5E13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D52B0E-B2FA-4F45-A79B-0CC0FF191E38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969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E96E-39FF-4CE8-A5E4-81C14D60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9FC5A-D6E5-492A-8990-4ECE6C0F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6FBAC0-7D3D-4AF9-AC7E-337C6BD3C2E8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5EEA0-C08E-4122-9595-497CF069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7E10E-5CD2-481E-BFCA-3AA9127F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26C0B-0BBB-4535-AD95-608D69CA342E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72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15EC1-F2EA-4C66-87BE-DA107489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8C870-A0D0-406F-A4FC-1C9548964C4E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0FC99-3D9E-418D-8E0E-04BF7D19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208AD-8F7B-4AEE-B1CF-879CC79C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5C74D-BA94-4F08-A6EA-1C446671804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132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3B2C-F6A4-4042-8F11-15168244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24BF-652B-4120-9C47-C905B08F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683AE-A324-42DE-A9ED-7E504ACBA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F1898-CB56-4B50-B92E-29D7FB17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D69770-F4CA-4921-95B8-577497B59DCE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74BF9-14F8-4438-877E-93D46BC0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D16F3-8863-4933-B152-D1A39857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5FCC7-0A0E-4899-B1E4-52F5AF447A1E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61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4876-8E93-4B1C-89F2-44D6E4D2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B3500-ECFE-44D8-B073-72ED77AB8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C0F59-22CB-4918-BAEF-4023C54B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E992-7023-4F1A-9A59-53365F34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CAF9D1-E4FE-47BF-863F-7D8AD79A2877}" type="datetimeFigureOut">
              <a:rPr lang="tr-TR" smtClean="0"/>
              <a:pPr>
                <a:defRPr/>
              </a:pPr>
              <a:t>20.11.2020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C56-DEB6-43E5-91F9-CB7D2046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505BD-B3EE-4C9C-AF0B-20B7558C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47C3E-2CB6-405F-A73F-67CB0B4CC37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098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F56DE-684C-4B31-B027-900D2526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D5F41-2466-4BF3-9F9A-F0B08F7DF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153B-DFD3-4690-98FE-4D462B686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11/20/2020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D4F50-BC6F-476A-AA0B-317344673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5D621-2D8F-42C4-9035-F83F71BE5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1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11/20/2020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53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3" y="137782"/>
            <a:ext cx="8626921" cy="4083306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latin typeface="Calibri"/>
                <a:ea typeface="Times New Roman"/>
                <a:cs typeface="Times New Roman"/>
              </a:rPr>
              <a:t>Forecasting: Principles and Practice</a:t>
            </a:r>
            <a:br>
              <a:rPr lang="en-US" sz="4800" b="1" dirty="0">
                <a:latin typeface="Calibri"/>
                <a:ea typeface="Times New Roman"/>
                <a:cs typeface="Times New Roman"/>
              </a:rPr>
            </a:br>
            <a:r>
              <a:rPr lang="en-US" sz="2700" b="1" dirty="0">
                <a:latin typeface="Calibri"/>
                <a:ea typeface="Times New Roman"/>
                <a:cs typeface="Times New Roman"/>
              </a:rPr>
              <a:t>by  </a:t>
            </a:r>
            <a:br>
              <a:rPr lang="en-US" sz="4800" b="1" dirty="0">
                <a:latin typeface="Calibri"/>
                <a:ea typeface="Times New Roman"/>
                <a:cs typeface="Times New Roman"/>
              </a:rPr>
            </a:br>
            <a:r>
              <a:rPr lang="en-US" sz="4000" b="1" dirty="0">
                <a:latin typeface="Calibri"/>
                <a:ea typeface="Times New Roman"/>
                <a:cs typeface="Times New Roman"/>
              </a:rPr>
              <a:t>Rob J. Hyndman &amp; George Athanasopoulos</a:t>
            </a:r>
            <a:br>
              <a:rPr lang="en-US" sz="4800" b="1" dirty="0">
                <a:latin typeface="Calibri"/>
                <a:ea typeface="Times New Roman"/>
                <a:cs typeface="Times New Roman"/>
              </a:rPr>
            </a:br>
            <a:br>
              <a:rPr lang="en-US" sz="4800" b="1" dirty="0">
                <a:latin typeface="Calibri"/>
                <a:ea typeface="Times New Roman"/>
                <a:cs typeface="Times New Roman"/>
              </a:rPr>
            </a:br>
            <a:r>
              <a:rPr lang="en-US" sz="4800" b="1" dirty="0">
                <a:latin typeface="Calibri"/>
                <a:ea typeface="Times New Roman"/>
                <a:cs typeface="Times New Roman"/>
              </a:rPr>
              <a:t>                   </a:t>
            </a:r>
            <a:r>
              <a:rPr lang="en-US" sz="4000" b="1" i="1" dirty="0">
                <a:latin typeface="Calibri"/>
                <a:ea typeface="Times New Roman"/>
                <a:cs typeface="Times New Roman"/>
              </a:rPr>
              <a:t>Chapter 6:</a:t>
            </a:r>
            <a:br>
              <a:rPr lang="en-US" sz="4000" b="1" i="1" dirty="0">
                <a:latin typeface="Calibri"/>
                <a:ea typeface="Times New Roman"/>
                <a:cs typeface="Times New Roman"/>
              </a:rPr>
            </a:br>
            <a:r>
              <a:rPr lang="en-US" sz="4000" b="1" i="1" dirty="0">
                <a:latin typeface="Calibri"/>
                <a:ea typeface="Times New Roman"/>
                <a:cs typeface="Times New Roman"/>
              </a:rPr>
              <a:t>                                           Judgmental Forecasts</a:t>
            </a:r>
            <a:endParaRPr lang="en-GB" sz="4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4869160"/>
            <a:ext cx="2866280" cy="198884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endParaRPr lang="en-US" sz="2400" b="1" dirty="0"/>
          </a:p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400" b="1" dirty="0"/>
              <a:t>		</a:t>
            </a:r>
          </a:p>
          <a:p>
            <a:pPr lvl="0">
              <a:buClr>
                <a:srgbClr val="838D9B">
                  <a:shade val="75000"/>
                </a:srgbClr>
              </a:buClr>
              <a:defRPr/>
            </a:pPr>
            <a:endParaRPr lang="en-US" sz="3800" dirty="0">
              <a:solidFill>
                <a:schemeClr val="tx1"/>
              </a:solidFill>
            </a:endParaRPr>
          </a:p>
          <a:p>
            <a:pPr lvl="0">
              <a:buClr>
                <a:srgbClr val="838D9B">
                  <a:shade val="75000"/>
                </a:srgbClr>
              </a:buClr>
              <a:defRPr/>
            </a:pPr>
            <a:endParaRPr lang="en-US" sz="1500" dirty="0">
              <a:solidFill>
                <a:prstClr val="white"/>
              </a:solidFill>
            </a:endParaRPr>
          </a:p>
          <a:p>
            <a:pPr lvl="0">
              <a:buClr>
                <a:srgbClr val="838D9B">
                  <a:shade val="75000"/>
                </a:srgbClr>
              </a:buClr>
              <a:defRPr/>
            </a:pPr>
            <a:endParaRPr lang="en-US" sz="1500" dirty="0">
              <a:solidFill>
                <a:prstClr val="white"/>
              </a:solidFill>
            </a:endParaRPr>
          </a:p>
          <a:p>
            <a:pPr lvl="0">
              <a:buClr>
                <a:srgbClr val="838D9B">
                  <a:shade val="75000"/>
                </a:srgbClr>
              </a:buClr>
              <a:defRPr/>
            </a:pPr>
            <a:endParaRPr lang="en-US" sz="1500" dirty="0">
              <a:solidFill>
                <a:prstClr val="white"/>
              </a:solidFill>
            </a:endParaRPr>
          </a:p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endParaRPr lang="tr-TR" sz="2400" dirty="0"/>
          </a:p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1500" dirty="0"/>
          </a:p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1500" dirty="0"/>
          </a:p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tr-T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B3BA5-6730-4C4C-A627-18D23A286F9E}"/>
              </a:ext>
            </a:extLst>
          </p:cNvPr>
          <p:cNvSpPr txBox="1"/>
          <p:nvPr/>
        </p:nvSpPr>
        <p:spPr>
          <a:xfrm>
            <a:off x="6156176" y="5143544"/>
            <a:ext cx="2376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Britannic Bold" panose="020B0903060703020204" pitchFamily="34" charset="0"/>
              </a:rPr>
              <a:t>Dilek </a:t>
            </a:r>
            <a:r>
              <a:rPr lang="en-GB" sz="2000" b="1" dirty="0" err="1">
                <a:latin typeface="Britannic Bold" panose="020B0903060703020204" pitchFamily="34" charset="0"/>
              </a:rPr>
              <a:t>Önkal</a:t>
            </a:r>
            <a:endParaRPr lang="en-GB" sz="2000" b="1" dirty="0">
              <a:latin typeface="Britannic Bold" panose="020B0903060703020204" pitchFamily="34" charset="0"/>
            </a:endParaRPr>
          </a:p>
          <a:p>
            <a:r>
              <a:rPr lang="en-GB" sz="1400" dirty="0">
                <a:latin typeface="Britannic Bold" panose="020B0903060703020204" pitchFamily="34" charset="0"/>
              </a:rPr>
              <a:t>Newcastle Business School</a:t>
            </a:r>
          </a:p>
          <a:p>
            <a:r>
              <a:rPr lang="en-GB" sz="1400" dirty="0">
                <a:latin typeface="Britannic Bold" panose="020B0903060703020204" pitchFamily="34" charset="0"/>
              </a:rPr>
              <a:t>Northumbria University</a:t>
            </a:r>
          </a:p>
          <a:p>
            <a:endParaRPr lang="en-GB" dirty="0"/>
          </a:p>
          <a:p>
            <a:endParaRPr lang="en-GB" sz="1400" dirty="0">
              <a:latin typeface="Britannic Bold" panose="020B09030607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ABAAB-13E1-4137-AC7F-1C9D74AF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2" y="3140968"/>
            <a:ext cx="2459965" cy="3579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129A-3E8B-487C-92C0-F184C64E1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88640"/>
            <a:ext cx="8119814" cy="6552728"/>
          </a:xfrm>
        </p:spPr>
        <p:txBody>
          <a:bodyPr/>
          <a:lstStyle/>
          <a:p>
            <a:r>
              <a:rPr lang="en-GB" dirty="0"/>
              <a:t>Key assumption: forecasts from a group are generally more accurate than those from individuals</a:t>
            </a:r>
          </a:p>
          <a:p>
            <a:endParaRPr lang="en-GB" dirty="0"/>
          </a:p>
          <a:p>
            <a:r>
              <a:rPr lang="en-GB" dirty="0"/>
              <a:t>Aim: to construct consensus forecasts from a group of experts in a structured iterative manner</a:t>
            </a:r>
          </a:p>
          <a:p>
            <a:endParaRPr lang="en-GB" dirty="0"/>
          </a:p>
          <a:p>
            <a:r>
              <a:rPr lang="en-GB" dirty="0"/>
              <a:t>Process is managed by a ‘facilitator’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Stages:</a:t>
            </a:r>
          </a:p>
          <a:p>
            <a:pPr lvl="1"/>
            <a:r>
              <a:rPr lang="en-GB" dirty="0"/>
              <a:t>Assemble a panel of experts</a:t>
            </a:r>
          </a:p>
          <a:p>
            <a:pPr lvl="1"/>
            <a:r>
              <a:rPr lang="en-GB" dirty="0"/>
              <a:t>Distribute the forecasting tasks to the experts</a:t>
            </a:r>
          </a:p>
          <a:p>
            <a:pPr lvl="1"/>
            <a:r>
              <a:rPr lang="en-GB" dirty="0"/>
              <a:t>Experts return initial forecasts plus justifications</a:t>
            </a:r>
          </a:p>
          <a:p>
            <a:pPr lvl="1"/>
            <a:r>
              <a:rPr lang="en-GB" dirty="0"/>
              <a:t>Facilitator compiles these and summarizes them as feedback, sends to experts</a:t>
            </a:r>
          </a:p>
          <a:p>
            <a:pPr lvl="1"/>
            <a:r>
              <a:rPr lang="en-GB" dirty="0"/>
              <a:t>Experts review their forecasts in light of the feedback</a:t>
            </a:r>
          </a:p>
          <a:p>
            <a:pPr lvl="1"/>
            <a:r>
              <a:rPr lang="en-GB" dirty="0"/>
              <a:t>Iterate until a satisfactory level of consensus is reached</a:t>
            </a:r>
          </a:p>
          <a:p>
            <a:pPr lvl="1"/>
            <a:r>
              <a:rPr lang="en-GB" dirty="0"/>
              <a:t>Aggregate the experts’ forecasts to arrive at final forecasts</a:t>
            </a:r>
          </a:p>
        </p:txBody>
      </p:sp>
    </p:spTree>
    <p:extLst>
      <p:ext uri="{BB962C8B-B14F-4D97-AF65-F5344CB8AC3E}">
        <p14:creationId xmlns:p14="http://schemas.microsoft.com/office/powerpoint/2010/main" val="79497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6F51-AC87-46DC-A539-09A4A422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8640"/>
            <a:ext cx="8191822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Challenges:</a:t>
            </a:r>
          </a:p>
          <a:p>
            <a:pPr marL="0" indent="0">
              <a:buNone/>
            </a:pPr>
            <a:endParaRPr lang="en-GB" u="sng" dirty="0"/>
          </a:p>
          <a:p>
            <a:r>
              <a:rPr lang="en-GB" dirty="0"/>
              <a:t>Experts and anonymity</a:t>
            </a:r>
          </a:p>
          <a:p>
            <a:pPr lvl="1"/>
            <a:r>
              <a:rPr lang="en-GB" dirty="0"/>
              <a:t>Identifying 5-20 experts with diverse expertise</a:t>
            </a:r>
          </a:p>
          <a:p>
            <a:pPr lvl="1"/>
            <a:r>
              <a:rPr lang="en-GB" dirty="0"/>
              <a:t>Participating experts remain anonymous – all have equal say, all are accountable for their forecasts; no undue influence based on personality/seniority, no biases due to group settings; flexible and cost-effective process</a:t>
            </a:r>
          </a:p>
          <a:p>
            <a:pPr lvl="1"/>
            <a:endParaRPr lang="en-GB" dirty="0"/>
          </a:p>
          <a:p>
            <a:r>
              <a:rPr lang="en-GB" dirty="0"/>
              <a:t>Setting the forecasting task</a:t>
            </a:r>
          </a:p>
          <a:p>
            <a:pPr lvl="1"/>
            <a:r>
              <a:rPr lang="en-GB" dirty="0"/>
              <a:t>Useful to conduct a preliminary round of information gathering from experts prior to setting the forecasting task</a:t>
            </a:r>
          </a:p>
          <a:p>
            <a:pPr lvl="1"/>
            <a:r>
              <a:rPr lang="en-GB" dirty="0"/>
              <a:t>Facilitator may also identify information that is not shared between all experts from the experts’ justifications </a:t>
            </a:r>
          </a:p>
          <a:p>
            <a:pPr lvl="1"/>
            <a:endParaRPr lang="en-GB" dirty="0"/>
          </a:p>
          <a:p>
            <a:r>
              <a:rPr lang="en-GB" dirty="0"/>
              <a:t>Feedback</a:t>
            </a:r>
          </a:p>
          <a:p>
            <a:pPr lvl="1"/>
            <a:r>
              <a:rPr lang="en-GB" dirty="0"/>
              <a:t>Include summary statistics of forecasts and outlines of qualitative justifications as feedback</a:t>
            </a:r>
          </a:p>
          <a:p>
            <a:pPr lvl="1"/>
            <a:r>
              <a:rPr lang="en-GB" dirty="0"/>
              <a:t>Facilitator controls the feedback, thus may direct attention/information from the experts to areas where it is most required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2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6F51-AC87-46DC-A539-09A4A422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r>
              <a:rPr lang="en-GB" dirty="0"/>
              <a:t>Iteration</a:t>
            </a:r>
          </a:p>
          <a:p>
            <a:pPr lvl="1"/>
            <a:r>
              <a:rPr lang="en-GB" dirty="0"/>
              <a:t>Satisfactory consensus does not mean complete convergence (just that the variability of responses has decreased to a satisfactory level)</a:t>
            </a:r>
          </a:p>
          <a:p>
            <a:pPr lvl="1"/>
            <a:r>
              <a:rPr lang="en-GB" dirty="0"/>
              <a:t>2-3 rounds are typically sufficient</a:t>
            </a:r>
          </a:p>
          <a:p>
            <a:pPr lvl="1"/>
            <a:r>
              <a:rPr lang="en-GB" dirty="0"/>
              <a:t>Experts are likely to drop out as number of iterations increases</a:t>
            </a:r>
          </a:p>
          <a:p>
            <a:pPr lvl="1"/>
            <a:endParaRPr lang="en-GB" dirty="0"/>
          </a:p>
          <a:p>
            <a:r>
              <a:rPr lang="en-GB" dirty="0"/>
              <a:t>Final forecasts</a:t>
            </a:r>
          </a:p>
          <a:p>
            <a:pPr lvl="1"/>
            <a:r>
              <a:rPr lang="en-GB" dirty="0"/>
              <a:t>Usually constructed by giving equal weight to all experts’ forecasts</a:t>
            </a:r>
          </a:p>
          <a:p>
            <a:pPr lvl="1"/>
            <a:r>
              <a:rPr lang="en-GB" dirty="0"/>
              <a:t>Beware of extreme values that can distort the final forecast</a:t>
            </a:r>
          </a:p>
          <a:p>
            <a:pPr lvl="1"/>
            <a:endParaRPr lang="en-GB" dirty="0"/>
          </a:p>
          <a:p>
            <a:r>
              <a:rPr lang="en-GB" dirty="0"/>
              <a:t>Limitations and variations</a:t>
            </a:r>
          </a:p>
          <a:p>
            <a:pPr lvl="1"/>
            <a:r>
              <a:rPr lang="en-GB" dirty="0"/>
              <a:t>Time consuming</a:t>
            </a:r>
          </a:p>
          <a:p>
            <a:pPr lvl="1"/>
            <a:r>
              <a:rPr lang="en-GB" dirty="0"/>
              <a:t>Panel may lose interest if it takes too long</a:t>
            </a:r>
          </a:p>
          <a:p>
            <a:pPr lvl="1"/>
            <a:r>
              <a:rPr lang="en-GB" dirty="0"/>
              <a:t>In group settings, personal interactions can lead to quicker/better clarifications of qualitative justifications</a:t>
            </a:r>
          </a:p>
          <a:p>
            <a:pPr lvl="1"/>
            <a:r>
              <a:rPr lang="en-GB" dirty="0"/>
              <a:t>A variation: ‘</a:t>
            </a:r>
            <a:r>
              <a:rPr lang="en-GB" i="1" dirty="0"/>
              <a:t>estimate-talk-estimate</a:t>
            </a:r>
            <a:r>
              <a:rPr lang="en-GB" dirty="0"/>
              <a:t>’ method – experts can interact between iterations, but forecast submissions remain anonymous</a:t>
            </a:r>
          </a:p>
          <a:p>
            <a:pPr marL="342900" lvl="1" indent="0">
              <a:buNone/>
            </a:pPr>
            <a:endParaRPr lang="en-GB" dirty="0"/>
          </a:p>
          <a:p>
            <a:r>
              <a:rPr lang="en-GB" dirty="0"/>
              <a:t>The facilitator – a critical role</a:t>
            </a:r>
          </a:p>
          <a:p>
            <a:pPr lvl="1"/>
            <a:r>
              <a:rPr lang="en-GB" dirty="0"/>
              <a:t>Responsible for design and administration of Delphi process, including providing feedback to the experts and generating the final forecasts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69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96752"/>
            <a:ext cx="3888432" cy="3240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  <a:t>6.4 </a:t>
            </a:r>
            <a:b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</a:br>
            <a: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  <a:t>FORECASTING BY ANALOGY</a:t>
            </a:r>
          </a:p>
        </p:txBody>
      </p:sp>
      <p:pic>
        <p:nvPicPr>
          <p:cNvPr id="16" name="Graphic 1" descr="First Quarter Moon">
            <a:extLst>
              <a:ext uri="{FF2B5EF4-FFF2-40B4-BE49-F238E27FC236}">
                <a16:creationId xmlns:a16="http://schemas.microsoft.com/office/drawing/2014/main" id="{8D7B2D36-2310-479C-8475-F9350BC3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08201" y="1922089"/>
            <a:ext cx="3013822" cy="30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0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7A46-0DA3-4B53-B691-7AE1EA0EE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/>
          <a:lstStyle/>
          <a:p>
            <a:r>
              <a:rPr lang="en-GB" dirty="0"/>
              <a:t>Involves thinking and discussing analogous products/situations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Challenges in identifying analogous situations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Try to base forecasts on multiple analogies (rather than single) and multiple attributes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Use a systematic approach: detailed scoring mechanism to rank attributes; recording the ranking process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97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7A46-0DA3-4B53-B691-7AE1EA0EE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32656"/>
            <a:ext cx="7886700" cy="5844307"/>
          </a:xfrm>
        </p:spPr>
        <p:txBody>
          <a:bodyPr>
            <a:normAutofit fontScale="92500"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STRUCTURED ANALOGY (Green &amp; Armstrong, 2007)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Assemble a panel of experts with experience in analogous situations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Distribute the tasks to experts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Experts identify and describe as many analogies as they can, and generate forecasts based on each analogy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Experts list similarities/differences of each analogy to the target situation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Experts rate the similarity of each analogy to the target situation on a scale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Facilitator computes the forecasts using a set rule (e.g., weighted average, where the weights are guided by the ranking scores of each analogy by the experts)</a:t>
            </a:r>
          </a:p>
          <a:p>
            <a:endParaRPr lang="en-GB" dirty="0"/>
          </a:p>
          <a:p>
            <a:r>
              <a:rPr lang="en-GB" dirty="0"/>
              <a:t>Anonymity of experts may be an advantage but may hinder collaboration</a:t>
            </a:r>
          </a:p>
          <a:p>
            <a:endParaRPr lang="en-GB" dirty="0"/>
          </a:p>
          <a:p>
            <a:r>
              <a:rPr lang="en-GB" u="sng" dirty="0"/>
              <a:t>Finding:</a:t>
            </a:r>
            <a:r>
              <a:rPr lang="en-GB" dirty="0"/>
              <a:t> experts with (a) multiple analogies, and (b) with direct experience with the analogies generated the most accurate forecasts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75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96752"/>
            <a:ext cx="3888432" cy="3456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  <a:t>6.5 </a:t>
            </a:r>
            <a:b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</a:br>
            <a: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  <a:t>SCENARIO FORECASTING</a:t>
            </a:r>
          </a:p>
        </p:txBody>
      </p:sp>
      <p:pic>
        <p:nvPicPr>
          <p:cNvPr id="16" name="Graphic 1" descr="3d Glasses">
            <a:extLst>
              <a:ext uri="{FF2B5EF4-FFF2-40B4-BE49-F238E27FC236}">
                <a16:creationId xmlns:a16="http://schemas.microsoft.com/office/drawing/2014/main" id="{8D7B2D36-2310-479C-8475-F9350BC3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08201" y="1922089"/>
            <a:ext cx="3013822" cy="30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8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E1B5-A1CD-468D-B8E9-68EB2FE2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4664"/>
            <a:ext cx="7886700" cy="5772299"/>
          </a:xfrm>
        </p:spPr>
        <p:txBody>
          <a:bodyPr/>
          <a:lstStyle/>
          <a:p>
            <a:r>
              <a:rPr lang="en-GB" dirty="0"/>
              <a:t>A fundamentally different approach</a:t>
            </a:r>
          </a:p>
          <a:p>
            <a:endParaRPr lang="en-GB" dirty="0"/>
          </a:p>
          <a:p>
            <a:r>
              <a:rPr lang="en-GB" dirty="0"/>
              <a:t>Aim: generate forecasts based on plausible scenarios</a:t>
            </a:r>
          </a:p>
          <a:p>
            <a:endParaRPr lang="en-GB" dirty="0"/>
          </a:p>
          <a:p>
            <a:r>
              <a:rPr lang="en-GB" dirty="0"/>
              <a:t>Scenarios are generated by considering all possible drivers, their relative impacts and interactions among drivers</a:t>
            </a:r>
          </a:p>
          <a:p>
            <a:endParaRPr lang="en-GB" dirty="0"/>
          </a:p>
          <a:p>
            <a:r>
              <a:rPr lang="en-GB" dirty="0"/>
              <a:t>Allows a wide range of possible forecasts to be generated and some extremes to be identified  -&gt; helping with early contingency planning</a:t>
            </a:r>
          </a:p>
          <a:p>
            <a:endParaRPr lang="en-GB" dirty="0"/>
          </a:p>
          <a:p>
            <a:r>
              <a:rPr lang="en-GB" dirty="0"/>
              <a:t>Typically: </a:t>
            </a:r>
            <a:r>
              <a:rPr lang="en-GB" i="1" dirty="0"/>
              <a:t>best-case</a:t>
            </a:r>
            <a:r>
              <a:rPr lang="en-GB" dirty="0"/>
              <a:t>, </a:t>
            </a:r>
            <a:r>
              <a:rPr lang="en-GB" i="1" dirty="0"/>
              <a:t>worst-case</a:t>
            </a:r>
            <a:r>
              <a:rPr lang="en-GB" dirty="0"/>
              <a:t> and </a:t>
            </a:r>
            <a:r>
              <a:rPr lang="en-GB" i="1" dirty="0"/>
              <a:t>middle</a:t>
            </a:r>
            <a:r>
              <a:rPr lang="en-GB" dirty="0"/>
              <a:t> scenario </a:t>
            </a:r>
          </a:p>
          <a:p>
            <a:endParaRPr lang="en-GB" dirty="0"/>
          </a:p>
          <a:p>
            <a:r>
              <a:rPr lang="en-GB" dirty="0"/>
              <a:t>Decision makers often participate in the generation of scenarios</a:t>
            </a:r>
          </a:p>
          <a:p>
            <a:pPr lvl="1"/>
            <a:r>
              <a:rPr lang="en-GB" dirty="0"/>
              <a:t>May lead to biases</a:t>
            </a:r>
          </a:p>
          <a:p>
            <a:pPr lvl="1"/>
            <a:r>
              <a:rPr lang="en-GB" dirty="0"/>
              <a:t>But can ease the communication of scenario-based forecasts and can lead to a better understanding of the forecasts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71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56" y="1380564"/>
            <a:ext cx="3683568" cy="28405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  <a:t>6.6 </a:t>
            </a:r>
            <a:b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</a:br>
            <a:r>
              <a:rPr lang="en-US" sz="4400" b="1" dirty="0">
                <a:solidFill>
                  <a:srgbClr val="595959"/>
                </a:solidFill>
                <a:latin typeface="Bahnschrift" panose="020B0502040204020203" pitchFamily="34" charset="0"/>
              </a:rPr>
              <a:t>NEW PRODUCT FORECASTING</a:t>
            </a:r>
            <a:endParaRPr lang="en-US" sz="4400" b="1" kern="1200" dirty="0">
              <a:solidFill>
                <a:srgbClr val="595959"/>
              </a:solidFill>
              <a:latin typeface="Bahnschrift" panose="020B0502040204020203" pitchFamily="34" charset="0"/>
            </a:endParaRPr>
          </a:p>
        </p:txBody>
      </p:sp>
      <p:pic>
        <p:nvPicPr>
          <p:cNvPr id="16" name="Graphic 15" descr="Avocado">
            <a:extLst>
              <a:ext uri="{FF2B5EF4-FFF2-40B4-BE49-F238E27FC236}">
                <a16:creationId xmlns:a16="http://schemas.microsoft.com/office/drawing/2014/main" id="{8D7B2D36-2310-479C-8475-F9350BC3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08201" y="1922089"/>
            <a:ext cx="3013822" cy="30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28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4033-ECC0-42B6-87D9-BB15E98A0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0648"/>
            <a:ext cx="7886700" cy="6192688"/>
          </a:xfrm>
        </p:spPr>
        <p:txBody>
          <a:bodyPr/>
          <a:lstStyle/>
          <a:p>
            <a:r>
              <a:rPr lang="en-GB" dirty="0"/>
              <a:t>“New product”:</a:t>
            </a:r>
          </a:p>
          <a:p>
            <a:pPr lvl="1"/>
            <a:r>
              <a:rPr lang="en-GB" dirty="0"/>
              <a:t>Entirely new product just launched</a:t>
            </a:r>
          </a:p>
          <a:p>
            <a:pPr lvl="1"/>
            <a:r>
              <a:rPr lang="en-GB" dirty="0"/>
              <a:t>Variation of an existing product (“new and improved”)</a:t>
            </a:r>
          </a:p>
          <a:p>
            <a:pPr lvl="1"/>
            <a:r>
              <a:rPr lang="en-GB" dirty="0"/>
              <a:t>Change in the pricing scheme of an existing product</a:t>
            </a:r>
          </a:p>
          <a:p>
            <a:pPr lvl="1"/>
            <a:r>
              <a:rPr lang="en-GB" dirty="0"/>
              <a:t>Existing product entering a new market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Judgmental forecasting is usually the only available method, as historical data not available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Could use:</a:t>
            </a:r>
          </a:p>
          <a:p>
            <a:pPr lvl="1"/>
            <a:r>
              <a:rPr lang="en-GB" dirty="0"/>
              <a:t>Delphi </a:t>
            </a:r>
          </a:p>
          <a:p>
            <a:pPr lvl="1"/>
            <a:r>
              <a:rPr lang="en-GB" dirty="0"/>
              <a:t>Scenario forecasting </a:t>
            </a:r>
          </a:p>
          <a:p>
            <a:pPr lvl="1"/>
            <a:r>
              <a:rPr lang="en-GB" dirty="0"/>
              <a:t>Forecasting by analogy</a:t>
            </a:r>
          </a:p>
          <a:p>
            <a:pPr lvl="1"/>
            <a:r>
              <a:rPr lang="en-GB" i="1" dirty="0"/>
              <a:t>Sales force composite</a:t>
            </a:r>
          </a:p>
          <a:p>
            <a:pPr lvl="1"/>
            <a:r>
              <a:rPr lang="en-GB" i="1" dirty="0"/>
              <a:t>Executive opinion</a:t>
            </a:r>
          </a:p>
          <a:p>
            <a:pPr lvl="1"/>
            <a:r>
              <a:rPr lang="en-GB" i="1" dirty="0"/>
              <a:t>Customer intentions</a:t>
            </a:r>
          </a:p>
          <a:p>
            <a:pPr lvl="1"/>
            <a:endParaRPr lang="en-GB" dirty="0"/>
          </a:p>
          <a:p>
            <a:pPr marL="3429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3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ritannic Bold" panose="020B0903060703020204" pitchFamily="34" charset="0"/>
              </a:rPr>
              <a:t>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0" y="0"/>
            <a:ext cx="5629008" cy="674136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Forecasting using judgment is common in practice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No historical data (e.g., completely new/unique market conditions)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Incomplete data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Accuracy of judgmental forecasting improves when forecaster has: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Important domain knowledge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More timely, up-to-date information</a:t>
            </a:r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2000" dirty="0"/>
              <a:t>Judgmental forecasting has limitations but improvements can be attained by implementing well-structured systematic judgmental approaches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Judgmental forecasting used when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No available data (statistical methods not applicable)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Data are available, statistical forecasts are generated, judgment is used to adjust the statistical forecasts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Data are available, both statistical and judgmental forecasts are generated, statistical and judgmental forecasts are combined</a:t>
            </a:r>
          </a:p>
          <a:p>
            <a:pPr marL="32004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0996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81EB-D83F-4A1F-9FC9-20457DECA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264696"/>
          </a:xfrm>
        </p:spPr>
        <p:txBody>
          <a:bodyPr>
            <a:normAutofit/>
          </a:bodyPr>
          <a:lstStyle/>
          <a:p>
            <a:r>
              <a:rPr lang="en-GB" i="1" dirty="0"/>
              <a:t>Sales force composite</a:t>
            </a:r>
          </a:p>
          <a:p>
            <a:pPr lvl="1"/>
            <a:r>
              <a:rPr lang="en-GB" sz="1600" dirty="0"/>
              <a:t>Salespeople forecast demand for their outlet/branch/store</a:t>
            </a:r>
          </a:p>
          <a:p>
            <a:pPr lvl="1"/>
            <a:r>
              <a:rPr lang="en-GB" sz="1600" dirty="0"/>
              <a:t>These forecasts are then aggregated</a:t>
            </a:r>
          </a:p>
          <a:p>
            <a:pPr lvl="1"/>
            <a:r>
              <a:rPr lang="en-GB" sz="1600" dirty="0"/>
              <a:t>Salespeople generating forecasts violates the key principle of segregating forecasters and users</a:t>
            </a:r>
          </a:p>
          <a:p>
            <a:pPr lvl="2"/>
            <a:r>
              <a:rPr lang="en-GB" sz="1400" dirty="0"/>
              <a:t>Self-serving bias – generating low forecasts</a:t>
            </a:r>
          </a:p>
          <a:p>
            <a:pPr lvl="2"/>
            <a:r>
              <a:rPr lang="en-GB" sz="1400" dirty="0"/>
              <a:t>Optimism bias – generating high forecasts</a:t>
            </a:r>
          </a:p>
          <a:p>
            <a:pPr lvl="2"/>
            <a:r>
              <a:rPr lang="en-GB" sz="1400" dirty="0"/>
              <a:t>Salespeople may not be well-informed forecasters</a:t>
            </a:r>
          </a:p>
          <a:p>
            <a:pPr lvl="2"/>
            <a:r>
              <a:rPr lang="en-GB" sz="1400" dirty="0"/>
              <a:t>Salespeople may have no/limited training in forecasting</a:t>
            </a:r>
          </a:p>
          <a:p>
            <a:pPr lvl="2"/>
            <a:r>
              <a:rPr lang="en-GB" sz="1400" dirty="0"/>
              <a:t>Salespeople will encounter customer displeasure in store (e.g., if no products left in store)</a:t>
            </a:r>
          </a:p>
          <a:p>
            <a:endParaRPr lang="en-GB" sz="1400" i="1" dirty="0"/>
          </a:p>
          <a:p>
            <a:r>
              <a:rPr lang="en-GB" i="1" dirty="0"/>
              <a:t>Executive opinion</a:t>
            </a:r>
          </a:p>
          <a:p>
            <a:pPr lvl="1"/>
            <a:r>
              <a:rPr lang="en-GB" sz="1600" dirty="0"/>
              <a:t>Staff at top management generating forecasts</a:t>
            </a:r>
          </a:p>
          <a:p>
            <a:pPr lvl="1"/>
            <a:r>
              <a:rPr lang="en-GB" sz="1600" dirty="0"/>
              <a:t>Typically in a group meeting with executives from different functional areas contributing information from their own areas</a:t>
            </a:r>
          </a:p>
          <a:p>
            <a:pPr lvl="1"/>
            <a:r>
              <a:rPr lang="en-GB" sz="1600" dirty="0"/>
              <a:t>Important to justify and document the forecasting process</a:t>
            </a:r>
          </a:p>
          <a:p>
            <a:pPr lvl="1"/>
            <a:r>
              <a:rPr lang="en-GB" sz="1600" dirty="0"/>
              <a:t>Executives need to be held accountable to reduced the biases due to group settings</a:t>
            </a:r>
          </a:p>
          <a:p>
            <a:endParaRPr lang="en-GB" i="1" dirty="0"/>
          </a:p>
          <a:p>
            <a:r>
              <a:rPr lang="en-GB" i="1" dirty="0"/>
              <a:t>Customer intentions</a:t>
            </a:r>
          </a:p>
          <a:p>
            <a:pPr lvl="1"/>
            <a:r>
              <a:rPr lang="en-GB" sz="1600" dirty="0"/>
              <a:t>Structured questionnaires filled in by customers on their purchasing intentions</a:t>
            </a:r>
          </a:p>
          <a:p>
            <a:pPr lvl="1"/>
            <a:r>
              <a:rPr lang="en-GB" sz="1600" dirty="0"/>
              <a:t>Survey design!!</a:t>
            </a:r>
          </a:p>
          <a:p>
            <a:pPr lvl="1"/>
            <a:r>
              <a:rPr lang="en-GB" sz="1600" dirty="0"/>
              <a:t>Purchase intention </a:t>
            </a:r>
            <a:r>
              <a:rPr lang="en-GB" sz="1600" i="1" dirty="0"/>
              <a:t>vs </a:t>
            </a:r>
            <a:r>
              <a:rPr lang="en-GB" sz="1600" dirty="0"/>
              <a:t>purchase </a:t>
            </a:r>
            <a:r>
              <a:rPr lang="en-GB" sz="1600" dirty="0" err="1"/>
              <a:t>behavior</a:t>
            </a:r>
            <a:endParaRPr lang="en-GB" sz="16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334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380564"/>
            <a:ext cx="3960440" cy="2840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  <a:t>6.7 </a:t>
            </a:r>
            <a:b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</a:br>
            <a:r>
              <a:rPr lang="en-US" sz="4400" b="1" dirty="0">
                <a:solidFill>
                  <a:srgbClr val="595959"/>
                </a:solidFill>
                <a:latin typeface="Bahnschrift" panose="020B0502040204020203" pitchFamily="34" charset="0"/>
              </a:rPr>
              <a:t>JUDGMENTAL ADJUSTMENTS</a:t>
            </a:r>
            <a:endParaRPr lang="en-US" sz="4400" b="1" kern="1200" dirty="0">
              <a:solidFill>
                <a:srgbClr val="595959"/>
              </a:solidFill>
              <a:latin typeface="Bahnschrift" panose="020B0502040204020203" pitchFamily="34" charset="0"/>
            </a:endParaRPr>
          </a:p>
        </p:txBody>
      </p:sp>
      <p:pic>
        <p:nvPicPr>
          <p:cNvPr id="16" name="Graphic 15" descr="Settings">
            <a:extLst>
              <a:ext uri="{FF2B5EF4-FFF2-40B4-BE49-F238E27FC236}">
                <a16:creationId xmlns:a16="http://schemas.microsoft.com/office/drawing/2014/main" id="{8D7B2D36-2310-479C-8475-F9350BC3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08201" y="1922089"/>
            <a:ext cx="3013822" cy="30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5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39D3-D6D9-48BB-A5A4-B69DFBFF5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8640"/>
            <a:ext cx="8568952" cy="65527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Setting: historical data are available, statistical forecasts are generated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Judgment used to adjust for incorporating factors not accounted for in the statistical model (e.g., promotions, recent events not captured in model)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Judgmental adjustments may carry biases and limitations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i="1" dirty="0"/>
              <a:t>Use adjustments sparingly</a:t>
            </a:r>
          </a:p>
          <a:p>
            <a:pPr lvl="1"/>
            <a:r>
              <a:rPr lang="en-GB" dirty="0"/>
              <a:t>Practitioners/users adjust forecasts to create a feeling of ownership/credibility; to feel they have contributed to and complemented the forecasts; to include their intuition</a:t>
            </a:r>
          </a:p>
          <a:p>
            <a:pPr lvl="1"/>
            <a:r>
              <a:rPr lang="en-GB" dirty="0"/>
              <a:t>Do not adjust to correct for a systematic pattern that you think may have been missed by the statistical model</a:t>
            </a:r>
          </a:p>
          <a:p>
            <a:pPr lvl="1"/>
            <a:r>
              <a:rPr lang="en-GB" dirty="0"/>
              <a:t>Only adjust when you have important extra information that is not incorporated into the model</a:t>
            </a:r>
          </a:p>
          <a:p>
            <a:pPr lvl="1"/>
            <a:r>
              <a:rPr lang="en-GB" dirty="0"/>
              <a:t>Avoid small adjustments (especially in the positive direction) - they typically hinder accuracy</a:t>
            </a:r>
          </a:p>
          <a:p>
            <a:pPr lvl="1"/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i="1" dirty="0"/>
              <a:t>Apply a structured approach</a:t>
            </a:r>
          </a:p>
          <a:p>
            <a:pPr lvl="1"/>
            <a:r>
              <a:rPr lang="en-GB" dirty="0"/>
              <a:t>Document and justify adjustments</a:t>
            </a:r>
          </a:p>
          <a:p>
            <a:pPr lvl="1"/>
            <a:r>
              <a:rPr lang="en-GB" dirty="0"/>
              <a:t>Adjustments are typically implemented by a panel – use Delphi setting</a:t>
            </a:r>
          </a:p>
        </p:txBody>
      </p:sp>
    </p:spTree>
    <p:extLst>
      <p:ext uri="{BB962C8B-B14F-4D97-AF65-F5344CB8AC3E}">
        <p14:creationId xmlns:p14="http://schemas.microsoft.com/office/powerpoint/2010/main" val="180827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8ABC-C8AE-43FE-83B1-063AD5D4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65127"/>
            <a:ext cx="8263830" cy="615601"/>
          </a:xfrm>
        </p:spPr>
        <p:txBody>
          <a:bodyPr>
            <a:normAutofit/>
          </a:bodyPr>
          <a:lstStyle/>
          <a:p>
            <a:r>
              <a:rPr lang="en-GB" b="1" i="1" dirty="0"/>
              <a:t>Example: Tourism Forecasting Committee (TFC)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11B-887C-4E05-86CF-9173A940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4"/>
            <a:ext cx="8640960" cy="554461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Model-based statistical forecasts generated by the Forecasting Unit within Tourism Australia</a:t>
            </a:r>
          </a:p>
          <a:p>
            <a:endParaRPr lang="en-GB" dirty="0"/>
          </a:p>
          <a:p>
            <a:r>
              <a:rPr lang="en-GB" dirty="0"/>
              <a:t>Round 1: TFC Technical Committee (senior researchers, economists, independent advisors) makes judgmental adjustments (by consensus)</a:t>
            </a:r>
          </a:p>
          <a:p>
            <a:endParaRPr lang="en-GB" dirty="0"/>
          </a:p>
          <a:p>
            <a:r>
              <a:rPr lang="en-GB" dirty="0"/>
              <a:t>Round 2: TFC (industry and government experts) makes final adjustments (by consensus)</a:t>
            </a:r>
          </a:p>
          <a:p>
            <a:endParaRPr lang="en-GB" dirty="0"/>
          </a:p>
          <a:p>
            <a:r>
              <a:rPr lang="en-GB" dirty="0"/>
              <a:t>Finding: forecasts are optimistic!</a:t>
            </a:r>
          </a:p>
          <a:p>
            <a:endParaRPr lang="en-GB" dirty="0"/>
          </a:p>
          <a:p>
            <a:r>
              <a:rPr lang="en-GB" dirty="0"/>
              <a:t>Learning points: </a:t>
            </a:r>
          </a:p>
          <a:p>
            <a:pPr lvl="1"/>
            <a:r>
              <a:rPr lang="en-GB" dirty="0"/>
              <a:t>Targets vs forecasts?</a:t>
            </a:r>
          </a:p>
          <a:p>
            <a:pPr lvl="1"/>
            <a:r>
              <a:rPr lang="en-GB" dirty="0"/>
              <a:t>Sufficient segregation of forecasters and users?</a:t>
            </a:r>
          </a:p>
          <a:p>
            <a:pPr lvl="1"/>
            <a:r>
              <a:rPr lang="en-GB" dirty="0"/>
              <a:t>Improvements in iterative process?</a:t>
            </a:r>
          </a:p>
          <a:p>
            <a:pPr lvl="1"/>
            <a:r>
              <a:rPr lang="en-GB" dirty="0"/>
              <a:t>Improvements in the adjustment process in meetings?</a:t>
            </a:r>
          </a:p>
          <a:p>
            <a:pPr lvl="1"/>
            <a:r>
              <a:rPr lang="en-GB" dirty="0"/>
              <a:t>Group meetings promoting optimism?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16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56" y="1380564"/>
            <a:ext cx="3683568" cy="26965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  <a:t>6.8 </a:t>
            </a:r>
            <a:b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</a:br>
            <a:r>
              <a:rPr lang="en-US" sz="4400" b="1" dirty="0">
                <a:solidFill>
                  <a:srgbClr val="595959"/>
                </a:solidFill>
                <a:latin typeface="Bahnschrift" panose="020B0502040204020203" pitchFamily="34" charset="0"/>
              </a:rPr>
              <a:t>FURTHER READING</a:t>
            </a:r>
            <a:endParaRPr lang="en-US" sz="4400" b="1" kern="1200" dirty="0">
              <a:solidFill>
                <a:srgbClr val="595959"/>
              </a:solidFill>
              <a:latin typeface="Bahnschrift" panose="020B0502040204020203" pitchFamily="34" charset="0"/>
            </a:endParaRPr>
          </a:p>
        </p:txBody>
      </p:sp>
      <p:pic>
        <p:nvPicPr>
          <p:cNvPr id="16" name="Graphic 15" descr="Open Book">
            <a:extLst>
              <a:ext uri="{FF2B5EF4-FFF2-40B4-BE49-F238E27FC236}">
                <a16:creationId xmlns:a16="http://schemas.microsoft.com/office/drawing/2014/main" id="{8D7B2D36-2310-479C-8475-F9350BC3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201" y="1922089"/>
            <a:ext cx="3013822" cy="30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5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297A-FB9A-4C68-A40E-654181BC9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5527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BOOKS</a:t>
            </a:r>
          </a:p>
          <a:p>
            <a:pPr lvl="1"/>
            <a:r>
              <a:rPr lang="en-GB" dirty="0"/>
              <a:t>Ord, et al, (2017). </a:t>
            </a:r>
            <a:r>
              <a:rPr lang="en-GB" i="1" dirty="0"/>
              <a:t>Principles of Business Forecasting (2</a:t>
            </a:r>
            <a:r>
              <a:rPr lang="en-GB" i="1" baseline="30000" dirty="0"/>
              <a:t>nd</a:t>
            </a:r>
            <a:r>
              <a:rPr lang="en-GB" i="1" dirty="0"/>
              <a:t> Ed)</a:t>
            </a:r>
          </a:p>
          <a:p>
            <a:pPr lvl="1"/>
            <a:r>
              <a:rPr lang="en-GB" dirty="0"/>
              <a:t>Goodwin &amp; Wright (2009). </a:t>
            </a:r>
            <a:r>
              <a:rPr lang="en-GB" i="1" dirty="0"/>
              <a:t>Decision Analysis for Management Judgment (4</a:t>
            </a:r>
            <a:r>
              <a:rPr lang="en-GB" i="1" baseline="30000" dirty="0"/>
              <a:t>th</a:t>
            </a:r>
            <a:r>
              <a:rPr lang="en-GB" i="1" dirty="0"/>
              <a:t> Ed)</a:t>
            </a:r>
          </a:p>
          <a:p>
            <a:pPr lvl="1"/>
            <a:r>
              <a:rPr lang="en-GB" dirty="0"/>
              <a:t>Kahn (2006). </a:t>
            </a:r>
            <a:r>
              <a:rPr lang="en-GB" i="1" dirty="0"/>
              <a:t>New Product Forecasting: An Applied Approach</a:t>
            </a:r>
          </a:p>
          <a:p>
            <a:endParaRPr lang="en-GB" i="1" dirty="0"/>
          </a:p>
          <a:p>
            <a:endParaRPr lang="en-GB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SURVEY PAPERS</a:t>
            </a:r>
          </a:p>
          <a:p>
            <a:pPr lvl="1"/>
            <a:r>
              <a:rPr lang="en-GB" dirty="0"/>
              <a:t>Fildes &amp; Goodwin (2007).  Against your better judgment?  How organizations can improve their use of management judgment in forecasting. </a:t>
            </a:r>
            <a:r>
              <a:rPr lang="en-GB" i="1" dirty="0"/>
              <a:t>Interfaces,</a:t>
            </a:r>
            <a:r>
              <a:rPr lang="en-GB" dirty="0"/>
              <a:t> </a:t>
            </a:r>
            <a:r>
              <a:rPr lang="en-GB" i="1" dirty="0"/>
              <a:t>37,</a:t>
            </a:r>
            <a:r>
              <a:rPr lang="en-GB" dirty="0"/>
              <a:t> 570-576</a:t>
            </a:r>
          </a:p>
          <a:p>
            <a:pPr lvl="1"/>
            <a:r>
              <a:rPr lang="en-GB" dirty="0"/>
              <a:t>Fildes &amp; Goodwin (2007).  Good and bad judgment in forecasting: Lessons from four companies. </a:t>
            </a:r>
            <a:r>
              <a:rPr lang="en-GB" i="1" dirty="0"/>
              <a:t>Foresight: The International Journal of Applied Forecasting, 8,</a:t>
            </a:r>
            <a:r>
              <a:rPr lang="en-GB" dirty="0"/>
              <a:t> 5-10</a:t>
            </a:r>
          </a:p>
          <a:p>
            <a:pPr lvl="1"/>
            <a:r>
              <a:rPr lang="en-GB" dirty="0"/>
              <a:t>Harvey (2001).  Improving judgment in forecasting.  In Armstrong (Ed), </a:t>
            </a:r>
            <a:r>
              <a:rPr lang="en-GB" i="1" dirty="0"/>
              <a:t>Principles of Forecasting: A Handbook for Researchers and Practitioners</a:t>
            </a:r>
            <a:r>
              <a:rPr lang="en-GB" dirty="0"/>
              <a:t>, 59-80.</a:t>
            </a:r>
          </a:p>
          <a:p>
            <a:endParaRPr lang="en-GB" i="1" dirty="0"/>
          </a:p>
          <a:p>
            <a:endParaRPr lang="en-GB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Recommended Papers on </a:t>
            </a:r>
          </a:p>
          <a:p>
            <a:pPr lvl="1"/>
            <a:r>
              <a:rPr lang="en-GB" dirty="0"/>
              <a:t>Delphi</a:t>
            </a:r>
          </a:p>
          <a:p>
            <a:pPr lvl="1"/>
            <a:r>
              <a:rPr lang="en-GB" dirty="0"/>
              <a:t>Adjustments</a:t>
            </a:r>
          </a:p>
          <a:p>
            <a:pPr lvl="1"/>
            <a:r>
              <a:rPr lang="en-GB" dirty="0"/>
              <a:t>Analogy</a:t>
            </a:r>
          </a:p>
          <a:p>
            <a:pPr lvl="1"/>
            <a:r>
              <a:rPr lang="en-GB" dirty="0"/>
              <a:t>Scenarios</a:t>
            </a:r>
          </a:p>
          <a:p>
            <a:pPr lvl="1"/>
            <a:r>
              <a:rPr lang="en-GB" dirty="0"/>
              <a:t>Customer intentions</a:t>
            </a:r>
          </a:p>
        </p:txBody>
      </p:sp>
    </p:spTree>
    <p:extLst>
      <p:ext uri="{BB962C8B-B14F-4D97-AF65-F5344CB8AC3E}">
        <p14:creationId xmlns:p14="http://schemas.microsoft.com/office/powerpoint/2010/main" val="41733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675240" cy="4392488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  THANK  YOU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</a:b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</a:b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  </a:t>
            </a:r>
            <a:r>
              <a:rPr lang="en-US" sz="3100" b="1" dirty="0">
                <a:latin typeface="Britannic Bold" panose="020B0903060703020204" pitchFamily="34" charset="0"/>
              </a:rPr>
              <a:t>dilek.onkal@northumbria.ac.uk</a:t>
            </a:r>
            <a:endParaRPr lang="tr-TR" sz="3100" b="1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56" y="1380564"/>
            <a:ext cx="3421026" cy="33445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  <a:t>6.1 </a:t>
            </a:r>
            <a:b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</a:br>
            <a: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  <a:t>BEWARE OF LIMITATIONS</a:t>
            </a:r>
          </a:p>
        </p:txBody>
      </p:sp>
      <p:pic>
        <p:nvPicPr>
          <p:cNvPr id="16" name="Graphic 6" descr="Warning">
            <a:extLst>
              <a:ext uri="{FF2B5EF4-FFF2-40B4-BE49-F238E27FC236}">
                <a16:creationId xmlns:a16="http://schemas.microsoft.com/office/drawing/2014/main" id="{8D7B2D36-2310-479C-8475-F9350BC3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201" y="1922089"/>
            <a:ext cx="3013822" cy="30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2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06DC-9DB5-4FB0-8458-6C9512D26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80" y="260648"/>
            <a:ext cx="6048672" cy="6336704"/>
          </a:xfrm>
        </p:spPr>
        <p:txBody>
          <a:bodyPr/>
          <a:lstStyle/>
          <a:p>
            <a:r>
              <a:rPr lang="en-GB" dirty="0"/>
              <a:t>Subjective</a:t>
            </a:r>
          </a:p>
          <a:p>
            <a:endParaRPr lang="en-GB" dirty="0"/>
          </a:p>
          <a:p>
            <a:r>
              <a:rPr lang="en-GB" dirty="0"/>
              <a:t>Inconsistent</a:t>
            </a:r>
          </a:p>
          <a:p>
            <a:endParaRPr lang="en-GB" dirty="0"/>
          </a:p>
          <a:p>
            <a:r>
              <a:rPr lang="en-GB" dirty="0"/>
              <a:t>Psychological factors (e.g., optimism vs pessimism)</a:t>
            </a:r>
          </a:p>
          <a:p>
            <a:endParaRPr lang="en-GB" dirty="0"/>
          </a:p>
          <a:p>
            <a:r>
              <a:rPr lang="en-GB" dirty="0"/>
              <a:t>Personal agendas</a:t>
            </a:r>
          </a:p>
          <a:p>
            <a:endParaRPr lang="en-GB" dirty="0"/>
          </a:p>
          <a:p>
            <a:r>
              <a:rPr lang="en-GB" dirty="0"/>
              <a:t>Political agendas</a:t>
            </a:r>
          </a:p>
          <a:p>
            <a:endParaRPr lang="en-GB" dirty="0"/>
          </a:p>
          <a:p>
            <a:r>
              <a:rPr lang="en-GB" dirty="0"/>
              <a:t>Confusion between targets and forecasts</a:t>
            </a:r>
          </a:p>
          <a:p>
            <a:endParaRPr lang="en-GB" dirty="0"/>
          </a:p>
          <a:p>
            <a:r>
              <a:rPr lang="en-GB" dirty="0"/>
              <a:t>Anchoring (forecasts converging to a familiar reference point)</a:t>
            </a:r>
          </a:p>
        </p:txBody>
      </p:sp>
    </p:spTree>
    <p:extLst>
      <p:ext uri="{BB962C8B-B14F-4D97-AF65-F5344CB8AC3E}">
        <p14:creationId xmlns:p14="http://schemas.microsoft.com/office/powerpoint/2010/main" val="31991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56" y="1380564"/>
            <a:ext cx="3683568" cy="26965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  <a:t>6.2 </a:t>
            </a:r>
            <a:b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</a:br>
            <a: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  <a:t>KEY PRINCIPLES</a:t>
            </a:r>
          </a:p>
        </p:txBody>
      </p:sp>
      <p:pic>
        <p:nvPicPr>
          <p:cNvPr id="16" name="Graphic 15" descr="Key">
            <a:extLst>
              <a:ext uri="{FF2B5EF4-FFF2-40B4-BE49-F238E27FC236}">
                <a16:creationId xmlns:a16="http://schemas.microsoft.com/office/drawing/2014/main" id="{8D7B2D36-2310-479C-8475-F9350BC3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201" y="1922089"/>
            <a:ext cx="3013822" cy="30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7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784D-10BC-4A05-9143-2DBEB0183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8640"/>
            <a:ext cx="8964488" cy="65527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u="sng" dirty="0"/>
              <a:t>Key principles to reduce adverse effects of the limitations of judgmental forecasting: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2000" dirty="0"/>
              <a:t>Set the forecasting task clearly and concisely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Clarity in task definition	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Avoid: vague/ambiguous expressions, irrelevant/distracting information, emotive terms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2000" dirty="0"/>
              <a:t>Implement a systematic approach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Checklists of information relevant to the forecasting task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Which information is important, how it is to be weighted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GB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2000" dirty="0"/>
              <a:t>Document and justify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Document assumptions and decision rules for repeatability, consistency, accountability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2000" dirty="0"/>
              <a:t>Systematically evaluate forecasts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Keep records of forecasts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Feedback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2000" dirty="0"/>
              <a:t>Segregate </a:t>
            </a:r>
            <a:r>
              <a:rPr lang="en-GB" sz="2000" i="1" dirty="0"/>
              <a:t>forecasters</a:t>
            </a:r>
            <a:r>
              <a:rPr lang="en-GB" sz="2000" dirty="0"/>
              <a:t> and </a:t>
            </a:r>
            <a:r>
              <a:rPr lang="en-GB" sz="2000" i="1" dirty="0"/>
              <a:t>users</a:t>
            </a:r>
            <a:r>
              <a:rPr lang="en-GB" sz="2000" dirty="0"/>
              <a:t> (and distinguish </a:t>
            </a:r>
            <a:r>
              <a:rPr lang="en-GB" sz="2000" i="1" dirty="0"/>
              <a:t>forecasts</a:t>
            </a:r>
            <a:r>
              <a:rPr lang="en-GB" sz="2000" dirty="0"/>
              <a:t> from </a:t>
            </a:r>
            <a:r>
              <a:rPr lang="en-GB" sz="2000" i="1" dirty="0"/>
              <a:t>targets</a:t>
            </a:r>
            <a:r>
              <a:rPr lang="en-GB" sz="2000" dirty="0"/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Forecaster may deliver  reality checks </a:t>
            </a:r>
            <a:r>
              <a:rPr lang="en-GB" sz="1600"/>
              <a:t>to users</a:t>
            </a:r>
            <a:endParaRPr lang="en-GB" sz="16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Communication is the key: explaining the process, justifying assumptions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GB" sz="1600" dirty="0"/>
          </a:p>
          <a:p>
            <a:pPr>
              <a:buFont typeface="Wingdings" panose="05000000000000000000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2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95BC-9C25-4180-8E9D-E3237370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65127"/>
            <a:ext cx="8424936" cy="759618"/>
          </a:xfrm>
        </p:spPr>
        <p:txBody>
          <a:bodyPr/>
          <a:lstStyle/>
          <a:p>
            <a:r>
              <a:rPr lang="en-GB" b="1" i="1" dirty="0"/>
              <a:t>Example: Pharmaceutical Benefits Scheme (PBS)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42ED-229E-4779-9899-12968B2F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68760"/>
            <a:ext cx="8119814" cy="5400600"/>
          </a:xfrm>
        </p:spPr>
        <p:txBody>
          <a:bodyPr/>
          <a:lstStyle/>
          <a:p>
            <a:r>
              <a:rPr lang="en-GB" dirty="0"/>
              <a:t>Australian government subsidises the cost of prescription medicines as part of PBS.  </a:t>
            </a:r>
          </a:p>
          <a:p>
            <a:endParaRPr lang="en-GB" dirty="0"/>
          </a:p>
          <a:p>
            <a:r>
              <a:rPr lang="en-GB" dirty="0"/>
              <a:t>Four categories: concession </a:t>
            </a:r>
            <a:r>
              <a:rPr lang="en-GB" dirty="0" err="1"/>
              <a:t>copayments</a:t>
            </a:r>
            <a:r>
              <a:rPr lang="en-GB" dirty="0"/>
              <a:t>, concession safety net, general </a:t>
            </a:r>
            <a:r>
              <a:rPr lang="en-GB" dirty="0" err="1"/>
              <a:t>copayments</a:t>
            </a:r>
            <a:r>
              <a:rPr lang="en-GB" dirty="0"/>
              <a:t>, general safety net</a:t>
            </a:r>
          </a:p>
          <a:p>
            <a:endParaRPr lang="en-GB" dirty="0"/>
          </a:p>
          <a:p>
            <a:r>
              <a:rPr lang="en-GB" dirty="0"/>
              <a:t>PBS forecasting process uses 84 groups of medicines, produces forecasts of medicine volume and total expenditure for each of four PBS categories.</a:t>
            </a:r>
          </a:p>
          <a:p>
            <a:endParaRPr lang="en-GB" dirty="0"/>
          </a:p>
          <a:p>
            <a:r>
              <a:rPr lang="en-GB" dirty="0"/>
              <a:t>Forecasting process aids in setting the government budget allocated to PBS.</a:t>
            </a:r>
          </a:p>
          <a:p>
            <a:endParaRPr lang="en-GB" dirty="0"/>
          </a:p>
          <a:p>
            <a:r>
              <a:rPr lang="en-GB" dirty="0"/>
              <a:t>Forecasting process involves judgmental forecasts for (1) new listings of medicines, (2) estimating impact of new policies.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5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E67E-4103-4CE4-A544-F7485554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5196235"/>
          </a:xfrm>
        </p:spPr>
        <p:txBody>
          <a:bodyPr/>
          <a:lstStyle/>
          <a:p>
            <a:r>
              <a:rPr lang="en-GB" dirty="0"/>
              <a:t>Recommendations:</a:t>
            </a:r>
          </a:p>
          <a:p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More systematic and structured forecasting approach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Develop guidelines for forecasting new policy impacts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Document forecast methodology, including all assumptions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At least two people from different areas of the organisation to make the new policy forecasts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 review committee (including those involved in generating the forecasts plus others) to conduct a review of forecasts one year after the implementation of each new policy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19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56" y="1380564"/>
            <a:ext cx="3683568" cy="32005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  <a:t>6.3 </a:t>
            </a:r>
            <a:b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</a:br>
            <a: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  <a:t>THE</a:t>
            </a:r>
            <a:br>
              <a:rPr lang="en-US" sz="4400" b="1" kern="1200" dirty="0">
                <a:solidFill>
                  <a:srgbClr val="595959"/>
                </a:solidFill>
                <a:latin typeface="Bahnschrift" panose="020B0502040204020203" pitchFamily="34" charset="0"/>
              </a:rPr>
            </a:br>
            <a:r>
              <a:rPr lang="en-US" sz="4400" b="1" dirty="0">
                <a:solidFill>
                  <a:srgbClr val="595959"/>
                </a:solidFill>
                <a:latin typeface="Bahnschrift" panose="020B0502040204020203" pitchFamily="34" charset="0"/>
              </a:rPr>
              <a:t>DELPHI METHOD</a:t>
            </a:r>
            <a:endParaRPr lang="en-US" sz="4400" b="1" kern="1200" dirty="0">
              <a:solidFill>
                <a:srgbClr val="595959"/>
              </a:solidFill>
              <a:latin typeface="Bahnschrift" panose="020B0502040204020203" pitchFamily="34" charset="0"/>
            </a:endParaRPr>
          </a:p>
        </p:txBody>
      </p:sp>
      <p:pic>
        <p:nvPicPr>
          <p:cNvPr id="16" name="Graphic 1" descr="Users">
            <a:extLst>
              <a:ext uri="{FF2B5EF4-FFF2-40B4-BE49-F238E27FC236}">
                <a16:creationId xmlns:a16="http://schemas.microsoft.com/office/drawing/2014/main" id="{8D7B2D36-2310-479C-8475-F9350BC3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08201" y="1922089"/>
            <a:ext cx="3013822" cy="30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7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1714</Words>
  <Application>Microsoft Office PowerPoint</Application>
  <PresentationFormat>On-screen Show (4:3)</PresentationFormat>
  <Paragraphs>259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Bahnschrift</vt:lpstr>
      <vt:lpstr>Britannic Bold</vt:lpstr>
      <vt:lpstr>Calibri</vt:lpstr>
      <vt:lpstr>Calibri Light</vt:lpstr>
      <vt:lpstr>Wingdings</vt:lpstr>
      <vt:lpstr>Office Theme</vt:lpstr>
      <vt:lpstr>Retrospect</vt:lpstr>
      <vt:lpstr>Forecasting: Principles and Practice by   Rob J. Hyndman &amp; George Athanasopoulos                     Chapter 6:                                            Judgmental Forecasts</vt:lpstr>
      <vt:lpstr>Overview</vt:lpstr>
      <vt:lpstr>6.1  BEWARE OF LIMITATIONS</vt:lpstr>
      <vt:lpstr>PowerPoint Presentation</vt:lpstr>
      <vt:lpstr>6.2  KEY PRINCIPLES</vt:lpstr>
      <vt:lpstr>PowerPoint Presentation</vt:lpstr>
      <vt:lpstr>Example: Pharmaceutical Benefits Scheme (PBS)</vt:lpstr>
      <vt:lpstr>PowerPoint Presentation</vt:lpstr>
      <vt:lpstr>6.3  THE DELPHI METHOD</vt:lpstr>
      <vt:lpstr>PowerPoint Presentation</vt:lpstr>
      <vt:lpstr>PowerPoint Presentation</vt:lpstr>
      <vt:lpstr>PowerPoint Presentation</vt:lpstr>
      <vt:lpstr>6.4  FORECASTING BY ANALOGY</vt:lpstr>
      <vt:lpstr>PowerPoint Presentation</vt:lpstr>
      <vt:lpstr>PowerPoint Presentation</vt:lpstr>
      <vt:lpstr>6.5  SCENARIO FORECASTING</vt:lpstr>
      <vt:lpstr>PowerPoint Presentation</vt:lpstr>
      <vt:lpstr>6.6  NEW PRODUCT FORECASTING</vt:lpstr>
      <vt:lpstr>PowerPoint Presentation</vt:lpstr>
      <vt:lpstr>PowerPoint Presentation</vt:lpstr>
      <vt:lpstr>6.7  JUDGMENTAL ADJUSTMENTS</vt:lpstr>
      <vt:lpstr>PowerPoint Presentation</vt:lpstr>
      <vt:lpstr>Example: Tourism Forecasting Committee (TFC)</vt:lpstr>
      <vt:lpstr>6.8  FURTHER READING</vt:lpstr>
      <vt:lpstr>PowerPoint Presentation</vt:lpstr>
      <vt:lpstr>   THANK  YOU      dilek.onkal@northumbria.ac.uk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Forecasting: Principles and Practice by   Rob J. Hyndman &amp; George Athanasopoulos                     Chapter 6:                                            Judgmental Forecasts</dc:title>
  <dc:creator>Dilek Onkal</dc:creator>
  <cp:lastModifiedBy>Dilek Onkal</cp:lastModifiedBy>
  <cp:revision>38</cp:revision>
  <dcterms:created xsi:type="dcterms:W3CDTF">2020-11-17T13:16:35Z</dcterms:created>
  <dcterms:modified xsi:type="dcterms:W3CDTF">2020-11-20T13:35:27Z</dcterms:modified>
</cp:coreProperties>
</file>