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3" autoAdjust="0"/>
    <p:restoredTop sz="91140" autoAdjust="0"/>
  </p:normalViewPr>
  <p:slideViewPr>
    <p:cSldViewPr>
      <p:cViewPr>
        <p:scale>
          <a:sx n="75" d="100"/>
          <a:sy n="75" d="100"/>
        </p:scale>
        <p:origin x="-1496" y="-12440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Forensic Investigation via Robust Feature Extraction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7547549" y="35204400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0970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Data augmentation and robust feature extraction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566125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Problem: </a:t>
            </a:r>
            <a:r>
              <a:rPr lang="en-US" sz="6600" b="1" dirty="0">
                <a:solidFill>
                  <a:schemeClr val="bg1"/>
                </a:solidFill>
                <a:latin typeface="Book Antiqua"/>
                <a:sym typeface="Calibri"/>
              </a:rPr>
              <a:t>Forensic investigation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762000" y="27103626"/>
            <a:ext cx="889057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Comparison: PCA (Eigenface)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534207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7" y="6381807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001277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504758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477807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277407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477807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010207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001277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5" y="6082749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7" b="13224"/>
          <a:stretch/>
        </p:blipFill>
        <p:spPr>
          <a:xfrm>
            <a:off x="9860497" y="10537338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582188" y="10213564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03878" y="10213564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097" y="10213564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175263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146764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332391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332391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475626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493541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559749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559749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57734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57895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2" y="16764000"/>
            <a:ext cx="6265600" cy="8772850"/>
            <a:chOff x="334108" y="17379633"/>
            <a:chExt cx="8526528" cy="877285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Brightness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51DAB4-9FE7-3C42-977F-C7D54DCA5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4529258" y="22136423"/>
              <a:ext cx="4331378" cy="253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/>
                <a:t>Noise: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Gaussian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Poisson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Salt &amp; Pepper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Speckle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0808AD-EEED-9B4E-8760-0E3EED67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57526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7467600" y="24104959"/>
            <a:ext cx="7498064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Autoencoder is trained to filter out noise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EE1E3-D399-4E40-93EE-CD90E6EF8C43}"/>
              </a:ext>
            </a:extLst>
          </p:cNvPr>
          <p:cNvGrpSpPr/>
          <p:nvPr/>
        </p:nvGrpSpPr>
        <p:grpSpPr>
          <a:xfrm>
            <a:off x="15925800" y="16799793"/>
            <a:ext cx="13876634" cy="8270007"/>
            <a:chOff x="15086869" y="17256993"/>
            <a:chExt cx="14715562" cy="8270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5CABA-92DA-E443-A719-44020547A673}"/>
                </a:ext>
              </a:extLst>
            </p:cNvPr>
            <p:cNvCxnSpPr/>
            <p:nvPr/>
          </p:nvCxnSpPr>
          <p:spPr bwMode="auto">
            <a:xfrm flipV="1">
              <a:off x="16306800" y="20978068"/>
              <a:ext cx="12496800" cy="508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1A0C3-A5C4-7644-963D-C066FEC86601}"/>
                </a:ext>
              </a:extLst>
            </p:cNvPr>
            <p:cNvSpPr/>
            <p:nvPr/>
          </p:nvSpPr>
          <p:spPr bwMode="auto">
            <a:xfrm>
              <a:off x="19901590" y="20129820"/>
              <a:ext cx="2617569" cy="17925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245B7E-A488-0F43-953E-5D18994A1D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7652" y="20359600"/>
              <a:ext cx="2162908" cy="1328435"/>
              <a:chOff x="19019520" y="18666943"/>
              <a:chExt cx="5960206" cy="58923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BA4B01-B088-AB4B-A810-7DFCF9AF6AB1}"/>
                  </a:ext>
                </a:extLst>
              </p:cNvPr>
              <p:cNvSpPr/>
              <p:nvPr/>
            </p:nvSpPr>
            <p:spPr bwMode="auto">
              <a:xfrm>
                <a:off x="19019520" y="2197256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1445BE-1B15-0C48-BEF7-E5467810A598}"/>
                  </a:ext>
                </a:extLst>
              </p:cNvPr>
              <p:cNvSpPr/>
              <p:nvPr/>
            </p:nvSpPr>
            <p:spPr bwMode="auto">
              <a:xfrm>
                <a:off x="19019520" y="2031975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33ECC3C-C110-BF47-966E-02BD199699F4}"/>
                  </a:ext>
                </a:extLst>
              </p:cNvPr>
              <p:cNvSpPr/>
              <p:nvPr/>
            </p:nvSpPr>
            <p:spPr bwMode="auto">
              <a:xfrm>
                <a:off x="19019520" y="1866694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EA7E57-459C-1047-903C-7353C6891ED2}"/>
                  </a:ext>
                </a:extLst>
              </p:cNvPr>
              <p:cNvSpPr/>
              <p:nvPr/>
            </p:nvSpPr>
            <p:spPr bwMode="auto">
              <a:xfrm>
                <a:off x="19019520" y="23625372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1B1DF3F-EE21-5740-AF86-FC481797D40C}"/>
                  </a:ext>
                </a:extLst>
              </p:cNvPr>
              <p:cNvSpPr/>
              <p:nvPr/>
            </p:nvSpPr>
            <p:spPr bwMode="auto">
              <a:xfrm>
                <a:off x="24065326" y="2199206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5CBD91F-B1A3-B047-B4AE-2D78241752B6}"/>
                  </a:ext>
                </a:extLst>
              </p:cNvPr>
              <p:cNvSpPr/>
              <p:nvPr/>
            </p:nvSpPr>
            <p:spPr bwMode="auto">
              <a:xfrm>
                <a:off x="24065326" y="2033925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3B5C395-6D73-A141-A4CD-A12E63A3BF1E}"/>
                  </a:ext>
                </a:extLst>
              </p:cNvPr>
              <p:cNvSpPr/>
              <p:nvPr/>
            </p:nvSpPr>
            <p:spPr bwMode="auto">
              <a:xfrm>
                <a:off x="24065326" y="1868644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B57EB1-F0B4-A24B-B5F5-E8B011DFD698}"/>
                  </a:ext>
                </a:extLst>
              </p:cNvPr>
              <p:cNvSpPr/>
              <p:nvPr/>
            </p:nvSpPr>
            <p:spPr bwMode="auto">
              <a:xfrm>
                <a:off x="24065326" y="23644872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7395A8-64FA-114D-9190-B61438DAD4D1}"/>
                  </a:ext>
                </a:extLst>
              </p:cNvPr>
              <p:cNvSpPr/>
              <p:nvPr/>
            </p:nvSpPr>
            <p:spPr bwMode="auto">
              <a:xfrm>
                <a:off x="21542423" y="2202343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7D24CAB-F420-8449-B024-AAECB6C9921B}"/>
                  </a:ext>
                </a:extLst>
              </p:cNvPr>
              <p:cNvSpPr/>
              <p:nvPr/>
            </p:nvSpPr>
            <p:spPr bwMode="auto">
              <a:xfrm>
                <a:off x="21542423" y="2037062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285AA5-ACA5-5A41-8142-779BCA040726}"/>
                  </a:ext>
                </a:extLst>
              </p:cNvPr>
              <p:cNvGrpSpPr/>
              <p:nvPr/>
            </p:nvGrpSpPr>
            <p:grpSpPr>
              <a:xfrm>
                <a:off x="19800009" y="19447432"/>
                <a:ext cx="1742414" cy="4635140"/>
                <a:chOff x="19647609" y="19295032"/>
                <a:chExt cx="1742414" cy="4635140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D0B8FA29-5114-984F-8D4F-CE2198DCE4F1}"/>
                    </a:ext>
                  </a:extLst>
                </p:cNvPr>
                <p:cNvCxnSpPr>
                  <a:cxnSpLocks/>
                  <a:stCxn id="100" idx="5"/>
                  <a:endCxn id="112" idx="2"/>
                </p:cNvCxnSpPr>
                <p:nvPr/>
              </p:nvCxnSpPr>
              <p:spPr bwMode="auto">
                <a:xfrm>
                  <a:off x="19647609" y="19295032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104A0CCF-D5D3-5544-9C7D-3A740DF8176A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>
                  <a:off x="19798892" y="20675427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9C78D093-0999-254B-A440-58D55D5168F4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 flipV="1">
                  <a:off x="19798892" y="20675427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C377AD3A-ECCB-F447-A331-CEC94C27C3B3}"/>
                    </a:ext>
                  </a:extLst>
                </p:cNvPr>
                <p:cNvCxnSpPr>
                  <a:cxnSpLocks/>
                  <a:endCxn id="108" idx="2"/>
                </p:cNvCxnSpPr>
                <p:nvPr/>
              </p:nvCxnSpPr>
              <p:spPr bwMode="auto">
                <a:xfrm>
                  <a:off x="19798892" y="20686375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E3D3C2FB-9F1B-C14B-9534-6348C87AC531}"/>
                    </a:ext>
                  </a:extLst>
                </p:cNvPr>
                <p:cNvCxnSpPr>
                  <a:cxnSpLocks/>
                  <a:stCxn id="101" idx="6"/>
                  <a:endCxn id="112" idx="2"/>
                </p:cNvCxnSpPr>
                <p:nvPr/>
              </p:nvCxnSpPr>
              <p:spPr bwMode="auto">
                <a:xfrm flipV="1">
                  <a:off x="19781520" y="20675427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B4534B69-D651-F144-9CBC-F7A7FDFBC085}"/>
                    </a:ext>
                  </a:extLst>
                </p:cNvPr>
                <p:cNvCxnSpPr>
                  <a:cxnSpLocks/>
                  <a:stCxn id="100" idx="5"/>
                  <a:endCxn id="108" idx="2"/>
                </p:cNvCxnSpPr>
                <p:nvPr/>
              </p:nvCxnSpPr>
              <p:spPr bwMode="auto">
                <a:xfrm>
                  <a:off x="19647609" y="19295032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44C94FC-60D1-C54E-BB1E-410CD1EC8483}"/>
                    </a:ext>
                  </a:extLst>
                </p:cNvPr>
                <p:cNvCxnSpPr>
                  <a:cxnSpLocks/>
                  <a:stCxn id="94" idx="6"/>
                  <a:endCxn id="108" idx="2"/>
                </p:cNvCxnSpPr>
                <p:nvPr/>
              </p:nvCxnSpPr>
              <p:spPr bwMode="auto">
                <a:xfrm>
                  <a:off x="19781520" y="22277363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D50C84CC-D814-0041-A037-D7F0D2FDE7E9}"/>
                    </a:ext>
                  </a:extLst>
                </p:cNvPr>
                <p:cNvCxnSpPr>
                  <a:cxnSpLocks/>
                  <a:stCxn id="101" idx="6"/>
                  <a:endCxn id="108" idx="2"/>
                </p:cNvCxnSpPr>
                <p:nvPr/>
              </p:nvCxnSpPr>
              <p:spPr bwMode="auto">
                <a:xfrm flipV="1">
                  <a:off x="19781520" y="22328237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32DF53E-DC0A-964D-A5D8-7BBF35EF867F}"/>
                  </a:ext>
                </a:extLst>
              </p:cNvPr>
              <p:cNvGrpSpPr/>
              <p:nvPr/>
            </p:nvGrpSpPr>
            <p:grpSpPr>
              <a:xfrm flipH="1">
                <a:off x="22571806" y="19488037"/>
                <a:ext cx="1645920" cy="4635140"/>
                <a:chOff x="10822283" y="19165594"/>
                <a:chExt cx="1742414" cy="4635140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91ACAE14-CE81-0840-93A9-902458F9F42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9A65826-10ED-EB44-A2FC-0237D69532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45989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9EB4D32-5F20-EA4B-8E9A-C859242364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73566" y="20545989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D0C03409-A2A9-CF4C-8712-46DAF7D23F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56937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C7599E5-D7BB-D24E-912F-55FE8D04A8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0545989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B184213E-CDCA-6345-932C-F4B426F9CE8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DCD2926-6982-854F-B524-BE435D42D4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56194" y="22147925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3366C77B-E659-9D47-AED3-EA85CCCF48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2198799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4FF318-5D33-664E-89C1-6F561C0F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37173" y="22354742"/>
              <a:ext cx="2546430" cy="1809306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86B73E6-B000-A042-AAF6-DE2CB7CE1E1B}"/>
                </a:ext>
              </a:extLst>
            </p:cNvPr>
            <p:cNvSpPr/>
            <p:nvPr/>
          </p:nvSpPr>
          <p:spPr bwMode="auto">
            <a:xfrm>
              <a:off x="23406790" y="22347833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F26BAA2-A43A-D44C-9E9B-E6FF5B2AED7F}"/>
                </a:ext>
              </a:extLst>
            </p:cNvPr>
            <p:cNvGrpSpPr/>
            <p:nvPr/>
          </p:nvGrpSpPr>
          <p:grpSpPr>
            <a:xfrm>
              <a:off x="16472590" y="18160816"/>
              <a:ext cx="2502089" cy="1641862"/>
              <a:chOff x="334108" y="17379633"/>
              <a:chExt cx="7823217" cy="7994967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D43EECD7-972C-6A47-A535-50771CE9E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65ED391-01C9-1140-ADCD-16B0585805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0AEC92B-5996-A746-8B68-AFD16D5D8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F3464B9D-BA97-E441-B612-CD04855B2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426CD974-6402-B74A-B9DB-19757A233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FF1B882-7019-A149-9CD8-7E56A96F3B80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CDB0163F-0F91-6D45-B2D1-330C38689B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AA3714F0-20EA-4A42-BAAD-D76ADF3A9AE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8E59CF3-3A2C-9B4F-A013-AD07F26520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5C7AB9A7-A5F1-0541-BF2E-DF9B514C2A69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0662BE07-6BB0-DC4A-9BA4-E5A8552336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50102" y="21490131"/>
                <a:ext cx="2077150" cy="336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E852C649-AE35-6C4A-B0EB-341956421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01668" y="18323774"/>
                <a:ext cx="648434" cy="31999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4023AB5B-2349-3645-81A4-08E4710DD5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6200" y="20269200"/>
                <a:ext cx="629441" cy="130087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6163EAB4-4E4D-4945-B2C8-BF10C2852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38066" y="21542424"/>
                <a:ext cx="657734" cy="101277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CD120A5-9A8C-F440-9CDF-99B75426D15B}"/>
                  </a:ext>
                </a:extLst>
              </p:cNvPr>
              <p:cNvCxnSpPr>
                <a:cxnSpLocks/>
                <a:stCxn id="154" idx="3"/>
              </p:cNvCxnSpPr>
              <p:nvPr/>
            </p:nvCxnSpPr>
            <p:spPr bwMode="auto">
              <a:xfrm flipV="1">
                <a:off x="3793319" y="21568059"/>
                <a:ext cx="722322" cy="314300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A5DABED0-47C7-6B40-B43F-8A1FCDE93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577" b="13224"/>
              <a:stretch/>
            </p:blipFill>
            <p:spPr>
              <a:xfrm>
                <a:off x="6631987" y="20768596"/>
                <a:ext cx="1525338" cy="1525339"/>
              </a:xfrm>
              <a:prstGeom prst="rect">
                <a:avLst/>
              </a:prstGeom>
            </p:spPr>
          </p:pic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2F41B5D-4798-6045-AE27-D35BEA47C27A}"/>
                </a:ext>
              </a:extLst>
            </p:cNvPr>
            <p:cNvSpPr/>
            <p:nvPr/>
          </p:nvSpPr>
          <p:spPr bwMode="auto">
            <a:xfrm>
              <a:off x="16460251" y="18085216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3" name="Google Shape;50;p6">
              <a:extLst>
                <a:ext uri="{FF2B5EF4-FFF2-40B4-BE49-F238E27FC236}">
                  <a16:creationId xmlns:a16="http://schemas.microsoft.com/office/drawing/2014/main" id="{52A62785-8A0B-5F46-A638-DA398812B1F0}"/>
                </a:ext>
              </a:extLst>
            </p:cNvPr>
            <p:cNvSpPr txBox="1"/>
            <p:nvPr/>
          </p:nvSpPr>
          <p:spPr>
            <a:xfrm>
              <a:off x="15086869" y="19957245"/>
              <a:ext cx="4549237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Data augmentation</a:t>
              </a:r>
            </a:p>
          </p:txBody>
        </p:sp>
        <p:sp>
          <p:nvSpPr>
            <p:cNvPr id="194" name="Google Shape;50;p6">
              <a:extLst>
                <a:ext uri="{FF2B5EF4-FFF2-40B4-BE49-F238E27FC236}">
                  <a16:creationId xmlns:a16="http://schemas.microsoft.com/office/drawing/2014/main" id="{0CBE2400-3B81-6F4C-89CB-0872EE4EA3DE}"/>
                </a:ext>
              </a:extLst>
            </p:cNvPr>
            <p:cNvSpPr txBox="1"/>
            <p:nvPr/>
          </p:nvSpPr>
          <p:spPr>
            <a:xfrm>
              <a:off x="15786790" y="1726545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 noise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21A3ECC-05FD-D347-BB02-330F9DF32E8B}"/>
                </a:ext>
              </a:extLst>
            </p:cNvPr>
            <p:cNvCxnSpPr>
              <a:cxnSpLocks/>
              <a:stCxn id="192" idx="3"/>
              <a:endCxn id="8" idx="1"/>
            </p:cNvCxnSpPr>
            <p:nvPr/>
          </p:nvCxnSpPr>
          <p:spPr bwMode="auto">
            <a:xfrm>
              <a:off x="19077820" y="18981495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Curved Connector 194">
              <a:extLst>
                <a:ext uri="{FF2B5EF4-FFF2-40B4-BE49-F238E27FC236}">
                  <a16:creationId xmlns:a16="http://schemas.microsoft.com/office/drawing/2014/main" id="{730EE097-A947-5741-A89E-585BF1CC41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50837" y="21638542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90DA5EA2-B7E8-4B42-A990-7440893337B4}"/>
                </a:ext>
              </a:extLst>
            </p:cNvPr>
            <p:cNvCxnSpPr>
              <a:cxnSpLocks/>
              <a:stCxn id="8" idx="3"/>
            </p:cNvCxnSpPr>
            <p:nvPr/>
          </p:nvCxnSpPr>
          <p:spPr bwMode="auto">
            <a:xfrm flipV="1">
              <a:off x="22519159" y="18926985"/>
              <a:ext cx="99018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3" name="Google Shape;50;p6">
              <a:extLst>
                <a:ext uri="{FF2B5EF4-FFF2-40B4-BE49-F238E27FC236}">
                  <a16:creationId xmlns:a16="http://schemas.microsoft.com/office/drawing/2014/main" id="{17A0C9B2-3FA9-EF4A-A1BE-5130B06D8F9E}"/>
                </a:ext>
              </a:extLst>
            </p:cNvPr>
            <p:cNvSpPr txBox="1"/>
            <p:nvPr/>
          </p:nvSpPr>
          <p:spPr>
            <a:xfrm>
              <a:off x="22597551" y="17256993"/>
              <a:ext cx="4529649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without noise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103B722-B162-CF47-BFE1-AB7CC1251C02}"/>
                </a:ext>
              </a:extLst>
            </p:cNvPr>
            <p:cNvGrpSpPr/>
            <p:nvPr/>
          </p:nvGrpSpPr>
          <p:grpSpPr>
            <a:xfrm>
              <a:off x="24115794" y="18195681"/>
              <a:ext cx="1111690" cy="1641862"/>
              <a:chOff x="334108" y="17379633"/>
              <a:chExt cx="3475892" cy="799496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0B7D6E9C-9C9E-664D-A0ED-92F0303B9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CC7B2163-7EC0-134C-99C6-BF33D0607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C9B29518-BC69-3545-AD00-B46263BA56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11" name="Picture 210">
                <a:extLst>
                  <a:ext uri="{FF2B5EF4-FFF2-40B4-BE49-F238E27FC236}">
                    <a16:creationId xmlns:a16="http://schemas.microsoft.com/office/drawing/2014/main" id="{869E1EAB-0D97-684D-9CB0-B1D12212F3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9D0D947-013B-B14D-BEBC-1CE64C5008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9EED4796-A085-1E49-996C-E2A885ECF636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C24D40AB-CBB4-0C41-82DD-2E3DB7E638F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2" name="Straight Arrow Connector 231">
                  <a:extLst>
                    <a:ext uri="{FF2B5EF4-FFF2-40B4-BE49-F238E27FC236}">
                      <a16:creationId xmlns:a16="http://schemas.microsoft.com/office/drawing/2014/main" id="{6FF5D8C0-295C-2F4C-AA32-FF28489679C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09CE0708-F1FC-F545-A3FB-DA20429A2CA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4AA71D28-BBB7-E24A-8251-C41B7E1F49BE}"/>
                    </a:ext>
                  </a:extLst>
                </p:cNvPr>
                <p:cNvCxnSpPr>
                  <a:cxnSpLocks/>
                  <a:stCxn id="206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1A012AA-316C-E646-A8DA-1E9A22DDEDF2}"/>
                </a:ext>
              </a:extLst>
            </p:cNvPr>
            <p:cNvSpPr/>
            <p:nvPr/>
          </p:nvSpPr>
          <p:spPr bwMode="auto">
            <a:xfrm>
              <a:off x="23528948" y="18120081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38" name="Google Shape;50;p6">
              <a:extLst>
                <a:ext uri="{FF2B5EF4-FFF2-40B4-BE49-F238E27FC236}">
                  <a16:creationId xmlns:a16="http://schemas.microsoft.com/office/drawing/2014/main" id="{07AFAD25-E79B-FF49-902E-2D261E1ACACA}"/>
                </a:ext>
              </a:extLst>
            </p:cNvPr>
            <p:cNvSpPr txBox="1"/>
            <p:nvPr/>
          </p:nvSpPr>
          <p:spPr>
            <a:xfrm>
              <a:off x="23619809" y="21541378"/>
              <a:ext cx="2146908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i="1" dirty="0"/>
                <a:t>KNN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14D7081-482C-AE46-B5BD-E6C64F5B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9451" y="23318355"/>
              <a:ext cx="54674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34EE85-182A-1642-B290-46FB70BC76C4}"/>
                </a:ext>
              </a:extLst>
            </p:cNvPr>
            <p:cNvGrpSpPr/>
            <p:nvPr/>
          </p:nvGrpSpPr>
          <p:grpSpPr>
            <a:xfrm>
              <a:off x="16547723" y="22676246"/>
              <a:ext cx="2464272" cy="1223179"/>
              <a:chOff x="17938611" y="22303628"/>
              <a:chExt cx="3176755" cy="1271180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F225F40-8AC3-C74F-BCEB-8B0DEB58C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8611" y="22304415"/>
                <a:ext cx="891799" cy="127039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4C623F9-C124-5F40-81D0-5273AC89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86890" y="22306961"/>
                <a:ext cx="884422" cy="126529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33E620D-6DDE-3B4E-AF89-BCCF222B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66010" y="22303628"/>
                <a:ext cx="849356" cy="1265707"/>
              </a:xfrm>
              <a:prstGeom prst="rect">
                <a:avLst/>
              </a:prstGeom>
            </p:spPr>
          </p:pic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9FCDB36-64FD-E341-AC5B-D600EC3B976C}"/>
                </a:ext>
              </a:extLst>
            </p:cNvPr>
            <p:cNvSpPr/>
            <p:nvPr/>
          </p:nvSpPr>
          <p:spPr bwMode="auto">
            <a:xfrm>
              <a:off x="16472590" y="22385340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cxnSp>
          <p:nvCxnSpPr>
            <p:cNvPr id="242" name="Curved Connector 241">
              <a:extLst>
                <a:ext uri="{FF2B5EF4-FFF2-40B4-BE49-F238E27FC236}">
                  <a16:creationId xmlns:a16="http://schemas.microsoft.com/office/drawing/2014/main" id="{4DC6FD37-56E6-554B-B7BC-362EDD74E8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090159" y="21562342"/>
              <a:ext cx="811431" cy="16459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BAAF46-02E9-D746-840B-FA03ADC4DD28}"/>
                </a:ext>
              </a:extLst>
            </p:cNvPr>
            <p:cNvGrpSpPr/>
            <p:nvPr/>
          </p:nvGrpSpPr>
          <p:grpSpPr>
            <a:xfrm>
              <a:off x="26920455" y="22790049"/>
              <a:ext cx="1554090" cy="1009433"/>
              <a:chOff x="609600" y="6858000"/>
              <a:chExt cx="8305800" cy="583550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1F4853C-B945-9549-8FE2-124B2963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7010400"/>
                <a:ext cx="3959196" cy="5639987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28FF817B-B8B7-7043-989F-CB8E4CB2E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9407" y="6858000"/>
                <a:ext cx="2235993" cy="5835500"/>
              </a:xfrm>
              <a:prstGeom prst="rect">
                <a:avLst/>
              </a:prstGeom>
            </p:spPr>
          </p:pic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FF206092-C2D7-0B4C-9750-CE2169586D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68796" y="9753600"/>
                <a:ext cx="219456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CA6D0D1-4F66-8249-A338-2CE0A7454983}"/>
                </a:ext>
              </a:extLst>
            </p:cNvPr>
            <p:cNvSpPr/>
            <p:nvPr/>
          </p:nvSpPr>
          <p:spPr bwMode="auto">
            <a:xfrm>
              <a:off x="26643231" y="22371490"/>
              <a:ext cx="21603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47" name="Google Shape;50;p6">
              <a:extLst>
                <a:ext uri="{FF2B5EF4-FFF2-40B4-BE49-F238E27FC236}">
                  <a16:creationId xmlns:a16="http://schemas.microsoft.com/office/drawing/2014/main" id="{D500EBB9-B00E-5C4F-8593-E7412FB92FB8}"/>
                </a:ext>
              </a:extLst>
            </p:cNvPr>
            <p:cNvSpPr txBox="1"/>
            <p:nvPr/>
          </p:nvSpPr>
          <p:spPr>
            <a:xfrm>
              <a:off x="19206398" y="19284366"/>
              <a:ext cx="4063494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Autoencoder</a:t>
              </a:r>
            </a:p>
          </p:txBody>
        </p:sp>
        <p:sp>
          <p:nvSpPr>
            <p:cNvPr id="248" name="Google Shape;50;p6">
              <a:extLst>
                <a:ext uri="{FF2B5EF4-FFF2-40B4-BE49-F238E27FC236}">
                  <a16:creationId xmlns:a16="http://schemas.microsoft.com/office/drawing/2014/main" id="{931F84FD-0942-3E4E-AECA-4F9A4588DD50}"/>
                </a:ext>
              </a:extLst>
            </p:cNvPr>
            <p:cNvSpPr txBox="1"/>
            <p:nvPr/>
          </p:nvSpPr>
          <p:spPr>
            <a:xfrm>
              <a:off x="25864643" y="20094616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>
                  <a:solidFill>
                    <a:srgbClr val="0070C0"/>
                  </a:solidFill>
                </a:rPr>
                <a:t>Training</a:t>
              </a:r>
            </a:p>
          </p:txBody>
        </p:sp>
        <p:sp>
          <p:nvSpPr>
            <p:cNvPr id="249" name="Google Shape;50;p6">
              <a:extLst>
                <a:ext uri="{FF2B5EF4-FFF2-40B4-BE49-F238E27FC236}">
                  <a16:creationId xmlns:a16="http://schemas.microsoft.com/office/drawing/2014/main" id="{E2CADA4B-D28D-6149-8F17-4488DDAB1A8F}"/>
                </a:ext>
              </a:extLst>
            </p:cNvPr>
            <p:cNvSpPr txBox="1"/>
            <p:nvPr/>
          </p:nvSpPr>
          <p:spPr>
            <a:xfrm>
              <a:off x="25864644" y="2110948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/>
                <a:t>Testing</a:t>
              </a:r>
            </a:p>
          </p:txBody>
        </p:sp>
        <p:sp>
          <p:nvSpPr>
            <p:cNvPr id="250" name="Google Shape;50;p6">
              <a:extLst>
                <a:ext uri="{FF2B5EF4-FFF2-40B4-BE49-F238E27FC236}">
                  <a16:creationId xmlns:a16="http://schemas.microsoft.com/office/drawing/2014/main" id="{FFFE00FB-C80C-1445-89F3-6FFC6500B41D}"/>
                </a:ext>
              </a:extLst>
            </p:cNvPr>
            <p:cNvSpPr txBox="1"/>
            <p:nvPr/>
          </p:nvSpPr>
          <p:spPr>
            <a:xfrm>
              <a:off x="25219752" y="24346025"/>
              <a:ext cx="3946573" cy="1180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Identified footwear impressions</a:t>
              </a:r>
              <a:endParaRPr lang="en-US" sz="3200" i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0F0351-4ABC-DE4A-A1E2-6966060871A8}"/>
                </a:ext>
              </a:extLst>
            </p:cNvPr>
            <p:cNvSpPr/>
            <p:nvPr/>
          </p:nvSpPr>
          <p:spPr>
            <a:xfrm>
              <a:off x="15638638" y="24312163"/>
              <a:ext cx="442565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Footwear impressions 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at the crime scene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9FB03C-73F9-485B-94A8-F65E71FB2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8192" y="16764000"/>
            <a:ext cx="9407410" cy="7086600"/>
          </a:xfrm>
          <a:prstGeom prst="rect">
            <a:avLst/>
          </a:prstGeom>
        </p:spPr>
      </p:pic>
      <p:sp>
        <p:nvSpPr>
          <p:cNvPr id="156" name="Google Shape;50;p6">
            <a:extLst>
              <a:ext uri="{FF2B5EF4-FFF2-40B4-BE49-F238E27FC236}">
                <a16:creationId xmlns:a16="http://schemas.microsoft.com/office/drawing/2014/main" id="{8369EAEE-15F8-2447-AE53-CDE4BBF0DF25}"/>
              </a:ext>
            </a:extLst>
          </p:cNvPr>
          <p:cNvSpPr txBox="1"/>
          <p:nvPr/>
        </p:nvSpPr>
        <p:spPr>
          <a:xfrm>
            <a:off x="10744200" y="27103626"/>
            <a:ext cx="5152373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Eigenface results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005543-EB04-CA4B-8001-AD6931801AA6}"/>
              </a:ext>
            </a:extLst>
          </p:cNvPr>
          <p:cNvSpPr/>
          <p:nvPr/>
        </p:nvSpPr>
        <p:spPr>
          <a:xfrm>
            <a:off x="1089593" y="28862586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X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25370C-FCF1-DA4B-830D-E7B78C6A24AC}"/>
              </a:ext>
            </a:extLst>
          </p:cNvPr>
          <p:cNvSpPr/>
          <p:nvPr/>
        </p:nvSpPr>
        <p:spPr bwMode="auto">
          <a:xfrm>
            <a:off x="968430" y="29862996"/>
            <a:ext cx="1872059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7894DF7-961F-404C-AE78-B2F9BE4E8C05}"/>
              </a:ext>
            </a:extLst>
          </p:cNvPr>
          <p:cNvSpPr/>
          <p:nvPr/>
        </p:nvSpPr>
        <p:spPr>
          <a:xfrm>
            <a:off x="2667000" y="28795840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=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5F20749-D6BB-6343-9D8A-F44C1BCA0729}"/>
              </a:ext>
            </a:extLst>
          </p:cNvPr>
          <p:cNvSpPr/>
          <p:nvPr/>
        </p:nvSpPr>
        <p:spPr>
          <a:xfrm>
            <a:off x="4495800" y="28832333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U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D93196-E170-4745-B8CC-67A68FC31B11}"/>
              </a:ext>
            </a:extLst>
          </p:cNvPr>
          <p:cNvSpPr/>
          <p:nvPr/>
        </p:nvSpPr>
        <p:spPr>
          <a:xfrm rot="16200000">
            <a:off x="-1458491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Features: 64 X 64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250C6A7-47A2-9046-83A0-DCFE0E324E5A}"/>
              </a:ext>
            </a:extLst>
          </p:cNvPr>
          <p:cNvSpPr/>
          <p:nvPr/>
        </p:nvSpPr>
        <p:spPr>
          <a:xfrm>
            <a:off x="-228600" y="33822382"/>
            <a:ext cx="4339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Augmented images: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117500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2FA8BC2-76D1-CA4D-BBB2-8F4AC339EB04}"/>
              </a:ext>
            </a:extLst>
          </p:cNvPr>
          <p:cNvSpPr/>
          <p:nvPr/>
        </p:nvSpPr>
        <p:spPr bwMode="auto">
          <a:xfrm>
            <a:off x="4178272" y="29839844"/>
            <a:ext cx="2035284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370B81A-2CC4-C740-8FCA-3092D6A4B9CD}"/>
              </a:ext>
            </a:extLst>
          </p:cNvPr>
          <p:cNvSpPr/>
          <p:nvPr/>
        </p:nvSpPr>
        <p:spPr>
          <a:xfrm>
            <a:off x="7121444" y="28790558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SV</a:t>
            </a:r>
            <a:r>
              <a:rPr lang="en-US" sz="5600" baseline="30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D5562B-979D-3045-9DD2-80A40DD6BBFA}"/>
              </a:ext>
            </a:extLst>
          </p:cNvPr>
          <p:cNvSpPr/>
          <p:nvPr/>
        </p:nvSpPr>
        <p:spPr bwMode="auto">
          <a:xfrm>
            <a:off x="6447886" y="29849973"/>
            <a:ext cx="3051247" cy="18226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B730836-5C06-454A-B893-2DA1B5DFFD9F}"/>
              </a:ext>
            </a:extLst>
          </p:cNvPr>
          <p:cNvCxnSpPr>
            <a:cxnSpLocks/>
          </p:cNvCxnSpPr>
          <p:nvPr/>
        </p:nvCxnSpPr>
        <p:spPr bwMode="auto">
          <a:xfrm>
            <a:off x="5117633" y="29862996"/>
            <a:ext cx="0" cy="38136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7B0B1E2-8CFF-DE41-86AC-C5077DD07EE9}"/>
              </a:ext>
            </a:extLst>
          </p:cNvPr>
          <p:cNvCxnSpPr>
            <a:cxnSpLocks/>
            <a:endCxn id="175" idx="3"/>
          </p:cNvCxnSpPr>
          <p:nvPr/>
        </p:nvCxnSpPr>
        <p:spPr bwMode="auto">
          <a:xfrm flipV="1">
            <a:off x="6447886" y="30761312"/>
            <a:ext cx="3051247" cy="157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FFF001-509F-0945-9136-F3644E9C04C9}"/>
              </a:ext>
            </a:extLst>
          </p:cNvPr>
          <p:cNvSpPr/>
          <p:nvPr/>
        </p:nvSpPr>
        <p:spPr>
          <a:xfrm rot="16200000">
            <a:off x="2706642" y="31525507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B69563-065A-5546-9E4E-ADBBCC2F04CE}"/>
              </a:ext>
            </a:extLst>
          </p:cNvPr>
          <p:cNvSpPr/>
          <p:nvPr/>
        </p:nvSpPr>
        <p:spPr>
          <a:xfrm rot="16200000">
            <a:off x="3684830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4A48915-7ED5-0244-B177-B169393DAE98}"/>
              </a:ext>
            </a:extLst>
          </p:cNvPr>
          <p:cNvSpPr/>
          <p:nvPr/>
        </p:nvSpPr>
        <p:spPr>
          <a:xfrm>
            <a:off x="6527007" y="30015040"/>
            <a:ext cx="2972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7C7B287-D4F1-D448-B9FE-050401D71227}"/>
              </a:ext>
            </a:extLst>
          </p:cNvPr>
          <p:cNvSpPr/>
          <p:nvPr/>
        </p:nvSpPr>
        <p:spPr>
          <a:xfrm>
            <a:off x="6494201" y="30937200"/>
            <a:ext cx="300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74313FD-7992-B04E-A65C-D3BEE7C20CBE}"/>
              </a:ext>
            </a:extLst>
          </p:cNvPr>
          <p:cNvSpPr/>
          <p:nvPr/>
        </p:nvSpPr>
        <p:spPr>
          <a:xfrm>
            <a:off x="3762792" y="34307065"/>
            <a:ext cx="3965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100 eigen-footprints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C15F92-A084-7D40-BAB6-EDA05ACE22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74175" y="33739908"/>
            <a:ext cx="304512" cy="6036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8" name="Google Shape;50;p6">
            <a:extLst>
              <a:ext uri="{FF2B5EF4-FFF2-40B4-BE49-F238E27FC236}">
                <a16:creationId xmlns:a16="http://schemas.microsoft.com/office/drawing/2014/main" id="{7DE5196A-FA03-0845-8A8D-191720DF2929}"/>
              </a:ext>
            </a:extLst>
          </p:cNvPr>
          <p:cNvSpPr txBox="1"/>
          <p:nvPr/>
        </p:nvSpPr>
        <p:spPr>
          <a:xfrm>
            <a:off x="177795" y="35485626"/>
            <a:ext cx="751840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10-701 Machine Learning</a:t>
            </a:r>
          </a:p>
        </p:txBody>
      </p:sp>
      <p:sp>
        <p:nvSpPr>
          <p:cNvPr id="190" name="Google Shape;50;p6">
            <a:extLst>
              <a:ext uri="{FF2B5EF4-FFF2-40B4-BE49-F238E27FC236}">
                <a16:creationId xmlns:a16="http://schemas.microsoft.com/office/drawing/2014/main" id="{6CF678D7-9E53-6E41-9816-AA704F8281CB}"/>
              </a:ext>
            </a:extLst>
          </p:cNvPr>
          <p:cNvSpPr txBox="1"/>
          <p:nvPr/>
        </p:nvSpPr>
        <p:spPr>
          <a:xfrm>
            <a:off x="9954522" y="31844015"/>
            <a:ext cx="703807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Several issues for applying PCA: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Low accuracy: &lt;0.1 (300 classes)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Possible reason: not robust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centered footprints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same size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Sensitive to angles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Cannot scale to 1175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60B7D-FE96-BB4A-95DE-8368BD70EA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7400" y="28157897"/>
            <a:ext cx="7220146" cy="3693703"/>
          </a:xfrm>
          <a:prstGeom prst="rect">
            <a:avLst/>
          </a:prstGeom>
        </p:spPr>
      </p:pic>
      <p:sp>
        <p:nvSpPr>
          <p:cNvPr id="197" name="Google Shape;50;p6">
            <a:extLst>
              <a:ext uri="{FF2B5EF4-FFF2-40B4-BE49-F238E27FC236}">
                <a16:creationId xmlns:a16="http://schemas.microsoft.com/office/drawing/2014/main" id="{D0A8D1F8-6BE5-4744-A171-38B340FB1A91}"/>
              </a:ext>
            </a:extLst>
          </p:cNvPr>
          <p:cNvSpPr txBox="1"/>
          <p:nvPr/>
        </p:nvSpPr>
        <p:spPr>
          <a:xfrm>
            <a:off x="15631630" y="29699230"/>
            <a:ext cx="877138" cy="69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?</a:t>
            </a:r>
          </a:p>
        </p:txBody>
      </p:sp>
      <p:sp>
        <p:nvSpPr>
          <p:cNvPr id="221" name="Google Shape;50;p6">
            <a:extLst>
              <a:ext uri="{FF2B5EF4-FFF2-40B4-BE49-F238E27FC236}">
                <a16:creationId xmlns:a16="http://schemas.microsoft.com/office/drawing/2014/main" id="{8EC21D1E-3DF8-EA4B-9F38-0011424051C2}"/>
              </a:ext>
            </a:extLst>
          </p:cNvPr>
          <p:cNvSpPr txBox="1"/>
          <p:nvPr/>
        </p:nvSpPr>
        <p:spPr>
          <a:xfrm>
            <a:off x="16992600" y="27107695"/>
            <a:ext cx="1186414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Autoencoder and KNN classifier results</a:t>
            </a:r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33D0BBE7-F7ED-ED48-99D0-E6DD57100B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86132" y="31131431"/>
            <a:ext cx="1768752" cy="176875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D5A10DE-FDDF-8E4B-8534-23B6C8B73C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89086" y="33173047"/>
            <a:ext cx="1768752" cy="1768752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1D6F2C0C-0179-FA48-8600-985B0097BC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11351" y="33154026"/>
            <a:ext cx="1768752" cy="1768752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E7CCCE0E-ED21-074F-ADC0-97C5375931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29266" y="35221089"/>
            <a:ext cx="1113003" cy="1113003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AA444E6E-CDF4-704C-A256-00BB3EF933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414006" y="35176621"/>
            <a:ext cx="1113003" cy="1113003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181A685A-512C-1040-A8B4-C40A561FBF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129351" y="35214663"/>
            <a:ext cx="1113003" cy="1113003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A7F9FB80-DB0D-584B-99F7-7FE3827DFCA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838834" y="31151339"/>
            <a:ext cx="1768753" cy="1768753"/>
          </a:xfrm>
          <a:prstGeom prst="rect">
            <a:avLst/>
          </a:prstGeom>
        </p:spPr>
      </p:pic>
      <p:sp>
        <p:nvSpPr>
          <p:cNvPr id="237" name="Google Shape;50;p6">
            <a:extLst>
              <a:ext uri="{FF2B5EF4-FFF2-40B4-BE49-F238E27FC236}">
                <a16:creationId xmlns:a16="http://schemas.microsoft.com/office/drawing/2014/main" id="{0FB74265-726B-354B-81E2-8013BD0A1F5C}"/>
              </a:ext>
            </a:extLst>
          </p:cNvPr>
          <p:cNvSpPr txBox="1"/>
          <p:nvPr/>
        </p:nvSpPr>
        <p:spPr>
          <a:xfrm>
            <a:off x="17045392" y="27950970"/>
            <a:ext cx="842116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Learnt some useful proper filters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Some features are not useful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Sparse encoding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Poor reconstruction leads to poor </a:t>
            </a:r>
            <a:r>
              <a:rPr lang="en-US" altLang="zh-CN" sz="3600" dirty="0"/>
              <a:t>KNN </a:t>
            </a:r>
            <a:r>
              <a:rPr lang="en-US" sz="3600" dirty="0"/>
              <a:t>classification (1% to 5</a:t>
            </a:r>
            <a:r>
              <a:rPr lang="en-US" altLang="zh-CN" sz="3600" dirty="0"/>
              <a:t>%</a:t>
            </a:r>
            <a:r>
              <a:rPr lang="zh-CN" altLang="en-US" sz="3600" dirty="0"/>
              <a:t>）</a:t>
            </a:r>
            <a:endParaRPr lang="en-US" sz="36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75BCBAD6-30C2-294D-8730-B7EAE09F5D6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92796" y="33822382"/>
            <a:ext cx="1768752" cy="1768752"/>
          </a:xfrm>
          <a:prstGeom prst="rect">
            <a:avLst/>
          </a:prstGeom>
        </p:spPr>
      </p:pic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8E7486D-4ABB-F449-92CC-5B549A1A48A5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87670" y="33305953"/>
            <a:ext cx="39265" cy="3020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7E32D217-094F-D845-893F-FB38AAEB5447}"/>
              </a:ext>
            </a:extLst>
          </p:cNvPr>
          <p:cNvSpPr txBox="1"/>
          <p:nvPr/>
        </p:nvSpPr>
        <p:spPr>
          <a:xfrm rot="16200000">
            <a:off x="15686661" y="32861638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Features </a:t>
            </a:r>
            <a:endParaRPr lang="en-US" sz="3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B42069-5917-AB43-8EF8-FF7464584CDE}"/>
              </a:ext>
            </a:extLst>
          </p:cNvPr>
          <p:cNvSpPr txBox="1"/>
          <p:nvPr/>
        </p:nvSpPr>
        <p:spPr>
          <a:xfrm>
            <a:off x="25516570" y="33033475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Reconstruction</a:t>
            </a:r>
            <a:endParaRPr lang="en-US" sz="3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04FFC30-8D0B-C743-BCA9-A36E77AF1380}"/>
              </a:ext>
            </a:extLst>
          </p:cNvPr>
          <p:cNvSpPr txBox="1"/>
          <p:nvPr/>
        </p:nvSpPr>
        <p:spPr>
          <a:xfrm>
            <a:off x="25516570" y="35749029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Final Encoding</a:t>
            </a:r>
            <a:endParaRPr lang="en-US" sz="3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F0F3EA3-A66F-004B-83CD-682F6745B9AB}"/>
              </a:ext>
            </a:extLst>
          </p:cNvPr>
          <p:cNvSpPr txBox="1"/>
          <p:nvPr/>
        </p:nvSpPr>
        <p:spPr>
          <a:xfrm rot="16200000">
            <a:off x="17128550" y="29827230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Input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16832</TotalTime>
  <Words>225</Words>
  <Application>Microsoft Macintosh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Big Caslon Medium</vt:lpstr>
      <vt:lpstr>Book Antiqua</vt:lpstr>
      <vt:lpstr>Calibri</vt:lpstr>
      <vt:lpstr>Courier New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tianlony</cp:lastModifiedBy>
  <cp:revision>428</cp:revision>
  <cp:lastPrinted>2018-12-08T21:27:34Z</cp:lastPrinted>
  <dcterms:created xsi:type="dcterms:W3CDTF">2012-08-30T17:56:20Z</dcterms:created>
  <dcterms:modified xsi:type="dcterms:W3CDTF">2018-12-09T03:41:46Z</dcterms:modified>
  <cp:category/>
</cp:coreProperties>
</file>