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29260800" cy="36576000"/>
  <p:notesSz cx="324612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9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0C0C0"/>
    <a:srgbClr val="FF0000"/>
    <a:srgbClr val="FF6FCF"/>
    <a:srgbClr val="A50021"/>
    <a:srgbClr val="630000"/>
    <a:srgbClr val="800000"/>
    <a:srgbClr val="BE0011"/>
    <a:srgbClr val="E48D9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87" autoAdjust="0"/>
    <p:restoredTop sz="91145" autoAdjust="0"/>
  </p:normalViewPr>
  <p:slideViewPr>
    <p:cSldViewPr>
      <p:cViewPr>
        <p:scale>
          <a:sx n="25" d="100"/>
          <a:sy n="25" d="100"/>
        </p:scale>
        <p:origin x="1188" y="-2052"/>
      </p:cViewPr>
      <p:guideLst>
        <p:guide orient="horz" pos="11520"/>
        <p:guide pos="9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066838" cy="25606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386425" y="0"/>
            <a:ext cx="14066838" cy="25606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8C8A9-C8E4-D04E-9830-749FB15BD155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50275" y="3840163"/>
            <a:ext cx="1536065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46438" y="24323675"/>
            <a:ext cx="25968325" cy="230425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066838" cy="2559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386425" y="48637825"/>
            <a:ext cx="14066838" cy="2559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3D199-9BE7-DC46-8474-A36C0E2045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1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3D199-9BE7-DC46-8474-A36C0E2045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3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3925" y="11361738"/>
            <a:ext cx="24872950" cy="78406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9438" y="20726400"/>
            <a:ext cx="20481925" cy="934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E08ECDC-7975-4BB1-AE49-2345F5BD92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11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675" y="8534400"/>
            <a:ext cx="26333450" cy="24137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944A2AE-0D4A-4451-8982-9EBB4E5C18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1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13763" y="1465263"/>
            <a:ext cx="6583362" cy="312070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675" y="1465263"/>
            <a:ext cx="19597688" cy="3120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F6961B1A-AA47-452D-9BBE-9E21C2493F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0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675" y="8534400"/>
            <a:ext cx="26333450" cy="24137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494BB4F-286F-434F-B641-308747CD33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9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00" y="23502938"/>
            <a:ext cx="24871363" cy="72644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400" y="15501938"/>
            <a:ext cx="24871363" cy="8001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3FC15A0-8257-40EF-8357-0172E684FE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8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3675" y="8534400"/>
            <a:ext cx="13090525" cy="24137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06600" y="8534400"/>
            <a:ext cx="13090525" cy="24137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E8B3C89-2AAD-49DE-A617-2666429746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7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675" y="8186738"/>
            <a:ext cx="12928600" cy="3413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675" y="11599863"/>
            <a:ext cx="12928600" cy="2107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3763" y="8186738"/>
            <a:ext cx="12933362" cy="3413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3763" y="11599863"/>
            <a:ext cx="12933362" cy="2107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97A8F8B-2AF0-43A6-8DF5-9CEC14129F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1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4A0AEC3-84AA-4BA5-9CB6-5B1BBAA730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4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581FB83A-5ABC-4055-85B1-41573413F3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1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55738"/>
            <a:ext cx="9626600" cy="61976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9525" y="1455738"/>
            <a:ext cx="16357600" cy="312166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675" y="7653338"/>
            <a:ext cx="9626600" cy="2501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ED478D4-DBF3-423C-87B5-14C0A944C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4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638" y="25603200"/>
            <a:ext cx="17556162" cy="30226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5638" y="3268663"/>
            <a:ext cx="17556162" cy="2194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638" y="28625800"/>
            <a:ext cx="17556162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4636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98075" y="33307338"/>
            <a:ext cx="92646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0970875" y="33307338"/>
            <a:ext cx="6826250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9BF2D51A-D49F-4C96-A0A3-78851C506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6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2pPr>
      <a:lvl3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3pPr>
      <a:lvl4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4pPr>
      <a:lvl5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5pPr>
      <a:lvl6pPr marL="4572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6pPr>
      <a:lvl7pPr marL="9144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7pPr>
      <a:lvl8pPr marL="13716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8pPr>
      <a:lvl9pPr marL="18288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9pPr>
    </p:titleStyle>
    <p:bodyStyle>
      <a:lvl1pPr marL="685800" indent="-685800" algn="l" defTabSz="3762375" rtl="0" eaLnBrk="1" fontAlgn="base" hangingPunct="1">
        <a:spcBef>
          <a:spcPct val="20000"/>
        </a:spcBef>
        <a:spcAft>
          <a:spcPct val="0"/>
        </a:spcAft>
        <a:buFont typeface="Times" pitchFamily="-112" charset="0"/>
        <a:buChar char="•"/>
        <a:tabLst>
          <a:tab pos="2116138" algn="l"/>
        </a:tabLst>
        <a:defRPr sz="54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1600200" indent="-685800" algn="l" defTabSz="3762375" rtl="0" eaLnBrk="1" fontAlgn="base" hangingPunct="1">
        <a:spcBef>
          <a:spcPct val="20000"/>
        </a:spcBef>
        <a:spcAft>
          <a:spcPct val="0"/>
        </a:spcAft>
        <a:buChar char="•"/>
        <a:tabLst>
          <a:tab pos="2116138" algn="l"/>
        </a:tabLst>
        <a:defRPr sz="4800">
          <a:solidFill>
            <a:schemeClr val="tx1"/>
          </a:solidFill>
          <a:latin typeface="+mn-lt"/>
          <a:ea typeface="ＭＳ Ｐゴシック" pitchFamily="-110" charset="-128"/>
        </a:defRPr>
      </a:lvl2pPr>
      <a:lvl3pPr marL="2514600" indent="-685800" algn="l" defTabSz="3762375" rtl="0" eaLnBrk="1" fontAlgn="base" hangingPunct="1">
        <a:spcBef>
          <a:spcPct val="20000"/>
        </a:spcBef>
        <a:spcAft>
          <a:spcPct val="0"/>
        </a:spcAft>
        <a:buChar char="•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3pPr>
      <a:lvl4pPr marL="3429000" indent="-685800" algn="l" defTabSz="3762375" rtl="0" eaLnBrk="1" fontAlgn="base" hangingPunct="1">
        <a:spcBef>
          <a:spcPct val="20000"/>
        </a:spcBef>
        <a:spcAft>
          <a:spcPct val="0"/>
        </a:spcAft>
        <a:buChar char="–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4pPr>
      <a:lvl5pPr marL="43434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2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5pPr>
      <a:lvl6pPr marL="48006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6pPr>
      <a:lvl7pPr marL="52578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7pPr>
      <a:lvl8pPr marL="57150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8pPr>
      <a:lvl9pPr marL="61722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C5CABA-92DA-E443-A719-44020547A673}"/>
              </a:ext>
            </a:extLst>
          </p:cNvPr>
          <p:cNvCxnSpPr/>
          <p:nvPr/>
        </p:nvCxnSpPr>
        <p:spPr bwMode="auto">
          <a:xfrm flipV="1">
            <a:off x="16306800" y="20978068"/>
            <a:ext cx="12496800" cy="5087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091A0C3-A5C4-7644-963D-C066FEC86601}"/>
              </a:ext>
            </a:extLst>
          </p:cNvPr>
          <p:cNvSpPr/>
          <p:nvPr/>
        </p:nvSpPr>
        <p:spPr bwMode="auto">
          <a:xfrm>
            <a:off x="19901590" y="20129820"/>
            <a:ext cx="2617569" cy="179255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0" y="0"/>
            <a:ext cx="29260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0" y="688300"/>
            <a:ext cx="292608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/>
            <a:r>
              <a:rPr lang="en-US" sz="8000" b="1" dirty="0">
                <a:latin typeface="Calibri"/>
                <a:ea typeface="Calibri"/>
                <a:cs typeface="Calibri"/>
                <a:sym typeface="Calibri"/>
              </a:rPr>
              <a:t>Adj. Forensic Investigation via XYZ</a:t>
            </a:r>
          </a:p>
          <a:p>
            <a:pPr algn="ctr"/>
            <a:r>
              <a:rPr lang="en-US" altLang="zh-CN" sz="5400" b="1" dirty="0">
                <a:latin typeface="Book Antiqua"/>
                <a:cs typeface="Book Antiqua"/>
              </a:rPr>
              <a:t>Tong Lin, </a:t>
            </a:r>
            <a:r>
              <a:rPr lang="en-US" sz="5400" b="1" dirty="0">
                <a:latin typeface="Book Antiqua"/>
                <a:cs typeface="Book Antiqua"/>
              </a:rPr>
              <a:t>Tianlong</a:t>
            </a:r>
            <a:r>
              <a:rPr lang="zh-CN" altLang="en-US" sz="5400" b="1" dirty="0">
                <a:latin typeface="Book Antiqua"/>
                <a:cs typeface="Book Antiqua"/>
              </a:rPr>
              <a:t> </a:t>
            </a:r>
            <a:r>
              <a:rPr lang="en-US" altLang="zh-CN" sz="5400" b="1" dirty="0">
                <a:latin typeface="Book Antiqua"/>
                <a:cs typeface="Book Antiqua"/>
              </a:rPr>
              <a:t>Yu,</a:t>
            </a:r>
            <a:r>
              <a:rPr lang="zh-CN" altLang="en-US" sz="5400" b="1" dirty="0">
                <a:latin typeface="Book Antiqua"/>
                <a:cs typeface="Book Antiqua"/>
              </a:rPr>
              <a:t> </a:t>
            </a:r>
            <a:r>
              <a:rPr lang="en-US" altLang="zh-CN" sz="5400" b="1" dirty="0">
                <a:latin typeface="Book Antiqua"/>
                <a:cs typeface="Book Antiqua"/>
              </a:rPr>
              <a:t>Di Deng</a:t>
            </a:r>
            <a:endParaRPr lang="en-US" altLang="zh-CN" sz="5400" b="1" baseline="30000" dirty="0">
              <a:latin typeface="Book Antiqua"/>
              <a:cs typeface="Book Antiqua"/>
            </a:endParaRPr>
          </a:p>
          <a:p>
            <a:pPr algn="ctr"/>
            <a:r>
              <a:rPr lang="en-US" altLang="zh-CN" sz="4800" i="1" dirty="0"/>
              <a:t>Carnegie Mellon University</a:t>
            </a:r>
            <a:endParaRPr lang="en-US" sz="4800" b="1" dirty="0">
              <a:latin typeface="Book Antiqua"/>
              <a:cs typeface="Book Antiqua"/>
            </a:endParaRPr>
          </a:p>
        </p:txBody>
      </p:sp>
      <p:pic>
        <p:nvPicPr>
          <p:cNvPr id="12300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11"/>
          <a:stretch/>
        </p:blipFill>
        <p:spPr bwMode="auto">
          <a:xfrm>
            <a:off x="0" y="35021202"/>
            <a:ext cx="9914238" cy="132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" name="Rectangle 6"/>
          <p:cNvSpPr>
            <a:spLocks noChangeArrowheads="1"/>
          </p:cNvSpPr>
          <p:nvPr/>
        </p:nvSpPr>
        <p:spPr bwMode="auto">
          <a:xfrm>
            <a:off x="228600" y="14554200"/>
            <a:ext cx="28803600" cy="122872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algn="ctr" defTabSz="3762375"/>
            <a:r>
              <a:rPr lang="en-US" sz="6600" b="1" dirty="0">
                <a:solidFill>
                  <a:schemeClr val="bg1"/>
                </a:solidFill>
                <a:latin typeface="Book Antiqua"/>
                <a:cs typeface="Book Antiqua"/>
              </a:rPr>
              <a:t>Our solution: Autoencoder and XYZ classifier </a:t>
            </a:r>
          </a:p>
        </p:txBody>
      </p:sp>
      <p:sp>
        <p:nvSpPr>
          <p:cNvPr id="679" name="Rectangle 6"/>
          <p:cNvSpPr>
            <a:spLocks noChangeArrowheads="1"/>
          </p:cNvSpPr>
          <p:nvPr/>
        </p:nvSpPr>
        <p:spPr bwMode="auto">
          <a:xfrm>
            <a:off x="304800" y="26060400"/>
            <a:ext cx="28651200" cy="122872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algn="ctr" defTabSz="3762375"/>
            <a:r>
              <a:rPr lang="en-US" altLang="zh-CN" sz="6600" b="1" dirty="0">
                <a:solidFill>
                  <a:schemeClr val="bg1"/>
                </a:solidFill>
                <a:latin typeface="Book Antiqua"/>
                <a:cs typeface="Book Antiqua"/>
              </a:rPr>
              <a:t>Evaluation </a:t>
            </a:r>
            <a:endParaRPr lang="en-US" sz="6600" b="1" dirty="0">
              <a:solidFill>
                <a:schemeClr val="bg1"/>
              </a:solidFill>
              <a:latin typeface="Book Antiqua"/>
              <a:cs typeface="Book Antiqua"/>
            </a:endParaRPr>
          </a:p>
        </p:txBody>
      </p:sp>
      <p:sp>
        <p:nvSpPr>
          <p:cNvPr id="186" name="Rectangle 6">
            <a:extLst>
              <a:ext uri="{FF2B5EF4-FFF2-40B4-BE49-F238E27FC236}">
                <a16:creationId xmlns:a16="http://schemas.microsoft.com/office/drawing/2014/main" id="{405846EA-6F46-464C-9E9D-6822837BB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724275"/>
            <a:ext cx="28937726" cy="122872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algn="ctr" defTabSz="3762375"/>
            <a:r>
              <a:rPr lang="en-US" sz="6600" b="1" dirty="0">
                <a:solidFill>
                  <a:schemeClr val="bg1"/>
                </a:solidFill>
                <a:latin typeface="Book Antiqua"/>
                <a:cs typeface="Book Antiqua"/>
              </a:rPr>
              <a:t>Problem</a:t>
            </a:r>
          </a:p>
        </p:txBody>
      </p:sp>
      <p:sp>
        <p:nvSpPr>
          <p:cNvPr id="214" name="Google Shape;50;p6">
            <a:extLst>
              <a:ext uri="{FF2B5EF4-FFF2-40B4-BE49-F238E27FC236}">
                <a16:creationId xmlns:a16="http://schemas.microsoft.com/office/drawing/2014/main" id="{B2FB1C77-BBC5-D94A-B5E2-BEBF9D23A181}"/>
              </a:ext>
            </a:extLst>
          </p:cNvPr>
          <p:cNvSpPr txBox="1"/>
          <p:nvPr/>
        </p:nvSpPr>
        <p:spPr>
          <a:xfrm>
            <a:off x="1195358" y="27502776"/>
            <a:ext cx="6043642" cy="86177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5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dirty="0"/>
              <a:t>PCA as comparison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388E5A-929E-924B-9577-385B2FF45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6858000"/>
            <a:ext cx="3959196" cy="56399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D98327-D609-3846-B7B4-4E169BE58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007" y="6705600"/>
            <a:ext cx="2235993" cy="5835500"/>
          </a:xfrm>
          <a:prstGeom prst="rect">
            <a:avLst/>
          </a:prstGeom>
        </p:spPr>
      </p:pic>
      <p:sp>
        <p:nvSpPr>
          <p:cNvPr id="54" name="Google Shape;50;p6">
            <a:extLst>
              <a:ext uri="{FF2B5EF4-FFF2-40B4-BE49-F238E27FC236}">
                <a16:creationId xmlns:a16="http://schemas.microsoft.com/office/drawing/2014/main" id="{7B3ED458-0139-C442-AF12-3935BEF3775C}"/>
              </a:ext>
            </a:extLst>
          </p:cNvPr>
          <p:cNvSpPr txBox="1"/>
          <p:nvPr/>
        </p:nvSpPr>
        <p:spPr>
          <a:xfrm>
            <a:off x="419279" y="5325070"/>
            <a:ext cx="7710765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800" dirty="0"/>
              <a:t>Forensic investigation task</a:t>
            </a:r>
            <a:endParaRPr sz="4800" dirty="0"/>
          </a:p>
        </p:txBody>
      </p:sp>
      <p:sp>
        <p:nvSpPr>
          <p:cNvPr id="56" name="Google Shape;50;p6">
            <a:extLst>
              <a:ext uri="{FF2B5EF4-FFF2-40B4-BE49-F238E27FC236}">
                <a16:creationId xmlns:a16="http://schemas.microsoft.com/office/drawing/2014/main" id="{A6813C04-BEFF-BB41-8899-EC558F67538E}"/>
              </a:ext>
            </a:extLst>
          </p:cNvPr>
          <p:cNvSpPr txBox="1"/>
          <p:nvPr/>
        </p:nvSpPr>
        <p:spPr>
          <a:xfrm>
            <a:off x="4339139" y="9828551"/>
            <a:ext cx="2288113" cy="689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associate</a:t>
            </a:r>
          </a:p>
        </p:txBody>
      </p:sp>
      <p:sp>
        <p:nvSpPr>
          <p:cNvPr id="57" name="Google Shape;50;p6">
            <a:extLst>
              <a:ext uri="{FF2B5EF4-FFF2-40B4-BE49-F238E27FC236}">
                <a16:creationId xmlns:a16="http://schemas.microsoft.com/office/drawing/2014/main" id="{75E14F49-A938-974E-A047-F8608FB8A860}"/>
              </a:ext>
            </a:extLst>
          </p:cNvPr>
          <p:cNvSpPr txBox="1"/>
          <p:nvPr/>
        </p:nvSpPr>
        <p:spPr>
          <a:xfrm>
            <a:off x="4876800" y="12801600"/>
            <a:ext cx="4960139" cy="131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Reference impression 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in records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1B7847-AF81-1E47-8E0C-A3337E42251F}"/>
              </a:ext>
            </a:extLst>
          </p:cNvPr>
          <p:cNvCxnSpPr>
            <a:cxnSpLocks/>
          </p:cNvCxnSpPr>
          <p:nvPr/>
        </p:nvCxnSpPr>
        <p:spPr bwMode="auto">
          <a:xfrm flipV="1">
            <a:off x="4416396" y="9601200"/>
            <a:ext cx="219456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1" name="Google Shape;50;p6">
            <a:extLst>
              <a:ext uri="{FF2B5EF4-FFF2-40B4-BE49-F238E27FC236}">
                <a16:creationId xmlns:a16="http://schemas.microsoft.com/office/drawing/2014/main" id="{60CB9C67-B6BE-304D-B3CD-F2E0BE568A76}"/>
              </a:ext>
            </a:extLst>
          </p:cNvPr>
          <p:cNvSpPr txBox="1"/>
          <p:nvPr/>
        </p:nvSpPr>
        <p:spPr>
          <a:xfrm>
            <a:off x="-76200" y="12801600"/>
            <a:ext cx="5107513" cy="131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Footwear impression 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at the crime scene</a:t>
            </a:r>
          </a:p>
        </p:txBody>
      </p: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67C633AB-7CFC-E04B-9BD2-29AF3CEBEA85}"/>
              </a:ext>
            </a:extLst>
          </p:cNvPr>
          <p:cNvGrpSpPr/>
          <p:nvPr/>
        </p:nvGrpSpPr>
        <p:grpSpPr>
          <a:xfrm>
            <a:off x="19735800" y="5334000"/>
            <a:ext cx="9047670" cy="8305800"/>
            <a:chOff x="9773730" y="5341510"/>
            <a:chExt cx="9047670" cy="8305800"/>
          </a:xfrm>
        </p:grpSpPr>
        <p:sp>
          <p:nvSpPr>
            <p:cNvPr id="64" name="Google Shape;50;p6">
              <a:extLst>
                <a:ext uri="{FF2B5EF4-FFF2-40B4-BE49-F238E27FC236}">
                  <a16:creationId xmlns:a16="http://schemas.microsoft.com/office/drawing/2014/main" id="{B14EABE4-042F-9A49-8B0F-7890A8CEC065}"/>
                </a:ext>
              </a:extLst>
            </p:cNvPr>
            <p:cNvSpPr txBox="1"/>
            <p:nvPr/>
          </p:nvSpPr>
          <p:spPr>
            <a:xfrm>
              <a:off x="9773730" y="5341510"/>
              <a:ext cx="9047670" cy="8309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6000" b="1">
                  <a:solidFill>
                    <a:schemeClr val="tx2"/>
                  </a:solidFill>
                  <a:latin typeface="Book Antiqua"/>
                  <a:cs typeface="Book Antiqua"/>
                </a:defRPr>
              </a:lvl1pPr>
            </a:lstStyle>
            <a:p>
              <a:r>
                <a:rPr lang="en-US" sz="4800" dirty="0"/>
                <a:t>Challenge </a:t>
              </a:r>
              <a:r>
                <a:rPr lang="en-US" altLang="zh-CN" sz="4800" dirty="0"/>
                <a:t>2</a:t>
              </a:r>
              <a:r>
                <a:rPr lang="en-US" sz="4800" dirty="0"/>
                <a:t>: Noisy background</a:t>
              </a:r>
              <a:endParaRPr sz="4800" dirty="0"/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C6DC86A-AF29-8B49-913F-EE8294BC7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12469704" y="6551005"/>
              <a:ext cx="3959196" cy="5639987"/>
            </a:xfrm>
            <a:prstGeom prst="rect">
              <a:avLst/>
            </a:prstGeom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0CA1640-CF49-6B4E-89D7-DB04DC88A24C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12324270" y="11051760"/>
              <a:ext cx="802260" cy="122395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1" name="Google Shape;50;p6">
              <a:extLst>
                <a:ext uri="{FF2B5EF4-FFF2-40B4-BE49-F238E27FC236}">
                  <a16:creationId xmlns:a16="http://schemas.microsoft.com/office/drawing/2014/main" id="{7CCA75F3-F553-A043-9DDD-E51CF112A0BE}"/>
                </a:ext>
              </a:extLst>
            </p:cNvPr>
            <p:cNvSpPr txBox="1"/>
            <p:nvPr/>
          </p:nvSpPr>
          <p:spPr>
            <a:xfrm>
              <a:off x="10190670" y="12275710"/>
              <a:ext cx="8229600" cy="13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/>
                <a:t>Structured background noise that are not relevant to footprint impression</a:t>
              </a:r>
            </a:p>
          </p:txBody>
        </p:sp>
      </p:grpSp>
      <p:sp>
        <p:nvSpPr>
          <p:cNvPr id="65" name="Google Shape;50;p6">
            <a:extLst>
              <a:ext uri="{FF2B5EF4-FFF2-40B4-BE49-F238E27FC236}">
                <a16:creationId xmlns:a16="http://schemas.microsoft.com/office/drawing/2014/main" id="{4357C1AD-CA1A-BD45-A8E7-26DB33FD95E0}"/>
              </a:ext>
            </a:extLst>
          </p:cNvPr>
          <p:cNvSpPr txBox="1"/>
          <p:nvPr/>
        </p:nvSpPr>
        <p:spPr>
          <a:xfrm>
            <a:off x="9829800" y="5325070"/>
            <a:ext cx="9660017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800" dirty="0"/>
              <a:t>Challenge </a:t>
            </a:r>
            <a:r>
              <a:rPr lang="en-US" altLang="zh-CN" sz="4800" dirty="0"/>
              <a:t>1</a:t>
            </a:r>
            <a:r>
              <a:rPr lang="en-US" sz="4800" dirty="0"/>
              <a:t>: Incomplete evidence</a:t>
            </a:r>
            <a:endParaRPr sz="4800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2E4052C-2E07-4445-9607-28213B085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3325" y="6406542"/>
            <a:ext cx="1196310" cy="312213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2212345F-3D68-2446-B4EF-C0BB2F94E0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577" b="13224"/>
          <a:stretch/>
        </p:blipFill>
        <p:spPr>
          <a:xfrm>
            <a:off x="9860497" y="10861131"/>
            <a:ext cx="1525338" cy="152533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E22DCCA-C007-2B4F-964D-588EF5B82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2582188" y="10537357"/>
            <a:ext cx="1525338" cy="217288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2DED26B6-5733-8A40-8022-DAE85104B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5303878" y="10537357"/>
            <a:ext cx="1532642" cy="217288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057E7D9C-7BF4-C241-8B7C-06A52C2F0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9097" y="10537357"/>
            <a:ext cx="1525338" cy="2172887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866D282-66C8-CE41-8AE5-72D7134E28FD}"/>
              </a:ext>
            </a:extLst>
          </p:cNvPr>
          <p:cNvCxnSpPr>
            <a:cxnSpLocks/>
          </p:cNvCxnSpPr>
          <p:nvPr/>
        </p:nvCxnSpPr>
        <p:spPr bwMode="auto">
          <a:xfrm flipH="1">
            <a:off x="10928636" y="9499056"/>
            <a:ext cx="3224269" cy="11911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DFD83C1-62C0-3448-BA02-66C8F1112F5E}"/>
              </a:ext>
            </a:extLst>
          </p:cNvPr>
          <p:cNvCxnSpPr>
            <a:cxnSpLocks/>
          </p:cNvCxnSpPr>
          <p:nvPr/>
        </p:nvCxnSpPr>
        <p:spPr bwMode="auto">
          <a:xfrm>
            <a:off x="14728431" y="9470557"/>
            <a:ext cx="3743335" cy="93724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EA7B077-1630-324D-B985-3B692B4CFA0B}"/>
              </a:ext>
            </a:extLst>
          </p:cNvPr>
          <p:cNvCxnSpPr>
            <a:cxnSpLocks/>
          </p:cNvCxnSpPr>
          <p:nvPr/>
        </p:nvCxnSpPr>
        <p:spPr bwMode="auto">
          <a:xfrm flipH="1">
            <a:off x="13344857" y="9656184"/>
            <a:ext cx="979511" cy="109169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1FC5188-2E91-1244-989D-C437C233E09E}"/>
              </a:ext>
            </a:extLst>
          </p:cNvPr>
          <p:cNvCxnSpPr>
            <a:cxnSpLocks/>
          </p:cNvCxnSpPr>
          <p:nvPr/>
        </p:nvCxnSpPr>
        <p:spPr bwMode="auto">
          <a:xfrm>
            <a:off x="14707734" y="9656184"/>
            <a:ext cx="1362465" cy="79102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5" name="Google Shape;50;p6">
            <a:extLst>
              <a:ext uri="{FF2B5EF4-FFF2-40B4-BE49-F238E27FC236}">
                <a16:creationId xmlns:a16="http://schemas.microsoft.com/office/drawing/2014/main" id="{F326E5C0-5013-4D42-A974-55F737A25D0B}"/>
              </a:ext>
            </a:extLst>
          </p:cNvPr>
          <p:cNvSpPr txBox="1"/>
          <p:nvPr/>
        </p:nvSpPr>
        <p:spPr>
          <a:xfrm>
            <a:off x="9860497" y="12799419"/>
            <a:ext cx="1525338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Crop</a:t>
            </a:r>
          </a:p>
        </p:txBody>
      </p:sp>
      <p:sp>
        <p:nvSpPr>
          <p:cNvPr id="96" name="Google Shape;50;p6">
            <a:extLst>
              <a:ext uri="{FF2B5EF4-FFF2-40B4-BE49-F238E27FC236}">
                <a16:creationId xmlns:a16="http://schemas.microsoft.com/office/drawing/2014/main" id="{9670F2CE-31E7-304A-8973-84CD16B6EFE6}"/>
              </a:ext>
            </a:extLst>
          </p:cNvPr>
          <p:cNvSpPr txBox="1"/>
          <p:nvPr/>
        </p:nvSpPr>
        <p:spPr>
          <a:xfrm>
            <a:off x="12258413" y="12817334"/>
            <a:ext cx="2172888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Rotate</a:t>
            </a:r>
          </a:p>
        </p:txBody>
      </p:sp>
      <p:sp>
        <p:nvSpPr>
          <p:cNvPr id="97" name="Google Shape;50;p6">
            <a:extLst>
              <a:ext uri="{FF2B5EF4-FFF2-40B4-BE49-F238E27FC236}">
                <a16:creationId xmlns:a16="http://schemas.microsoft.com/office/drawing/2014/main" id="{098E41C9-4560-374C-A12D-456DE6310807}"/>
              </a:ext>
            </a:extLst>
          </p:cNvPr>
          <p:cNvSpPr txBox="1"/>
          <p:nvPr/>
        </p:nvSpPr>
        <p:spPr>
          <a:xfrm>
            <a:off x="15339593" y="12883542"/>
            <a:ext cx="1532642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Flip</a:t>
            </a:r>
          </a:p>
        </p:txBody>
      </p:sp>
      <p:sp>
        <p:nvSpPr>
          <p:cNvPr id="98" name="Google Shape;50;p6">
            <a:extLst>
              <a:ext uri="{FF2B5EF4-FFF2-40B4-BE49-F238E27FC236}">
                <a16:creationId xmlns:a16="http://schemas.microsoft.com/office/drawing/2014/main" id="{27333D9F-2611-6248-8B80-9F082E8C0AE9}"/>
              </a:ext>
            </a:extLst>
          </p:cNvPr>
          <p:cNvSpPr txBox="1"/>
          <p:nvPr/>
        </p:nvSpPr>
        <p:spPr>
          <a:xfrm>
            <a:off x="17131532" y="12883542"/>
            <a:ext cx="2680468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Brightness</a:t>
            </a:r>
          </a:p>
        </p:txBody>
      </p:sp>
      <p:sp>
        <p:nvSpPr>
          <p:cNvPr id="104" name="Google Shape;50;p6">
            <a:extLst>
              <a:ext uri="{FF2B5EF4-FFF2-40B4-BE49-F238E27FC236}">
                <a16:creationId xmlns:a16="http://schemas.microsoft.com/office/drawing/2014/main" id="{EE8487F6-576F-104C-BE73-FB8F065969D8}"/>
              </a:ext>
            </a:extLst>
          </p:cNvPr>
          <p:cNvSpPr txBox="1"/>
          <p:nvPr/>
        </p:nvSpPr>
        <p:spPr>
          <a:xfrm>
            <a:off x="6988339" y="16230600"/>
            <a:ext cx="8533105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000" dirty="0"/>
              <a:t>Idea </a:t>
            </a:r>
            <a:r>
              <a:rPr lang="en-US" altLang="zh-CN" sz="4000" dirty="0"/>
              <a:t>2</a:t>
            </a:r>
            <a:r>
              <a:rPr lang="en-US" sz="4000" dirty="0"/>
              <a:t>: Autoencoder to reduce noise</a:t>
            </a:r>
            <a:endParaRPr sz="4000" dirty="0"/>
          </a:p>
        </p:txBody>
      </p:sp>
      <p:sp>
        <p:nvSpPr>
          <p:cNvPr id="105" name="Google Shape;50;p6">
            <a:extLst>
              <a:ext uri="{FF2B5EF4-FFF2-40B4-BE49-F238E27FC236}">
                <a16:creationId xmlns:a16="http://schemas.microsoft.com/office/drawing/2014/main" id="{F5849F50-9FA0-244A-B63D-F21245D5D5E2}"/>
              </a:ext>
            </a:extLst>
          </p:cNvPr>
          <p:cNvSpPr txBox="1"/>
          <p:nvPr/>
        </p:nvSpPr>
        <p:spPr>
          <a:xfrm>
            <a:off x="152400" y="16246734"/>
            <a:ext cx="6341801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000" dirty="0"/>
              <a:t>Idea 1: Data augmentation</a:t>
            </a:r>
            <a:endParaRPr sz="4000" dirty="0"/>
          </a:p>
        </p:txBody>
      </p: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CE76653B-3DD4-4345-A896-74DE37BD24D7}"/>
              </a:ext>
            </a:extLst>
          </p:cNvPr>
          <p:cNvGrpSpPr/>
          <p:nvPr/>
        </p:nvGrpSpPr>
        <p:grpSpPr>
          <a:xfrm>
            <a:off x="228600" y="17221200"/>
            <a:ext cx="6827155" cy="8772850"/>
            <a:chOff x="334108" y="17379633"/>
            <a:chExt cx="7823217" cy="877285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ECFFA381-C41E-3C4B-A443-0B26DCE0D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4108" y="19507200"/>
              <a:ext cx="1342060" cy="3502512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4E263B79-3B1D-014D-9CC8-D82A6C07A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>
              <a:off x="2451259" y="17379633"/>
              <a:ext cx="1342060" cy="1327066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7EAB5424-1C58-5849-BB0B-703B30718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 rot="16200000">
              <a:off x="2451259" y="19604766"/>
              <a:ext cx="1342060" cy="1327066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10F6582E-8C4F-B445-BB02-C924F30122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 flipH="1">
              <a:off x="2434578" y="21829899"/>
              <a:ext cx="1375422" cy="1327066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D4780E22-D85F-394C-B9F8-108B588CDA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rcRect t="16933" b="45178"/>
            <a:stretch/>
          </p:blipFill>
          <p:spPr>
            <a:xfrm>
              <a:off x="2451259" y="24047534"/>
              <a:ext cx="1342060" cy="1327066"/>
            </a:xfrm>
            <a:prstGeom prst="rect">
              <a:avLst/>
            </a:prstGeom>
          </p:spPr>
        </p:pic>
        <p:grpSp>
          <p:nvGrpSpPr>
            <p:cNvPr id="534" name="Group 533">
              <a:extLst>
                <a:ext uri="{FF2B5EF4-FFF2-40B4-BE49-F238E27FC236}">
                  <a16:creationId xmlns:a16="http://schemas.microsoft.com/office/drawing/2014/main" id="{3CD27A55-CF97-3E4D-B26E-99164E9E9611}"/>
                </a:ext>
              </a:extLst>
            </p:cNvPr>
            <p:cNvGrpSpPr/>
            <p:nvPr/>
          </p:nvGrpSpPr>
          <p:grpSpPr>
            <a:xfrm>
              <a:off x="1651991" y="18262393"/>
              <a:ext cx="710210" cy="6503201"/>
              <a:chOff x="1651990" y="18262393"/>
              <a:chExt cx="1296169" cy="6503201"/>
            </a:xfrm>
          </p:grpSpPr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E5142794-10B5-334D-B5F8-02739E2DE4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651990" y="20346589"/>
                <a:ext cx="1232288" cy="823966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0D879FEE-931F-F947-BFDC-DD97042F82D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676168" y="18262393"/>
                <a:ext cx="1271991" cy="2908162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6D233641-B4E4-9447-8833-A38E3C5806C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51990" y="21160417"/>
                <a:ext cx="1091210" cy="130297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4B2AEE2-8FBE-AA4B-9BDB-61EFBEB4E68B}"/>
                  </a:ext>
                </a:extLst>
              </p:cNvPr>
              <p:cNvCxnSpPr>
                <a:cxnSpLocks/>
                <a:stCxn id="109" idx="3"/>
              </p:cNvCxnSpPr>
              <p:nvPr/>
            </p:nvCxnSpPr>
            <p:spPr bwMode="auto">
              <a:xfrm>
                <a:off x="1676169" y="21258456"/>
                <a:ext cx="1067032" cy="350713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  <p:sp>
          <p:nvSpPr>
            <p:cNvPr id="140" name="Google Shape;50;p6">
              <a:extLst>
                <a:ext uri="{FF2B5EF4-FFF2-40B4-BE49-F238E27FC236}">
                  <a16:creationId xmlns:a16="http://schemas.microsoft.com/office/drawing/2014/main" id="{B115BC91-9633-8749-A03D-22D59521CD38}"/>
                </a:ext>
              </a:extLst>
            </p:cNvPr>
            <p:cNvSpPr txBox="1"/>
            <p:nvPr/>
          </p:nvSpPr>
          <p:spPr>
            <a:xfrm>
              <a:off x="2414316" y="18637338"/>
              <a:ext cx="1525338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/>
                <a:t>Crop</a:t>
              </a:r>
            </a:p>
          </p:txBody>
        </p:sp>
        <p:sp>
          <p:nvSpPr>
            <p:cNvPr id="141" name="Google Shape;50;p6">
              <a:extLst>
                <a:ext uri="{FF2B5EF4-FFF2-40B4-BE49-F238E27FC236}">
                  <a16:creationId xmlns:a16="http://schemas.microsoft.com/office/drawing/2014/main" id="{9C515951-F633-BC4C-96AB-76F943B7FAB8}"/>
                </a:ext>
              </a:extLst>
            </p:cNvPr>
            <p:cNvSpPr txBox="1"/>
            <p:nvPr/>
          </p:nvSpPr>
          <p:spPr>
            <a:xfrm>
              <a:off x="2026691" y="20792581"/>
              <a:ext cx="2172888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/>
                <a:t>Rotate</a:t>
              </a:r>
            </a:p>
          </p:txBody>
        </p:sp>
        <p:sp>
          <p:nvSpPr>
            <p:cNvPr id="142" name="Google Shape;50;p6">
              <a:extLst>
                <a:ext uri="{FF2B5EF4-FFF2-40B4-BE49-F238E27FC236}">
                  <a16:creationId xmlns:a16="http://schemas.microsoft.com/office/drawing/2014/main" id="{3AD147B8-DB9C-4E48-AE23-63FA923BF52F}"/>
                </a:ext>
              </a:extLst>
            </p:cNvPr>
            <p:cNvSpPr txBox="1"/>
            <p:nvPr/>
          </p:nvSpPr>
          <p:spPr>
            <a:xfrm>
              <a:off x="2226452" y="23137022"/>
              <a:ext cx="1532642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/>
                <a:t>Flip</a:t>
              </a:r>
            </a:p>
          </p:txBody>
        </p:sp>
        <p:sp>
          <p:nvSpPr>
            <p:cNvPr id="143" name="Google Shape;50;p6">
              <a:extLst>
                <a:ext uri="{FF2B5EF4-FFF2-40B4-BE49-F238E27FC236}">
                  <a16:creationId xmlns:a16="http://schemas.microsoft.com/office/drawing/2014/main" id="{631C2BEE-6D9D-5848-AD9E-055BF23E2D63}"/>
                </a:ext>
              </a:extLst>
            </p:cNvPr>
            <p:cNvSpPr txBox="1"/>
            <p:nvPr/>
          </p:nvSpPr>
          <p:spPr>
            <a:xfrm>
              <a:off x="1556551" y="25324275"/>
              <a:ext cx="3025820" cy="828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/>
                <a:t>Brightness</a:t>
              </a: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B51DAB4-9FE7-3C42-977F-C7D54DCA5E7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50102" y="21490131"/>
              <a:ext cx="2077150" cy="3363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7B9775EE-CCE1-B746-96AD-345D949C8B7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01668" y="18323774"/>
              <a:ext cx="648434" cy="319999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82A32B98-EBB2-3840-9031-163233F3F0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6200" y="20269200"/>
              <a:ext cx="629441" cy="130087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A7A26D8-C8F3-3E4F-B93B-E7D98E4643F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38066" y="21542424"/>
              <a:ext cx="657734" cy="101277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EB2AC8F7-C22D-F44A-870A-931EDB978DC2}"/>
                </a:ext>
              </a:extLst>
            </p:cNvPr>
            <p:cNvCxnSpPr>
              <a:cxnSpLocks/>
              <a:stCxn id="115" idx="3"/>
            </p:cNvCxnSpPr>
            <p:nvPr/>
          </p:nvCxnSpPr>
          <p:spPr bwMode="auto">
            <a:xfrm flipV="1">
              <a:off x="3793319" y="21568059"/>
              <a:ext cx="722322" cy="314300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0" name="Google Shape;50;p6">
              <a:extLst>
                <a:ext uri="{FF2B5EF4-FFF2-40B4-BE49-F238E27FC236}">
                  <a16:creationId xmlns:a16="http://schemas.microsoft.com/office/drawing/2014/main" id="{A4044E19-F73A-7248-BB0A-5E572D593DBA}"/>
                </a:ext>
              </a:extLst>
            </p:cNvPr>
            <p:cNvSpPr txBox="1"/>
            <p:nvPr/>
          </p:nvSpPr>
          <p:spPr>
            <a:xfrm>
              <a:off x="4267200" y="20017541"/>
              <a:ext cx="2680468" cy="13633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/>
                <a:t>Gaussian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600" dirty="0"/>
                <a:t>Noise</a:t>
              </a:r>
              <a:endParaRPr lang="en-US" sz="3600" dirty="0"/>
            </a:p>
          </p:txBody>
        </p: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880808AD-EEED-9B4E-8760-0E3EED67EF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6577" b="13224"/>
            <a:stretch/>
          </p:blipFill>
          <p:spPr>
            <a:xfrm>
              <a:off x="6631987" y="20768596"/>
              <a:ext cx="1525338" cy="1525339"/>
            </a:xfrm>
            <a:prstGeom prst="rect">
              <a:avLst/>
            </a:prstGeom>
          </p:spPr>
        </p:pic>
      </p:grpSp>
      <p:sp>
        <p:nvSpPr>
          <p:cNvPr id="164" name="Google Shape;50;p6">
            <a:extLst>
              <a:ext uri="{FF2B5EF4-FFF2-40B4-BE49-F238E27FC236}">
                <a16:creationId xmlns:a16="http://schemas.microsoft.com/office/drawing/2014/main" id="{66B3D5D6-7072-2B49-80C0-22CA810921F5}"/>
              </a:ext>
            </a:extLst>
          </p:cNvPr>
          <p:cNvSpPr txBox="1"/>
          <p:nvPr/>
        </p:nvSpPr>
        <p:spPr>
          <a:xfrm>
            <a:off x="19507200" y="16209876"/>
            <a:ext cx="5161991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6000" b="1">
                <a:solidFill>
                  <a:schemeClr val="tx2"/>
                </a:solidFill>
                <a:latin typeface="Book Antiqua"/>
                <a:cs typeface="Book Antiqua"/>
              </a:defRPr>
            </a:lvl1pPr>
          </a:lstStyle>
          <a:p>
            <a:r>
              <a:rPr lang="en-US" sz="4800" dirty="0"/>
              <a:t>System Overview</a:t>
            </a:r>
            <a:endParaRPr sz="4800" dirty="0"/>
          </a:p>
        </p:txBody>
      </p:sp>
      <p:sp>
        <p:nvSpPr>
          <p:cNvPr id="221" name="Google Shape;50;p6">
            <a:extLst>
              <a:ext uri="{FF2B5EF4-FFF2-40B4-BE49-F238E27FC236}">
                <a16:creationId xmlns:a16="http://schemas.microsoft.com/office/drawing/2014/main" id="{D7E84659-0CD0-BE4C-8C58-ECDBE2FD6BCB}"/>
              </a:ext>
            </a:extLst>
          </p:cNvPr>
          <p:cNvSpPr txBox="1"/>
          <p:nvPr/>
        </p:nvSpPr>
        <p:spPr>
          <a:xfrm>
            <a:off x="6396682" y="24015250"/>
            <a:ext cx="4479172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400" b="1" i="1" dirty="0"/>
              <a:t>Images with noise</a:t>
            </a:r>
          </a:p>
        </p:txBody>
      </p:sp>
      <p:sp>
        <p:nvSpPr>
          <p:cNvPr id="222" name="Google Shape;50;p6">
            <a:extLst>
              <a:ext uri="{FF2B5EF4-FFF2-40B4-BE49-F238E27FC236}">
                <a16:creationId xmlns:a16="http://schemas.microsoft.com/office/drawing/2014/main" id="{CE90A7B6-C811-8C49-9564-5CEDB80B1A31}"/>
              </a:ext>
            </a:extLst>
          </p:cNvPr>
          <p:cNvSpPr txBox="1"/>
          <p:nvPr/>
        </p:nvSpPr>
        <p:spPr>
          <a:xfrm>
            <a:off x="10855218" y="24015250"/>
            <a:ext cx="4765782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400" b="1" i="1" dirty="0"/>
              <a:t>Images without noise</a:t>
            </a:r>
          </a:p>
        </p:txBody>
      </p:sp>
      <p:sp>
        <p:nvSpPr>
          <p:cNvPr id="223" name="Google Shape;50;p6">
            <a:extLst>
              <a:ext uri="{FF2B5EF4-FFF2-40B4-BE49-F238E27FC236}">
                <a16:creationId xmlns:a16="http://schemas.microsoft.com/office/drawing/2014/main" id="{D2C44D61-33D3-B34B-953D-98232061896A}"/>
              </a:ext>
            </a:extLst>
          </p:cNvPr>
          <p:cNvSpPr txBox="1"/>
          <p:nvPr/>
        </p:nvSpPr>
        <p:spPr>
          <a:xfrm>
            <a:off x="6896783" y="24958236"/>
            <a:ext cx="8419417" cy="721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Autoencoder is trained to filter out noise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245B7E-A488-0F43-953E-5D18994A1DF5}"/>
              </a:ext>
            </a:extLst>
          </p:cNvPr>
          <p:cNvGrpSpPr>
            <a:grpSpLocks noChangeAspect="1"/>
          </p:cNvGrpSpPr>
          <p:nvPr/>
        </p:nvGrpSpPr>
        <p:grpSpPr>
          <a:xfrm>
            <a:off x="20127652" y="20359600"/>
            <a:ext cx="2162908" cy="1328435"/>
            <a:chOff x="19019520" y="18666943"/>
            <a:chExt cx="5960206" cy="5892329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DBA4B01-B088-AB4B-A810-7DFCF9AF6AB1}"/>
                </a:ext>
              </a:extLst>
            </p:cNvPr>
            <p:cNvSpPr/>
            <p:nvPr/>
          </p:nvSpPr>
          <p:spPr bwMode="auto">
            <a:xfrm>
              <a:off x="19019520" y="21972563"/>
              <a:ext cx="914400" cy="914400"/>
            </a:xfrm>
            <a:prstGeom prst="ellipse">
              <a:avLst/>
            </a:prstGeom>
            <a:solidFill>
              <a:srgbClr val="00B050"/>
            </a:solidFill>
            <a:ln w="7620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21445BE-1B15-0C48-BEF7-E5467810A598}"/>
                </a:ext>
              </a:extLst>
            </p:cNvPr>
            <p:cNvSpPr/>
            <p:nvPr/>
          </p:nvSpPr>
          <p:spPr bwMode="auto">
            <a:xfrm>
              <a:off x="19019520" y="20319753"/>
              <a:ext cx="914400" cy="914400"/>
            </a:xfrm>
            <a:prstGeom prst="ellipse">
              <a:avLst/>
            </a:prstGeom>
            <a:solidFill>
              <a:srgbClr val="00B050"/>
            </a:solidFill>
            <a:ln w="7620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33ECC3C-C110-BF47-966E-02BD199699F4}"/>
                </a:ext>
              </a:extLst>
            </p:cNvPr>
            <p:cNvSpPr/>
            <p:nvPr/>
          </p:nvSpPr>
          <p:spPr bwMode="auto">
            <a:xfrm>
              <a:off x="19019520" y="18666943"/>
              <a:ext cx="914400" cy="914400"/>
            </a:xfrm>
            <a:prstGeom prst="ellipse">
              <a:avLst/>
            </a:prstGeom>
            <a:solidFill>
              <a:srgbClr val="00B050"/>
            </a:solidFill>
            <a:ln w="7620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B7EA7E57-459C-1047-903C-7353C6891ED2}"/>
                </a:ext>
              </a:extLst>
            </p:cNvPr>
            <p:cNvSpPr/>
            <p:nvPr/>
          </p:nvSpPr>
          <p:spPr bwMode="auto">
            <a:xfrm>
              <a:off x="19019520" y="23625372"/>
              <a:ext cx="914400" cy="914400"/>
            </a:xfrm>
            <a:prstGeom prst="ellipse">
              <a:avLst/>
            </a:prstGeom>
            <a:solidFill>
              <a:srgbClr val="00B050"/>
            </a:solidFill>
            <a:ln w="7620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1B1DF3F-EE21-5740-AF86-FC481797D40C}"/>
                </a:ext>
              </a:extLst>
            </p:cNvPr>
            <p:cNvSpPr/>
            <p:nvPr/>
          </p:nvSpPr>
          <p:spPr bwMode="auto">
            <a:xfrm>
              <a:off x="24065326" y="21992063"/>
              <a:ext cx="914400" cy="914400"/>
            </a:xfrm>
            <a:prstGeom prst="ellipse">
              <a:avLst/>
            </a:prstGeom>
            <a:solidFill>
              <a:srgbClr val="0070C0"/>
            </a:solidFill>
            <a:ln w="7620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5CBD91F-B1A3-B047-B4AE-2D78241752B6}"/>
                </a:ext>
              </a:extLst>
            </p:cNvPr>
            <p:cNvSpPr/>
            <p:nvPr/>
          </p:nvSpPr>
          <p:spPr bwMode="auto">
            <a:xfrm>
              <a:off x="24065326" y="20339253"/>
              <a:ext cx="914400" cy="914400"/>
            </a:xfrm>
            <a:prstGeom prst="ellipse">
              <a:avLst/>
            </a:prstGeom>
            <a:solidFill>
              <a:srgbClr val="0070C0"/>
            </a:solidFill>
            <a:ln w="7620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D3B5C395-6D73-A141-A4CD-A12E63A3BF1E}"/>
                </a:ext>
              </a:extLst>
            </p:cNvPr>
            <p:cNvSpPr/>
            <p:nvPr/>
          </p:nvSpPr>
          <p:spPr bwMode="auto">
            <a:xfrm>
              <a:off x="24065326" y="18686443"/>
              <a:ext cx="914400" cy="914400"/>
            </a:xfrm>
            <a:prstGeom prst="ellipse">
              <a:avLst/>
            </a:prstGeom>
            <a:solidFill>
              <a:srgbClr val="0070C0"/>
            </a:solidFill>
            <a:ln w="7620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DB57EB1-F0B4-A24B-B5F5-E8B011DFD698}"/>
                </a:ext>
              </a:extLst>
            </p:cNvPr>
            <p:cNvSpPr/>
            <p:nvPr/>
          </p:nvSpPr>
          <p:spPr bwMode="auto">
            <a:xfrm>
              <a:off x="24065326" y="23644872"/>
              <a:ext cx="914400" cy="914400"/>
            </a:xfrm>
            <a:prstGeom prst="ellipse">
              <a:avLst/>
            </a:prstGeom>
            <a:solidFill>
              <a:srgbClr val="0070C0"/>
            </a:solidFill>
            <a:ln w="7620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37395A8-64FA-114D-9190-B61438DAD4D1}"/>
                </a:ext>
              </a:extLst>
            </p:cNvPr>
            <p:cNvSpPr/>
            <p:nvPr/>
          </p:nvSpPr>
          <p:spPr bwMode="auto">
            <a:xfrm>
              <a:off x="21542423" y="22023437"/>
              <a:ext cx="914400" cy="914400"/>
            </a:xfrm>
            <a:prstGeom prst="ellipse">
              <a:avLst/>
            </a:prstGeom>
            <a:solidFill>
              <a:srgbClr val="FFC000"/>
            </a:solidFill>
            <a:ln w="76200" cap="flat" cmpd="sng" algn="ctr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B7D24CAB-F420-8449-B024-AAECB6C9921B}"/>
                </a:ext>
              </a:extLst>
            </p:cNvPr>
            <p:cNvSpPr/>
            <p:nvPr/>
          </p:nvSpPr>
          <p:spPr bwMode="auto">
            <a:xfrm>
              <a:off x="21542423" y="20370627"/>
              <a:ext cx="914400" cy="914400"/>
            </a:xfrm>
            <a:prstGeom prst="ellipse">
              <a:avLst/>
            </a:prstGeom>
            <a:solidFill>
              <a:srgbClr val="FFC000"/>
            </a:solidFill>
            <a:ln w="76200" cap="flat" cmpd="sng" algn="ctr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Arial" pitchFamily="-110" charset="0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0285AA5-ACA5-5A41-8142-779BCA040726}"/>
                </a:ext>
              </a:extLst>
            </p:cNvPr>
            <p:cNvGrpSpPr/>
            <p:nvPr/>
          </p:nvGrpSpPr>
          <p:grpSpPr>
            <a:xfrm>
              <a:off x="19800009" y="19447432"/>
              <a:ext cx="1742414" cy="4635140"/>
              <a:chOff x="19647609" y="19295032"/>
              <a:chExt cx="1742414" cy="4635140"/>
            </a:xfrm>
          </p:grpSpPr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D0B8FA29-5114-984F-8D4F-CE2198DCE4F1}"/>
                  </a:ext>
                </a:extLst>
              </p:cNvPr>
              <p:cNvCxnSpPr>
                <a:cxnSpLocks/>
                <a:stCxn id="100" idx="5"/>
                <a:endCxn id="112" idx="2"/>
              </p:cNvCxnSpPr>
              <p:nvPr/>
            </p:nvCxnSpPr>
            <p:spPr bwMode="auto">
              <a:xfrm>
                <a:off x="19647609" y="19295032"/>
                <a:ext cx="1742414" cy="1380395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104A0CCF-D5D3-5544-9C7D-3A740DF8176A}"/>
                  </a:ext>
                </a:extLst>
              </p:cNvPr>
              <p:cNvCxnSpPr>
                <a:cxnSpLocks/>
                <a:endCxn id="112" idx="2"/>
              </p:cNvCxnSpPr>
              <p:nvPr/>
            </p:nvCxnSpPr>
            <p:spPr bwMode="auto">
              <a:xfrm>
                <a:off x="19798892" y="20675427"/>
                <a:ext cx="1591131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9C78D093-0999-254B-A440-58D55D5168F4}"/>
                  </a:ext>
                </a:extLst>
              </p:cNvPr>
              <p:cNvCxnSpPr>
                <a:cxnSpLocks/>
                <a:endCxn id="112" idx="2"/>
              </p:cNvCxnSpPr>
              <p:nvPr/>
            </p:nvCxnSpPr>
            <p:spPr bwMode="auto">
              <a:xfrm flipV="1">
                <a:off x="19798892" y="20675427"/>
                <a:ext cx="1591131" cy="1621436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C377AD3A-ECCB-F447-A331-CEC94C27C3B3}"/>
                  </a:ext>
                </a:extLst>
              </p:cNvPr>
              <p:cNvCxnSpPr>
                <a:cxnSpLocks/>
                <a:endCxn id="108" idx="2"/>
              </p:cNvCxnSpPr>
              <p:nvPr/>
            </p:nvCxnSpPr>
            <p:spPr bwMode="auto">
              <a:xfrm>
                <a:off x="19798892" y="20686375"/>
                <a:ext cx="1591131" cy="1641862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E3D3C2FB-9F1B-C14B-9534-6348C87AC531}"/>
                  </a:ext>
                </a:extLst>
              </p:cNvPr>
              <p:cNvCxnSpPr>
                <a:cxnSpLocks/>
                <a:stCxn id="101" idx="6"/>
                <a:endCxn id="112" idx="2"/>
              </p:cNvCxnSpPr>
              <p:nvPr/>
            </p:nvCxnSpPr>
            <p:spPr bwMode="auto">
              <a:xfrm flipV="1">
                <a:off x="19781520" y="20675427"/>
                <a:ext cx="1608503" cy="3254745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B4534B69-D651-F144-9CBC-F7A7FDFBC085}"/>
                  </a:ext>
                </a:extLst>
              </p:cNvPr>
              <p:cNvCxnSpPr>
                <a:cxnSpLocks/>
                <a:stCxn id="100" idx="5"/>
                <a:endCxn id="108" idx="2"/>
              </p:cNvCxnSpPr>
              <p:nvPr/>
            </p:nvCxnSpPr>
            <p:spPr bwMode="auto">
              <a:xfrm>
                <a:off x="19647609" y="19295032"/>
                <a:ext cx="1742414" cy="3033205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744C94FC-60D1-C54E-BB1E-410CD1EC8483}"/>
                  </a:ext>
                </a:extLst>
              </p:cNvPr>
              <p:cNvCxnSpPr>
                <a:cxnSpLocks/>
                <a:stCxn id="94" idx="6"/>
                <a:endCxn id="108" idx="2"/>
              </p:cNvCxnSpPr>
              <p:nvPr/>
            </p:nvCxnSpPr>
            <p:spPr bwMode="auto">
              <a:xfrm>
                <a:off x="19781520" y="22277363"/>
                <a:ext cx="1608503" cy="50874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D50C84CC-D814-0041-A037-D7F0D2FDE7E9}"/>
                  </a:ext>
                </a:extLst>
              </p:cNvPr>
              <p:cNvCxnSpPr>
                <a:cxnSpLocks/>
                <a:stCxn id="101" idx="6"/>
                <a:endCxn id="108" idx="2"/>
              </p:cNvCxnSpPr>
              <p:nvPr/>
            </p:nvCxnSpPr>
            <p:spPr bwMode="auto">
              <a:xfrm flipV="1">
                <a:off x="19781520" y="22328237"/>
                <a:ext cx="1608503" cy="1601935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932DF53E-DC0A-964D-A5D8-7BBF35EF867F}"/>
                </a:ext>
              </a:extLst>
            </p:cNvPr>
            <p:cNvGrpSpPr/>
            <p:nvPr/>
          </p:nvGrpSpPr>
          <p:grpSpPr>
            <a:xfrm flipH="1">
              <a:off x="22571806" y="19488037"/>
              <a:ext cx="1645920" cy="4635140"/>
              <a:chOff x="10822283" y="19165594"/>
              <a:chExt cx="1742414" cy="4635140"/>
            </a:xfrm>
          </p:grpSpPr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91ACAE14-CE81-0840-93A9-902458F9F42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822283" y="19165594"/>
                <a:ext cx="1742414" cy="1380395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29A65826-10ED-EB44-A2FC-0237D695326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973566" y="20545989"/>
                <a:ext cx="1591131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59EB4D32-5F20-EA4B-8E9A-C859242364E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0973566" y="20545989"/>
                <a:ext cx="1591131" cy="1621436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D0C03409-A2A9-CF4C-8712-46DAF7D23FE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973566" y="20556937"/>
                <a:ext cx="1591131" cy="1641862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BC7599E5-D7BB-D24E-912F-55FE8D04A88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0956194" y="20545989"/>
                <a:ext cx="1608503" cy="3254745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B184213E-CDCA-6345-932C-F4B426F9CE8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822283" y="19165594"/>
                <a:ext cx="1742414" cy="3033205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0DCD2926-6982-854F-B524-BE435D42D45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956194" y="22147925"/>
                <a:ext cx="1608503" cy="50874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3366C77B-E659-9D47-AED3-EA85CCCF48F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0956194" y="22198799"/>
                <a:ext cx="1608503" cy="1601935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54FF318-5D33-664E-89C1-6F561C0F3D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37173" y="22354742"/>
            <a:ext cx="2546430" cy="1809306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686B73E6-B000-A042-AAF6-DE2CB7CE1E1B}"/>
              </a:ext>
            </a:extLst>
          </p:cNvPr>
          <p:cNvSpPr/>
          <p:nvPr/>
        </p:nvSpPr>
        <p:spPr bwMode="auto">
          <a:xfrm>
            <a:off x="23406790" y="22347833"/>
            <a:ext cx="2617569" cy="179255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F26BAA2-A43A-D44C-9E9B-E6FF5B2AED7F}"/>
              </a:ext>
            </a:extLst>
          </p:cNvPr>
          <p:cNvGrpSpPr/>
          <p:nvPr/>
        </p:nvGrpSpPr>
        <p:grpSpPr>
          <a:xfrm>
            <a:off x="16472590" y="18160816"/>
            <a:ext cx="2502089" cy="1641862"/>
            <a:chOff x="334108" y="17379633"/>
            <a:chExt cx="7823217" cy="7994967"/>
          </a:xfrm>
        </p:grpSpPr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D43EECD7-972C-6A47-A535-50771CE9E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4108" y="19507200"/>
              <a:ext cx="1342060" cy="3502512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665ED391-01C9-1140-ADCD-16B0585805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>
              <a:off x="2451259" y="17379633"/>
              <a:ext cx="1342060" cy="1327066"/>
            </a:xfrm>
            <a:prstGeom prst="rect">
              <a:avLst/>
            </a:prstGeom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F0AEC92B-5996-A746-8B68-AFD16D5D80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 rot="16200000">
              <a:off x="2451259" y="19604766"/>
              <a:ext cx="1342060" cy="1327066"/>
            </a:xfrm>
            <a:prstGeom prst="rect">
              <a:avLst/>
            </a:prstGeom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F3464B9D-BA97-E441-B612-CD04855B2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 flipH="1">
              <a:off x="2434578" y="21829899"/>
              <a:ext cx="1375422" cy="1327066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426CD974-6402-B74A-B9DB-19757A2331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rcRect t="16933" b="45178"/>
            <a:stretch/>
          </p:blipFill>
          <p:spPr>
            <a:xfrm>
              <a:off x="2451259" y="24047534"/>
              <a:ext cx="1342060" cy="1327066"/>
            </a:xfrm>
            <a:prstGeom prst="rect">
              <a:avLst/>
            </a:prstGeom>
          </p:spPr>
        </p:pic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2FF1B882-7019-A149-9CD8-7E56A96F3B80}"/>
                </a:ext>
              </a:extLst>
            </p:cNvPr>
            <p:cNvGrpSpPr/>
            <p:nvPr/>
          </p:nvGrpSpPr>
          <p:grpSpPr>
            <a:xfrm>
              <a:off x="1651991" y="18262393"/>
              <a:ext cx="710210" cy="6503201"/>
              <a:chOff x="1651990" y="18262393"/>
              <a:chExt cx="1296169" cy="6503201"/>
            </a:xfrm>
          </p:grpSpPr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CDB0163F-0F91-6D45-B2D1-330C38689B4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651990" y="20346589"/>
                <a:ext cx="1232288" cy="823966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AA3714F0-20EA-4A42-BAAD-D76ADF3A9AE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676168" y="18262393"/>
                <a:ext cx="1271991" cy="2908162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B8E59CF3-3A2C-9B4F-A013-AD07F265204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51990" y="21160417"/>
                <a:ext cx="1091210" cy="130297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5C7AB9A7-A5F1-0541-BF2E-DF9B514C2A69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 bwMode="auto">
              <a:xfrm>
                <a:off x="1676169" y="21258456"/>
                <a:ext cx="1067032" cy="350713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0662BE07-6BB0-DC4A-9BA4-E5A8552336D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50102" y="21490131"/>
              <a:ext cx="2077150" cy="3363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E852C649-AE35-6C4A-B0EB-341956421CF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01668" y="18323774"/>
              <a:ext cx="648434" cy="319999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4023AB5B-2349-3645-81A4-08E4710DD54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6200" y="20269200"/>
              <a:ext cx="629441" cy="130087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6163EAB4-4E4D-4945-B2C8-BF10C28523D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38066" y="21542424"/>
              <a:ext cx="657734" cy="101277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4CD120A5-9A8C-F440-9CDF-99B75426D15B}"/>
                </a:ext>
              </a:extLst>
            </p:cNvPr>
            <p:cNvCxnSpPr>
              <a:cxnSpLocks/>
              <a:stCxn id="154" idx="3"/>
            </p:cNvCxnSpPr>
            <p:nvPr/>
          </p:nvCxnSpPr>
          <p:spPr bwMode="auto">
            <a:xfrm flipV="1">
              <a:off x="3793319" y="21568059"/>
              <a:ext cx="722322" cy="314300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A5DABED0-47C7-6B40-B43F-8A1FCDE93F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6577" b="13224"/>
            <a:stretch/>
          </p:blipFill>
          <p:spPr>
            <a:xfrm>
              <a:off x="6631987" y="20768596"/>
              <a:ext cx="1525338" cy="1525339"/>
            </a:xfrm>
            <a:prstGeom prst="rect">
              <a:avLst/>
            </a:prstGeom>
          </p:spPr>
        </p:pic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2F41B5D-4798-6045-AE27-D35BEA47C27A}"/>
              </a:ext>
            </a:extLst>
          </p:cNvPr>
          <p:cNvSpPr/>
          <p:nvPr/>
        </p:nvSpPr>
        <p:spPr bwMode="auto">
          <a:xfrm>
            <a:off x="16460251" y="18085216"/>
            <a:ext cx="2617569" cy="179255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193" name="Google Shape;50;p6">
            <a:extLst>
              <a:ext uri="{FF2B5EF4-FFF2-40B4-BE49-F238E27FC236}">
                <a16:creationId xmlns:a16="http://schemas.microsoft.com/office/drawing/2014/main" id="{52A62785-8A0B-5F46-A638-DA398812B1F0}"/>
              </a:ext>
            </a:extLst>
          </p:cNvPr>
          <p:cNvSpPr txBox="1"/>
          <p:nvPr/>
        </p:nvSpPr>
        <p:spPr>
          <a:xfrm>
            <a:off x="15240000" y="19957245"/>
            <a:ext cx="4306524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400" b="1" dirty="0"/>
              <a:t>Data augmentation</a:t>
            </a:r>
          </a:p>
        </p:txBody>
      </p:sp>
      <p:sp>
        <p:nvSpPr>
          <p:cNvPr id="194" name="Google Shape;50;p6">
            <a:extLst>
              <a:ext uri="{FF2B5EF4-FFF2-40B4-BE49-F238E27FC236}">
                <a16:creationId xmlns:a16="http://schemas.microsoft.com/office/drawing/2014/main" id="{0CBE2400-3B81-6F4C-89CB-0872EE4EA3DE}"/>
              </a:ext>
            </a:extLst>
          </p:cNvPr>
          <p:cNvSpPr txBox="1"/>
          <p:nvPr/>
        </p:nvSpPr>
        <p:spPr>
          <a:xfrm>
            <a:off x="15786790" y="17265450"/>
            <a:ext cx="3937787" cy="690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i="1" dirty="0"/>
              <a:t>Images with noise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221A3ECC-05FD-D347-BB02-330F9DF32E8B}"/>
              </a:ext>
            </a:extLst>
          </p:cNvPr>
          <p:cNvCxnSpPr>
            <a:cxnSpLocks/>
            <a:stCxn id="192" idx="3"/>
            <a:endCxn id="8" idx="1"/>
          </p:cNvCxnSpPr>
          <p:nvPr/>
        </p:nvCxnSpPr>
        <p:spPr bwMode="auto">
          <a:xfrm>
            <a:off x="19077820" y="18981495"/>
            <a:ext cx="823770" cy="1645920"/>
          </a:xfrm>
          <a:prstGeom prst="curvedConnector3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95" name="Curved Connector 194">
            <a:extLst>
              <a:ext uri="{FF2B5EF4-FFF2-40B4-BE49-F238E27FC236}">
                <a16:creationId xmlns:a16="http://schemas.microsoft.com/office/drawing/2014/main" id="{730EE097-A947-5741-A89E-585BF1CC41C2}"/>
              </a:ext>
            </a:extLst>
          </p:cNvPr>
          <p:cNvCxnSpPr>
            <a:cxnSpLocks/>
          </p:cNvCxnSpPr>
          <p:nvPr/>
        </p:nvCxnSpPr>
        <p:spPr bwMode="auto">
          <a:xfrm>
            <a:off x="22550837" y="21638542"/>
            <a:ext cx="823770" cy="1645920"/>
          </a:xfrm>
          <a:prstGeom prst="curvedConnector3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96" name="Curved Connector 195">
            <a:extLst>
              <a:ext uri="{FF2B5EF4-FFF2-40B4-BE49-F238E27FC236}">
                <a16:creationId xmlns:a16="http://schemas.microsoft.com/office/drawing/2014/main" id="{90DA5EA2-B7E8-4B42-A990-7440893337B4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 flipV="1">
            <a:off x="22519159" y="18926985"/>
            <a:ext cx="990180" cy="1645920"/>
          </a:xfrm>
          <a:prstGeom prst="curvedConnector3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03" name="Google Shape;50;p6">
            <a:extLst>
              <a:ext uri="{FF2B5EF4-FFF2-40B4-BE49-F238E27FC236}">
                <a16:creationId xmlns:a16="http://schemas.microsoft.com/office/drawing/2014/main" id="{17A0C9B2-3FA9-EF4A-A1BE-5130B06D8F9E}"/>
              </a:ext>
            </a:extLst>
          </p:cNvPr>
          <p:cNvSpPr txBox="1"/>
          <p:nvPr/>
        </p:nvSpPr>
        <p:spPr>
          <a:xfrm>
            <a:off x="22597551" y="17256993"/>
            <a:ext cx="4529649" cy="690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i="1" dirty="0"/>
              <a:t>Images without noise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B103B722-B162-CF47-BFE1-AB7CC1251C02}"/>
              </a:ext>
            </a:extLst>
          </p:cNvPr>
          <p:cNvGrpSpPr/>
          <p:nvPr/>
        </p:nvGrpSpPr>
        <p:grpSpPr>
          <a:xfrm>
            <a:off x="24115794" y="18195681"/>
            <a:ext cx="1111690" cy="1641862"/>
            <a:chOff x="334108" y="17379633"/>
            <a:chExt cx="3475892" cy="7994967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0B7D6E9C-9C9E-664D-A0ED-92F0303B9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4108" y="19507200"/>
              <a:ext cx="1342060" cy="3502512"/>
            </a:xfrm>
            <a:prstGeom prst="rect">
              <a:avLst/>
            </a:prstGeom>
          </p:spPr>
        </p:pic>
        <p:pic>
          <p:nvPicPr>
            <p:cNvPr id="207" name="Picture 206">
              <a:extLst>
                <a:ext uri="{FF2B5EF4-FFF2-40B4-BE49-F238E27FC236}">
                  <a16:creationId xmlns:a16="http://schemas.microsoft.com/office/drawing/2014/main" id="{CC7B2163-7EC0-134C-99C6-BF33D06071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>
              <a:off x="2451259" y="17379633"/>
              <a:ext cx="1342060" cy="1327066"/>
            </a:xfrm>
            <a:prstGeom prst="rect">
              <a:avLst/>
            </a:prstGeom>
          </p:spPr>
        </p:pic>
        <p:pic>
          <p:nvPicPr>
            <p:cNvPr id="208" name="Picture 207">
              <a:extLst>
                <a:ext uri="{FF2B5EF4-FFF2-40B4-BE49-F238E27FC236}">
                  <a16:creationId xmlns:a16="http://schemas.microsoft.com/office/drawing/2014/main" id="{C9B29518-BC69-3545-AD00-B46263BA56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 rot="16200000">
              <a:off x="2451259" y="19604766"/>
              <a:ext cx="1342060" cy="1327066"/>
            </a:xfrm>
            <a:prstGeom prst="rect">
              <a:avLst/>
            </a:prstGeom>
          </p:spPr>
        </p:pic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869E1EAB-0D97-684D-9CB0-B1D12212F3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6933" b="45178"/>
            <a:stretch/>
          </p:blipFill>
          <p:spPr>
            <a:xfrm flipH="1">
              <a:off x="2434578" y="21829899"/>
              <a:ext cx="1375422" cy="1327066"/>
            </a:xfrm>
            <a:prstGeom prst="rect">
              <a:avLst/>
            </a:prstGeom>
          </p:spPr>
        </p:pic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A9D0D947-013B-B14D-BEBC-1CE64C50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rcRect t="16933" b="45178"/>
            <a:stretch/>
          </p:blipFill>
          <p:spPr>
            <a:xfrm>
              <a:off x="2451259" y="24047534"/>
              <a:ext cx="1342060" cy="1327066"/>
            </a:xfrm>
            <a:prstGeom prst="rect">
              <a:avLst/>
            </a:prstGeom>
          </p:spPr>
        </p:pic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9EED4796-A085-1E49-996C-E2A885ECF636}"/>
                </a:ext>
              </a:extLst>
            </p:cNvPr>
            <p:cNvGrpSpPr/>
            <p:nvPr/>
          </p:nvGrpSpPr>
          <p:grpSpPr>
            <a:xfrm>
              <a:off x="1651991" y="18262393"/>
              <a:ext cx="710210" cy="6503201"/>
              <a:chOff x="1651990" y="18262393"/>
              <a:chExt cx="1296169" cy="6503201"/>
            </a:xfrm>
          </p:grpSpPr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C24D40AB-CBB4-0C41-82DD-2E3DB7E638F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651990" y="20346589"/>
                <a:ext cx="1232288" cy="823966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6FF5D8C0-295C-2F4C-AA32-FF28489679C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676168" y="18262393"/>
                <a:ext cx="1271991" cy="2908162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09CE0708-F1FC-F545-A3FB-DA20429A2CA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51990" y="21160417"/>
                <a:ext cx="1091210" cy="130297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4AA71D28-BBB7-E24A-8251-C41B7E1F49BE}"/>
                  </a:ext>
                </a:extLst>
              </p:cNvPr>
              <p:cNvCxnSpPr>
                <a:cxnSpLocks/>
                <a:stCxn id="206" idx="3"/>
              </p:cNvCxnSpPr>
              <p:nvPr/>
            </p:nvCxnSpPr>
            <p:spPr bwMode="auto">
              <a:xfrm>
                <a:off x="1676169" y="21258456"/>
                <a:ext cx="1067032" cy="3507138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</p:grpSp>
      <p:sp>
        <p:nvSpPr>
          <p:cNvPr id="235" name="Rectangle 234">
            <a:extLst>
              <a:ext uri="{FF2B5EF4-FFF2-40B4-BE49-F238E27FC236}">
                <a16:creationId xmlns:a16="http://schemas.microsoft.com/office/drawing/2014/main" id="{D1A012AA-316C-E646-A8DA-1E9A22DDEDF2}"/>
              </a:ext>
            </a:extLst>
          </p:cNvPr>
          <p:cNvSpPr/>
          <p:nvPr/>
        </p:nvSpPr>
        <p:spPr bwMode="auto">
          <a:xfrm>
            <a:off x="23528948" y="18120081"/>
            <a:ext cx="2617569" cy="179255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238" name="Google Shape;50;p6">
            <a:extLst>
              <a:ext uri="{FF2B5EF4-FFF2-40B4-BE49-F238E27FC236}">
                <a16:creationId xmlns:a16="http://schemas.microsoft.com/office/drawing/2014/main" id="{07AFAD25-E79B-FF49-902E-2D261E1ACACA}"/>
              </a:ext>
            </a:extLst>
          </p:cNvPr>
          <p:cNvSpPr txBox="1"/>
          <p:nvPr/>
        </p:nvSpPr>
        <p:spPr>
          <a:xfrm>
            <a:off x="23619809" y="21541378"/>
            <a:ext cx="2146908" cy="690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400" b="1" i="1" dirty="0"/>
              <a:t>KNN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114D7081-482C-AE46-B5BD-E6C64F5B2277}"/>
              </a:ext>
            </a:extLst>
          </p:cNvPr>
          <p:cNvCxnSpPr>
            <a:cxnSpLocks/>
          </p:cNvCxnSpPr>
          <p:nvPr/>
        </p:nvCxnSpPr>
        <p:spPr bwMode="auto">
          <a:xfrm>
            <a:off x="26069451" y="23318355"/>
            <a:ext cx="546749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534EE85-182A-1642-B290-46FB70BC76C4}"/>
              </a:ext>
            </a:extLst>
          </p:cNvPr>
          <p:cNvGrpSpPr/>
          <p:nvPr/>
        </p:nvGrpSpPr>
        <p:grpSpPr>
          <a:xfrm>
            <a:off x="16547723" y="22676246"/>
            <a:ext cx="2464272" cy="1223179"/>
            <a:chOff x="17938611" y="22303628"/>
            <a:chExt cx="3176755" cy="1271180"/>
          </a:xfrm>
        </p:grpSpPr>
        <p:pic>
          <p:nvPicPr>
            <p:cNvPr id="236" name="Picture 235">
              <a:extLst>
                <a:ext uri="{FF2B5EF4-FFF2-40B4-BE49-F238E27FC236}">
                  <a16:creationId xmlns:a16="http://schemas.microsoft.com/office/drawing/2014/main" id="{5F225F40-8AC3-C74F-BCEB-8B0DEB58C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38611" y="22304415"/>
              <a:ext cx="891799" cy="1270393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4C623F9-C124-5F40-81D0-5273AC894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086890" y="22306961"/>
              <a:ext cx="884422" cy="126529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33E620D-6DDE-3B4E-AF89-BCCF222BC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266010" y="22303628"/>
              <a:ext cx="849356" cy="1265707"/>
            </a:xfrm>
            <a:prstGeom prst="rect">
              <a:avLst/>
            </a:prstGeom>
          </p:spPr>
        </p:pic>
      </p:grp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9FCDB36-64FD-E341-AC5B-D600EC3B976C}"/>
              </a:ext>
            </a:extLst>
          </p:cNvPr>
          <p:cNvSpPr/>
          <p:nvPr/>
        </p:nvSpPr>
        <p:spPr bwMode="auto">
          <a:xfrm>
            <a:off x="16472590" y="22385340"/>
            <a:ext cx="2617569" cy="179255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cxnSp>
        <p:nvCxnSpPr>
          <p:cNvPr id="242" name="Curved Connector 241">
            <a:extLst>
              <a:ext uri="{FF2B5EF4-FFF2-40B4-BE49-F238E27FC236}">
                <a16:creationId xmlns:a16="http://schemas.microsoft.com/office/drawing/2014/main" id="{4DC6FD37-56E6-554B-B7BC-362EDD74E823}"/>
              </a:ext>
            </a:extLst>
          </p:cNvPr>
          <p:cNvCxnSpPr>
            <a:cxnSpLocks/>
          </p:cNvCxnSpPr>
          <p:nvPr/>
        </p:nvCxnSpPr>
        <p:spPr bwMode="auto">
          <a:xfrm flipV="1">
            <a:off x="19090159" y="21562342"/>
            <a:ext cx="811431" cy="164592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1BAAF46-02E9-D746-840B-FA03ADC4DD28}"/>
              </a:ext>
            </a:extLst>
          </p:cNvPr>
          <p:cNvGrpSpPr/>
          <p:nvPr/>
        </p:nvGrpSpPr>
        <p:grpSpPr>
          <a:xfrm>
            <a:off x="26920455" y="22790049"/>
            <a:ext cx="1554090" cy="1009433"/>
            <a:chOff x="609600" y="6858000"/>
            <a:chExt cx="8305800" cy="5835500"/>
          </a:xfrm>
        </p:grpSpPr>
        <p:pic>
          <p:nvPicPr>
            <p:cNvPr id="243" name="Picture 242">
              <a:extLst>
                <a:ext uri="{FF2B5EF4-FFF2-40B4-BE49-F238E27FC236}">
                  <a16:creationId xmlns:a16="http://schemas.microsoft.com/office/drawing/2014/main" id="{41F4853C-B945-9549-8FE2-124B29631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" y="7010400"/>
              <a:ext cx="3959196" cy="5639987"/>
            </a:xfrm>
            <a:prstGeom prst="rect">
              <a:avLst/>
            </a:prstGeom>
          </p:spPr>
        </p:pic>
        <p:pic>
          <p:nvPicPr>
            <p:cNvPr id="244" name="Picture 243">
              <a:extLst>
                <a:ext uri="{FF2B5EF4-FFF2-40B4-BE49-F238E27FC236}">
                  <a16:creationId xmlns:a16="http://schemas.microsoft.com/office/drawing/2014/main" id="{28FF817B-B8B7-7043-989F-CB8E4CB2E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79407" y="6858000"/>
              <a:ext cx="2235993" cy="5835500"/>
            </a:xfrm>
            <a:prstGeom prst="rect">
              <a:avLst/>
            </a:prstGeom>
          </p:spPr>
        </p:pic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FF206092-C2D7-0B4C-9750-CE2169586DE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68796" y="9753600"/>
              <a:ext cx="2194560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46" name="Rectangle 245">
            <a:extLst>
              <a:ext uri="{FF2B5EF4-FFF2-40B4-BE49-F238E27FC236}">
                <a16:creationId xmlns:a16="http://schemas.microsoft.com/office/drawing/2014/main" id="{8CA6D0D1-4F66-8249-A338-2CE0A7454983}"/>
              </a:ext>
            </a:extLst>
          </p:cNvPr>
          <p:cNvSpPr/>
          <p:nvPr/>
        </p:nvSpPr>
        <p:spPr bwMode="auto">
          <a:xfrm>
            <a:off x="26643231" y="22371490"/>
            <a:ext cx="2160369" cy="179255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itchFamily="-110" charset="0"/>
            </a:endParaRPr>
          </a:p>
        </p:txBody>
      </p:sp>
      <p:sp>
        <p:nvSpPr>
          <p:cNvPr id="247" name="Google Shape;50;p6">
            <a:extLst>
              <a:ext uri="{FF2B5EF4-FFF2-40B4-BE49-F238E27FC236}">
                <a16:creationId xmlns:a16="http://schemas.microsoft.com/office/drawing/2014/main" id="{D500EBB9-B00E-5C4F-8593-E7412FB92FB8}"/>
              </a:ext>
            </a:extLst>
          </p:cNvPr>
          <p:cNvSpPr txBox="1"/>
          <p:nvPr/>
        </p:nvSpPr>
        <p:spPr>
          <a:xfrm>
            <a:off x="19206398" y="19284366"/>
            <a:ext cx="4063494" cy="82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400" b="1" dirty="0"/>
              <a:t>Autoencoder</a:t>
            </a:r>
          </a:p>
        </p:txBody>
      </p:sp>
      <p:sp>
        <p:nvSpPr>
          <p:cNvPr id="248" name="Google Shape;50;p6">
            <a:extLst>
              <a:ext uri="{FF2B5EF4-FFF2-40B4-BE49-F238E27FC236}">
                <a16:creationId xmlns:a16="http://schemas.microsoft.com/office/drawing/2014/main" id="{931F84FD-0942-3E4E-AECA-4F9A4588DD50}"/>
              </a:ext>
            </a:extLst>
          </p:cNvPr>
          <p:cNvSpPr txBox="1"/>
          <p:nvPr/>
        </p:nvSpPr>
        <p:spPr>
          <a:xfrm>
            <a:off x="25864643" y="20094616"/>
            <a:ext cx="3937787" cy="690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400" dirty="0">
                <a:solidFill>
                  <a:srgbClr val="0070C0"/>
                </a:solidFill>
              </a:rPr>
              <a:t>Training</a:t>
            </a:r>
          </a:p>
        </p:txBody>
      </p:sp>
      <p:sp>
        <p:nvSpPr>
          <p:cNvPr id="249" name="Google Shape;50;p6">
            <a:extLst>
              <a:ext uri="{FF2B5EF4-FFF2-40B4-BE49-F238E27FC236}">
                <a16:creationId xmlns:a16="http://schemas.microsoft.com/office/drawing/2014/main" id="{E2CADA4B-D28D-6149-8F17-4488DDAB1A8F}"/>
              </a:ext>
            </a:extLst>
          </p:cNvPr>
          <p:cNvSpPr txBox="1"/>
          <p:nvPr/>
        </p:nvSpPr>
        <p:spPr>
          <a:xfrm>
            <a:off x="25864644" y="21109480"/>
            <a:ext cx="3937787" cy="690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400" dirty="0"/>
              <a:t>Testing</a:t>
            </a:r>
          </a:p>
        </p:txBody>
      </p:sp>
      <p:sp>
        <p:nvSpPr>
          <p:cNvPr id="250" name="Google Shape;50;p6">
            <a:extLst>
              <a:ext uri="{FF2B5EF4-FFF2-40B4-BE49-F238E27FC236}">
                <a16:creationId xmlns:a16="http://schemas.microsoft.com/office/drawing/2014/main" id="{FFFE00FB-C80C-1445-89F3-6FFC6500B41D}"/>
              </a:ext>
            </a:extLst>
          </p:cNvPr>
          <p:cNvSpPr txBox="1"/>
          <p:nvPr/>
        </p:nvSpPr>
        <p:spPr>
          <a:xfrm>
            <a:off x="25593162" y="24346025"/>
            <a:ext cx="3573164" cy="118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Identified footwear impressions</a:t>
            </a:r>
            <a:endParaRPr lang="en-US" sz="3200" i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0F0351-4ABC-DE4A-A1E2-6966060871A8}"/>
              </a:ext>
            </a:extLst>
          </p:cNvPr>
          <p:cNvSpPr/>
          <p:nvPr/>
        </p:nvSpPr>
        <p:spPr>
          <a:xfrm>
            <a:off x="15638638" y="24312163"/>
            <a:ext cx="44256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Footwear impressions 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at the crime scene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9FB03C-73F9-485B-94A8-F65E71FB25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87161" y="18086542"/>
            <a:ext cx="7119490" cy="521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27012"/>
      </p:ext>
    </p:extLst>
  </p:cSld>
  <p:clrMapOvr>
    <a:masterClrMapping/>
  </p:clrMapOvr>
</p:sld>
</file>

<file path=ppt/theme/theme1.xml><?xml version="1.0" encoding="utf-8"?>
<a:theme xmlns:a="http://schemas.openxmlformats.org/drawingml/2006/main" name="CyLab-PosterTemplate-v3">
  <a:themeElements>
    <a:clrScheme name="DBrumley2014">
      <a:dk1>
        <a:srgbClr val="000000"/>
      </a:dk1>
      <a:lt1>
        <a:srgbClr val="FFFFFF"/>
      </a:lt1>
      <a:dk2>
        <a:srgbClr val="990000"/>
      </a:dk2>
      <a:lt2>
        <a:srgbClr val="E3E1E1"/>
      </a:lt2>
      <a:accent1>
        <a:srgbClr val="990000"/>
      </a:accent1>
      <a:accent2>
        <a:srgbClr val="E47932"/>
      </a:accent2>
      <a:accent3>
        <a:srgbClr val="00709E"/>
      </a:accent3>
      <a:accent4>
        <a:srgbClr val="595A5A"/>
      </a:accent4>
      <a:accent5>
        <a:srgbClr val="009446"/>
      </a:accent5>
      <a:accent6>
        <a:srgbClr val="936241"/>
      </a:accent6>
      <a:hlink>
        <a:srgbClr val="0000FF"/>
      </a:hlink>
      <a:folHlink>
        <a:srgbClr val="80008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>
          <a:outerShdw blurRad="50800" dist="38100" dir="2700000">
            <a:srgbClr val="000000">
              <a:alpha val="43000"/>
            </a:srgbClr>
          </a:outerShdw>
        </a:effec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>
            <a:latin typeface="Arial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CyLab-PosterTemplate-v3</Template>
  <TotalTime>15485</TotalTime>
  <Words>122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Book Antiqua</vt:lpstr>
      <vt:lpstr>Calibri</vt:lpstr>
      <vt:lpstr>Times</vt:lpstr>
      <vt:lpstr>Wingdings</vt:lpstr>
      <vt:lpstr>CyLab-PosterTemplate-v3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maverick</dc:creator>
  <cp:keywords/>
  <dc:description/>
  <cp:lastModifiedBy>Tong Lin</cp:lastModifiedBy>
  <cp:revision>412</cp:revision>
  <cp:lastPrinted>2016-09-22T14:06:27Z</cp:lastPrinted>
  <dcterms:created xsi:type="dcterms:W3CDTF">2012-08-30T17:56:20Z</dcterms:created>
  <dcterms:modified xsi:type="dcterms:W3CDTF">2018-12-08T04:05:18Z</dcterms:modified>
  <cp:category/>
</cp:coreProperties>
</file>