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9260800" cy="36576000"/>
  <p:notesSz cx="324612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C0C0C0"/>
    <a:srgbClr val="FF6FCF"/>
    <a:srgbClr val="A50021"/>
    <a:srgbClr val="630000"/>
    <a:srgbClr val="800000"/>
    <a:srgbClr val="BE0011"/>
    <a:srgbClr val="E48D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9" autoAdjust="0"/>
    <p:restoredTop sz="91127" autoAdjust="0"/>
  </p:normalViewPr>
  <p:slideViewPr>
    <p:cSldViewPr>
      <p:cViewPr>
        <p:scale>
          <a:sx n="55" d="100"/>
          <a:sy n="55" d="100"/>
        </p:scale>
        <p:origin x="224" y="-7896"/>
      </p:cViewPr>
      <p:guideLst>
        <p:guide orient="horz" pos="11520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6425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8C8A9-C8E4-D04E-9830-749FB15BD155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50275" y="3840163"/>
            <a:ext cx="1536065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438" y="24323675"/>
            <a:ext cx="25968325" cy="230425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6425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3D199-9BE7-DC46-8474-A36C0E2045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1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D199-9BE7-DC46-8474-A36C0E2045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925" y="11361738"/>
            <a:ext cx="24872950" cy="78406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438" y="20726400"/>
            <a:ext cx="20481925" cy="934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E08ECDC-7975-4BB1-AE49-2345F5BD9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1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944A2AE-0D4A-4451-8982-9EBB4E5C18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1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3763" y="1465263"/>
            <a:ext cx="6583362" cy="31207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1465263"/>
            <a:ext cx="19597688" cy="312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F6961B1A-AA47-452D-9BBE-9E21C2493F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0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494BB4F-286F-434F-B641-308747CD33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0" y="23502938"/>
            <a:ext cx="24871363" cy="72644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0" y="15501938"/>
            <a:ext cx="24871363" cy="8001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3FC15A0-8257-40EF-8357-0172E684FE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675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6600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8B3C89-2AAD-49DE-A617-2666429746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7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675" y="8186738"/>
            <a:ext cx="12928600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675" y="11599863"/>
            <a:ext cx="12928600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3763" y="8186738"/>
            <a:ext cx="12933362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3763" y="11599863"/>
            <a:ext cx="12933362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97A8F8B-2AF0-43A6-8DF5-9CEC14129F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A0AEC3-84AA-4BA5-9CB6-5B1BBAA73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81FB83A-5ABC-4055-85B1-41573413F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55738"/>
            <a:ext cx="9626600" cy="6197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525" y="1455738"/>
            <a:ext cx="16357600" cy="31216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675" y="7653338"/>
            <a:ext cx="9626600" cy="2501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D478D4-DBF3-423C-87B5-14C0A944C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4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638" y="25603200"/>
            <a:ext cx="17556162" cy="3022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638" y="3268663"/>
            <a:ext cx="17556162" cy="2194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638" y="28625800"/>
            <a:ext cx="17556162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BF2D51A-D49F-4C96-A0A3-78851C506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2pPr>
      <a:lvl3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3pPr>
      <a:lvl4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4pPr>
      <a:lvl5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5pPr>
      <a:lvl6pPr marL="4572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6pPr>
      <a:lvl7pPr marL="9144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7pPr>
      <a:lvl8pPr marL="13716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8pPr>
      <a:lvl9pPr marL="18288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9pPr>
    </p:titleStyle>
    <p:bodyStyle>
      <a:lvl1pPr marL="685800" indent="-685800" algn="l" defTabSz="3762375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tabLst>
          <a:tab pos="2116138" algn="l"/>
        </a:tabLst>
        <a:defRPr sz="5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16002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4800">
          <a:solidFill>
            <a:schemeClr val="tx1"/>
          </a:solidFill>
          <a:latin typeface="+mn-lt"/>
          <a:ea typeface="ＭＳ Ｐゴシック" pitchFamily="-110" charset="-128"/>
        </a:defRPr>
      </a:lvl2pPr>
      <a:lvl3pPr marL="25146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3pPr>
      <a:lvl4pPr marL="3429000" indent="-685800" algn="l" defTabSz="3762375" rtl="0" eaLnBrk="1" fontAlgn="base" hangingPunct="1">
        <a:spcBef>
          <a:spcPct val="20000"/>
        </a:spcBef>
        <a:spcAft>
          <a:spcPct val="0"/>
        </a:spcAft>
        <a:buChar char="–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4pPr>
      <a:lvl5pPr marL="43434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2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5pPr>
      <a:lvl6pPr marL="48006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6pPr>
      <a:lvl7pPr marL="52578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7pPr>
      <a:lvl8pPr marL="57150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8pPr>
      <a:lvl9pPr marL="61722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0" y="0"/>
            <a:ext cx="29260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0" y="688300"/>
            <a:ext cx="292608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/>
            <a:r>
              <a:rPr lang="en-US" sz="8000" b="1" dirty="0">
                <a:latin typeface="Calibri"/>
                <a:ea typeface="Calibri"/>
                <a:cs typeface="Calibri"/>
                <a:sym typeface="Calibri"/>
              </a:rPr>
              <a:t>Adj. Forensic Investigation via XYZ</a:t>
            </a:r>
          </a:p>
          <a:p>
            <a:pPr algn="ctr"/>
            <a:r>
              <a:rPr lang="en-US" altLang="zh-CN" sz="5400" b="1" dirty="0">
                <a:latin typeface="Book Antiqua"/>
                <a:cs typeface="Book Antiqua"/>
              </a:rPr>
              <a:t>Tong Lin, </a:t>
            </a:r>
            <a:r>
              <a:rPr lang="en-US" sz="5400" b="1" dirty="0">
                <a:latin typeface="Book Antiqua"/>
                <a:cs typeface="Book Antiqua"/>
              </a:rPr>
              <a:t>Tianlong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Yu,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Di Deng</a:t>
            </a:r>
            <a:endParaRPr lang="en-US" altLang="zh-CN" sz="5400" b="1" baseline="30000" dirty="0">
              <a:latin typeface="Book Antiqua"/>
              <a:cs typeface="Book Antiqua"/>
            </a:endParaRPr>
          </a:p>
          <a:p>
            <a:pPr algn="ctr"/>
            <a:r>
              <a:rPr lang="en-US" altLang="zh-CN" sz="4800" i="1" dirty="0"/>
              <a:t>Carnegie Mellon University</a:t>
            </a:r>
            <a:endParaRPr lang="en-US" sz="4800" b="1" dirty="0">
              <a:latin typeface="Book Antiqua"/>
              <a:cs typeface="Book Antiqua"/>
            </a:endParaRPr>
          </a:p>
        </p:txBody>
      </p:sp>
      <p:pic>
        <p:nvPicPr>
          <p:cNvPr id="12300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11"/>
          <a:stretch/>
        </p:blipFill>
        <p:spPr bwMode="auto">
          <a:xfrm>
            <a:off x="0" y="35021202"/>
            <a:ext cx="9914238" cy="132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Rectangle 6"/>
          <p:cNvSpPr>
            <a:spLocks noChangeArrowheads="1"/>
          </p:cNvSpPr>
          <p:nvPr/>
        </p:nvSpPr>
        <p:spPr bwMode="auto">
          <a:xfrm>
            <a:off x="228600" y="14554200"/>
            <a:ext cx="288036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Our solution: Autoencoder and XYZ classifier </a:t>
            </a:r>
          </a:p>
        </p:txBody>
      </p:sp>
      <p:sp>
        <p:nvSpPr>
          <p:cNvPr id="679" name="Rectangle 6"/>
          <p:cNvSpPr>
            <a:spLocks noChangeArrowheads="1"/>
          </p:cNvSpPr>
          <p:nvPr/>
        </p:nvSpPr>
        <p:spPr bwMode="auto">
          <a:xfrm>
            <a:off x="304800" y="26060400"/>
            <a:ext cx="286512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altLang="zh-CN" sz="6600" b="1" dirty="0">
                <a:solidFill>
                  <a:schemeClr val="bg1"/>
                </a:solidFill>
                <a:latin typeface="Book Antiqua"/>
                <a:cs typeface="Book Antiqua"/>
              </a:rPr>
              <a:t>Evaluation </a:t>
            </a:r>
            <a:endParaRPr lang="en-US" sz="6600" b="1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186" name="Rectangle 6">
            <a:extLst>
              <a:ext uri="{FF2B5EF4-FFF2-40B4-BE49-F238E27FC236}">
                <a16:creationId xmlns:a16="http://schemas.microsoft.com/office/drawing/2014/main" id="{405846EA-6F46-464C-9E9D-6822837BB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24275"/>
            <a:ext cx="28937726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Problem</a:t>
            </a:r>
          </a:p>
        </p:txBody>
      </p:sp>
      <p:sp>
        <p:nvSpPr>
          <p:cNvPr id="214" name="Google Shape;50;p6">
            <a:extLst>
              <a:ext uri="{FF2B5EF4-FFF2-40B4-BE49-F238E27FC236}">
                <a16:creationId xmlns:a16="http://schemas.microsoft.com/office/drawing/2014/main" id="{B2FB1C77-BBC5-D94A-B5E2-BEBF9D23A181}"/>
              </a:ext>
            </a:extLst>
          </p:cNvPr>
          <p:cNvSpPr txBox="1"/>
          <p:nvPr/>
        </p:nvSpPr>
        <p:spPr>
          <a:xfrm>
            <a:off x="1195358" y="27502776"/>
            <a:ext cx="6043642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PCA as comparison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388E5A-929E-924B-9577-385B2FF45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858000"/>
            <a:ext cx="3959196" cy="56399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98327-D609-3846-B7B4-4E169BE58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007" y="6705600"/>
            <a:ext cx="2235993" cy="5835500"/>
          </a:xfrm>
          <a:prstGeom prst="rect">
            <a:avLst/>
          </a:prstGeom>
        </p:spPr>
      </p:pic>
      <p:sp>
        <p:nvSpPr>
          <p:cNvPr id="54" name="Google Shape;50;p6">
            <a:extLst>
              <a:ext uri="{FF2B5EF4-FFF2-40B4-BE49-F238E27FC236}">
                <a16:creationId xmlns:a16="http://schemas.microsoft.com/office/drawing/2014/main" id="{7B3ED458-0139-C442-AF12-3935BEF3775C}"/>
              </a:ext>
            </a:extLst>
          </p:cNvPr>
          <p:cNvSpPr txBox="1"/>
          <p:nvPr/>
        </p:nvSpPr>
        <p:spPr>
          <a:xfrm>
            <a:off x="419279" y="5325070"/>
            <a:ext cx="771076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Forensic investigation task</a:t>
            </a:r>
            <a:endParaRPr sz="4800" dirty="0"/>
          </a:p>
        </p:txBody>
      </p:sp>
      <p:sp>
        <p:nvSpPr>
          <p:cNvPr id="56" name="Google Shape;50;p6">
            <a:extLst>
              <a:ext uri="{FF2B5EF4-FFF2-40B4-BE49-F238E27FC236}">
                <a16:creationId xmlns:a16="http://schemas.microsoft.com/office/drawing/2014/main" id="{A6813C04-BEFF-BB41-8899-EC558F67538E}"/>
              </a:ext>
            </a:extLst>
          </p:cNvPr>
          <p:cNvSpPr txBox="1"/>
          <p:nvPr/>
        </p:nvSpPr>
        <p:spPr>
          <a:xfrm>
            <a:off x="4339139" y="9828551"/>
            <a:ext cx="2288113" cy="68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associate</a:t>
            </a:r>
          </a:p>
        </p:txBody>
      </p:sp>
      <p:sp>
        <p:nvSpPr>
          <p:cNvPr id="57" name="Google Shape;50;p6">
            <a:extLst>
              <a:ext uri="{FF2B5EF4-FFF2-40B4-BE49-F238E27FC236}">
                <a16:creationId xmlns:a16="http://schemas.microsoft.com/office/drawing/2014/main" id="{75E14F49-A938-974E-A047-F8608FB8A860}"/>
              </a:ext>
            </a:extLst>
          </p:cNvPr>
          <p:cNvSpPr txBox="1"/>
          <p:nvPr/>
        </p:nvSpPr>
        <p:spPr>
          <a:xfrm>
            <a:off x="4876800" y="12801600"/>
            <a:ext cx="4960139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Reference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in records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B7847-AF81-1E47-8E0C-A3337E42251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16396" y="9601200"/>
            <a:ext cx="219456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1" name="Google Shape;50;p6">
            <a:extLst>
              <a:ext uri="{FF2B5EF4-FFF2-40B4-BE49-F238E27FC236}">
                <a16:creationId xmlns:a16="http://schemas.microsoft.com/office/drawing/2014/main" id="{60CB9C67-B6BE-304D-B3CD-F2E0BE568A76}"/>
              </a:ext>
            </a:extLst>
          </p:cNvPr>
          <p:cNvSpPr txBox="1"/>
          <p:nvPr/>
        </p:nvSpPr>
        <p:spPr>
          <a:xfrm>
            <a:off x="-76200" y="12801600"/>
            <a:ext cx="5107513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Footwear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at the crime scene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67C633AB-7CFC-E04B-9BD2-29AF3CEBEA85}"/>
              </a:ext>
            </a:extLst>
          </p:cNvPr>
          <p:cNvGrpSpPr/>
          <p:nvPr/>
        </p:nvGrpSpPr>
        <p:grpSpPr>
          <a:xfrm>
            <a:off x="19735800" y="5334000"/>
            <a:ext cx="9047670" cy="8305800"/>
            <a:chOff x="9773730" y="5341510"/>
            <a:chExt cx="9047670" cy="8305800"/>
          </a:xfrm>
        </p:grpSpPr>
        <p:sp>
          <p:nvSpPr>
            <p:cNvPr id="64" name="Google Shape;50;p6">
              <a:extLst>
                <a:ext uri="{FF2B5EF4-FFF2-40B4-BE49-F238E27FC236}">
                  <a16:creationId xmlns:a16="http://schemas.microsoft.com/office/drawing/2014/main" id="{B14EABE4-042F-9A49-8B0F-7890A8CEC065}"/>
                </a:ext>
              </a:extLst>
            </p:cNvPr>
            <p:cNvSpPr txBox="1"/>
            <p:nvPr/>
          </p:nvSpPr>
          <p:spPr>
            <a:xfrm>
              <a:off x="9773730" y="5341510"/>
              <a:ext cx="9047670" cy="8309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6000" b="1">
                  <a:solidFill>
                    <a:schemeClr val="tx2"/>
                  </a:solidFill>
                  <a:latin typeface="Book Antiqua"/>
                  <a:cs typeface="Book Antiqua"/>
                </a:defRPr>
              </a:lvl1pPr>
            </a:lstStyle>
            <a:p>
              <a:r>
                <a:rPr lang="en-US" sz="4800" dirty="0"/>
                <a:t>Challenge </a:t>
              </a:r>
              <a:r>
                <a:rPr lang="en-US" altLang="zh-CN" sz="4800" dirty="0"/>
                <a:t>2</a:t>
              </a:r>
              <a:r>
                <a:rPr lang="en-US" sz="4800" dirty="0"/>
                <a:t>: Noisy background</a:t>
              </a:r>
              <a:endParaRPr sz="4800" dirty="0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C6DC86A-AF29-8B49-913F-EE8294BC7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2469704" y="6551005"/>
              <a:ext cx="3959196" cy="5639987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0CA1640-CF49-6B4E-89D7-DB04DC88A24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324270" y="11051760"/>
              <a:ext cx="802260" cy="122395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1" name="Google Shape;50;p6">
              <a:extLst>
                <a:ext uri="{FF2B5EF4-FFF2-40B4-BE49-F238E27FC236}">
                  <a16:creationId xmlns:a16="http://schemas.microsoft.com/office/drawing/2014/main" id="{7CCA75F3-F553-A043-9DDD-E51CF112A0BE}"/>
                </a:ext>
              </a:extLst>
            </p:cNvPr>
            <p:cNvSpPr txBox="1"/>
            <p:nvPr/>
          </p:nvSpPr>
          <p:spPr>
            <a:xfrm>
              <a:off x="10190670" y="12275710"/>
              <a:ext cx="82296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Structured background noise that are not relevant to footprint impression</a:t>
              </a:r>
            </a:p>
          </p:txBody>
        </p:sp>
      </p:grpSp>
      <p:sp>
        <p:nvSpPr>
          <p:cNvPr id="65" name="Google Shape;50;p6">
            <a:extLst>
              <a:ext uri="{FF2B5EF4-FFF2-40B4-BE49-F238E27FC236}">
                <a16:creationId xmlns:a16="http://schemas.microsoft.com/office/drawing/2014/main" id="{4357C1AD-CA1A-BD45-A8E7-26DB33FD95E0}"/>
              </a:ext>
            </a:extLst>
          </p:cNvPr>
          <p:cNvSpPr txBox="1"/>
          <p:nvPr/>
        </p:nvSpPr>
        <p:spPr>
          <a:xfrm>
            <a:off x="9829800" y="5325070"/>
            <a:ext cx="9660017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Challenge </a:t>
            </a:r>
            <a:r>
              <a:rPr lang="en-US" altLang="zh-CN" sz="4800" dirty="0"/>
              <a:t>1</a:t>
            </a:r>
            <a:r>
              <a:rPr lang="en-US" sz="4800" dirty="0"/>
              <a:t>: Incomplete evidence</a:t>
            </a:r>
            <a:endParaRPr sz="4800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2E4052C-2E07-4445-9607-28213B085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3325" y="6406542"/>
            <a:ext cx="1196310" cy="312213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212345F-3D68-2446-B4EF-C0BB2F94E0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77" b="13224"/>
          <a:stretch/>
        </p:blipFill>
        <p:spPr>
          <a:xfrm>
            <a:off x="9860497" y="10861131"/>
            <a:ext cx="1525338" cy="152533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E22DCCA-C007-2B4F-964D-588EF5B82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2582188" y="10537357"/>
            <a:ext cx="1525338" cy="217288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DED26B6-5733-8A40-8022-DAE85104B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303878" y="10537357"/>
            <a:ext cx="1532642" cy="217288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57E7D9C-7BF4-C241-8B7C-06A52C2F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9097" y="10537357"/>
            <a:ext cx="1525338" cy="2172887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866D282-66C8-CE41-8AE5-72D7134E28F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928636" y="9499056"/>
            <a:ext cx="3224269" cy="11911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FD83C1-62C0-3448-BA02-66C8F1112F5E}"/>
              </a:ext>
            </a:extLst>
          </p:cNvPr>
          <p:cNvCxnSpPr>
            <a:cxnSpLocks/>
          </p:cNvCxnSpPr>
          <p:nvPr/>
        </p:nvCxnSpPr>
        <p:spPr bwMode="auto">
          <a:xfrm>
            <a:off x="14728431" y="9470557"/>
            <a:ext cx="3743335" cy="9372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EA7B077-1630-324D-B985-3B692B4CFA0B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44857" y="9656184"/>
            <a:ext cx="979511" cy="109169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FC5188-2E91-1244-989D-C437C233E09E}"/>
              </a:ext>
            </a:extLst>
          </p:cNvPr>
          <p:cNvCxnSpPr>
            <a:cxnSpLocks/>
          </p:cNvCxnSpPr>
          <p:nvPr/>
        </p:nvCxnSpPr>
        <p:spPr bwMode="auto">
          <a:xfrm>
            <a:off x="14707734" y="9656184"/>
            <a:ext cx="1362465" cy="7910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Google Shape;50;p6">
            <a:extLst>
              <a:ext uri="{FF2B5EF4-FFF2-40B4-BE49-F238E27FC236}">
                <a16:creationId xmlns:a16="http://schemas.microsoft.com/office/drawing/2014/main" id="{F326E5C0-5013-4D42-A974-55F737A25D0B}"/>
              </a:ext>
            </a:extLst>
          </p:cNvPr>
          <p:cNvSpPr txBox="1"/>
          <p:nvPr/>
        </p:nvSpPr>
        <p:spPr>
          <a:xfrm>
            <a:off x="9860497" y="12799419"/>
            <a:ext cx="152533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Crop</a:t>
            </a:r>
          </a:p>
        </p:txBody>
      </p:sp>
      <p:sp>
        <p:nvSpPr>
          <p:cNvPr id="96" name="Google Shape;50;p6">
            <a:extLst>
              <a:ext uri="{FF2B5EF4-FFF2-40B4-BE49-F238E27FC236}">
                <a16:creationId xmlns:a16="http://schemas.microsoft.com/office/drawing/2014/main" id="{9670F2CE-31E7-304A-8973-84CD16B6EFE6}"/>
              </a:ext>
            </a:extLst>
          </p:cNvPr>
          <p:cNvSpPr txBox="1"/>
          <p:nvPr/>
        </p:nvSpPr>
        <p:spPr>
          <a:xfrm>
            <a:off x="12258413" y="12817334"/>
            <a:ext cx="217288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Rotate</a:t>
            </a:r>
          </a:p>
        </p:txBody>
      </p:sp>
      <p:sp>
        <p:nvSpPr>
          <p:cNvPr id="97" name="Google Shape;50;p6">
            <a:extLst>
              <a:ext uri="{FF2B5EF4-FFF2-40B4-BE49-F238E27FC236}">
                <a16:creationId xmlns:a16="http://schemas.microsoft.com/office/drawing/2014/main" id="{098E41C9-4560-374C-A12D-456DE6310807}"/>
              </a:ext>
            </a:extLst>
          </p:cNvPr>
          <p:cNvSpPr txBox="1"/>
          <p:nvPr/>
        </p:nvSpPr>
        <p:spPr>
          <a:xfrm>
            <a:off x="15339593" y="12883542"/>
            <a:ext cx="1532642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Flip</a:t>
            </a:r>
          </a:p>
        </p:txBody>
      </p:sp>
      <p:sp>
        <p:nvSpPr>
          <p:cNvPr id="98" name="Google Shape;50;p6">
            <a:extLst>
              <a:ext uri="{FF2B5EF4-FFF2-40B4-BE49-F238E27FC236}">
                <a16:creationId xmlns:a16="http://schemas.microsoft.com/office/drawing/2014/main" id="{27333D9F-2611-6248-8B80-9F082E8C0AE9}"/>
              </a:ext>
            </a:extLst>
          </p:cNvPr>
          <p:cNvSpPr txBox="1"/>
          <p:nvPr/>
        </p:nvSpPr>
        <p:spPr>
          <a:xfrm>
            <a:off x="17131532" y="12883542"/>
            <a:ext cx="268046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Brightness</a:t>
            </a:r>
          </a:p>
        </p:txBody>
      </p:sp>
      <p:sp>
        <p:nvSpPr>
          <p:cNvPr id="104" name="Google Shape;50;p6">
            <a:extLst>
              <a:ext uri="{FF2B5EF4-FFF2-40B4-BE49-F238E27FC236}">
                <a16:creationId xmlns:a16="http://schemas.microsoft.com/office/drawing/2014/main" id="{EE8487F6-576F-104C-BE73-FB8F065969D8}"/>
              </a:ext>
            </a:extLst>
          </p:cNvPr>
          <p:cNvSpPr txBox="1"/>
          <p:nvPr/>
        </p:nvSpPr>
        <p:spPr>
          <a:xfrm>
            <a:off x="8130044" y="16228342"/>
            <a:ext cx="10208244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Idea </a:t>
            </a:r>
            <a:r>
              <a:rPr lang="en-US" altLang="zh-CN" sz="4800" dirty="0"/>
              <a:t>2</a:t>
            </a:r>
            <a:r>
              <a:rPr lang="en-US" sz="4800" dirty="0"/>
              <a:t>: Autoencoder to reduce noise</a:t>
            </a:r>
            <a:endParaRPr sz="4800" dirty="0"/>
          </a:p>
        </p:txBody>
      </p:sp>
      <p:sp>
        <p:nvSpPr>
          <p:cNvPr id="105" name="Google Shape;50;p6">
            <a:extLst>
              <a:ext uri="{FF2B5EF4-FFF2-40B4-BE49-F238E27FC236}">
                <a16:creationId xmlns:a16="http://schemas.microsoft.com/office/drawing/2014/main" id="{F5849F50-9FA0-244A-B63D-F21245D5D5E2}"/>
              </a:ext>
            </a:extLst>
          </p:cNvPr>
          <p:cNvSpPr txBox="1"/>
          <p:nvPr/>
        </p:nvSpPr>
        <p:spPr>
          <a:xfrm>
            <a:off x="152400" y="16246734"/>
            <a:ext cx="7574509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Idea 1: Data augmentation</a:t>
            </a:r>
            <a:endParaRPr sz="4800" dirty="0"/>
          </a:p>
        </p:txBody>
      </p: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CE76653B-3DD4-4345-A896-74DE37BD24D7}"/>
              </a:ext>
            </a:extLst>
          </p:cNvPr>
          <p:cNvGrpSpPr/>
          <p:nvPr/>
        </p:nvGrpSpPr>
        <p:grpSpPr>
          <a:xfrm>
            <a:off x="228600" y="17379633"/>
            <a:ext cx="7823217" cy="8772850"/>
            <a:chOff x="334108" y="17379633"/>
            <a:chExt cx="7823217" cy="877285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CFFA381-C41E-3C4B-A443-0B26DCE0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108" y="19507200"/>
              <a:ext cx="1342060" cy="3502512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4E263B79-3B1D-014D-9CC8-D82A6C07A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>
              <a:off x="2451259" y="17379633"/>
              <a:ext cx="1342060" cy="1327066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7EAB5424-1C58-5849-BB0B-703B30718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rot="16200000">
              <a:off x="2451259" y="19604766"/>
              <a:ext cx="1342060" cy="1327066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10F6582E-8C4F-B445-BB02-C924F3012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flipH="1">
              <a:off x="2434578" y="21829899"/>
              <a:ext cx="1375422" cy="1327066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4780E22-D85F-394C-B9F8-108B588CD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rcRect t="16933" b="45178"/>
            <a:stretch/>
          </p:blipFill>
          <p:spPr>
            <a:xfrm>
              <a:off x="2451259" y="24047534"/>
              <a:ext cx="1342060" cy="1327066"/>
            </a:xfrm>
            <a:prstGeom prst="rect">
              <a:avLst/>
            </a:prstGeom>
          </p:spPr>
        </p:pic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3CD27A55-CF97-3E4D-B26E-99164E9E9611}"/>
                </a:ext>
              </a:extLst>
            </p:cNvPr>
            <p:cNvGrpSpPr/>
            <p:nvPr/>
          </p:nvGrpSpPr>
          <p:grpSpPr>
            <a:xfrm>
              <a:off x="1651991" y="18262393"/>
              <a:ext cx="710210" cy="6503201"/>
              <a:chOff x="1651990" y="18262393"/>
              <a:chExt cx="1296169" cy="6503201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E5142794-10B5-334D-B5F8-02739E2DE4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51990" y="20346589"/>
                <a:ext cx="1232288" cy="82396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0D879FEE-931F-F947-BFDC-DD97042F82D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76168" y="18262393"/>
                <a:ext cx="1271991" cy="29081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D233641-B4E4-9447-8833-A38E3C5806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1990" y="21160417"/>
                <a:ext cx="1091210" cy="130297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4B2AEE2-8FBE-AA4B-9BDB-61EFBEB4E68B}"/>
                  </a:ext>
                </a:extLst>
              </p:cNvPr>
              <p:cNvCxnSpPr>
                <a:cxnSpLocks/>
                <a:stCxn id="109" idx="3"/>
              </p:cNvCxnSpPr>
              <p:nvPr/>
            </p:nvCxnSpPr>
            <p:spPr bwMode="auto">
              <a:xfrm>
                <a:off x="1676169" y="21258456"/>
                <a:ext cx="1067032" cy="35071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40" name="Google Shape;50;p6">
              <a:extLst>
                <a:ext uri="{FF2B5EF4-FFF2-40B4-BE49-F238E27FC236}">
                  <a16:creationId xmlns:a16="http://schemas.microsoft.com/office/drawing/2014/main" id="{B115BC91-9633-8749-A03D-22D59521CD38}"/>
                </a:ext>
              </a:extLst>
            </p:cNvPr>
            <p:cNvSpPr txBox="1"/>
            <p:nvPr/>
          </p:nvSpPr>
          <p:spPr>
            <a:xfrm>
              <a:off x="2414316" y="18637338"/>
              <a:ext cx="152533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Crop</a:t>
              </a:r>
            </a:p>
          </p:txBody>
        </p:sp>
        <p:sp>
          <p:nvSpPr>
            <p:cNvPr id="141" name="Google Shape;50;p6">
              <a:extLst>
                <a:ext uri="{FF2B5EF4-FFF2-40B4-BE49-F238E27FC236}">
                  <a16:creationId xmlns:a16="http://schemas.microsoft.com/office/drawing/2014/main" id="{9C515951-F633-BC4C-96AB-76F943B7FAB8}"/>
                </a:ext>
              </a:extLst>
            </p:cNvPr>
            <p:cNvSpPr txBox="1"/>
            <p:nvPr/>
          </p:nvSpPr>
          <p:spPr>
            <a:xfrm>
              <a:off x="2026691" y="20792581"/>
              <a:ext cx="217288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Rotate</a:t>
              </a:r>
            </a:p>
          </p:txBody>
        </p:sp>
        <p:sp>
          <p:nvSpPr>
            <p:cNvPr id="142" name="Google Shape;50;p6">
              <a:extLst>
                <a:ext uri="{FF2B5EF4-FFF2-40B4-BE49-F238E27FC236}">
                  <a16:creationId xmlns:a16="http://schemas.microsoft.com/office/drawing/2014/main" id="{3AD147B8-DB9C-4E48-AE23-63FA923BF52F}"/>
                </a:ext>
              </a:extLst>
            </p:cNvPr>
            <p:cNvSpPr txBox="1"/>
            <p:nvPr/>
          </p:nvSpPr>
          <p:spPr>
            <a:xfrm>
              <a:off x="2226452" y="23137022"/>
              <a:ext cx="1532642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Flip</a:t>
              </a:r>
            </a:p>
          </p:txBody>
        </p:sp>
        <p:sp>
          <p:nvSpPr>
            <p:cNvPr id="143" name="Google Shape;50;p6">
              <a:extLst>
                <a:ext uri="{FF2B5EF4-FFF2-40B4-BE49-F238E27FC236}">
                  <a16:creationId xmlns:a16="http://schemas.microsoft.com/office/drawing/2014/main" id="{631C2BEE-6D9D-5848-AD9E-055BF23E2D63}"/>
                </a:ext>
              </a:extLst>
            </p:cNvPr>
            <p:cNvSpPr txBox="1"/>
            <p:nvPr/>
          </p:nvSpPr>
          <p:spPr>
            <a:xfrm>
              <a:off x="1787266" y="25324275"/>
              <a:ext cx="268046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Brightness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B51DAB4-9FE7-3C42-977F-C7D54DCA5E7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50102" y="21490131"/>
              <a:ext cx="2077150" cy="3363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B9775EE-CCE1-B746-96AD-345D949C8B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01668" y="18323774"/>
              <a:ext cx="648434" cy="319999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2A32B98-EBB2-3840-9031-163233F3F0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6200" y="20269200"/>
              <a:ext cx="629441" cy="130087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A7A26D8-C8F3-3E4F-B93B-E7D98E4643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38066" y="21542424"/>
              <a:ext cx="657734" cy="101277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B2AC8F7-C22D-F44A-870A-931EDB978DC2}"/>
                </a:ext>
              </a:extLst>
            </p:cNvPr>
            <p:cNvCxnSpPr>
              <a:cxnSpLocks/>
              <a:stCxn id="115" idx="3"/>
            </p:cNvCxnSpPr>
            <p:nvPr/>
          </p:nvCxnSpPr>
          <p:spPr bwMode="auto">
            <a:xfrm flipV="1">
              <a:off x="3793319" y="21568059"/>
              <a:ext cx="722322" cy="314300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Google Shape;50;p6">
              <a:extLst>
                <a:ext uri="{FF2B5EF4-FFF2-40B4-BE49-F238E27FC236}">
                  <a16:creationId xmlns:a16="http://schemas.microsoft.com/office/drawing/2014/main" id="{A4044E19-F73A-7248-BB0A-5E572D593DBA}"/>
                </a:ext>
              </a:extLst>
            </p:cNvPr>
            <p:cNvSpPr txBox="1"/>
            <p:nvPr/>
          </p:nvSpPr>
          <p:spPr>
            <a:xfrm>
              <a:off x="4267200" y="20017541"/>
              <a:ext cx="2680468" cy="1363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Gaussian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 dirty="0"/>
                <a:t>Noise</a:t>
              </a:r>
              <a:endParaRPr lang="en-US" sz="3600" dirty="0"/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880808AD-EEED-9B4E-8760-0E3EED67E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577" b="13224"/>
            <a:stretch/>
          </p:blipFill>
          <p:spPr>
            <a:xfrm>
              <a:off x="6631987" y="20768596"/>
              <a:ext cx="1525338" cy="1525339"/>
            </a:xfrm>
            <a:prstGeom prst="rect">
              <a:avLst/>
            </a:prstGeom>
          </p:spPr>
        </p:pic>
      </p:grpSp>
      <p:sp>
        <p:nvSpPr>
          <p:cNvPr id="164" name="Google Shape;50;p6">
            <a:extLst>
              <a:ext uri="{FF2B5EF4-FFF2-40B4-BE49-F238E27FC236}">
                <a16:creationId xmlns:a16="http://schemas.microsoft.com/office/drawing/2014/main" id="{66B3D5D6-7072-2B49-80C0-22CA810921F5}"/>
              </a:ext>
            </a:extLst>
          </p:cNvPr>
          <p:cNvSpPr txBox="1"/>
          <p:nvPr/>
        </p:nvSpPr>
        <p:spPr>
          <a:xfrm>
            <a:off x="21031200" y="16209876"/>
            <a:ext cx="5161991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System Overview</a:t>
            </a:r>
            <a:endParaRPr sz="4800" dirty="0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B4461FCE-E9F1-8E4C-ABE0-5BA3BCE29955}"/>
              </a:ext>
            </a:extLst>
          </p:cNvPr>
          <p:cNvSpPr/>
          <p:nvPr/>
        </p:nvSpPr>
        <p:spPr bwMode="auto">
          <a:xfrm>
            <a:off x="10041794" y="21233525"/>
            <a:ext cx="914400" cy="914400"/>
          </a:xfrm>
          <a:prstGeom prst="ellipse">
            <a:avLst/>
          </a:prstGeom>
          <a:solidFill>
            <a:srgbClr val="00B050"/>
          </a:solidFill>
          <a:ln w="762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AF3E847-565F-D845-8950-AAE0539DAA14}"/>
              </a:ext>
            </a:extLst>
          </p:cNvPr>
          <p:cNvSpPr/>
          <p:nvPr/>
        </p:nvSpPr>
        <p:spPr bwMode="auto">
          <a:xfrm>
            <a:off x="10041794" y="19580715"/>
            <a:ext cx="914400" cy="914400"/>
          </a:xfrm>
          <a:prstGeom prst="ellipse">
            <a:avLst/>
          </a:prstGeom>
          <a:solidFill>
            <a:srgbClr val="00B050"/>
          </a:solidFill>
          <a:ln w="762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9F44C08-9B81-0F49-99E4-55674EA44198}"/>
              </a:ext>
            </a:extLst>
          </p:cNvPr>
          <p:cNvSpPr/>
          <p:nvPr/>
        </p:nvSpPr>
        <p:spPr bwMode="auto">
          <a:xfrm>
            <a:off x="10041794" y="17927905"/>
            <a:ext cx="914400" cy="914400"/>
          </a:xfrm>
          <a:prstGeom prst="ellipse">
            <a:avLst/>
          </a:prstGeom>
          <a:solidFill>
            <a:srgbClr val="00B050"/>
          </a:solidFill>
          <a:ln w="762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1F80840-5810-8446-A616-FF91D842DCEF}"/>
              </a:ext>
            </a:extLst>
          </p:cNvPr>
          <p:cNvSpPr/>
          <p:nvPr/>
        </p:nvSpPr>
        <p:spPr bwMode="auto">
          <a:xfrm>
            <a:off x="10041794" y="22886334"/>
            <a:ext cx="914400" cy="914400"/>
          </a:xfrm>
          <a:prstGeom prst="ellipse">
            <a:avLst/>
          </a:prstGeom>
          <a:solidFill>
            <a:srgbClr val="00B050"/>
          </a:solidFill>
          <a:ln w="762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8935764-DB66-0B44-B429-16AE6AAD5A0E}"/>
              </a:ext>
            </a:extLst>
          </p:cNvPr>
          <p:cNvSpPr/>
          <p:nvPr/>
        </p:nvSpPr>
        <p:spPr bwMode="auto">
          <a:xfrm>
            <a:off x="15087600" y="21253025"/>
            <a:ext cx="914400" cy="914400"/>
          </a:xfrm>
          <a:prstGeom prst="ellipse">
            <a:avLst/>
          </a:prstGeom>
          <a:solidFill>
            <a:srgbClr val="0070C0"/>
          </a:solidFill>
          <a:ln w="762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2EC1BAE-B0E4-6D4D-881D-12FA3413F131}"/>
              </a:ext>
            </a:extLst>
          </p:cNvPr>
          <p:cNvSpPr/>
          <p:nvPr/>
        </p:nvSpPr>
        <p:spPr bwMode="auto">
          <a:xfrm>
            <a:off x="15087600" y="19600215"/>
            <a:ext cx="914400" cy="914400"/>
          </a:xfrm>
          <a:prstGeom prst="ellipse">
            <a:avLst/>
          </a:prstGeom>
          <a:solidFill>
            <a:srgbClr val="0070C0"/>
          </a:solidFill>
          <a:ln w="762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BE4B90E7-E4AA-1D47-B505-F9DBCE037BB5}"/>
              </a:ext>
            </a:extLst>
          </p:cNvPr>
          <p:cNvSpPr/>
          <p:nvPr/>
        </p:nvSpPr>
        <p:spPr bwMode="auto">
          <a:xfrm>
            <a:off x="15087600" y="17947405"/>
            <a:ext cx="914400" cy="914400"/>
          </a:xfrm>
          <a:prstGeom prst="ellipse">
            <a:avLst/>
          </a:prstGeom>
          <a:solidFill>
            <a:srgbClr val="0070C0"/>
          </a:solidFill>
          <a:ln w="762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7BBA8004-23B7-4B47-863F-1B1613024436}"/>
              </a:ext>
            </a:extLst>
          </p:cNvPr>
          <p:cNvSpPr/>
          <p:nvPr/>
        </p:nvSpPr>
        <p:spPr bwMode="auto">
          <a:xfrm>
            <a:off x="15087600" y="22905834"/>
            <a:ext cx="914400" cy="914400"/>
          </a:xfrm>
          <a:prstGeom prst="ellipse">
            <a:avLst/>
          </a:prstGeom>
          <a:solidFill>
            <a:srgbClr val="0070C0"/>
          </a:solidFill>
          <a:ln w="7620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DFB90BB-D49F-AF4D-B853-839E92F5F993}"/>
              </a:ext>
            </a:extLst>
          </p:cNvPr>
          <p:cNvSpPr/>
          <p:nvPr/>
        </p:nvSpPr>
        <p:spPr bwMode="auto">
          <a:xfrm>
            <a:off x="12564697" y="21284399"/>
            <a:ext cx="914400" cy="914400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4A758F0-D60F-BE4F-A6C4-649542CE66CE}"/>
              </a:ext>
            </a:extLst>
          </p:cNvPr>
          <p:cNvSpPr/>
          <p:nvPr/>
        </p:nvSpPr>
        <p:spPr bwMode="auto">
          <a:xfrm>
            <a:off x="12564697" y="19631589"/>
            <a:ext cx="914400" cy="914400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78" name="Google Shape;50;p6">
            <a:extLst>
              <a:ext uri="{FF2B5EF4-FFF2-40B4-BE49-F238E27FC236}">
                <a16:creationId xmlns:a16="http://schemas.microsoft.com/office/drawing/2014/main" id="{5D30BD35-EF99-A849-9BAC-E72C47591FEF}"/>
              </a:ext>
            </a:extLst>
          </p:cNvPr>
          <p:cNvSpPr txBox="1"/>
          <p:nvPr/>
        </p:nvSpPr>
        <p:spPr>
          <a:xfrm>
            <a:off x="8922969" y="17068800"/>
            <a:ext cx="2888031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Input Layer</a:t>
            </a:r>
          </a:p>
        </p:txBody>
      </p:sp>
      <p:sp>
        <p:nvSpPr>
          <p:cNvPr id="179" name="Google Shape;50;p6">
            <a:extLst>
              <a:ext uri="{FF2B5EF4-FFF2-40B4-BE49-F238E27FC236}">
                <a16:creationId xmlns:a16="http://schemas.microsoft.com/office/drawing/2014/main" id="{7E24B671-DF8F-FE41-9856-8AE6350924BD}"/>
              </a:ext>
            </a:extLst>
          </p:cNvPr>
          <p:cNvSpPr txBox="1"/>
          <p:nvPr/>
        </p:nvSpPr>
        <p:spPr>
          <a:xfrm>
            <a:off x="11589121" y="18041381"/>
            <a:ext cx="2888031" cy="1313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Hidden Layer</a:t>
            </a:r>
          </a:p>
        </p:txBody>
      </p:sp>
      <p:sp>
        <p:nvSpPr>
          <p:cNvPr id="180" name="Google Shape;50;p6">
            <a:extLst>
              <a:ext uri="{FF2B5EF4-FFF2-40B4-BE49-F238E27FC236}">
                <a16:creationId xmlns:a16="http://schemas.microsoft.com/office/drawing/2014/main" id="{DB50FA52-6219-9043-9742-865F50024F65}"/>
              </a:ext>
            </a:extLst>
          </p:cNvPr>
          <p:cNvSpPr txBox="1"/>
          <p:nvPr/>
        </p:nvSpPr>
        <p:spPr>
          <a:xfrm>
            <a:off x="14158127" y="17108411"/>
            <a:ext cx="2888031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Output Layer</a:t>
            </a:r>
          </a:p>
        </p:txBody>
      </p: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B4B2E3CC-5BE7-D541-B0D7-37F4B93075F9}"/>
              </a:ext>
            </a:extLst>
          </p:cNvPr>
          <p:cNvGrpSpPr/>
          <p:nvPr/>
        </p:nvGrpSpPr>
        <p:grpSpPr>
          <a:xfrm>
            <a:off x="10822283" y="18708394"/>
            <a:ext cx="1742414" cy="4635140"/>
            <a:chOff x="10822283" y="18708394"/>
            <a:chExt cx="1742414" cy="4635140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B289FFAB-03C5-0B4C-B009-B751AF39354F}"/>
                </a:ext>
              </a:extLst>
            </p:cNvPr>
            <p:cNvCxnSpPr>
              <a:cxnSpLocks/>
              <a:stCxn id="167" idx="5"/>
              <a:endCxn id="177" idx="2"/>
            </p:cNvCxnSpPr>
            <p:nvPr/>
          </p:nvCxnSpPr>
          <p:spPr bwMode="auto">
            <a:xfrm>
              <a:off x="10822283" y="18708394"/>
              <a:ext cx="1742414" cy="138039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6704585F-C498-124D-9C55-77F426493C8A}"/>
                </a:ext>
              </a:extLst>
            </p:cNvPr>
            <p:cNvCxnSpPr>
              <a:cxnSpLocks/>
              <a:endCxn id="177" idx="2"/>
            </p:cNvCxnSpPr>
            <p:nvPr/>
          </p:nvCxnSpPr>
          <p:spPr bwMode="auto">
            <a:xfrm>
              <a:off x="10973566" y="20088789"/>
              <a:ext cx="1591131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FED9F67F-F4F9-904B-AF3D-3C9CDCAA3007}"/>
                </a:ext>
              </a:extLst>
            </p:cNvPr>
            <p:cNvCxnSpPr>
              <a:cxnSpLocks/>
              <a:endCxn id="177" idx="2"/>
            </p:cNvCxnSpPr>
            <p:nvPr/>
          </p:nvCxnSpPr>
          <p:spPr bwMode="auto">
            <a:xfrm flipV="1">
              <a:off x="10973566" y="20088789"/>
              <a:ext cx="1591131" cy="162143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1B26AE00-8312-504A-9E37-42390F688E0B}"/>
                </a:ext>
              </a:extLst>
            </p:cNvPr>
            <p:cNvCxnSpPr>
              <a:cxnSpLocks/>
              <a:endCxn id="176" idx="2"/>
            </p:cNvCxnSpPr>
            <p:nvPr/>
          </p:nvCxnSpPr>
          <p:spPr bwMode="auto">
            <a:xfrm>
              <a:off x="10973566" y="20099737"/>
              <a:ext cx="1591131" cy="164186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264E0408-06F9-4649-AE10-6DCF3D509E1E}"/>
                </a:ext>
              </a:extLst>
            </p:cNvPr>
            <p:cNvCxnSpPr>
              <a:cxnSpLocks/>
              <a:stCxn id="168" idx="6"/>
              <a:endCxn id="177" idx="2"/>
            </p:cNvCxnSpPr>
            <p:nvPr/>
          </p:nvCxnSpPr>
          <p:spPr bwMode="auto">
            <a:xfrm flipV="1">
              <a:off x="10956194" y="20088789"/>
              <a:ext cx="1608503" cy="325474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8E0A7183-4FD9-3E41-83A3-C3626818EAFE}"/>
                </a:ext>
              </a:extLst>
            </p:cNvPr>
            <p:cNvCxnSpPr>
              <a:cxnSpLocks/>
              <a:stCxn id="167" idx="5"/>
              <a:endCxn id="176" idx="2"/>
            </p:cNvCxnSpPr>
            <p:nvPr/>
          </p:nvCxnSpPr>
          <p:spPr bwMode="auto">
            <a:xfrm>
              <a:off x="10822283" y="18708394"/>
              <a:ext cx="1742414" cy="303320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3CD7B98-65D8-A245-985C-50A52BF517CF}"/>
                </a:ext>
              </a:extLst>
            </p:cNvPr>
            <p:cNvCxnSpPr>
              <a:cxnSpLocks/>
              <a:stCxn id="549" idx="6"/>
              <a:endCxn id="176" idx="2"/>
            </p:cNvCxnSpPr>
            <p:nvPr/>
          </p:nvCxnSpPr>
          <p:spPr bwMode="auto">
            <a:xfrm>
              <a:off x="10956194" y="21690725"/>
              <a:ext cx="1608503" cy="5087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10EF731-16CF-034D-A012-7D7AE57B254F}"/>
                </a:ext>
              </a:extLst>
            </p:cNvPr>
            <p:cNvCxnSpPr>
              <a:cxnSpLocks/>
              <a:stCxn id="168" idx="6"/>
              <a:endCxn id="176" idx="2"/>
            </p:cNvCxnSpPr>
            <p:nvPr/>
          </p:nvCxnSpPr>
          <p:spPr bwMode="auto">
            <a:xfrm flipV="1">
              <a:off x="10956194" y="21741599"/>
              <a:ext cx="1608503" cy="160193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5556A96-EEE3-8045-96F8-1A9428B6CEAD}"/>
              </a:ext>
            </a:extLst>
          </p:cNvPr>
          <p:cNvGrpSpPr/>
          <p:nvPr/>
        </p:nvGrpSpPr>
        <p:grpSpPr>
          <a:xfrm flipH="1">
            <a:off x="13594080" y="18748999"/>
            <a:ext cx="1645920" cy="4635140"/>
            <a:chOff x="10822283" y="19165594"/>
            <a:chExt cx="1742414" cy="4635140"/>
          </a:xfrm>
        </p:grpSpPr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4B3D11D-FF48-1F42-9B32-D941FBE4BDE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822283" y="19165594"/>
              <a:ext cx="1742414" cy="138039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382A7204-6434-2340-B4AD-8D71E1BCBE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973566" y="20545989"/>
              <a:ext cx="1591131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A3D238A0-8C9B-F547-9C2D-B799021C610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973566" y="20545989"/>
              <a:ext cx="1591131" cy="162143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AD7383D1-5E10-CA42-A78A-8F87FAE105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973566" y="20556937"/>
              <a:ext cx="1591131" cy="164186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61F89B44-CBFE-BA41-9EFC-1969326B457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956194" y="20545989"/>
              <a:ext cx="1608503" cy="325474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5288E336-8DDE-A244-AC83-9A500329A3F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822283" y="19165594"/>
              <a:ext cx="1742414" cy="303320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168871F-ECD1-2842-A819-F2B8A9DB1A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956194" y="22147925"/>
              <a:ext cx="1608503" cy="5087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74415F0B-FEEA-A14E-BC60-4685F9CCB4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956194" y="22198799"/>
              <a:ext cx="1608503" cy="160193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1" name="Google Shape;50;p6">
            <a:extLst>
              <a:ext uri="{FF2B5EF4-FFF2-40B4-BE49-F238E27FC236}">
                <a16:creationId xmlns:a16="http://schemas.microsoft.com/office/drawing/2014/main" id="{D7E84659-0CD0-BE4C-8C58-ECDBE2FD6BCB}"/>
              </a:ext>
            </a:extLst>
          </p:cNvPr>
          <p:cNvSpPr txBox="1"/>
          <p:nvPr/>
        </p:nvSpPr>
        <p:spPr>
          <a:xfrm>
            <a:off x="8305800" y="24012992"/>
            <a:ext cx="4479172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b="1" i="1" dirty="0"/>
              <a:t>Images with noise</a:t>
            </a:r>
          </a:p>
        </p:txBody>
      </p:sp>
      <p:sp>
        <p:nvSpPr>
          <p:cNvPr id="222" name="Google Shape;50;p6">
            <a:extLst>
              <a:ext uri="{FF2B5EF4-FFF2-40B4-BE49-F238E27FC236}">
                <a16:creationId xmlns:a16="http://schemas.microsoft.com/office/drawing/2014/main" id="{CE90A7B6-C811-8C49-9564-5CEDB80B1A31}"/>
              </a:ext>
            </a:extLst>
          </p:cNvPr>
          <p:cNvSpPr txBox="1"/>
          <p:nvPr/>
        </p:nvSpPr>
        <p:spPr>
          <a:xfrm>
            <a:off x="13297736" y="24012992"/>
            <a:ext cx="5142664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b="1" i="1" dirty="0"/>
              <a:t>Images without noise</a:t>
            </a:r>
          </a:p>
        </p:txBody>
      </p:sp>
      <p:sp>
        <p:nvSpPr>
          <p:cNvPr id="223" name="Google Shape;50;p6">
            <a:extLst>
              <a:ext uri="{FF2B5EF4-FFF2-40B4-BE49-F238E27FC236}">
                <a16:creationId xmlns:a16="http://schemas.microsoft.com/office/drawing/2014/main" id="{D2C44D61-33D3-B34B-953D-98232061896A}"/>
              </a:ext>
            </a:extLst>
          </p:cNvPr>
          <p:cNvSpPr txBox="1"/>
          <p:nvPr/>
        </p:nvSpPr>
        <p:spPr>
          <a:xfrm>
            <a:off x="9220200" y="25034436"/>
            <a:ext cx="8419417" cy="72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Autoencoder is trained to filter out noise</a:t>
            </a:r>
          </a:p>
        </p:txBody>
      </p:sp>
    </p:spTree>
    <p:extLst>
      <p:ext uri="{BB962C8B-B14F-4D97-AF65-F5344CB8AC3E}">
        <p14:creationId xmlns:p14="http://schemas.microsoft.com/office/powerpoint/2010/main" val="3568927012"/>
      </p:ext>
    </p:extLst>
  </p:cSld>
  <p:clrMapOvr>
    <a:masterClrMapping/>
  </p:clrMapOvr>
</p:sld>
</file>

<file path=ppt/theme/theme1.xml><?xml version="1.0" encoding="utf-8"?>
<a:theme xmlns:a="http://schemas.openxmlformats.org/drawingml/2006/main" name="CyLab-PosterTemplate-v3">
  <a:themeElements>
    <a:clrScheme name="DBrumley2014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>
          <a:outerShdw blurRad="50800" dist="38100" dir="2700000">
            <a:srgbClr val="000000">
              <a:alpha val="43000"/>
            </a:srgbClr>
          </a:out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CyLab-PosterTemplate-v3</Template>
  <TotalTime>15163</TotalTime>
  <Words>107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Book Antiqua</vt:lpstr>
      <vt:lpstr>Calibri</vt:lpstr>
      <vt:lpstr>Times</vt:lpstr>
      <vt:lpstr>Wingdings</vt:lpstr>
      <vt:lpstr>CyLab-PosterTemplate-v3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maverick</dc:creator>
  <cp:keywords/>
  <dc:description/>
  <cp:lastModifiedBy>tianlony</cp:lastModifiedBy>
  <cp:revision>399</cp:revision>
  <cp:lastPrinted>2016-09-22T14:06:27Z</cp:lastPrinted>
  <dcterms:created xsi:type="dcterms:W3CDTF">2012-08-30T17:56:20Z</dcterms:created>
  <dcterms:modified xsi:type="dcterms:W3CDTF">2018-12-07T03:03:44Z</dcterms:modified>
  <cp:category/>
</cp:coreProperties>
</file>