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92608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0C0C0"/>
    <a:srgbClr val="FF0000"/>
    <a:srgbClr val="FF6FCF"/>
    <a:srgbClr val="A50021"/>
    <a:srgbClr val="630000"/>
    <a:srgbClr val="800000"/>
    <a:srgbClr val="BE0011"/>
    <a:srgbClr val="E48D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6" autoAdjust="0"/>
    <p:restoredTop sz="91108" autoAdjust="0"/>
  </p:normalViewPr>
  <p:slideViewPr>
    <p:cSldViewPr>
      <p:cViewPr>
        <p:scale>
          <a:sx n="50" d="100"/>
          <a:sy n="50" d="100"/>
        </p:scale>
        <p:origin x="256" y="-6696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C8A9-C8E4-D04E-9830-749FB15BD155}" type="datetimeFigureOut">
              <a:rPr lang="en-US" smtClean="0"/>
              <a:t>12/9/18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02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4323675"/>
            <a:ext cx="25968325" cy="23042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D199-9BE7-DC46-8474-A36C0E204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199-9BE7-DC46-8474-A36C0E2045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08ECDC-7975-4BB1-AE49-2345F5BD9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44A2AE-0D4A-4451-8982-9EBB4E5C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3763" y="1465263"/>
            <a:ext cx="6583362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1465263"/>
            <a:ext cx="19597688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961B1A-AA47-452D-9BBE-9E21C2493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94BB4F-286F-434F-B641-308747CD3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FC15A0-8257-40EF-8357-0172E684F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675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8B3C89-2AAD-49DE-A617-2666429746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7A8F8B-2AF0-43A6-8DF5-9CEC14129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A0AEC3-84AA-4BA5-9CB6-5B1BBAA73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1FB83A-5ABC-4055-85B1-41573413F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D478D4-DBF3-423C-87B5-14C0A944C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BF2D51A-D49F-4C96-A0A3-78851C506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pn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2CF3EC4-D768-7948-A305-2CC67585C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394" y="17743182"/>
            <a:ext cx="2399673" cy="1584953"/>
          </a:xfrm>
          <a:prstGeom prst="rect">
            <a:avLst/>
          </a:prstGeom>
        </p:spPr>
      </p:pic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0"/>
            <a:ext cx="2926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688300"/>
            <a:ext cx="292608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sz="8000" b="1" dirty="0">
                <a:latin typeface="Calibri"/>
                <a:ea typeface="Calibri"/>
                <a:cs typeface="Calibri"/>
                <a:sym typeface="Calibri"/>
              </a:rPr>
              <a:t>Forensic Investigation via Autoencoder</a:t>
            </a:r>
            <a:r>
              <a:rPr lang="zh-CN" altLang="en-US" sz="8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8000" b="1" dirty="0">
                <a:latin typeface="Calibri"/>
                <a:ea typeface="Calibri"/>
                <a:cs typeface="Calibri"/>
                <a:sym typeface="Calibri"/>
              </a:rPr>
              <a:t>and KNN</a:t>
            </a:r>
            <a:endParaRPr lang="en-US" sz="8000" b="1"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zh-CN" sz="5400" b="1" dirty="0">
                <a:latin typeface="Book Antiqua"/>
                <a:cs typeface="Book Antiqua"/>
              </a:rPr>
              <a:t>Tong Lin, </a:t>
            </a:r>
            <a:r>
              <a:rPr lang="en-US" sz="5400" b="1" dirty="0">
                <a:latin typeface="Book Antiqua"/>
                <a:cs typeface="Book Antiqua"/>
              </a:rPr>
              <a:t>Tianlong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Yu,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Di Deng</a:t>
            </a:r>
            <a:endParaRPr lang="en-US" altLang="zh-CN" sz="5400" b="1" baseline="30000" dirty="0">
              <a:latin typeface="Book Antiqua"/>
              <a:cs typeface="Book Antiqua"/>
            </a:endParaRPr>
          </a:p>
          <a:p>
            <a:pPr algn="ctr"/>
            <a:r>
              <a:rPr lang="en-US" altLang="zh-CN" sz="4800" i="1" dirty="0"/>
              <a:t>Carnegie Mellon University</a:t>
            </a:r>
            <a:endParaRPr lang="en-US" sz="4800" b="1" dirty="0">
              <a:latin typeface="Book Antiqua"/>
              <a:cs typeface="Book Antiqua"/>
            </a:endParaRPr>
          </a:p>
        </p:txBody>
      </p:sp>
      <p:pic>
        <p:nvPicPr>
          <p:cNvPr id="12300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 bwMode="auto">
          <a:xfrm>
            <a:off x="7547549" y="35204400"/>
            <a:ext cx="9914238" cy="13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Rectangle 6"/>
          <p:cNvSpPr>
            <a:spLocks noChangeArrowheads="1"/>
          </p:cNvSpPr>
          <p:nvPr/>
        </p:nvSpPr>
        <p:spPr bwMode="auto">
          <a:xfrm>
            <a:off x="228600" y="14097000"/>
            <a:ext cx="288036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Our solution: Data augmentation and autoencoder</a:t>
            </a:r>
          </a:p>
        </p:txBody>
      </p:sp>
      <p:sp>
        <p:nvSpPr>
          <p:cNvPr id="679" name="Rectangle 6"/>
          <p:cNvSpPr>
            <a:spLocks noChangeArrowheads="1"/>
          </p:cNvSpPr>
          <p:nvPr/>
        </p:nvSpPr>
        <p:spPr bwMode="auto">
          <a:xfrm>
            <a:off x="304800" y="25661250"/>
            <a:ext cx="286512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altLang="zh-CN" sz="6600" b="1" dirty="0">
                <a:solidFill>
                  <a:schemeClr val="bg1"/>
                </a:solidFill>
                <a:latin typeface="Book Antiqua"/>
                <a:cs typeface="Book Antiqua"/>
              </a:rPr>
              <a:t>Evaluation 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186" name="Rectangle 6">
            <a:extLst>
              <a:ext uri="{FF2B5EF4-FFF2-40B4-BE49-F238E27FC236}">
                <a16:creationId xmlns:a16="http://schemas.microsoft.com/office/drawing/2014/main" id="{405846EA-6F46-464C-9E9D-6822837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24275"/>
            <a:ext cx="28937726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Problem: </a:t>
            </a:r>
            <a:r>
              <a:rPr lang="en-US" sz="6600" b="1" dirty="0">
                <a:solidFill>
                  <a:schemeClr val="bg1"/>
                </a:solidFill>
                <a:latin typeface="Book Antiqua"/>
                <a:sym typeface="Calibri"/>
              </a:rPr>
              <a:t>Forensic investigation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214" name="Google Shape;50;p6">
            <a:extLst>
              <a:ext uri="{FF2B5EF4-FFF2-40B4-BE49-F238E27FC236}">
                <a16:creationId xmlns:a16="http://schemas.microsoft.com/office/drawing/2014/main" id="{B2FB1C77-BBC5-D94A-B5E2-BEBF9D23A181}"/>
              </a:ext>
            </a:extLst>
          </p:cNvPr>
          <p:cNvSpPr txBox="1"/>
          <p:nvPr/>
        </p:nvSpPr>
        <p:spPr>
          <a:xfrm>
            <a:off x="762000" y="27103626"/>
            <a:ext cx="889057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Comparison: PCA (Eigenface)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88E5A-929E-924B-9577-385B2FF45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534207"/>
            <a:ext cx="3959196" cy="5639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98327-D609-3846-B7B4-4E169BE58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007" y="6381807"/>
            <a:ext cx="2235993" cy="5835500"/>
          </a:xfrm>
          <a:prstGeom prst="rect">
            <a:avLst/>
          </a:prstGeom>
        </p:spPr>
      </p:pic>
      <p:sp>
        <p:nvSpPr>
          <p:cNvPr id="54" name="Google Shape;50;p6">
            <a:extLst>
              <a:ext uri="{FF2B5EF4-FFF2-40B4-BE49-F238E27FC236}">
                <a16:creationId xmlns:a16="http://schemas.microsoft.com/office/drawing/2014/main" id="{7B3ED458-0139-C442-AF12-3935BEF3775C}"/>
              </a:ext>
            </a:extLst>
          </p:cNvPr>
          <p:cNvSpPr txBox="1"/>
          <p:nvPr/>
        </p:nvSpPr>
        <p:spPr>
          <a:xfrm>
            <a:off x="419279" y="5001277"/>
            <a:ext cx="771076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Forensic investigation task</a:t>
            </a:r>
            <a:endParaRPr sz="4800" dirty="0"/>
          </a:p>
        </p:txBody>
      </p:sp>
      <p:sp>
        <p:nvSpPr>
          <p:cNvPr id="56" name="Google Shape;50;p6">
            <a:extLst>
              <a:ext uri="{FF2B5EF4-FFF2-40B4-BE49-F238E27FC236}">
                <a16:creationId xmlns:a16="http://schemas.microsoft.com/office/drawing/2014/main" id="{A6813C04-BEFF-BB41-8899-EC558F67538E}"/>
              </a:ext>
            </a:extLst>
          </p:cNvPr>
          <p:cNvSpPr txBox="1"/>
          <p:nvPr/>
        </p:nvSpPr>
        <p:spPr>
          <a:xfrm>
            <a:off x="4339139" y="9504758"/>
            <a:ext cx="2288113" cy="68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associate</a:t>
            </a:r>
          </a:p>
        </p:txBody>
      </p:sp>
      <p:sp>
        <p:nvSpPr>
          <p:cNvPr id="57" name="Google Shape;50;p6">
            <a:extLst>
              <a:ext uri="{FF2B5EF4-FFF2-40B4-BE49-F238E27FC236}">
                <a16:creationId xmlns:a16="http://schemas.microsoft.com/office/drawing/2014/main" id="{75E14F49-A938-974E-A047-F8608FB8A860}"/>
              </a:ext>
            </a:extLst>
          </p:cNvPr>
          <p:cNvSpPr txBox="1"/>
          <p:nvPr/>
        </p:nvSpPr>
        <p:spPr>
          <a:xfrm>
            <a:off x="4876800" y="12477807"/>
            <a:ext cx="4960139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Reference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in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B7847-AF81-1E47-8E0C-A3337E4225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6396" y="9277407"/>
            <a:ext cx="21945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Google Shape;50;p6">
            <a:extLst>
              <a:ext uri="{FF2B5EF4-FFF2-40B4-BE49-F238E27FC236}">
                <a16:creationId xmlns:a16="http://schemas.microsoft.com/office/drawing/2014/main" id="{60CB9C67-B6BE-304D-B3CD-F2E0BE568A76}"/>
              </a:ext>
            </a:extLst>
          </p:cNvPr>
          <p:cNvSpPr txBox="1"/>
          <p:nvPr/>
        </p:nvSpPr>
        <p:spPr>
          <a:xfrm>
            <a:off x="-76200" y="12477807"/>
            <a:ext cx="5107513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Footwear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at the crime scene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67C633AB-7CFC-E04B-9BD2-29AF3CEBEA85}"/>
              </a:ext>
            </a:extLst>
          </p:cNvPr>
          <p:cNvGrpSpPr/>
          <p:nvPr/>
        </p:nvGrpSpPr>
        <p:grpSpPr>
          <a:xfrm>
            <a:off x="19735800" y="5010207"/>
            <a:ext cx="9047670" cy="8305800"/>
            <a:chOff x="9773730" y="5341510"/>
            <a:chExt cx="9047670" cy="8305800"/>
          </a:xfrm>
        </p:grpSpPr>
        <p:sp>
          <p:nvSpPr>
            <p:cNvPr id="64" name="Google Shape;50;p6">
              <a:extLst>
                <a:ext uri="{FF2B5EF4-FFF2-40B4-BE49-F238E27FC236}">
                  <a16:creationId xmlns:a16="http://schemas.microsoft.com/office/drawing/2014/main" id="{B14EABE4-042F-9A49-8B0F-7890A8CEC065}"/>
                </a:ext>
              </a:extLst>
            </p:cNvPr>
            <p:cNvSpPr txBox="1"/>
            <p:nvPr/>
          </p:nvSpPr>
          <p:spPr>
            <a:xfrm>
              <a:off x="9773730" y="5341510"/>
              <a:ext cx="9047670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schemeClr val="tx2"/>
                  </a:solidFill>
                  <a:latin typeface="Book Antiqua"/>
                  <a:cs typeface="Book Antiqua"/>
                </a:defRPr>
              </a:lvl1pPr>
            </a:lstStyle>
            <a:p>
              <a:r>
                <a:rPr lang="en-US" sz="4800" dirty="0"/>
                <a:t>Challenge </a:t>
              </a:r>
              <a:r>
                <a:rPr lang="en-US" altLang="zh-CN" sz="4800" dirty="0"/>
                <a:t>2</a:t>
              </a:r>
              <a:r>
                <a:rPr lang="en-US" sz="4800" dirty="0"/>
                <a:t>: Noisy background</a:t>
              </a:r>
              <a:endParaRPr sz="4800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6DC86A-AF29-8B49-913F-EE8294BC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2469704" y="6551005"/>
              <a:ext cx="3959196" cy="5639987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CA1640-CF49-6B4E-89D7-DB04DC88A2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24270" y="11051760"/>
              <a:ext cx="802260" cy="12239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Google Shape;50;p6">
              <a:extLst>
                <a:ext uri="{FF2B5EF4-FFF2-40B4-BE49-F238E27FC236}">
                  <a16:creationId xmlns:a16="http://schemas.microsoft.com/office/drawing/2014/main" id="{7CCA75F3-F553-A043-9DDD-E51CF112A0BE}"/>
                </a:ext>
              </a:extLst>
            </p:cNvPr>
            <p:cNvSpPr txBox="1"/>
            <p:nvPr/>
          </p:nvSpPr>
          <p:spPr>
            <a:xfrm>
              <a:off x="10190670" y="1227571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Structured background noise that are not relevant to footprint impression</a:t>
              </a:r>
            </a:p>
          </p:txBody>
        </p:sp>
      </p:grpSp>
      <p:sp>
        <p:nvSpPr>
          <p:cNvPr id="65" name="Google Shape;50;p6">
            <a:extLst>
              <a:ext uri="{FF2B5EF4-FFF2-40B4-BE49-F238E27FC236}">
                <a16:creationId xmlns:a16="http://schemas.microsoft.com/office/drawing/2014/main" id="{4357C1AD-CA1A-BD45-A8E7-26DB33FD95E0}"/>
              </a:ext>
            </a:extLst>
          </p:cNvPr>
          <p:cNvSpPr txBox="1"/>
          <p:nvPr/>
        </p:nvSpPr>
        <p:spPr>
          <a:xfrm>
            <a:off x="9829800" y="5001277"/>
            <a:ext cx="9660017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Challenge </a:t>
            </a:r>
            <a:r>
              <a:rPr lang="en-US" altLang="zh-CN" sz="4800" dirty="0"/>
              <a:t>1</a:t>
            </a:r>
            <a:r>
              <a:rPr lang="en-US" sz="4800" dirty="0"/>
              <a:t>: Incomplete evidence</a:t>
            </a:r>
            <a:endParaRPr sz="480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2E4052C-2E07-4445-9607-28213B085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3325" y="6082749"/>
            <a:ext cx="1196310" cy="31221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12345F-3D68-2446-B4EF-C0BB2F94E0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77" b="13224"/>
          <a:stretch/>
        </p:blipFill>
        <p:spPr>
          <a:xfrm>
            <a:off x="9860497" y="10537338"/>
            <a:ext cx="1525338" cy="152533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E22DCCA-C007-2B4F-964D-588EF5B82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2582188" y="10213564"/>
            <a:ext cx="1525338" cy="217288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DED26B6-5733-8A40-8022-DAE85104B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5303878" y="10213564"/>
            <a:ext cx="1532642" cy="21728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57E7D9C-7BF4-C241-8B7C-06A52C2F0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9097" y="10213564"/>
            <a:ext cx="1525338" cy="21728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66D282-66C8-CE41-8AE5-72D7134E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28636" y="9175263"/>
            <a:ext cx="3224269" cy="1191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FD83C1-62C0-3448-BA02-66C8F1112F5E}"/>
              </a:ext>
            </a:extLst>
          </p:cNvPr>
          <p:cNvCxnSpPr>
            <a:cxnSpLocks/>
          </p:cNvCxnSpPr>
          <p:nvPr/>
        </p:nvCxnSpPr>
        <p:spPr bwMode="auto">
          <a:xfrm>
            <a:off x="14728431" y="9146764"/>
            <a:ext cx="3743335" cy="937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A7B077-1630-324D-B985-3B692B4CFA0B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44857" y="9332391"/>
            <a:ext cx="979511" cy="10916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FC5188-2E91-1244-989D-C437C233E09E}"/>
              </a:ext>
            </a:extLst>
          </p:cNvPr>
          <p:cNvCxnSpPr>
            <a:cxnSpLocks/>
          </p:cNvCxnSpPr>
          <p:nvPr/>
        </p:nvCxnSpPr>
        <p:spPr bwMode="auto">
          <a:xfrm>
            <a:off x="14707734" y="9332391"/>
            <a:ext cx="1362465" cy="791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Google Shape;50;p6">
            <a:extLst>
              <a:ext uri="{FF2B5EF4-FFF2-40B4-BE49-F238E27FC236}">
                <a16:creationId xmlns:a16="http://schemas.microsoft.com/office/drawing/2014/main" id="{F326E5C0-5013-4D42-A974-55F737A25D0B}"/>
              </a:ext>
            </a:extLst>
          </p:cNvPr>
          <p:cNvSpPr txBox="1"/>
          <p:nvPr/>
        </p:nvSpPr>
        <p:spPr>
          <a:xfrm>
            <a:off x="9860497" y="12475626"/>
            <a:ext cx="152533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Crop</a:t>
            </a:r>
          </a:p>
        </p:txBody>
      </p:sp>
      <p:sp>
        <p:nvSpPr>
          <p:cNvPr id="96" name="Google Shape;50;p6">
            <a:extLst>
              <a:ext uri="{FF2B5EF4-FFF2-40B4-BE49-F238E27FC236}">
                <a16:creationId xmlns:a16="http://schemas.microsoft.com/office/drawing/2014/main" id="{9670F2CE-31E7-304A-8973-84CD16B6EFE6}"/>
              </a:ext>
            </a:extLst>
          </p:cNvPr>
          <p:cNvSpPr txBox="1"/>
          <p:nvPr/>
        </p:nvSpPr>
        <p:spPr>
          <a:xfrm>
            <a:off x="12258413" y="12493541"/>
            <a:ext cx="217288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Rotate</a:t>
            </a:r>
          </a:p>
        </p:txBody>
      </p:sp>
      <p:sp>
        <p:nvSpPr>
          <p:cNvPr id="97" name="Google Shape;50;p6">
            <a:extLst>
              <a:ext uri="{FF2B5EF4-FFF2-40B4-BE49-F238E27FC236}">
                <a16:creationId xmlns:a16="http://schemas.microsoft.com/office/drawing/2014/main" id="{098E41C9-4560-374C-A12D-456DE6310807}"/>
              </a:ext>
            </a:extLst>
          </p:cNvPr>
          <p:cNvSpPr txBox="1"/>
          <p:nvPr/>
        </p:nvSpPr>
        <p:spPr>
          <a:xfrm>
            <a:off x="15339593" y="12559749"/>
            <a:ext cx="153264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Flip</a:t>
            </a:r>
          </a:p>
        </p:txBody>
      </p:sp>
      <p:sp>
        <p:nvSpPr>
          <p:cNvPr id="98" name="Google Shape;50;p6">
            <a:extLst>
              <a:ext uri="{FF2B5EF4-FFF2-40B4-BE49-F238E27FC236}">
                <a16:creationId xmlns:a16="http://schemas.microsoft.com/office/drawing/2014/main" id="{27333D9F-2611-6248-8B80-9F082E8C0AE9}"/>
              </a:ext>
            </a:extLst>
          </p:cNvPr>
          <p:cNvSpPr txBox="1"/>
          <p:nvPr/>
        </p:nvSpPr>
        <p:spPr>
          <a:xfrm>
            <a:off x="17131532" y="12559749"/>
            <a:ext cx="268046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Brightness</a:t>
            </a:r>
          </a:p>
        </p:txBody>
      </p:sp>
      <p:sp>
        <p:nvSpPr>
          <p:cNvPr id="104" name="Google Shape;50;p6">
            <a:extLst>
              <a:ext uri="{FF2B5EF4-FFF2-40B4-BE49-F238E27FC236}">
                <a16:creationId xmlns:a16="http://schemas.microsoft.com/office/drawing/2014/main" id="{EE8487F6-576F-104C-BE73-FB8F065969D8}"/>
              </a:ext>
            </a:extLst>
          </p:cNvPr>
          <p:cNvSpPr txBox="1"/>
          <p:nvPr/>
        </p:nvSpPr>
        <p:spPr>
          <a:xfrm>
            <a:off x="6988339" y="15773400"/>
            <a:ext cx="8533105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</a:t>
            </a:r>
            <a:r>
              <a:rPr lang="en-US" altLang="zh-CN" sz="4000" dirty="0"/>
              <a:t>2</a:t>
            </a:r>
            <a:r>
              <a:rPr lang="en-US" sz="4000" dirty="0"/>
              <a:t>: Autoencoder to reduce noise</a:t>
            </a:r>
            <a:endParaRPr sz="4000" dirty="0"/>
          </a:p>
        </p:txBody>
      </p:sp>
      <p:sp>
        <p:nvSpPr>
          <p:cNvPr id="105" name="Google Shape;50;p6">
            <a:extLst>
              <a:ext uri="{FF2B5EF4-FFF2-40B4-BE49-F238E27FC236}">
                <a16:creationId xmlns:a16="http://schemas.microsoft.com/office/drawing/2014/main" id="{F5849F50-9FA0-244A-B63D-F21245D5D5E2}"/>
              </a:ext>
            </a:extLst>
          </p:cNvPr>
          <p:cNvSpPr txBox="1"/>
          <p:nvPr/>
        </p:nvSpPr>
        <p:spPr>
          <a:xfrm>
            <a:off x="152400" y="15789534"/>
            <a:ext cx="634180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1: Data augmentation</a:t>
            </a:r>
            <a:endParaRPr sz="4000" dirty="0"/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CE76653B-3DD4-4345-A896-74DE37BD24D7}"/>
              </a:ext>
            </a:extLst>
          </p:cNvPr>
          <p:cNvGrpSpPr/>
          <p:nvPr/>
        </p:nvGrpSpPr>
        <p:grpSpPr>
          <a:xfrm>
            <a:off x="228602" y="16764000"/>
            <a:ext cx="5488107" cy="8847390"/>
            <a:chOff x="334108" y="17379633"/>
            <a:chExt cx="7468478" cy="884739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CFFA381-C41E-3C4B-A443-0B26DCE0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263B79-3B1D-014D-9CC8-D82A6C07A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EAB5424-1C58-5849-BB0B-703B30718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0F6582E-8C4F-B445-BB02-C924F3012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780E22-D85F-394C-B9F8-108B588C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CD27A55-CF97-3E4D-B26E-99164E9E9611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142794-10B5-334D-B5F8-02739E2DE4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D879FEE-931F-F947-BFDC-DD97042F82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D233641-B4E4-9447-8833-A38E3C5806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B2AEE2-8FBE-AA4B-9BDB-61EFBEB4E68B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40" name="Google Shape;50;p6">
              <a:extLst>
                <a:ext uri="{FF2B5EF4-FFF2-40B4-BE49-F238E27FC236}">
                  <a16:creationId xmlns:a16="http://schemas.microsoft.com/office/drawing/2014/main" id="{B115BC91-9633-8749-A03D-22D59521CD38}"/>
                </a:ext>
              </a:extLst>
            </p:cNvPr>
            <p:cNvSpPr txBox="1"/>
            <p:nvPr/>
          </p:nvSpPr>
          <p:spPr>
            <a:xfrm>
              <a:off x="2414316" y="18637338"/>
              <a:ext cx="152533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Crop</a:t>
              </a:r>
            </a:p>
          </p:txBody>
        </p:sp>
        <p:sp>
          <p:nvSpPr>
            <p:cNvPr id="141" name="Google Shape;50;p6">
              <a:extLst>
                <a:ext uri="{FF2B5EF4-FFF2-40B4-BE49-F238E27FC236}">
                  <a16:creationId xmlns:a16="http://schemas.microsoft.com/office/drawing/2014/main" id="{9C515951-F633-BC4C-96AB-76F943B7FAB8}"/>
                </a:ext>
              </a:extLst>
            </p:cNvPr>
            <p:cNvSpPr txBox="1"/>
            <p:nvPr/>
          </p:nvSpPr>
          <p:spPr>
            <a:xfrm>
              <a:off x="2026691" y="20792581"/>
              <a:ext cx="217288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Rotate</a:t>
              </a:r>
            </a:p>
          </p:txBody>
        </p:sp>
        <p:sp>
          <p:nvSpPr>
            <p:cNvPr id="142" name="Google Shape;50;p6">
              <a:extLst>
                <a:ext uri="{FF2B5EF4-FFF2-40B4-BE49-F238E27FC236}">
                  <a16:creationId xmlns:a16="http://schemas.microsoft.com/office/drawing/2014/main" id="{3AD147B8-DB9C-4E48-AE23-63FA923BF52F}"/>
                </a:ext>
              </a:extLst>
            </p:cNvPr>
            <p:cNvSpPr txBox="1"/>
            <p:nvPr/>
          </p:nvSpPr>
          <p:spPr>
            <a:xfrm>
              <a:off x="2226452" y="23137022"/>
              <a:ext cx="1532642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Flip</a:t>
              </a:r>
            </a:p>
          </p:txBody>
        </p:sp>
        <p:sp>
          <p:nvSpPr>
            <p:cNvPr id="143" name="Google Shape;50;p6">
              <a:extLst>
                <a:ext uri="{FF2B5EF4-FFF2-40B4-BE49-F238E27FC236}">
                  <a16:creationId xmlns:a16="http://schemas.microsoft.com/office/drawing/2014/main" id="{631C2BEE-6D9D-5848-AD9E-055BF23E2D63}"/>
                </a:ext>
              </a:extLst>
            </p:cNvPr>
            <p:cNvSpPr txBox="1"/>
            <p:nvPr/>
          </p:nvSpPr>
          <p:spPr>
            <a:xfrm>
              <a:off x="1556551" y="25324275"/>
              <a:ext cx="3025820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Brightness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B9775EE-CCE1-B746-96AD-345D949C8B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2A32B98-EBB2-3840-9031-163233F3F0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7A26D8-C8F3-3E4F-B93B-E7D98E4643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B2AC8F7-C22D-F44A-870A-931EDB978DC2}"/>
                </a:ext>
              </a:extLst>
            </p:cNvPr>
            <p:cNvCxnSpPr>
              <a:cxnSpLocks/>
              <a:stCxn id="115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Google Shape;50;p6">
              <a:extLst>
                <a:ext uri="{FF2B5EF4-FFF2-40B4-BE49-F238E27FC236}">
                  <a16:creationId xmlns:a16="http://schemas.microsoft.com/office/drawing/2014/main" id="{A4044E19-F73A-7248-BB0A-5E572D593DBA}"/>
                </a:ext>
              </a:extLst>
            </p:cNvPr>
            <p:cNvSpPr txBox="1"/>
            <p:nvPr/>
          </p:nvSpPr>
          <p:spPr>
            <a:xfrm>
              <a:off x="5394309" y="25640284"/>
              <a:ext cx="2408277" cy="586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Speckle</a:t>
              </a:r>
            </a:p>
          </p:txBody>
        </p:sp>
      </p:grpSp>
      <p:sp>
        <p:nvSpPr>
          <p:cNvPr id="164" name="Google Shape;50;p6">
            <a:extLst>
              <a:ext uri="{FF2B5EF4-FFF2-40B4-BE49-F238E27FC236}">
                <a16:creationId xmlns:a16="http://schemas.microsoft.com/office/drawing/2014/main" id="{66B3D5D6-7072-2B49-80C0-22CA810921F5}"/>
              </a:ext>
            </a:extLst>
          </p:cNvPr>
          <p:cNvSpPr txBox="1"/>
          <p:nvPr/>
        </p:nvSpPr>
        <p:spPr>
          <a:xfrm>
            <a:off x="19507200" y="15752676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System Overview</a:t>
            </a:r>
            <a:endParaRPr sz="4800" dirty="0"/>
          </a:p>
        </p:txBody>
      </p:sp>
      <p:sp>
        <p:nvSpPr>
          <p:cNvPr id="223" name="Google Shape;50;p6">
            <a:extLst>
              <a:ext uri="{FF2B5EF4-FFF2-40B4-BE49-F238E27FC236}">
                <a16:creationId xmlns:a16="http://schemas.microsoft.com/office/drawing/2014/main" id="{D2C44D61-33D3-B34B-953D-98232061896A}"/>
              </a:ext>
            </a:extLst>
          </p:cNvPr>
          <p:cNvSpPr txBox="1"/>
          <p:nvPr/>
        </p:nvSpPr>
        <p:spPr>
          <a:xfrm>
            <a:off x="7467600" y="24104959"/>
            <a:ext cx="7498064" cy="72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Autoencoder is trained to filter out noise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EE1E3-D399-4E40-93EE-CD90E6EF8C43}"/>
              </a:ext>
            </a:extLst>
          </p:cNvPr>
          <p:cNvGrpSpPr/>
          <p:nvPr/>
        </p:nvGrpSpPr>
        <p:grpSpPr>
          <a:xfrm>
            <a:off x="15925800" y="16799793"/>
            <a:ext cx="13876634" cy="8270007"/>
            <a:chOff x="15086869" y="17256993"/>
            <a:chExt cx="14715562" cy="8270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C5CABA-92DA-E443-A719-44020547A673}"/>
                </a:ext>
              </a:extLst>
            </p:cNvPr>
            <p:cNvCxnSpPr/>
            <p:nvPr/>
          </p:nvCxnSpPr>
          <p:spPr bwMode="auto">
            <a:xfrm flipV="1">
              <a:off x="16306800" y="20978068"/>
              <a:ext cx="12496800" cy="508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1A0C3-A5C4-7644-963D-C066FEC86601}"/>
                </a:ext>
              </a:extLst>
            </p:cNvPr>
            <p:cNvSpPr/>
            <p:nvPr/>
          </p:nvSpPr>
          <p:spPr bwMode="auto">
            <a:xfrm>
              <a:off x="19901590" y="20129820"/>
              <a:ext cx="2617569" cy="179255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245B7E-A488-0F43-953E-5D18994A1D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27652" y="20359600"/>
              <a:ext cx="2162908" cy="1328435"/>
              <a:chOff x="19019520" y="18666943"/>
              <a:chExt cx="5960206" cy="5892329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DBA4B01-B088-AB4B-A810-7DFCF9AF6AB1}"/>
                  </a:ext>
                </a:extLst>
              </p:cNvPr>
              <p:cNvSpPr/>
              <p:nvPr/>
            </p:nvSpPr>
            <p:spPr bwMode="auto">
              <a:xfrm>
                <a:off x="19019520" y="2197256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21445BE-1B15-0C48-BEF7-E5467810A598}"/>
                  </a:ext>
                </a:extLst>
              </p:cNvPr>
              <p:cNvSpPr/>
              <p:nvPr/>
            </p:nvSpPr>
            <p:spPr bwMode="auto">
              <a:xfrm>
                <a:off x="19019520" y="2031975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33ECC3C-C110-BF47-966E-02BD199699F4}"/>
                  </a:ext>
                </a:extLst>
              </p:cNvPr>
              <p:cNvSpPr/>
              <p:nvPr/>
            </p:nvSpPr>
            <p:spPr bwMode="auto">
              <a:xfrm>
                <a:off x="19019520" y="1866694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7EA7E57-459C-1047-903C-7353C6891ED2}"/>
                  </a:ext>
                </a:extLst>
              </p:cNvPr>
              <p:cNvSpPr/>
              <p:nvPr/>
            </p:nvSpPr>
            <p:spPr bwMode="auto">
              <a:xfrm>
                <a:off x="19019520" y="23625372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1B1DF3F-EE21-5740-AF86-FC481797D40C}"/>
                  </a:ext>
                </a:extLst>
              </p:cNvPr>
              <p:cNvSpPr/>
              <p:nvPr/>
            </p:nvSpPr>
            <p:spPr bwMode="auto">
              <a:xfrm>
                <a:off x="24065326" y="2199206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5CBD91F-B1A3-B047-B4AE-2D78241752B6}"/>
                  </a:ext>
                </a:extLst>
              </p:cNvPr>
              <p:cNvSpPr/>
              <p:nvPr/>
            </p:nvSpPr>
            <p:spPr bwMode="auto">
              <a:xfrm>
                <a:off x="24065326" y="2033925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3B5C395-6D73-A141-A4CD-A12E63A3BF1E}"/>
                  </a:ext>
                </a:extLst>
              </p:cNvPr>
              <p:cNvSpPr/>
              <p:nvPr/>
            </p:nvSpPr>
            <p:spPr bwMode="auto">
              <a:xfrm>
                <a:off x="24065326" y="1868644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DB57EB1-F0B4-A24B-B5F5-E8B011DFD698}"/>
                  </a:ext>
                </a:extLst>
              </p:cNvPr>
              <p:cNvSpPr/>
              <p:nvPr/>
            </p:nvSpPr>
            <p:spPr bwMode="auto">
              <a:xfrm>
                <a:off x="24065326" y="23644872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37395A8-64FA-114D-9190-B61438DAD4D1}"/>
                  </a:ext>
                </a:extLst>
              </p:cNvPr>
              <p:cNvSpPr/>
              <p:nvPr/>
            </p:nvSpPr>
            <p:spPr bwMode="auto">
              <a:xfrm>
                <a:off x="21542423" y="2202343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7D24CAB-F420-8449-B024-AAECB6C9921B}"/>
                  </a:ext>
                </a:extLst>
              </p:cNvPr>
              <p:cNvSpPr/>
              <p:nvPr/>
            </p:nvSpPr>
            <p:spPr bwMode="auto">
              <a:xfrm>
                <a:off x="21542423" y="2037062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0285AA5-ACA5-5A41-8142-779BCA040726}"/>
                  </a:ext>
                </a:extLst>
              </p:cNvPr>
              <p:cNvGrpSpPr/>
              <p:nvPr/>
            </p:nvGrpSpPr>
            <p:grpSpPr>
              <a:xfrm>
                <a:off x="19800009" y="19447432"/>
                <a:ext cx="1742414" cy="4635140"/>
                <a:chOff x="19647609" y="19295032"/>
                <a:chExt cx="1742414" cy="4635140"/>
              </a:xfrm>
            </p:grpSpPr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D0B8FA29-5114-984F-8D4F-CE2198DCE4F1}"/>
                    </a:ext>
                  </a:extLst>
                </p:cNvPr>
                <p:cNvCxnSpPr>
                  <a:cxnSpLocks/>
                  <a:stCxn id="100" idx="5"/>
                  <a:endCxn id="112" idx="2"/>
                </p:cNvCxnSpPr>
                <p:nvPr/>
              </p:nvCxnSpPr>
              <p:spPr bwMode="auto">
                <a:xfrm>
                  <a:off x="19647609" y="19295032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104A0CCF-D5D3-5544-9C7D-3A740DF8176A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>
                  <a:off x="19798892" y="20675427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9C78D093-0999-254B-A440-58D55D5168F4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 flipV="1">
                  <a:off x="19798892" y="20675427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C377AD3A-ECCB-F447-A331-CEC94C27C3B3}"/>
                    </a:ext>
                  </a:extLst>
                </p:cNvPr>
                <p:cNvCxnSpPr>
                  <a:cxnSpLocks/>
                  <a:endCxn id="108" idx="2"/>
                </p:cNvCxnSpPr>
                <p:nvPr/>
              </p:nvCxnSpPr>
              <p:spPr bwMode="auto">
                <a:xfrm>
                  <a:off x="19798892" y="20686375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E3D3C2FB-9F1B-C14B-9534-6348C87AC531}"/>
                    </a:ext>
                  </a:extLst>
                </p:cNvPr>
                <p:cNvCxnSpPr>
                  <a:cxnSpLocks/>
                  <a:stCxn id="101" idx="6"/>
                  <a:endCxn id="112" idx="2"/>
                </p:cNvCxnSpPr>
                <p:nvPr/>
              </p:nvCxnSpPr>
              <p:spPr bwMode="auto">
                <a:xfrm flipV="1">
                  <a:off x="19781520" y="20675427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B4534B69-D651-F144-9CBC-F7A7FDFBC085}"/>
                    </a:ext>
                  </a:extLst>
                </p:cNvPr>
                <p:cNvCxnSpPr>
                  <a:cxnSpLocks/>
                  <a:stCxn id="100" idx="5"/>
                  <a:endCxn id="108" idx="2"/>
                </p:cNvCxnSpPr>
                <p:nvPr/>
              </p:nvCxnSpPr>
              <p:spPr bwMode="auto">
                <a:xfrm>
                  <a:off x="19647609" y="19295032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744C94FC-60D1-C54E-BB1E-410CD1EC8483}"/>
                    </a:ext>
                  </a:extLst>
                </p:cNvPr>
                <p:cNvCxnSpPr>
                  <a:cxnSpLocks/>
                  <a:stCxn id="94" idx="6"/>
                  <a:endCxn id="108" idx="2"/>
                </p:cNvCxnSpPr>
                <p:nvPr/>
              </p:nvCxnSpPr>
              <p:spPr bwMode="auto">
                <a:xfrm>
                  <a:off x="19781520" y="22277363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D50C84CC-D814-0041-A037-D7F0D2FDE7E9}"/>
                    </a:ext>
                  </a:extLst>
                </p:cNvPr>
                <p:cNvCxnSpPr>
                  <a:cxnSpLocks/>
                  <a:stCxn id="101" idx="6"/>
                  <a:endCxn id="108" idx="2"/>
                </p:cNvCxnSpPr>
                <p:nvPr/>
              </p:nvCxnSpPr>
              <p:spPr bwMode="auto">
                <a:xfrm flipV="1">
                  <a:off x="19781520" y="22328237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32DF53E-DC0A-964D-A5D8-7BBF35EF867F}"/>
                  </a:ext>
                </a:extLst>
              </p:cNvPr>
              <p:cNvGrpSpPr/>
              <p:nvPr/>
            </p:nvGrpSpPr>
            <p:grpSpPr>
              <a:xfrm flipH="1">
                <a:off x="22571806" y="19488037"/>
                <a:ext cx="1645920" cy="4635140"/>
                <a:chOff x="10822283" y="19165594"/>
                <a:chExt cx="1742414" cy="4635140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91ACAE14-CE81-0840-93A9-902458F9F42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29A65826-10ED-EB44-A2FC-0237D69532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45989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59EB4D32-5F20-EA4B-8E9A-C859242364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73566" y="20545989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D0C03409-A2A9-CF4C-8712-46DAF7D23FE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56937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C7599E5-D7BB-D24E-912F-55FE8D04A88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0545989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B184213E-CDCA-6345-932C-F4B426F9CE8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0DCD2926-6982-854F-B524-BE435D42D45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56194" y="22147925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3366C77B-E659-9D47-AED3-EA85CCCF48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2198799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4FF318-5D33-664E-89C1-6F561C0F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437173" y="22354742"/>
              <a:ext cx="2546430" cy="1809306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86B73E6-B000-A042-AAF6-DE2CB7CE1E1B}"/>
                </a:ext>
              </a:extLst>
            </p:cNvPr>
            <p:cNvSpPr/>
            <p:nvPr/>
          </p:nvSpPr>
          <p:spPr bwMode="auto">
            <a:xfrm>
              <a:off x="23406790" y="22347833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2F41B5D-4798-6045-AE27-D35BEA47C27A}"/>
                </a:ext>
              </a:extLst>
            </p:cNvPr>
            <p:cNvSpPr/>
            <p:nvPr/>
          </p:nvSpPr>
          <p:spPr bwMode="auto">
            <a:xfrm>
              <a:off x="16460251" y="18085216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93" name="Google Shape;50;p6">
              <a:extLst>
                <a:ext uri="{FF2B5EF4-FFF2-40B4-BE49-F238E27FC236}">
                  <a16:creationId xmlns:a16="http://schemas.microsoft.com/office/drawing/2014/main" id="{52A62785-8A0B-5F46-A638-DA398812B1F0}"/>
                </a:ext>
              </a:extLst>
            </p:cNvPr>
            <p:cNvSpPr txBox="1"/>
            <p:nvPr/>
          </p:nvSpPr>
          <p:spPr>
            <a:xfrm>
              <a:off x="15086869" y="19957245"/>
              <a:ext cx="4549237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Data augmentation</a:t>
              </a:r>
            </a:p>
          </p:txBody>
        </p:sp>
        <p:sp>
          <p:nvSpPr>
            <p:cNvPr id="194" name="Google Shape;50;p6">
              <a:extLst>
                <a:ext uri="{FF2B5EF4-FFF2-40B4-BE49-F238E27FC236}">
                  <a16:creationId xmlns:a16="http://schemas.microsoft.com/office/drawing/2014/main" id="{0CBE2400-3B81-6F4C-89CB-0872EE4EA3DE}"/>
                </a:ext>
              </a:extLst>
            </p:cNvPr>
            <p:cNvSpPr txBox="1"/>
            <p:nvPr/>
          </p:nvSpPr>
          <p:spPr>
            <a:xfrm>
              <a:off x="15786790" y="1726545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 noise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21A3ECC-05FD-D347-BB02-330F9DF32E8B}"/>
                </a:ext>
              </a:extLst>
            </p:cNvPr>
            <p:cNvCxnSpPr>
              <a:cxnSpLocks/>
              <a:stCxn id="192" idx="3"/>
              <a:endCxn id="8" idx="1"/>
            </p:cNvCxnSpPr>
            <p:nvPr/>
          </p:nvCxnSpPr>
          <p:spPr bwMode="auto">
            <a:xfrm>
              <a:off x="19077820" y="18981495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Curved Connector 194">
              <a:extLst>
                <a:ext uri="{FF2B5EF4-FFF2-40B4-BE49-F238E27FC236}">
                  <a16:creationId xmlns:a16="http://schemas.microsoft.com/office/drawing/2014/main" id="{730EE097-A947-5741-A89E-585BF1CC41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50837" y="21638542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6" name="Curved Connector 195">
              <a:extLst>
                <a:ext uri="{FF2B5EF4-FFF2-40B4-BE49-F238E27FC236}">
                  <a16:creationId xmlns:a16="http://schemas.microsoft.com/office/drawing/2014/main" id="{90DA5EA2-B7E8-4B42-A990-7440893337B4}"/>
                </a:ext>
              </a:extLst>
            </p:cNvPr>
            <p:cNvCxnSpPr>
              <a:cxnSpLocks/>
              <a:stCxn id="8" idx="3"/>
            </p:cNvCxnSpPr>
            <p:nvPr/>
          </p:nvCxnSpPr>
          <p:spPr bwMode="auto">
            <a:xfrm flipV="1">
              <a:off x="22519159" y="18926985"/>
              <a:ext cx="99018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3" name="Google Shape;50;p6">
              <a:extLst>
                <a:ext uri="{FF2B5EF4-FFF2-40B4-BE49-F238E27FC236}">
                  <a16:creationId xmlns:a16="http://schemas.microsoft.com/office/drawing/2014/main" id="{17A0C9B2-3FA9-EF4A-A1BE-5130B06D8F9E}"/>
                </a:ext>
              </a:extLst>
            </p:cNvPr>
            <p:cNvSpPr txBox="1"/>
            <p:nvPr/>
          </p:nvSpPr>
          <p:spPr>
            <a:xfrm>
              <a:off x="22597551" y="17256993"/>
              <a:ext cx="4529649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without noise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1A012AA-316C-E646-A8DA-1E9A22DDEDF2}"/>
                </a:ext>
              </a:extLst>
            </p:cNvPr>
            <p:cNvSpPr/>
            <p:nvPr/>
          </p:nvSpPr>
          <p:spPr bwMode="auto">
            <a:xfrm>
              <a:off x="23528948" y="18120081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38" name="Google Shape;50;p6">
              <a:extLst>
                <a:ext uri="{FF2B5EF4-FFF2-40B4-BE49-F238E27FC236}">
                  <a16:creationId xmlns:a16="http://schemas.microsoft.com/office/drawing/2014/main" id="{07AFAD25-E79B-FF49-902E-2D261E1ACACA}"/>
                </a:ext>
              </a:extLst>
            </p:cNvPr>
            <p:cNvSpPr txBox="1"/>
            <p:nvPr/>
          </p:nvSpPr>
          <p:spPr>
            <a:xfrm>
              <a:off x="23619809" y="21541378"/>
              <a:ext cx="2146908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i="1" dirty="0"/>
                <a:t>KNN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114D7081-482C-AE46-B5BD-E6C64F5B22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69451" y="23318355"/>
              <a:ext cx="54674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534EE85-182A-1642-B290-46FB70BC76C4}"/>
                </a:ext>
              </a:extLst>
            </p:cNvPr>
            <p:cNvGrpSpPr/>
            <p:nvPr/>
          </p:nvGrpSpPr>
          <p:grpSpPr>
            <a:xfrm>
              <a:off x="16547723" y="22676246"/>
              <a:ext cx="2464272" cy="1223179"/>
              <a:chOff x="17938611" y="22303628"/>
              <a:chExt cx="3176755" cy="1271180"/>
            </a:xfrm>
          </p:grpSpPr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5F225F40-8AC3-C74F-BCEB-8B0DEB58C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38611" y="22304415"/>
                <a:ext cx="891799" cy="127039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4C623F9-C124-5F40-81D0-5273AC894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86890" y="22306961"/>
                <a:ext cx="884422" cy="126529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33E620D-6DDE-3B4E-AF89-BCCF222BC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66010" y="22303628"/>
                <a:ext cx="849356" cy="1265707"/>
              </a:xfrm>
              <a:prstGeom prst="rect">
                <a:avLst/>
              </a:prstGeom>
            </p:spPr>
          </p:pic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9FCDB36-64FD-E341-AC5B-D600EC3B976C}"/>
                </a:ext>
              </a:extLst>
            </p:cNvPr>
            <p:cNvSpPr/>
            <p:nvPr/>
          </p:nvSpPr>
          <p:spPr bwMode="auto">
            <a:xfrm>
              <a:off x="16472590" y="22385340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cxnSp>
          <p:nvCxnSpPr>
            <p:cNvPr id="242" name="Curved Connector 241">
              <a:extLst>
                <a:ext uri="{FF2B5EF4-FFF2-40B4-BE49-F238E27FC236}">
                  <a16:creationId xmlns:a16="http://schemas.microsoft.com/office/drawing/2014/main" id="{4DC6FD37-56E6-554B-B7BC-362EDD74E82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090159" y="21562342"/>
              <a:ext cx="811431" cy="16459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BAAF46-02E9-D746-840B-FA03ADC4DD28}"/>
                </a:ext>
              </a:extLst>
            </p:cNvPr>
            <p:cNvGrpSpPr/>
            <p:nvPr/>
          </p:nvGrpSpPr>
          <p:grpSpPr>
            <a:xfrm>
              <a:off x="26920455" y="22790049"/>
              <a:ext cx="1554090" cy="1009433"/>
              <a:chOff x="609600" y="6858000"/>
              <a:chExt cx="8305800" cy="583550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41F4853C-B945-9549-8FE2-124B29631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" y="7010400"/>
                <a:ext cx="3959196" cy="5639987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28FF817B-B8B7-7043-989F-CB8E4CB2E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9407" y="6858000"/>
                <a:ext cx="2235993" cy="5835500"/>
              </a:xfrm>
              <a:prstGeom prst="rect">
                <a:avLst/>
              </a:prstGeom>
            </p:spPr>
          </p:pic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FF206092-C2D7-0B4C-9750-CE2169586D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68796" y="9753600"/>
                <a:ext cx="2194560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8CA6D0D1-4F66-8249-A338-2CE0A7454983}"/>
                </a:ext>
              </a:extLst>
            </p:cNvPr>
            <p:cNvSpPr/>
            <p:nvPr/>
          </p:nvSpPr>
          <p:spPr bwMode="auto">
            <a:xfrm>
              <a:off x="26643231" y="22371490"/>
              <a:ext cx="21603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47" name="Google Shape;50;p6">
              <a:extLst>
                <a:ext uri="{FF2B5EF4-FFF2-40B4-BE49-F238E27FC236}">
                  <a16:creationId xmlns:a16="http://schemas.microsoft.com/office/drawing/2014/main" id="{D500EBB9-B00E-5C4F-8593-E7412FB92FB8}"/>
                </a:ext>
              </a:extLst>
            </p:cNvPr>
            <p:cNvSpPr txBox="1"/>
            <p:nvPr/>
          </p:nvSpPr>
          <p:spPr>
            <a:xfrm>
              <a:off x="19206398" y="19284366"/>
              <a:ext cx="4063494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Autoencoder</a:t>
              </a:r>
            </a:p>
          </p:txBody>
        </p:sp>
        <p:sp>
          <p:nvSpPr>
            <p:cNvPr id="248" name="Google Shape;50;p6">
              <a:extLst>
                <a:ext uri="{FF2B5EF4-FFF2-40B4-BE49-F238E27FC236}">
                  <a16:creationId xmlns:a16="http://schemas.microsoft.com/office/drawing/2014/main" id="{931F84FD-0942-3E4E-AECA-4F9A4588DD50}"/>
                </a:ext>
              </a:extLst>
            </p:cNvPr>
            <p:cNvSpPr txBox="1"/>
            <p:nvPr/>
          </p:nvSpPr>
          <p:spPr>
            <a:xfrm>
              <a:off x="25864643" y="20094616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>
                  <a:solidFill>
                    <a:srgbClr val="0070C0"/>
                  </a:solidFill>
                </a:rPr>
                <a:t>Training</a:t>
              </a:r>
            </a:p>
          </p:txBody>
        </p:sp>
        <p:sp>
          <p:nvSpPr>
            <p:cNvPr id="249" name="Google Shape;50;p6">
              <a:extLst>
                <a:ext uri="{FF2B5EF4-FFF2-40B4-BE49-F238E27FC236}">
                  <a16:creationId xmlns:a16="http://schemas.microsoft.com/office/drawing/2014/main" id="{E2CADA4B-D28D-6149-8F17-4488DDAB1A8F}"/>
                </a:ext>
              </a:extLst>
            </p:cNvPr>
            <p:cNvSpPr txBox="1"/>
            <p:nvPr/>
          </p:nvSpPr>
          <p:spPr>
            <a:xfrm>
              <a:off x="25864644" y="2110948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/>
                <a:t>Testing</a:t>
              </a:r>
            </a:p>
          </p:txBody>
        </p:sp>
        <p:sp>
          <p:nvSpPr>
            <p:cNvPr id="250" name="Google Shape;50;p6">
              <a:extLst>
                <a:ext uri="{FF2B5EF4-FFF2-40B4-BE49-F238E27FC236}">
                  <a16:creationId xmlns:a16="http://schemas.microsoft.com/office/drawing/2014/main" id="{FFFE00FB-C80C-1445-89F3-6FFC6500B41D}"/>
                </a:ext>
              </a:extLst>
            </p:cNvPr>
            <p:cNvSpPr txBox="1"/>
            <p:nvPr/>
          </p:nvSpPr>
          <p:spPr>
            <a:xfrm>
              <a:off x="25219752" y="24346025"/>
              <a:ext cx="3946573" cy="1180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Identified footwear impressions</a:t>
              </a:r>
              <a:endParaRPr lang="en-US" sz="3200" i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0F0351-4ABC-DE4A-A1E2-6966060871A8}"/>
                </a:ext>
              </a:extLst>
            </p:cNvPr>
            <p:cNvSpPr/>
            <p:nvPr/>
          </p:nvSpPr>
          <p:spPr>
            <a:xfrm>
              <a:off x="15638638" y="24312163"/>
              <a:ext cx="442565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Footwear impressions 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at the crime scene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59FB03C-73F9-485B-94A8-F65E71FB25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8192" y="16764000"/>
            <a:ext cx="9407410" cy="7086600"/>
          </a:xfrm>
          <a:prstGeom prst="rect">
            <a:avLst/>
          </a:prstGeom>
        </p:spPr>
      </p:pic>
      <p:sp>
        <p:nvSpPr>
          <p:cNvPr id="156" name="Google Shape;50;p6">
            <a:extLst>
              <a:ext uri="{FF2B5EF4-FFF2-40B4-BE49-F238E27FC236}">
                <a16:creationId xmlns:a16="http://schemas.microsoft.com/office/drawing/2014/main" id="{8369EAEE-15F8-2447-AE53-CDE4BBF0DF25}"/>
              </a:ext>
            </a:extLst>
          </p:cNvPr>
          <p:cNvSpPr txBox="1"/>
          <p:nvPr/>
        </p:nvSpPr>
        <p:spPr>
          <a:xfrm>
            <a:off x="10744200" y="27103626"/>
            <a:ext cx="5152373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Eigenface results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005543-EB04-CA4B-8001-AD6931801AA6}"/>
              </a:ext>
            </a:extLst>
          </p:cNvPr>
          <p:cNvSpPr/>
          <p:nvPr/>
        </p:nvSpPr>
        <p:spPr>
          <a:xfrm>
            <a:off x="1089593" y="28037428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X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25370C-FCF1-DA4B-830D-E7B78C6A24AC}"/>
              </a:ext>
            </a:extLst>
          </p:cNvPr>
          <p:cNvSpPr/>
          <p:nvPr/>
        </p:nvSpPr>
        <p:spPr bwMode="auto">
          <a:xfrm>
            <a:off x="968430" y="29037838"/>
            <a:ext cx="1872059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7894DF7-961F-404C-AE78-B2F9BE4E8C05}"/>
              </a:ext>
            </a:extLst>
          </p:cNvPr>
          <p:cNvSpPr/>
          <p:nvPr/>
        </p:nvSpPr>
        <p:spPr>
          <a:xfrm>
            <a:off x="2667000" y="27970682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=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5F20749-D6BB-6343-9D8A-F44C1BCA0729}"/>
              </a:ext>
            </a:extLst>
          </p:cNvPr>
          <p:cNvSpPr/>
          <p:nvPr/>
        </p:nvSpPr>
        <p:spPr>
          <a:xfrm>
            <a:off x="4495800" y="28007175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U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5D93196-E170-4745-B8CC-67A68FC31B11}"/>
              </a:ext>
            </a:extLst>
          </p:cNvPr>
          <p:cNvSpPr/>
          <p:nvPr/>
        </p:nvSpPr>
        <p:spPr>
          <a:xfrm rot="16200000">
            <a:off x="-1458491" y="30640705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Features: 64 X 64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250C6A7-47A2-9046-83A0-DCFE0E324E5A}"/>
              </a:ext>
            </a:extLst>
          </p:cNvPr>
          <p:cNvSpPr/>
          <p:nvPr/>
        </p:nvSpPr>
        <p:spPr>
          <a:xfrm>
            <a:off x="-228600" y="32997224"/>
            <a:ext cx="4339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Augmented images: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117500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2FA8BC2-76D1-CA4D-BBB2-8F4AC339EB04}"/>
              </a:ext>
            </a:extLst>
          </p:cNvPr>
          <p:cNvSpPr/>
          <p:nvPr/>
        </p:nvSpPr>
        <p:spPr bwMode="auto">
          <a:xfrm>
            <a:off x="4178272" y="29014686"/>
            <a:ext cx="2035284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370B81A-2CC4-C740-8FCA-3092D6A4B9CD}"/>
              </a:ext>
            </a:extLst>
          </p:cNvPr>
          <p:cNvSpPr/>
          <p:nvPr/>
        </p:nvSpPr>
        <p:spPr>
          <a:xfrm>
            <a:off x="7121444" y="27965400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SV</a:t>
            </a:r>
            <a:r>
              <a:rPr lang="en-US" sz="5600" baseline="300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2D5562B-979D-3045-9DD2-80A40DD6BBFA}"/>
              </a:ext>
            </a:extLst>
          </p:cNvPr>
          <p:cNvSpPr/>
          <p:nvPr/>
        </p:nvSpPr>
        <p:spPr bwMode="auto">
          <a:xfrm>
            <a:off x="6447886" y="29024815"/>
            <a:ext cx="3051247" cy="182267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B730836-5C06-454A-B893-2DA1B5DFFD9F}"/>
              </a:ext>
            </a:extLst>
          </p:cNvPr>
          <p:cNvCxnSpPr>
            <a:cxnSpLocks/>
          </p:cNvCxnSpPr>
          <p:nvPr/>
        </p:nvCxnSpPr>
        <p:spPr bwMode="auto">
          <a:xfrm>
            <a:off x="5117633" y="29037838"/>
            <a:ext cx="0" cy="38136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7B0B1E2-8CFF-DE41-86AC-C5077DD07EE9}"/>
              </a:ext>
            </a:extLst>
          </p:cNvPr>
          <p:cNvCxnSpPr>
            <a:cxnSpLocks/>
            <a:endCxn id="175" idx="3"/>
          </p:cNvCxnSpPr>
          <p:nvPr/>
        </p:nvCxnSpPr>
        <p:spPr bwMode="auto">
          <a:xfrm flipV="1">
            <a:off x="6447886" y="29936154"/>
            <a:ext cx="3051247" cy="157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9FFF001-509F-0945-9136-F3644E9C04C9}"/>
              </a:ext>
            </a:extLst>
          </p:cNvPr>
          <p:cNvSpPr/>
          <p:nvPr/>
        </p:nvSpPr>
        <p:spPr>
          <a:xfrm rot="16200000">
            <a:off x="2706642" y="30700349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B69563-065A-5546-9E4E-ADBBCC2F04CE}"/>
              </a:ext>
            </a:extLst>
          </p:cNvPr>
          <p:cNvSpPr/>
          <p:nvPr/>
        </p:nvSpPr>
        <p:spPr>
          <a:xfrm rot="16200000">
            <a:off x="3684830" y="30640705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4A48915-7ED5-0244-B177-B169393DAE98}"/>
              </a:ext>
            </a:extLst>
          </p:cNvPr>
          <p:cNvSpPr/>
          <p:nvPr/>
        </p:nvSpPr>
        <p:spPr>
          <a:xfrm>
            <a:off x="6527007" y="29189882"/>
            <a:ext cx="2972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7C7B287-D4F1-D448-B9FE-050401D71227}"/>
              </a:ext>
            </a:extLst>
          </p:cNvPr>
          <p:cNvSpPr/>
          <p:nvPr/>
        </p:nvSpPr>
        <p:spPr>
          <a:xfrm>
            <a:off x="6494201" y="30112042"/>
            <a:ext cx="3004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74313FD-7992-B04E-A65C-D3BEE7C20CBE}"/>
              </a:ext>
            </a:extLst>
          </p:cNvPr>
          <p:cNvSpPr/>
          <p:nvPr/>
        </p:nvSpPr>
        <p:spPr>
          <a:xfrm>
            <a:off x="3429000" y="33481907"/>
            <a:ext cx="3965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100 eigen-footprints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2C15F92-A084-7D40-BAB6-EDA05ACE226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74175" y="32914750"/>
            <a:ext cx="304512" cy="6036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8" name="Google Shape;50;p6">
            <a:extLst>
              <a:ext uri="{FF2B5EF4-FFF2-40B4-BE49-F238E27FC236}">
                <a16:creationId xmlns:a16="http://schemas.microsoft.com/office/drawing/2014/main" id="{7DE5196A-FA03-0845-8A8D-191720DF2929}"/>
              </a:ext>
            </a:extLst>
          </p:cNvPr>
          <p:cNvSpPr txBox="1"/>
          <p:nvPr/>
        </p:nvSpPr>
        <p:spPr>
          <a:xfrm>
            <a:off x="177795" y="35485626"/>
            <a:ext cx="751840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10-701 Machine Learning</a:t>
            </a:r>
          </a:p>
        </p:txBody>
      </p:sp>
      <p:sp>
        <p:nvSpPr>
          <p:cNvPr id="190" name="Google Shape;50;p6">
            <a:extLst>
              <a:ext uri="{FF2B5EF4-FFF2-40B4-BE49-F238E27FC236}">
                <a16:creationId xmlns:a16="http://schemas.microsoft.com/office/drawing/2014/main" id="{6CF678D7-9E53-6E41-9816-AA704F8281CB}"/>
              </a:ext>
            </a:extLst>
          </p:cNvPr>
          <p:cNvSpPr txBox="1"/>
          <p:nvPr/>
        </p:nvSpPr>
        <p:spPr>
          <a:xfrm>
            <a:off x="9954522" y="31844015"/>
            <a:ext cx="7038078" cy="332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Several issues for applying PCA: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Low accuracy: &lt;0.1 (300 classes)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Possible reason: not robust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Requires centered footprints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Requires same size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Sensitive to angles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Cannot scale to 1175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60B7D-FE96-BB4A-95DE-8368BD70EA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7400" y="28157897"/>
            <a:ext cx="7220146" cy="3693703"/>
          </a:xfrm>
          <a:prstGeom prst="rect">
            <a:avLst/>
          </a:prstGeom>
        </p:spPr>
      </p:pic>
      <p:sp>
        <p:nvSpPr>
          <p:cNvPr id="197" name="Google Shape;50;p6">
            <a:extLst>
              <a:ext uri="{FF2B5EF4-FFF2-40B4-BE49-F238E27FC236}">
                <a16:creationId xmlns:a16="http://schemas.microsoft.com/office/drawing/2014/main" id="{D0A8D1F8-6BE5-4744-A171-38B340FB1A91}"/>
              </a:ext>
            </a:extLst>
          </p:cNvPr>
          <p:cNvSpPr txBox="1"/>
          <p:nvPr/>
        </p:nvSpPr>
        <p:spPr>
          <a:xfrm>
            <a:off x="15631630" y="29699230"/>
            <a:ext cx="877138" cy="690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i="1" dirty="0"/>
              <a:t>?</a:t>
            </a:r>
          </a:p>
        </p:txBody>
      </p:sp>
      <p:sp>
        <p:nvSpPr>
          <p:cNvPr id="221" name="Google Shape;50;p6">
            <a:extLst>
              <a:ext uri="{FF2B5EF4-FFF2-40B4-BE49-F238E27FC236}">
                <a16:creationId xmlns:a16="http://schemas.microsoft.com/office/drawing/2014/main" id="{8EC21D1E-3DF8-EA4B-9F38-0011424051C2}"/>
              </a:ext>
            </a:extLst>
          </p:cNvPr>
          <p:cNvSpPr txBox="1"/>
          <p:nvPr/>
        </p:nvSpPr>
        <p:spPr>
          <a:xfrm>
            <a:off x="16992600" y="27107695"/>
            <a:ext cx="1186414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Autoencoder and KNN classifier results</a:t>
            </a:r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33D0BBE7-F7ED-ED48-99D0-E6DD57100B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86132" y="31131431"/>
            <a:ext cx="1768752" cy="1768752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4D5A10DE-FDDF-8E4B-8534-23B6C8B73C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389086" y="33173047"/>
            <a:ext cx="1768752" cy="1768752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1D6F2C0C-0179-FA48-8600-985B0097BC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1351" y="33154026"/>
            <a:ext cx="1768752" cy="1768752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E7CCCE0E-ED21-074F-ADC0-97C5375931B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29266" y="35221089"/>
            <a:ext cx="1113003" cy="1113003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AA444E6E-CDF4-704C-A256-00BB3EF933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14006" y="35176621"/>
            <a:ext cx="1113003" cy="1113003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181A685A-512C-1040-A8B4-C40A561FBF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129351" y="35214663"/>
            <a:ext cx="1113003" cy="1113003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A7F9FB80-DB0D-584B-99F7-7FE3827DFC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838834" y="31151339"/>
            <a:ext cx="1768753" cy="1768753"/>
          </a:xfrm>
          <a:prstGeom prst="rect">
            <a:avLst/>
          </a:prstGeom>
        </p:spPr>
      </p:pic>
      <p:sp>
        <p:nvSpPr>
          <p:cNvPr id="237" name="Google Shape;50;p6">
            <a:extLst>
              <a:ext uri="{FF2B5EF4-FFF2-40B4-BE49-F238E27FC236}">
                <a16:creationId xmlns:a16="http://schemas.microsoft.com/office/drawing/2014/main" id="{0FB74265-726B-354B-81E2-8013BD0A1F5C}"/>
              </a:ext>
            </a:extLst>
          </p:cNvPr>
          <p:cNvSpPr txBox="1"/>
          <p:nvPr/>
        </p:nvSpPr>
        <p:spPr>
          <a:xfrm>
            <a:off x="17045392" y="27950970"/>
            <a:ext cx="8421168" cy="332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Learnt some useful proper filters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Some features are not useful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Sparse encoding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Poor reconstruction leads to poor </a:t>
            </a:r>
            <a:r>
              <a:rPr lang="en-US" altLang="zh-CN" sz="3600" dirty="0"/>
              <a:t>KNN </a:t>
            </a:r>
            <a:r>
              <a:rPr lang="en-US" sz="3600" dirty="0"/>
              <a:t>classification (1% to 5</a:t>
            </a:r>
            <a:r>
              <a:rPr lang="en-US" altLang="zh-CN" sz="3600" dirty="0"/>
              <a:t>%</a:t>
            </a:r>
            <a:r>
              <a:rPr lang="zh-CN" altLang="en-US" sz="3600" dirty="0"/>
              <a:t>）</a:t>
            </a:r>
            <a:endParaRPr lang="en-US" sz="3600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75BCBAD6-30C2-294D-8730-B7EAE09F5D6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892796" y="33822382"/>
            <a:ext cx="1768752" cy="1768752"/>
          </a:xfrm>
          <a:prstGeom prst="rect">
            <a:avLst/>
          </a:prstGeom>
        </p:spPr>
      </p:pic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8E7486D-4ABB-F449-92CC-5B549A1A48A5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87670" y="33305953"/>
            <a:ext cx="39265" cy="3020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7E32D217-094F-D845-893F-FB38AAEB5447}"/>
              </a:ext>
            </a:extLst>
          </p:cNvPr>
          <p:cNvSpPr txBox="1"/>
          <p:nvPr/>
        </p:nvSpPr>
        <p:spPr>
          <a:xfrm rot="16200000">
            <a:off x="15686661" y="32861638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Features </a:t>
            </a:r>
            <a:endParaRPr lang="en-US" sz="3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B42069-5917-AB43-8EF8-FF7464584CDE}"/>
              </a:ext>
            </a:extLst>
          </p:cNvPr>
          <p:cNvSpPr txBox="1"/>
          <p:nvPr/>
        </p:nvSpPr>
        <p:spPr>
          <a:xfrm>
            <a:off x="25516570" y="33033475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Reconstruction</a:t>
            </a:r>
            <a:endParaRPr lang="en-US" sz="3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04FFC30-8D0B-C743-BCA9-A36E77AF1380}"/>
              </a:ext>
            </a:extLst>
          </p:cNvPr>
          <p:cNvSpPr txBox="1"/>
          <p:nvPr/>
        </p:nvSpPr>
        <p:spPr>
          <a:xfrm>
            <a:off x="25516570" y="35749029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Final Encoding</a:t>
            </a:r>
            <a:endParaRPr lang="en-US" sz="3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F0F3EA3-A66F-004B-83CD-682F6745B9AB}"/>
              </a:ext>
            </a:extLst>
          </p:cNvPr>
          <p:cNvSpPr txBox="1"/>
          <p:nvPr/>
        </p:nvSpPr>
        <p:spPr>
          <a:xfrm rot="16200000">
            <a:off x="17128550" y="29827230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Input </a:t>
            </a:r>
            <a:endParaRPr lang="en-US" sz="32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8BBA3BF-BDE8-644D-979C-08353ACF63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319262" y="20088798"/>
            <a:ext cx="496167" cy="8239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5D0AB8F-C276-3C45-8180-3575674819E3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8997" y="18004602"/>
            <a:ext cx="512153" cy="29081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FC3E357-14EF-7A4E-9C0D-54AF72D55814}"/>
              </a:ext>
            </a:extLst>
          </p:cNvPr>
          <p:cNvCxnSpPr>
            <a:cxnSpLocks/>
          </p:cNvCxnSpPr>
          <p:nvPr/>
        </p:nvCxnSpPr>
        <p:spPr bwMode="auto">
          <a:xfrm>
            <a:off x="3319262" y="20902626"/>
            <a:ext cx="439364" cy="130297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EC0DD23-647C-6843-97B0-0805C41835EE}"/>
              </a:ext>
            </a:extLst>
          </p:cNvPr>
          <p:cNvCxnSpPr>
            <a:cxnSpLocks/>
          </p:cNvCxnSpPr>
          <p:nvPr/>
        </p:nvCxnSpPr>
        <p:spPr bwMode="auto">
          <a:xfrm>
            <a:off x="3328997" y="21000665"/>
            <a:ext cx="429629" cy="35071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E91693-E633-7741-92FF-B6734A35F03E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1995" t="40811" r="30011" b="19463"/>
          <a:stretch/>
        </p:blipFill>
        <p:spPr>
          <a:xfrm>
            <a:off x="4263220" y="16622855"/>
            <a:ext cx="854413" cy="1586430"/>
          </a:xfrm>
          <a:prstGeom prst="rect">
            <a:avLst/>
          </a:prstGeom>
        </p:spPr>
      </p:pic>
      <p:pic>
        <p:nvPicPr>
          <p:cNvPr id="15" name="Picture 1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D7ED840-F8FB-2242-8FB2-BB2B4E1B426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1651" t="40159" r="30323" b="17444"/>
          <a:stretch/>
        </p:blipFill>
        <p:spPr>
          <a:xfrm>
            <a:off x="4275751" y="18660747"/>
            <a:ext cx="893588" cy="1769243"/>
          </a:xfrm>
          <a:prstGeom prst="rect">
            <a:avLst/>
          </a:prstGeom>
        </p:spPr>
      </p:pic>
      <p:sp>
        <p:nvSpPr>
          <p:cNvPr id="202" name="Google Shape;50;p6">
            <a:extLst>
              <a:ext uri="{FF2B5EF4-FFF2-40B4-BE49-F238E27FC236}">
                <a16:creationId xmlns:a16="http://schemas.microsoft.com/office/drawing/2014/main" id="{E473004E-2FF4-094E-9C71-4B821523B03A}"/>
              </a:ext>
            </a:extLst>
          </p:cNvPr>
          <p:cNvSpPr txBox="1"/>
          <p:nvPr/>
        </p:nvSpPr>
        <p:spPr>
          <a:xfrm>
            <a:off x="3814845" y="18087600"/>
            <a:ext cx="2023171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Gaussian</a:t>
            </a:r>
          </a:p>
        </p:txBody>
      </p:sp>
      <p:sp>
        <p:nvSpPr>
          <p:cNvPr id="204" name="Google Shape;50;p6">
            <a:extLst>
              <a:ext uri="{FF2B5EF4-FFF2-40B4-BE49-F238E27FC236}">
                <a16:creationId xmlns:a16="http://schemas.microsoft.com/office/drawing/2014/main" id="{2465613B-2652-604A-A71C-326C173951C3}"/>
              </a:ext>
            </a:extLst>
          </p:cNvPr>
          <p:cNvSpPr txBox="1"/>
          <p:nvPr/>
        </p:nvSpPr>
        <p:spPr>
          <a:xfrm>
            <a:off x="3868143" y="20242393"/>
            <a:ext cx="1749831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Poisson</a:t>
            </a:r>
          </a:p>
        </p:txBody>
      </p:sp>
      <p:pic>
        <p:nvPicPr>
          <p:cNvPr id="20" name="Picture 1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52A6772-7E87-E841-B890-2BC4765D2C12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30186" t="40850" r="30128" b="17035"/>
          <a:stretch/>
        </p:blipFill>
        <p:spPr>
          <a:xfrm>
            <a:off x="4261805" y="20821627"/>
            <a:ext cx="1012619" cy="1908284"/>
          </a:xfrm>
          <a:prstGeom prst="rect">
            <a:avLst/>
          </a:prstGeom>
        </p:spPr>
      </p:pic>
      <p:sp>
        <p:nvSpPr>
          <p:cNvPr id="209" name="Google Shape;50;p6">
            <a:extLst>
              <a:ext uri="{FF2B5EF4-FFF2-40B4-BE49-F238E27FC236}">
                <a16:creationId xmlns:a16="http://schemas.microsoft.com/office/drawing/2014/main" id="{1186A141-2733-D345-87BF-BDC87012B645}"/>
              </a:ext>
            </a:extLst>
          </p:cNvPr>
          <p:cNvSpPr txBox="1"/>
          <p:nvPr/>
        </p:nvSpPr>
        <p:spPr>
          <a:xfrm>
            <a:off x="3496350" y="22603693"/>
            <a:ext cx="2816159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Salt &amp; Pepper</a:t>
            </a:r>
          </a:p>
        </p:txBody>
      </p:sp>
      <p:pic>
        <p:nvPicPr>
          <p:cNvPr id="23" name="Picture 2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E6B1AE1-EB89-9B4A-8B7C-748A542BE4C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0833" t="40075" r="36291" b="17035"/>
          <a:stretch/>
        </p:blipFill>
        <p:spPr>
          <a:xfrm>
            <a:off x="4317068" y="23162472"/>
            <a:ext cx="885364" cy="2051175"/>
          </a:xfrm>
          <a:prstGeom prst="rect">
            <a:avLst/>
          </a:prstGeom>
        </p:spPr>
      </p:pic>
      <p:pic>
        <p:nvPicPr>
          <p:cNvPr id="27" name="Picture 26" descr="A picture containing air conditioner&#13;&#10;&#13;&#10;Description automatically generated">
            <a:extLst>
              <a:ext uri="{FF2B5EF4-FFF2-40B4-BE49-F238E27FC236}">
                <a16:creationId xmlns:a16="http://schemas.microsoft.com/office/drawing/2014/main" id="{8C7E966A-594D-1C45-8219-5F81315FB59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419478" y="17763379"/>
            <a:ext cx="1522379" cy="1641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EAFF0-CF49-704C-83CC-A991F6CC713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29000" y="34082209"/>
            <a:ext cx="3856519" cy="1235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3B608F-83F6-0A4E-95F0-A28B1A750520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6871" t="52811" r="11864" b="9244"/>
          <a:stretch/>
        </p:blipFill>
        <p:spPr>
          <a:xfrm>
            <a:off x="7692824" y="33531558"/>
            <a:ext cx="1908376" cy="1749042"/>
          </a:xfrm>
          <a:prstGeom prst="rect">
            <a:avLst/>
          </a:prstGeom>
        </p:spPr>
      </p:pic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C52A724-11C2-AA44-8EC0-3FD0C8EF18FA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>
            <a:off x="5874997" y="34406079"/>
            <a:ext cx="1817827" cy="5932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8927012"/>
      </p:ext>
    </p:extLst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DBrumley2014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outerShdw blurRad="50800" dist="38100" dir="270000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16894</TotalTime>
  <Words>221</Words>
  <Application>Microsoft Macintosh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Big Caslon Medium</vt:lpstr>
      <vt:lpstr>Book Antiqua</vt:lpstr>
      <vt:lpstr>Calibri</vt:lpstr>
      <vt:lpstr>Courier New</vt:lpstr>
      <vt:lpstr>Times</vt:lpstr>
      <vt:lpstr>Wingdings</vt:lpstr>
      <vt:lpstr>CyLab-PosterTemplate-v3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maverick</dc:creator>
  <cp:keywords/>
  <dc:description/>
  <cp:lastModifiedBy>tianlony</cp:lastModifiedBy>
  <cp:revision>435</cp:revision>
  <cp:lastPrinted>2018-12-08T21:27:34Z</cp:lastPrinted>
  <dcterms:created xsi:type="dcterms:W3CDTF">2012-08-30T17:56:20Z</dcterms:created>
  <dcterms:modified xsi:type="dcterms:W3CDTF">2018-12-09T18:53:00Z</dcterms:modified>
  <cp:category/>
</cp:coreProperties>
</file>